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303" r:id="rId3"/>
    <p:sldId id="317" r:id="rId4"/>
    <p:sldId id="259" r:id="rId5"/>
    <p:sldId id="304" r:id="rId6"/>
    <p:sldId id="311" r:id="rId7"/>
    <p:sldId id="312" r:id="rId8"/>
    <p:sldId id="313" r:id="rId9"/>
    <p:sldId id="314" r:id="rId10"/>
    <p:sldId id="315" r:id="rId11"/>
    <p:sldId id="316" r:id="rId12"/>
    <p:sldId id="322" r:id="rId13"/>
    <p:sldId id="323" r:id="rId14"/>
    <p:sldId id="325" r:id="rId15"/>
    <p:sldId id="326" r:id="rId16"/>
    <p:sldId id="327" r:id="rId17"/>
    <p:sldId id="328" r:id="rId18"/>
    <p:sldId id="324" r:id="rId19"/>
    <p:sldId id="329" r:id="rId20"/>
    <p:sldId id="330" r:id="rId21"/>
    <p:sldId id="331" r:id="rId22"/>
    <p:sldId id="260" r:id="rId23"/>
    <p:sldId id="258" r:id="rId24"/>
    <p:sldId id="261" r:id="rId25"/>
    <p:sldId id="262" r:id="rId26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4EA2"/>
    <a:srgbClr val="D7E7F5"/>
    <a:srgbClr val="E6F0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63" d="100"/>
          <a:sy n="163" d="100"/>
        </p:scale>
        <p:origin x="12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zalar\Desktop\OZS_PLAN%20IZPLA&#268;IL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zalar\Desktop\OZS_PLAN%20IZPLA&#268;I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l-SI" sz="1600" b="0" i="1" u="none" strike="noStrike" baseline="0" dirty="0" smtClean="0">
                <a:effectLst/>
              </a:rPr>
              <a:t>Finančna dinamika izvedbe - skupaj</a:t>
            </a:r>
            <a:endParaRPr lang="en-US" sz="1600" baseline="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title>
    <c:autoTitleDeleted val="0"/>
    <c:plotArea>
      <c:layout/>
      <c:lineChart>
        <c:grouping val="standard"/>
        <c:varyColors val="0"/>
        <c:ser>
          <c:idx val="15"/>
          <c:order val="15"/>
          <c:tx>
            <c:strRef>
              <c:f>List1!$A$17</c:f>
              <c:strCache>
                <c:ptCount val="1"/>
                <c:pt idx="0">
                  <c:v>SKUPAJ</c:v>
                </c:pt>
              </c:strCache>
            </c:strRef>
          </c:tx>
          <c:spPr>
            <a:ln w="28575" cap="rnd">
              <a:solidFill>
                <a:schemeClr val="accent4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List1!$B$1:$H$1</c:f>
              <c:numCache>
                <c:formatCode>General</c:formatCode>
                <c:ptCount val="7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  <c:pt idx="4">
                  <c:v>2027</c:v>
                </c:pt>
                <c:pt idx="5">
                  <c:v>2028</c:v>
                </c:pt>
                <c:pt idx="6">
                  <c:v>2029</c:v>
                </c:pt>
              </c:numCache>
            </c:numRef>
          </c:cat>
          <c:val>
            <c:numRef>
              <c:f>List1!$B$17:$H$17</c:f>
              <c:numCache>
                <c:formatCode>#,##0</c:formatCode>
                <c:ptCount val="7"/>
                <c:pt idx="0">
                  <c:v>32164990.122775201</c:v>
                </c:pt>
                <c:pt idx="1">
                  <c:v>415987109.31379366</c:v>
                </c:pt>
                <c:pt idx="2">
                  <c:v>609985072.30196333</c:v>
                </c:pt>
                <c:pt idx="3">
                  <c:v>703997380.43919206</c:v>
                </c:pt>
                <c:pt idx="4">
                  <c:v>690432476.25794518</c:v>
                </c:pt>
                <c:pt idx="5">
                  <c:v>495991470.91874027</c:v>
                </c:pt>
                <c:pt idx="6">
                  <c:v>125805311.13000001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99C-4228-A68C-1AC8DFA433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25401800"/>
        <c:axId val="525404752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List1!$A$2</c15:sqref>
                        </c15:formulaRef>
                      </c:ext>
                    </c:extLst>
                    <c:strCache>
                      <c:ptCount val="1"/>
                      <c:pt idx="0">
                        <c:v>MDDSZ</c:v>
                      </c:pt>
                    </c:strCache>
                  </c:strRef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List1!$B$1:$H$1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2023</c:v>
                      </c:pt>
                      <c:pt idx="1">
                        <c:v>2024</c:v>
                      </c:pt>
                      <c:pt idx="2">
                        <c:v>2025</c:v>
                      </c:pt>
                      <c:pt idx="3">
                        <c:v>2026</c:v>
                      </c:pt>
                      <c:pt idx="4">
                        <c:v>2027</c:v>
                      </c:pt>
                      <c:pt idx="5">
                        <c:v>2028</c:v>
                      </c:pt>
                      <c:pt idx="6">
                        <c:v>2029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List1!$B$2:$H$2</c15:sqref>
                        </c15:formulaRef>
                      </c:ext>
                    </c:extLst>
                    <c:numCache>
                      <c:formatCode>#,##0</c:formatCode>
                      <c:ptCount val="7"/>
                      <c:pt idx="0">
                        <c:v>8043706.4949253863</c:v>
                      </c:pt>
                      <c:pt idx="1">
                        <c:v>55943350.539071761</c:v>
                      </c:pt>
                      <c:pt idx="2">
                        <c:v>65987247.426153444</c:v>
                      </c:pt>
                      <c:pt idx="3">
                        <c:v>65245895.511003435</c:v>
                      </c:pt>
                      <c:pt idx="4">
                        <c:v>59204197.677003436</c:v>
                      </c:pt>
                      <c:pt idx="5">
                        <c:v>44349075.243980363</c:v>
                      </c:pt>
                      <c:pt idx="6">
                        <c:v>0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1-D99C-4228-A68C-1AC8DFA433D7}"/>
                  </c:ext>
                </c:extLst>
              </c15:ser>
            </c15:filteredLineSeries>
            <c15:filteredLine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List1!$A$3</c15:sqref>
                        </c15:formulaRef>
                      </c:ext>
                    </c:extLst>
                    <c:strCache>
                      <c:ptCount val="1"/>
                      <c:pt idx="0">
                        <c:v>MDP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List1!$B$1:$H$1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2023</c:v>
                      </c:pt>
                      <c:pt idx="1">
                        <c:v>2024</c:v>
                      </c:pt>
                      <c:pt idx="2">
                        <c:v>2025</c:v>
                      </c:pt>
                      <c:pt idx="3">
                        <c:v>2026</c:v>
                      </c:pt>
                      <c:pt idx="4">
                        <c:v>2027</c:v>
                      </c:pt>
                      <c:pt idx="5">
                        <c:v>2028</c:v>
                      </c:pt>
                      <c:pt idx="6">
                        <c:v>2029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List1!$B$3:$H$3</c15:sqref>
                        </c15:formulaRef>
                      </c:ext>
                    </c:extLst>
                    <c:numCache>
                      <c:formatCode>#,##0</c:formatCode>
                      <c:ptCount val="7"/>
                      <c:pt idx="0">
                        <c:v>381864</c:v>
                      </c:pt>
                      <c:pt idx="1">
                        <c:v>4141038.7</c:v>
                      </c:pt>
                      <c:pt idx="2">
                        <c:v>27136120.849999998</c:v>
                      </c:pt>
                      <c:pt idx="3">
                        <c:v>9895080.5500000007</c:v>
                      </c:pt>
                      <c:pt idx="4">
                        <c:v>7340108.4500000002</c:v>
                      </c:pt>
                      <c:pt idx="5">
                        <c:v>5893628.4500000002</c:v>
                      </c:pt>
                      <c:pt idx="6">
                        <c:v>2570139.0700000003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D99C-4228-A68C-1AC8DFA433D7}"/>
                  </c:ext>
                </c:extLst>
              </c15:ser>
            </c15:filteredLineSeries>
            <c15:filteredLin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List1!$A$4</c15:sqref>
                        </c15:formulaRef>
                      </c:ext>
                    </c:extLst>
                    <c:strCache>
                      <c:ptCount val="1"/>
                      <c:pt idx="0">
                        <c:v>MGTŠ</c:v>
                      </c:pt>
                    </c:strCache>
                  </c:strRef>
                </c:tx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List1!$B$1:$H$1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2023</c:v>
                      </c:pt>
                      <c:pt idx="1">
                        <c:v>2024</c:v>
                      </c:pt>
                      <c:pt idx="2">
                        <c:v>2025</c:v>
                      </c:pt>
                      <c:pt idx="3">
                        <c:v>2026</c:v>
                      </c:pt>
                      <c:pt idx="4">
                        <c:v>2027</c:v>
                      </c:pt>
                      <c:pt idx="5">
                        <c:v>2028</c:v>
                      </c:pt>
                      <c:pt idx="6">
                        <c:v>2029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List1!$B$4:$H$4</c15:sqref>
                        </c15:formulaRef>
                      </c:ext>
                    </c:extLst>
                    <c:numCache>
                      <c:formatCode>#,##0</c:formatCode>
                      <c:ptCount val="7"/>
                      <c:pt idx="0">
                        <c:v>2325967.4658498131</c:v>
                      </c:pt>
                      <c:pt idx="1">
                        <c:v>119838932.77950899</c:v>
                      </c:pt>
                      <c:pt idx="2">
                        <c:v>87220517.140022933</c:v>
                      </c:pt>
                      <c:pt idx="3">
                        <c:v>103932916.93254289</c:v>
                      </c:pt>
                      <c:pt idx="4">
                        <c:v>110933386.12552536</c:v>
                      </c:pt>
                      <c:pt idx="5">
                        <c:v>90809397.462049991</c:v>
                      </c:pt>
                      <c:pt idx="6">
                        <c:v>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D99C-4228-A68C-1AC8DFA433D7}"/>
                  </c:ext>
                </c:extLst>
              </c15:ser>
            </c15:filteredLineSeries>
            <c15:filteredLine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List1!$A$5</c15:sqref>
                        </c15:formulaRef>
                      </c:ext>
                    </c:extLst>
                    <c:strCache>
                      <c:ptCount val="1"/>
                      <c:pt idx="0">
                        <c:v>MJU</c:v>
                      </c:pt>
                    </c:strCache>
                  </c:strRef>
                </c:tx>
                <c:spPr>
                  <a:ln w="28575" cap="rnd">
                    <a:solidFill>
                      <a:schemeClr val="accent4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List1!$B$1:$H$1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2023</c:v>
                      </c:pt>
                      <c:pt idx="1">
                        <c:v>2024</c:v>
                      </c:pt>
                      <c:pt idx="2">
                        <c:v>2025</c:v>
                      </c:pt>
                      <c:pt idx="3">
                        <c:v>2026</c:v>
                      </c:pt>
                      <c:pt idx="4">
                        <c:v>2027</c:v>
                      </c:pt>
                      <c:pt idx="5">
                        <c:v>2028</c:v>
                      </c:pt>
                      <c:pt idx="6">
                        <c:v>2029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List1!$B$5:$H$5</c15:sqref>
                        </c15:formulaRef>
                      </c:ext>
                    </c:extLst>
                    <c:numCache>
                      <c:formatCode>#,##0</c:formatCode>
                      <c:ptCount val="7"/>
                      <c:pt idx="0">
                        <c:v>59483.7</c:v>
                      </c:pt>
                      <c:pt idx="1">
                        <c:v>1787751.41</c:v>
                      </c:pt>
                      <c:pt idx="2">
                        <c:v>2995073.48</c:v>
                      </c:pt>
                      <c:pt idx="3">
                        <c:v>3089612.6299999994</c:v>
                      </c:pt>
                      <c:pt idx="4">
                        <c:v>3129488.8800000004</c:v>
                      </c:pt>
                      <c:pt idx="5">
                        <c:v>2735240.16</c:v>
                      </c:pt>
                      <c:pt idx="6">
                        <c:v>2843301.12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D99C-4228-A68C-1AC8DFA433D7}"/>
                  </c:ext>
                </c:extLst>
              </c15:ser>
            </c15:filteredLineSeries>
            <c15:filteredLine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List1!$A$6</c15:sqref>
                        </c15:formulaRef>
                      </c:ext>
                    </c:extLst>
                    <c:strCache>
                      <c:ptCount val="1"/>
                      <c:pt idx="0">
                        <c:v>MK</c:v>
                      </c:pt>
                    </c:strCache>
                  </c:strRef>
                </c:tx>
                <c:spPr>
                  <a:ln w="28575" cap="rnd">
                    <a:solidFill>
                      <a:schemeClr val="accent5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List1!$B$1:$H$1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2023</c:v>
                      </c:pt>
                      <c:pt idx="1">
                        <c:v>2024</c:v>
                      </c:pt>
                      <c:pt idx="2">
                        <c:v>2025</c:v>
                      </c:pt>
                      <c:pt idx="3">
                        <c:v>2026</c:v>
                      </c:pt>
                      <c:pt idx="4">
                        <c:v>2027</c:v>
                      </c:pt>
                      <c:pt idx="5">
                        <c:v>2028</c:v>
                      </c:pt>
                      <c:pt idx="6">
                        <c:v>2029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List1!$B$6:$H$6</c15:sqref>
                        </c15:formulaRef>
                      </c:ext>
                    </c:extLst>
                    <c:numCache>
                      <c:formatCode>#,##0</c:formatCode>
                      <c:ptCount val="7"/>
                      <c:pt idx="0">
                        <c:v>673846.40300000017</c:v>
                      </c:pt>
                      <c:pt idx="1">
                        <c:v>9597954.0500000007</c:v>
                      </c:pt>
                      <c:pt idx="2">
                        <c:v>14636903.283333331</c:v>
                      </c:pt>
                      <c:pt idx="3">
                        <c:v>12855124.965932358</c:v>
                      </c:pt>
                      <c:pt idx="4">
                        <c:v>10276078.67779706</c:v>
                      </c:pt>
                      <c:pt idx="5">
                        <c:v>6692965.4629372545</c:v>
                      </c:pt>
                      <c:pt idx="6">
                        <c:v>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D99C-4228-A68C-1AC8DFA433D7}"/>
                  </c:ext>
                </c:extLst>
              </c15:ser>
            </c15:filteredLineSeries>
            <c15:filteredLine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List1!$A$7</c15:sqref>
                        </c15:formulaRef>
                      </c:ext>
                    </c:extLst>
                    <c:strCache>
                      <c:ptCount val="1"/>
                      <c:pt idx="0">
                        <c:v>MKRR</c:v>
                      </c:pt>
                    </c:strCache>
                  </c:strRef>
                </c:tx>
                <c:spPr>
                  <a:ln w="28575" cap="rnd">
                    <a:solidFill>
                      <a:schemeClr val="accent6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List1!$B$1:$H$1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2023</c:v>
                      </c:pt>
                      <c:pt idx="1">
                        <c:v>2024</c:v>
                      </c:pt>
                      <c:pt idx="2">
                        <c:v>2025</c:v>
                      </c:pt>
                      <c:pt idx="3">
                        <c:v>2026</c:v>
                      </c:pt>
                      <c:pt idx="4">
                        <c:v>2027</c:v>
                      </c:pt>
                      <c:pt idx="5">
                        <c:v>2028</c:v>
                      </c:pt>
                      <c:pt idx="6">
                        <c:v>2029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List1!$B$7:$H$7</c15:sqref>
                        </c15:formulaRef>
                      </c:ext>
                    </c:extLst>
                    <c:numCache>
                      <c:formatCode>#,##0</c:formatCode>
                      <c:ptCount val="7"/>
                      <c:pt idx="0">
                        <c:v>0</c:v>
                      </c:pt>
                      <c:pt idx="1">
                        <c:v>6028175</c:v>
                      </c:pt>
                      <c:pt idx="2">
                        <c:v>17594700</c:v>
                      </c:pt>
                      <c:pt idx="3">
                        <c:v>19735400</c:v>
                      </c:pt>
                      <c:pt idx="4">
                        <c:v>22338350</c:v>
                      </c:pt>
                      <c:pt idx="5">
                        <c:v>20333375</c:v>
                      </c:pt>
                      <c:pt idx="6">
                        <c:v>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D99C-4228-A68C-1AC8DFA433D7}"/>
                  </c:ext>
                </c:extLst>
              </c15:ser>
            </c15:filteredLineSeries>
            <c15:filteredLine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List1!$A$8</c15:sqref>
                        </c15:formulaRef>
                      </c:ext>
                    </c:extLst>
                    <c:strCache>
                      <c:ptCount val="1"/>
                      <c:pt idx="0">
                        <c:v>MNVP</c:v>
                      </c:pt>
                    </c:strCache>
                  </c:strRef>
                </c:tx>
                <c:spPr>
                  <a:ln w="28575" cap="rnd">
                    <a:solidFill>
                      <a:schemeClr val="accent1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List1!$B$1:$H$1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2023</c:v>
                      </c:pt>
                      <c:pt idx="1">
                        <c:v>2024</c:v>
                      </c:pt>
                      <c:pt idx="2">
                        <c:v>2025</c:v>
                      </c:pt>
                      <c:pt idx="3">
                        <c:v>2026</c:v>
                      </c:pt>
                      <c:pt idx="4">
                        <c:v>2027</c:v>
                      </c:pt>
                      <c:pt idx="5">
                        <c:v>2028</c:v>
                      </c:pt>
                      <c:pt idx="6">
                        <c:v>2029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List1!$B$8:$H$8</c15:sqref>
                        </c15:formulaRef>
                      </c:ext>
                    </c:extLst>
                    <c:numCache>
                      <c:formatCode>#,##0</c:formatCode>
                      <c:ptCount val="7"/>
                      <c:pt idx="0">
                        <c:v>8362695</c:v>
                      </c:pt>
                      <c:pt idx="1">
                        <c:v>56340423.068999998</c:v>
                      </c:pt>
                      <c:pt idx="2">
                        <c:v>83286780.476999998</c:v>
                      </c:pt>
                      <c:pt idx="3">
                        <c:v>121000643.85600001</c:v>
                      </c:pt>
                      <c:pt idx="4">
                        <c:v>123959316.8505</c:v>
                      </c:pt>
                      <c:pt idx="5">
                        <c:v>67921912.523000002</c:v>
                      </c:pt>
                      <c:pt idx="6">
                        <c:v>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D99C-4228-A68C-1AC8DFA433D7}"/>
                  </c:ext>
                </c:extLst>
              </c15:ser>
            </c15:filteredLineSeries>
            <c15:filteredLine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List1!$A$9</c15:sqref>
                        </c15:formulaRef>
                      </c:ext>
                    </c:extLst>
                    <c:strCache>
                      <c:ptCount val="1"/>
                      <c:pt idx="0">
                        <c:v>MOPE</c:v>
                      </c:pt>
                    </c:strCache>
                  </c:strRef>
                </c:tx>
                <c:spPr>
                  <a:ln w="28575" cap="rnd">
                    <a:solidFill>
                      <a:schemeClr val="accent2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List1!$B$1:$H$1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2023</c:v>
                      </c:pt>
                      <c:pt idx="1">
                        <c:v>2024</c:v>
                      </c:pt>
                      <c:pt idx="2">
                        <c:v>2025</c:v>
                      </c:pt>
                      <c:pt idx="3">
                        <c:v>2026</c:v>
                      </c:pt>
                      <c:pt idx="4">
                        <c:v>2027</c:v>
                      </c:pt>
                      <c:pt idx="5">
                        <c:v>2028</c:v>
                      </c:pt>
                      <c:pt idx="6">
                        <c:v>2029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List1!$B$9:$H$9</c15:sqref>
                        </c15:formulaRef>
                      </c:ext>
                    </c:extLst>
                    <c:numCache>
                      <c:formatCode>#,##0</c:formatCode>
                      <c:ptCount val="7"/>
                      <c:pt idx="0">
                        <c:v>100000</c:v>
                      </c:pt>
                      <c:pt idx="1">
                        <c:v>54227298.189999998</c:v>
                      </c:pt>
                      <c:pt idx="2">
                        <c:v>65606953.149999984</c:v>
                      </c:pt>
                      <c:pt idx="3">
                        <c:v>77952170.159999996</c:v>
                      </c:pt>
                      <c:pt idx="4">
                        <c:v>73352170.180000007</c:v>
                      </c:pt>
                      <c:pt idx="5">
                        <c:v>93841225.050000012</c:v>
                      </c:pt>
                      <c:pt idx="6">
                        <c:v>90633204.270000011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D99C-4228-A68C-1AC8DFA433D7}"/>
                  </c:ext>
                </c:extLst>
              </c15:ser>
            </c15:filteredLineSeries>
            <c15:filteredLineSeries>
              <c15:ser>
                <c:idx val="8"/>
                <c:order val="8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List1!$A$10</c15:sqref>
                        </c15:formulaRef>
                      </c:ext>
                    </c:extLst>
                    <c:strCache>
                      <c:ptCount val="1"/>
                      <c:pt idx="0">
                        <c:v>MP</c:v>
                      </c:pt>
                    </c:strCache>
                  </c:strRef>
                </c:tx>
                <c:spPr>
                  <a:ln w="28575" cap="rnd">
                    <a:solidFill>
                      <a:schemeClr val="accent3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List1!$B$1:$H$1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2023</c:v>
                      </c:pt>
                      <c:pt idx="1">
                        <c:v>2024</c:v>
                      </c:pt>
                      <c:pt idx="2">
                        <c:v>2025</c:v>
                      </c:pt>
                      <c:pt idx="3">
                        <c:v>2026</c:v>
                      </c:pt>
                      <c:pt idx="4">
                        <c:v>2027</c:v>
                      </c:pt>
                      <c:pt idx="5">
                        <c:v>2028</c:v>
                      </c:pt>
                      <c:pt idx="6">
                        <c:v>2029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List1!$B$10:$H$10</c15:sqref>
                        </c15:formulaRef>
                      </c:ext>
                    </c:extLst>
                    <c:numCache>
                      <c:formatCode>#,##0</c:formatCode>
                      <c:ptCount val="7"/>
                      <c:pt idx="0">
                        <c:v>145091.05900000001</c:v>
                      </c:pt>
                      <c:pt idx="1">
                        <c:v>2486693.3670000006</c:v>
                      </c:pt>
                      <c:pt idx="2">
                        <c:v>3099317.9839999997</c:v>
                      </c:pt>
                      <c:pt idx="3">
                        <c:v>2824327.75</c:v>
                      </c:pt>
                      <c:pt idx="4">
                        <c:v>4946279.8975000009</c:v>
                      </c:pt>
                      <c:pt idx="5">
                        <c:v>5460754.3775000004</c:v>
                      </c:pt>
                      <c:pt idx="6">
                        <c:v>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9-D99C-4228-A68C-1AC8DFA433D7}"/>
                  </c:ext>
                </c:extLst>
              </c15:ser>
            </c15:filteredLineSeries>
            <c15:filteredLineSeries>
              <c15:ser>
                <c:idx val="9"/>
                <c:order val="9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List1!$A$11</c15:sqref>
                        </c15:formulaRef>
                      </c:ext>
                    </c:extLst>
                    <c:strCache>
                      <c:ptCount val="1"/>
                      <c:pt idx="0">
                        <c:v>MSP</c:v>
                      </c:pt>
                    </c:strCache>
                  </c:strRef>
                </c:tx>
                <c:spPr>
                  <a:ln w="28575" cap="rnd">
                    <a:solidFill>
                      <a:schemeClr val="accent4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List1!$B$1:$H$1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2023</c:v>
                      </c:pt>
                      <c:pt idx="1">
                        <c:v>2024</c:v>
                      </c:pt>
                      <c:pt idx="2">
                        <c:v>2025</c:v>
                      </c:pt>
                      <c:pt idx="3">
                        <c:v>2026</c:v>
                      </c:pt>
                      <c:pt idx="4">
                        <c:v>2027</c:v>
                      </c:pt>
                      <c:pt idx="5">
                        <c:v>2028</c:v>
                      </c:pt>
                      <c:pt idx="6">
                        <c:v>2029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List1!$B$11:$H$11</c15:sqref>
                        </c15:formulaRef>
                      </c:ext>
                    </c:extLst>
                    <c:numCache>
                      <c:formatCode>#,##0</c:formatCode>
                      <c:ptCount val="7"/>
                      <c:pt idx="0">
                        <c:v>0</c:v>
                      </c:pt>
                      <c:pt idx="1">
                        <c:v>1544515.97</c:v>
                      </c:pt>
                      <c:pt idx="2">
                        <c:v>7722572</c:v>
                      </c:pt>
                      <c:pt idx="3">
                        <c:v>9267086.3999999985</c:v>
                      </c:pt>
                      <c:pt idx="4">
                        <c:v>9267086.3999999985</c:v>
                      </c:pt>
                      <c:pt idx="5">
                        <c:v>3089029</c:v>
                      </c:pt>
                      <c:pt idx="6">
                        <c:v>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A-D99C-4228-A68C-1AC8DFA433D7}"/>
                  </c:ext>
                </c:extLst>
              </c15:ser>
            </c15:filteredLineSeries>
            <c15:filteredLineSeries>
              <c15:ser>
                <c:idx val="10"/>
                <c:order val="10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List1!$A$12</c15:sqref>
                        </c15:formulaRef>
                      </c:ext>
                    </c:extLst>
                    <c:strCache>
                      <c:ptCount val="1"/>
                      <c:pt idx="0">
                        <c:v>MVI</c:v>
                      </c:pt>
                    </c:strCache>
                  </c:strRef>
                </c:tx>
                <c:spPr>
                  <a:ln w="28575" cap="rnd">
                    <a:solidFill>
                      <a:schemeClr val="accent5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List1!$B$1:$H$1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2023</c:v>
                      </c:pt>
                      <c:pt idx="1">
                        <c:v>2024</c:v>
                      </c:pt>
                      <c:pt idx="2">
                        <c:v>2025</c:v>
                      </c:pt>
                      <c:pt idx="3">
                        <c:v>2026</c:v>
                      </c:pt>
                      <c:pt idx="4">
                        <c:v>2027</c:v>
                      </c:pt>
                      <c:pt idx="5">
                        <c:v>2028</c:v>
                      </c:pt>
                      <c:pt idx="6">
                        <c:v>2029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List1!$B$12:$H$12</c15:sqref>
                        </c15:formulaRef>
                      </c:ext>
                    </c:extLst>
                    <c:numCache>
                      <c:formatCode>#,##0</c:formatCode>
                      <c:ptCount val="7"/>
                      <c:pt idx="0">
                        <c:v>3870370</c:v>
                      </c:pt>
                      <c:pt idx="1">
                        <c:v>33345237.5</c:v>
                      </c:pt>
                      <c:pt idx="2">
                        <c:v>48737056.75</c:v>
                      </c:pt>
                      <c:pt idx="3">
                        <c:v>48879193.107000001</c:v>
                      </c:pt>
                      <c:pt idx="4">
                        <c:v>45335737.700000003</c:v>
                      </c:pt>
                      <c:pt idx="5">
                        <c:v>26242526.899999999</c:v>
                      </c:pt>
                      <c:pt idx="6">
                        <c:v>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B-D99C-4228-A68C-1AC8DFA433D7}"/>
                  </c:ext>
                </c:extLst>
              </c15:ser>
            </c15:filteredLineSeries>
            <c15:filteredLineSeries>
              <c15:ser>
                <c:idx val="11"/>
                <c:order val="1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List1!$A$13</c15:sqref>
                        </c15:formulaRef>
                      </c:ext>
                    </c:extLst>
                    <c:strCache>
                      <c:ptCount val="1"/>
                      <c:pt idx="0">
                        <c:v>MVŠZI</c:v>
                      </c:pt>
                    </c:strCache>
                  </c:strRef>
                </c:tx>
                <c:spPr>
                  <a:ln w="28575" cap="rnd">
                    <a:solidFill>
                      <a:schemeClr val="accent6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List1!$B$1:$H$1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2023</c:v>
                      </c:pt>
                      <c:pt idx="1">
                        <c:v>2024</c:v>
                      </c:pt>
                      <c:pt idx="2">
                        <c:v>2025</c:v>
                      </c:pt>
                      <c:pt idx="3">
                        <c:v>2026</c:v>
                      </c:pt>
                      <c:pt idx="4">
                        <c:v>2027</c:v>
                      </c:pt>
                      <c:pt idx="5">
                        <c:v>2028</c:v>
                      </c:pt>
                      <c:pt idx="6">
                        <c:v>2029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List1!$B$13:$H$13</c15:sqref>
                        </c15:formulaRef>
                      </c:ext>
                    </c:extLst>
                    <c:numCache>
                      <c:formatCode>#,##0</c:formatCode>
                      <c:ptCount val="7"/>
                      <c:pt idx="0">
                        <c:v>0</c:v>
                      </c:pt>
                      <c:pt idx="1">
                        <c:v>6058616.4840461854</c:v>
                      </c:pt>
                      <c:pt idx="2">
                        <c:v>12789801.00833416</c:v>
                      </c:pt>
                      <c:pt idx="3">
                        <c:v>13755318.249713469</c:v>
                      </c:pt>
                      <c:pt idx="4">
                        <c:v>11780396.619619424</c:v>
                      </c:pt>
                      <c:pt idx="5">
                        <c:v>7615867.6382867694</c:v>
                      </c:pt>
                      <c:pt idx="6">
                        <c:v>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C-D99C-4228-A68C-1AC8DFA433D7}"/>
                  </c:ext>
                </c:extLst>
              </c15:ser>
            </c15:filteredLineSeries>
            <c15:filteredLineSeries>
              <c15:ser>
                <c:idx val="12"/>
                <c:order val="1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List1!$A$14</c15:sqref>
                        </c15:formulaRef>
                      </c:ext>
                    </c:extLst>
                    <c:strCache>
                      <c:ptCount val="1"/>
                      <c:pt idx="0">
                        <c:v>MVZI</c:v>
                      </c:pt>
                    </c:strCache>
                  </c:strRef>
                </c:tx>
                <c:spPr>
                  <a:ln w="28575" cap="rnd">
                    <a:solidFill>
                      <a:schemeClr val="accent1">
                        <a:lumMod val="80000"/>
                        <a:lumOff val="2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List1!$B$1:$H$1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2023</c:v>
                      </c:pt>
                      <c:pt idx="1">
                        <c:v>2024</c:v>
                      </c:pt>
                      <c:pt idx="2">
                        <c:v>2025</c:v>
                      </c:pt>
                      <c:pt idx="3">
                        <c:v>2026</c:v>
                      </c:pt>
                      <c:pt idx="4">
                        <c:v>2027</c:v>
                      </c:pt>
                      <c:pt idx="5">
                        <c:v>2028</c:v>
                      </c:pt>
                      <c:pt idx="6">
                        <c:v>2029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List1!$B$14:$H$14</c15:sqref>
                        </c15:formulaRef>
                      </c:ext>
                    </c:extLst>
                    <c:numCache>
                      <c:formatCode>#,##0</c:formatCode>
                      <c:ptCount val="7"/>
                      <c:pt idx="0">
                        <c:v>8054906</c:v>
                      </c:pt>
                      <c:pt idx="1">
                        <c:v>37306543.798500001</c:v>
                      </c:pt>
                      <c:pt idx="2">
                        <c:v>62534950.176999986</c:v>
                      </c:pt>
                      <c:pt idx="3">
                        <c:v>70019406.466999993</c:v>
                      </c:pt>
                      <c:pt idx="4">
                        <c:v>54824608.066999994</c:v>
                      </c:pt>
                      <c:pt idx="5">
                        <c:v>40001636.238499999</c:v>
                      </c:pt>
                      <c:pt idx="6">
                        <c:v>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D-D99C-4228-A68C-1AC8DFA433D7}"/>
                  </c:ext>
                </c:extLst>
              </c15:ser>
            </c15:filteredLineSeries>
            <c15:filteredLineSeries>
              <c15:ser>
                <c:idx val="13"/>
                <c:order val="1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List1!$A$15</c15:sqref>
                        </c15:formulaRef>
                      </c:ext>
                    </c:extLst>
                    <c:strCache>
                      <c:ptCount val="1"/>
                      <c:pt idx="0">
                        <c:v>MZ</c:v>
                      </c:pt>
                    </c:strCache>
                  </c:strRef>
                </c:tx>
                <c:spPr>
                  <a:ln w="28575" cap="rnd">
                    <a:solidFill>
                      <a:schemeClr val="accent2">
                        <a:lumMod val="80000"/>
                        <a:lumOff val="2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List1!$B$1:$H$1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2023</c:v>
                      </c:pt>
                      <c:pt idx="1">
                        <c:v>2024</c:v>
                      </c:pt>
                      <c:pt idx="2">
                        <c:v>2025</c:v>
                      </c:pt>
                      <c:pt idx="3">
                        <c:v>2026</c:v>
                      </c:pt>
                      <c:pt idx="4">
                        <c:v>2027</c:v>
                      </c:pt>
                      <c:pt idx="5">
                        <c:v>2028</c:v>
                      </c:pt>
                      <c:pt idx="6">
                        <c:v>2029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List1!$B$15:$H$15</c15:sqref>
                        </c15:formulaRef>
                      </c:ext>
                    </c:extLst>
                    <c:numCache>
                      <c:formatCode>#,##0</c:formatCode>
                      <c:ptCount val="7"/>
                      <c:pt idx="0">
                        <c:v>147060</c:v>
                      </c:pt>
                      <c:pt idx="1">
                        <c:v>8054306.666666666</c:v>
                      </c:pt>
                      <c:pt idx="2">
                        <c:v>25615834.2561194</c:v>
                      </c:pt>
                      <c:pt idx="3">
                        <c:v>26435440.989999998</c:v>
                      </c:pt>
                      <c:pt idx="4">
                        <c:v>29348348.852999996</c:v>
                      </c:pt>
                      <c:pt idx="5">
                        <c:v>7549223.942485936</c:v>
                      </c:pt>
                      <c:pt idx="6">
                        <c:v>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E-D99C-4228-A68C-1AC8DFA433D7}"/>
                  </c:ext>
                </c:extLst>
              </c15:ser>
            </c15:filteredLineSeries>
            <c15:filteredLineSeries>
              <c15:ser>
                <c:idx val="14"/>
                <c:order val="1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List1!$A$16</c15:sqref>
                        </c15:formulaRef>
                      </c:ext>
                    </c:extLst>
                    <c:strCache>
                      <c:ptCount val="1"/>
                      <c:pt idx="0">
                        <c:v>MZI</c:v>
                      </c:pt>
                    </c:strCache>
                  </c:strRef>
                </c:tx>
                <c:spPr>
                  <a:ln w="28575" cap="rnd">
                    <a:solidFill>
                      <a:schemeClr val="accent3">
                        <a:lumMod val="80000"/>
                        <a:lumOff val="2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List1!$B$1:$H$1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2023</c:v>
                      </c:pt>
                      <c:pt idx="1">
                        <c:v>2024</c:v>
                      </c:pt>
                      <c:pt idx="2">
                        <c:v>2025</c:v>
                      </c:pt>
                      <c:pt idx="3">
                        <c:v>2026</c:v>
                      </c:pt>
                      <c:pt idx="4">
                        <c:v>2027</c:v>
                      </c:pt>
                      <c:pt idx="5">
                        <c:v>2028</c:v>
                      </c:pt>
                      <c:pt idx="6">
                        <c:v>2029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List1!$B$16:$H$16</c15:sqref>
                        </c15:formulaRef>
                      </c:ext>
                    </c:extLst>
                    <c:numCache>
                      <c:formatCode>#,##0</c:formatCode>
                      <c:ptCount val="7"/>
                      <c:pt idx="0">
                        <c:v>0</c:v>
                      </c:pt>
                      <c:pt idx="1">
                        <c:v>19286271.790000003</c:v>
                      </c:pt>
                      <c:pt idx="2">
                        <c:v>85021244.319999993</c:v>
                      </c:pt>
                      <c:pt idx="3">
                        <c:v>119109762.87</c:v>
                      </c:pt>
                      <c:pt idx="4">
                        <c:v>124396921.88000001</c:v>
                      </c:pt>
                      <c:pt idx="5">
                        <c:v>73455613.469999999</c:v>
                      </c:pt>
                      <c:pt idx="6">
                        <c:v>29758666.670000002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F-D99C-4228-A68C-1AC8DFA433D7}"/>
                  </c:ext>
                </c:extLst>
              </c15:ser>
            </c15:filteredLineSeries>
          </c:ext>
        </c:extLst>
      </c:lineChart>
      <c:catAx>
        <c:axId val="525401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525404752"/>
        <c:crosses val="autoZero"/>
        <c:auto val="1"/>
        <c:lblAlgn val="ctr"/>
        <c:lblOffset val="100"/>
        <c:noMultiLvlLbl val="0"/>
      </c:catAx>
      <c:valAx>
        <c:axId val="525404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525401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b="0" i="1">
                <a:solidFill>
                  <a:schemeClr val="bg2">
                    <a:lumMod val="50000"/>
                  </a:schemeClr>
                </a:solidFill>
              </a:defRPr>
            </a:pPr>
            <a:r>
              <a:rPr lang="sl-SI" sz="1600" b="0" i="1" dirty="0" smtClean="0">
                <a:solidFill>
                  <a:schemeClr val="bg2">
                    <a:lumMod val="50000"/>
                  </a:schemeClr>
                </a:solidFill>
              </a:rPr>
              <a:t>Finančna dinamika izvedbe </a:t>
            </a:r>
            <a:r>
              <a:rPr lang="en-US" sz="1600" b="0" i="1" dirty="0" smtClean="0">
                <a:solidFill>
                  <a:schemeClr val="bg2">
                    <a:lumMod val="50000"/>
                  </a:schemeClr>
                </a:solidFill>
              </a:rPr>
              <a:t>– </a:t>
            </a:r>
            <a:r>
              <a:rPr lang="sl-SI" sz="1600" b="0" i="1" dirty="0" smtClean="0">
                <a:solidFill>
                  <a:schemeClr val="bg2">
                    <a:lumMod val="50000"/>
                  </a:schemeClr>
                </a:solidFill>
              </a:rPr>
              <a:t>po skladih</a:t>
            </a:r>
            <a:endParaRPr lang="en-US" sz="1600" b="0" i="1" dirty="0">
              <a:solidFill>
                <a:schemeClr val="bg2">
                  <a:lumMod val="50000"/>
                </a:schemeClr>
              </a:solidFill>
            </a:endParaRP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17"/>
          <c:order val="1"/>
          <c:tx>
            <c:strRef>
              <c:f>List1!$A$38</c:f>
              <c:strCache>
                <c:ptCount val="1"/>
                <c:pt idx="0">
                  <c:v>ESRR</c:v>
                </c:pt>
              </c:strCache>
            </c:strRef>
          </c:tx>
          <c:spPr>
            <a:ln w="25400"/>
          </c:spPr>
          <c:marker>
            <c:symbol val="none"/>
          </c:marker>
          <c:cat>
            <c:numRef>
              <c:f>List1!$B$37:$H$37</c:f>
              <c:numCache>
                <c:formatCode>General</c:formatCode>
                <c:ptCount val="7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  <c:pt idx="4">
                  <c:v>2027</c:v>
                </c:pt>
                <c:pt idx="5">
                  <c:v>2028</c:v>
                </c:pt>
                <c:pt idx="6">
                  <c:v>2029</c:v>
                </c:pt>
              </c:numCache>
            </c:numRef>
          </c:cat>
          <c:val>
            <c:numRef>
              <c:f>List1!$B$38:$H$38</c:f>
              <c:numCache>
                <c:formatCode>#,##0</c:formatCode>
                <c:ptCount val="7"/>
                <c:pt idx="0">
                  <c:v>3481155.3113498138</c:v>
                </c:pt>
                <c:pt idx="1">
                  <c:v>217545002.82455522</c:v>
                </c:pt>
                <c:pt idx="2">
                  <c:v>322892016.66602373</c:v>
                </c:pt>
                <c:pt idx="3">
                  <c:v>346861501.04085541</c:v>
                </c:pt>
                <c:pt idx="4">
                  <c:v>336040142.33410841</c:v>
                </c:pt>
                <c:pt idx="5">
                  <c:v>246163610.10710737</c:v>
                </c:pt>
                <c:pt idx="6">
                  <c:v>53347334.039999999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7A9-46DC-BCD9-F0E8B6407A3B}"/>
            </c:ext>
          </c:extLst>
        </c:ser>
        <c:ser>
          <c:idx val="18"/>
          <c:order val="2"/>
          <c:tx>
            <c:strRef>
              <c:f>List1!$A$39</c:f>
              <c:strCache>
                <c:ptCount val="1"/>
                <c:pt idx="0">
                  <c:v>ESS+</c:v>
                </c:pt>
              </c:strCache>
            </c:strRef>
          </c:tx>
          <c:spPr>
            <a:ln w="25400">
              <a:solidFill>
                <a:srgbClr val="00B0F0"/>
              </a:solidFill>
            </a:ln>
          </c:spPr>
          <c:marker>
            <c:symbol val="none"/>
          </c:marker>
          <c:cat>
            <c:numRef>
              <c:f>List1!$B$37:$H$37</c:f>
              <c:numCache>
                <c:formatCode>General</c:formatCode>
                <c:ptCount val="7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  <c:pt idx="4">
                  <c:v>2027</c:v>
                </c:pt>
                <c:pt idx="5">
                  <c:v>2028</c:v>
                </c:pt>
                <c:pt idx="6">
                  <c:v>2029</c:v>
                </c:pt>
              </c:numCache>
            </c:numRef>
          </c:cat>
          <c:val>
            <c:numRef>
              <c:f>List1!$B$39:$H$39</c:f>
              <c:numCache>
                <c:formatCode>#,##0</c:formatCode>
                <c:ptCount val="7"/>
                <c:pt idx="0">
                  <c:v>12166233.811425382</c:v>
                </c:pt>
                <c:pt idx="1">
                  <c:v>95963159.049238414</c:v>
                </c:pt>
                <c:pt idx="2">
                  <c:v>130209180.43593952</c:v>
                </c:pt>
                <c:pt idx="3">
                  <c:v>136521029.1783368</c:v>
                </c:pt>
                <c:pt idx="4">
                  <c:v>132109710.75733677</c:v>
                </c:pt>
                <c:pt idx="5">
                  <c:v>89953228.731632948</c:v>
                </c:pt>
                <c:pt idx="6">
                  <c:v>1661187.2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7A9-46DC-BCD9-F0E8B6407A3B}"/>
            </c:ext>
          </c:extLst>
        </c:ser>
        <c:ser>
          <c:idx val="19"/>
          <c:order val="3"/>
          <c:tx>
            <c:strRef>
              <c:f>List1!$A$40</c:f>
              <c:strCache>
                <c:ptCount val="1"/>
                <c:pt idx="0">
                  <c:v>KS</c:v>
                </c:pt>
              </c:strCache>
            </c:strRef>
          </c:tx>
          <c:spPr>
            <a:ln w="25400">
              <a:solidFill>
                <a:srgbClr val="FFC000"/>
              </a:solidFill>
            </a:ln>
          </c:spPr>
          <c:marker>
            <c:symbol val="none"/>
          </c:marker>
          <c:cat>
            <c:numRef>
              <c:f>List1!$B$37:$H$37</c:f>
              <c:numCache>
                <c:formatCode>General</c:formatCode>
                <c:ptCount val="7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  <c:pt idx="4">
                  <c:v>2027</c:v>
                </c:pt>
                <c:pt idx="5">
                  <c:v>2028</c:v>
                </c:pt>
                <c:pt idx="6">
                  <c:v>2029</c:v>
                </c:pt>
              </c:numCache>
            </c:numRef>
          </c:cat>
          <c:val>
            <c:numRef>
              <c:f>List1!$B$40:$H$40</c:f>
              <c:numCache>
                <c:formatCode>#,##0</c:formatCode>
                <c:ptCount val="7"/>
                <c:pt idx="0">
                  <c:v>8462695</c:v>
                </c:pt>
                <c:pt idx="1">
                  <c:v>54992244.899999999</c:v>
                </c:pt>
                <c:pt idx="2">
                  <c:v>111476750.32000001</c:v>
                </c:pt>
                <c:pt idx="3">
                  <c:v>172099316.80000001</c:v>
                </c:pt>
                <c:pt idx="4">
                  <c:v>180628473.7265</c:v>
                </c:pt>
                <c:pt idx="5">
                  <c:v>116309449.36</c:v>
                </c:pt>
                <c:pt idx="6">
                  <c:v>56706789.890000001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7A9-46DC-BCD9-F0E8B6407A3B}"/>
            </c:ext>
          </c:extLst>
        </c:ser>
        <c:ser>
          <c:idx val="20"/>
          <c:order val="4"/>
          <c:tx>
            <c:strRef>
              <c:f>List1!$A$41</c:f>
              <c:strCache>
                <c:ptCount val="1"/>
                <c:pt idx="0">
                  <c:v>SPP</c:v>
                </c:pt>
              </c:strCache>
            </c:strRef>
          </c:tx>
          <c:spPr>
            <a:ln w="25400">
              <a:solidFill>
                <a:srgbClr val="C00000"/>
              </a:solidFill>
            </a:ln>
          </c:spPr>
          <c:marker>
            <c:symbol val="none"/>
          </c:marker>
          <c:cat>
            <c:numRef>
              <c:f>List1!$B$37:$H$37</c:f>
              <c:numCache>
                <c:formatCode>General</c:formatCode>
                <c:ptCount val="7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  <c:pt idx="4">
                  <c:v>2027</c:v>
                </c:pt>
                <c:pt idx="5">
                  <c:v>2028</c:v>
                </c:pt>
                <c:pt idx="6">
                  <c:v>2029</c:v>
                </c:pt>
              </c:numCache>
            </c:numRef>
          </c:cat>
          <c:val>
            <c:numRef>
              <c:f>List1!$B$41:$H$41</c:f>
              <c:numCache>
                <c:formatCode>#,##0</c:formatCode>
                <c:ptCount val="7"/>
                <c:pt idx="0">
                  <c:v>8054906</c:v>
                </c:pt>
                <c:pt idx="1">
                  <c:v>47486702.539999999</c:v>
                </c:pt>
                <c:pt idx="2">
                  <c:v>45407124.880000003</c:v>
                </c:pt>
                <c:pt idx="3">
                  <c:v>48515533.420000002</c:v>
                </c:pt>
                <c:pt idx="4">
                  <c:v>41654149.439999998</c:v>
                </c:pt>
                <c:pt idx="5">
                  <c:v>43565182.719999999</c:v>
                </c:pt>
                <c:pt idx="6">
                  <c:v>14090000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7A9-46DC-BCD9-F0E8B6407A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25401800"/>
        <c:axId val="525404752"/>
        <c:extLst>
          <c:ext xmlns:c15="http://schemas.microsoft.com/office/drawing/2012/chart" uri="{02D57815-91ED-43cb-92C2-25804820EDAC}">
            <c15:filteredLineSeries>
              <c15:ser>
                <c:idx val="16"/>
                <c:order val="0"/>
                <c:tx>
                  <c:strRef>
                    <c:extLst>
                      <c:ext uri="{02D57815-91ED-43cb-92C2-25804820EDAC}">
                        <c15:formulaRef>
                          <c15:sqref>List1!$A$37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List1!$B$37:$H$37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2023</c:v>
                      </c:pt>
                      <c:pt idx="1">
                        <c:v>2024</c:v>
                      </c:pt>
                      <c:pt idx="2">
                        <c:v>2025</c:v>
                      </c:pt>
                      <c:pt idx="3">
                        <c:v>2026</c:v>
                      </c:pt>
                      <c:pt idx="4">
                        <c:v>2027</c:v>
                      </c:pt>
                      <c:pt idx="5">
                        <c:v>2028</c:v>
                      </c:pt>
                      <c:pt idx="6">
                        <c:v>2029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List1!$B$37:$H$37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2023</c:v>
                      </c:pt>
                      <c:pt idx="1">
                        <c:v>2024</c:v>
                      </c:pt>
                      <c:pt idx="2">
                        <c:v>2025</c:v>
                      </c:pt>
                      <c:pt idx="3">
                        <c:v>2026</c:v>
                      </c:pt>
                      <c:pt idx="4">
                        <c:v>2027</c:v>
                      </c:pt>
                      <c:pt idx="5">
                        <c:v>2028</c:v>
                      </c:pt>
                      <c:pt idx="6">
                        <c:v>2029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4-97A9-46DC-BCD9-F0E8B6407A3B}"/>
                  </c:ext>
                </c:extLst>
              </c15:ser>
            </c15:filteredLineSeries>
            <c15:filteredLineSeries>
              <c15:ser>
                <c:idx val="21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List1!$A$42</c15:sqref>
                        </c15:formulaRef>
                      </c:ext>
                    </c:extLst>
                    <c:strCache>
                      <c:ptCount val="1"/>
                      <c:pt idx="0">
                        <c:v>TOTAL</c:v>
                      </c:pt>
                    </c:strCache>
                  </c:strRef>
                </c:tx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List1!$B$37:$H$37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2023</c:v>
                      </c:pt>
                      <c:pt idx="1">
                        <c:v>2024</c:v>
                      </c:pt>
                      <c:pt idx="2">
                        <c:v>2025</c:v>
                      </c:pt>
                      <c:pt idx="3">
                        <c:v>2026</c:v>
                      </c:pt>
                      <c:pt idx="4">
                        <c:v>2027</c:v>
                      </c:pt>
                      <c:pt idx="5">
                        <c:v>2028</c:v>
                      </c:pt>
                      <c:pt idx="6">
                        <c:v>2029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List1!$B$42:$H$42</c15:sqref>
                        </c15:formulaRef>
                      </c:ext>
                    </c:extLst>
                    <c:numCache>
                      <c:formatCode>#,##0</c:formatCode>
                      <c:ptCount val="7"/>
                      <c:pt idx="0">
                        <c:v>32164990.122775197</c:v>
                      </c:pt>
                      <c:pt idx="1">
                        <c:v>415987109.3137936</c:v>
                      </c:pt>
                      <c:pt idx="2">
                        <c:v>609985072.30196333</c:v>
                      </c:pt>
                      <c:pt idx="3">
                        <c:v>703997380.43919218</c:v>
                      </c:pt>
                      <c:pt idx="4">
                        <c:v>690432476.2579453</c:v>
                      </c:pt>
                      <c:pt idx="5">
                        <c:v>495991470.91874039</c:v>
                      </c:pt>
                      <c:pt idx="6">
                        <c:v>125805311.13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97A9-46DC-BCD9-F0E8B6407A3B}"/>
                  </c:ext>
                </c:extLst>
              </c15:ser>
            </c15:filteredLineSeries>
            <c15:filteredLineSeries>
              <c15:ser>
                <c:idx val="0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List1!$A$2</c15:sqref>
                        </c15:formulaRef>
                      </c:ext>
                    </c:extLst>
                    <c:strCache>
                      <c:ptCount val="1"/>
                      <c:pt idx="0">
                        <c:v>MDDSZ</c:v>
                      </c:pt>
                    </c:strCache>
                  </c:strRef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List1!$B$37:$H$37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2023</c:v>
                      </c:pt>
                      <c:pt idx="1">
                        <c:v>2024</c:v>
                      </c:pt>
                      <c:pt idx="2">
                        <c:v>2025</c:v>
                      </c:pt>
                      <c:pt idx="3">
                        <c:v>2026</c:v>
                      </c:pt>
                      <c:pt idx="4">
                        <c:v>2027</c:v>
                      </c:pt>
                      <c:pt idx="5">
                        <c:v>2028</c:v>
                      </c:pt>
                      <c:pt idx="6">
                        <c:v>2029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List1!$B$2:$H$2</c15:sqref>
                        </c15:formulaRef>
                      </c:ext>
                    </c:extLst>
                    <c:numCache>
                      <c:formatCode>#,##0</c:formatCode>
                      <c:ptCount val="7"/>
                      <c:pt idx="0">
                        <c:v>8043706.4949253863</c:v>
                      </c:pt>
                      <c:pt idx="1">
                        <c:v>55943350.539071761</c:v>
                      </c:pt>
                      <c:pt idx="2">
                        <c:v>65987247.426153444</c:v>
                      </c:pt>
                      <c:pt idx="3">
                        <c:v>65245895.511003435</c:v>
                      </c:pt>
                      <c:pt idx="4">
                        <c:v>59204197.677003436</c:v>
                      </c:pt>
                      <c:pt idx="5">
                        <c:v>44349075.243980363</c:v>
                      </c:pt>
                      <c:pt idx="6">
                        <c:v>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97A9-46DC-BCD9-F0E8B6407A3B}"/>
                  </c:ext>
                </c:extLst>
              </c15:ser>
            </c15:filteredLineSeries>
            <c15:filteredLineSeries>
              <c15:ser>
                <c:idx val="1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List1!$A$3</c15:sqref>
                        </c15:formulaRef>
                      </c:ext>
                    </c:extLst>
                    <c:strCache>
                      <c:ptCount val="1"/>
                      <c:pt idx="0">
                        <c:v>MDP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List1!$B$37:$H$37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2023</c:v>
                      </c:pt>
                      <c:pt idx="1">
                        <c:v>2024</c:v>
                      </c:pt>
                      <c:pt idx="2">
                        <c:v>2025</c:v>
                      </c:pt>
                      <c:pt idx="3">
                        <c:v>2026</c:v>
                      </c:pt>
                      <c:pt idx="4">
                        <c:v>2027</c:v>
                      </c:pt>
                      <c:pt idx="5">
                        <c:v>2028</c:v>
                      </c:pt>
                      <c:pt idx="6">
                        <c:v>2029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List1!$B$3:$H$3</c15:sqref>
                        </c15:formulaRef>
                      </c:ext>
                    </c:extLst>
                    <c:numCache>
                      <c:formatCode>#,##0</c:formatCode>
                      <c:ptCount val="7"/>
                      <c:pt idx="0">
                        <c:v>381864</c:v>
                      </c:pt>
                      <c:pt idx="1">
                        <c:v>4141038.7</c:v>
                      </c:pt>
                      <c:pt idx="2">
                        <c:v>27136120.849999998</c:v>
                      </c:pt>
                      <c:pt idx="3">
                        <c:v>9895080.5500000007</c:v>
                      </c:pt>
                      <c:pt idx="4">
                        <c:v>7340108.4500000002</c:v>
                      </c:pt>
                      <c:pt idx="5">
                        <c:v>5893628.4500000002</c:v>
                      </c:pt>
                      <c:pt idx="6">
                        <c:v>2570139.0700000003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97A9-46DC-BCD9-F0E8B6407A3B}"/>
                  </c:ext>
                </c:extLst>
              </c15:ser>
            </c15:filteredLineSeries>
            <c15:filteredLineSeries>
              <c15:ser>
                <c:idx val="2"/>
                <c:order val="8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List1!$A$4</c15:sqref>
                        </c15:formulaRef>
                      </c:ext>
                    </c:extLst>
                    <c:strCache>
                      <c:ptCount val="1"/>
                      <c:pt idx="0">
                        <c:v>MGTŠ</c:v>
                      </c:pt>
                    </c:strCache>
                  </c:strRef>
                </c:tx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List1!$B$37:$H$37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2023</c:v>
                      </c:pt>
                      <c:pt idx="1">
                        <c:v>2024</c:v>
                      </c:pt>
                      <c:pt idx="2">
                        <c:v>2025</c:v>
                      </c:pt>
                      <c:pt idx="3">
                        <c:v>2026</c:v>
                      </c:pt>
                      <c:pt idx="4">
                        <c:v>2027</c:v>
                      </c:pt>
                      <c:pt idx="5">
                        <c:v>2028</c:v>
                      </c:pt>
                      <c:pt idx="6">
                        <c:v>2029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List1!$B$4:$H$4</c15:sqref>
                        </c15:formulaRef>
                      </c:ext>
                    </c:extLst>
                    <c:numCache>
                      <c:formatCode>#,##0</c:formatCode>
                      <c:ptCount val="7"/>
                      <c:pt idx="0">
                        <c:v>2325967.4658498131</c:v>
                      </c:pt>
                      <c:pt idx="1">
                        <c:v>119838932.77950899</c:v>
                      </c:pt>
                      <c:pt idx="2">
                        <c:v>87220517.140022933</c:v>
                      </c:pt>
                      <c:pt idx="3">
                        <c:v>103932916.93254289</c:v>
                      </c:pt>
                      <c:pt idx="4">
                        <c:v>110933386.12552536</c:v>
                      </c:pt>
                      <c:pt idx="5">
                        <c:v>90809397.462049991</c:v>
                      </c:pt>
                      <c:pt idx="6">
                        <c:v>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97A9-46DC-BCD9-F0E8B6407A3B}"/>
                  </c:ext>
                </c:extLst>
              </c15:ser>
            </c15:filteredLineSeries>
            <c15:filteredLineSeries>
              <c15:ser>
                <c:idx val="3"/>
                <c:order val="9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List1!$A$5</c15:sqref>
                        </c15:formulaRef>
                      </c:ext>
                    </c:extLst>
                    <c:strCache>
                      <c:ptCount val="1"/>
                      <c:pt idx="0">
                        <c:v>MJU</c:v>
                      </c:pt>
                    </c:strCache>
                  </c:strRef>
                </c:tx>
                <c:spPr>
                  <a:ln w="28575" cap="rnd">
                    <a:solidFill>
                      <a:schemeClr val="accent4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List1!$B$37:$H$37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2023</c:v>
                      </c:pt>
                      <c:pt idx="1">
                        <c:v>2024</c:v>
                      </c:pt>
                      <c:pt idx="2">
                        <c:v>2025</c:v>
                      </c:pt>
                      <c:pt idx="3">
                        <c:v>2026</c:v>
                      </c:pt>
                      <c:pt idx="4">
                        <c:v>2027</c:v>
                      </c:pt>
                      <c:pt idx="5">
                        <c:v>2028</c:v>
                      </c:pt>
                      <c:pt idx="6">
                        <c:v>2029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List1!$B$5:$H$5</c15:sqref>
                        </c15:formulaRef>
                      </c:ext>
                    </c:extLst>
                    <c:numCache>
                      <c:formatCode>#,##0</c:formatCode>
                      <c:ptCount val="7"/>
                      <c:pt idx="0">
                        <c:v>59483.7</c:v>
                      </c:pt>
                      <c:pt idx="1">
                        <c:v>1787751.41</c:v>
                      </c:pt>
                      <c:pt idx="2">
                        <c:v>2995073.48</c:v>
                      </c:pt>
                      <c:pt idx="3">
                        <c:v>3089612.6299999994</c:v>
                      </c:pt>
                      <c:pt idx="4">
                        <c:v>3129488.8800000004</c:v>
                      </c:pt>
                      <c:pt idx="5">
                        <c:v>2735240.16</c:v>
                      </c:pt>
                      <c:pt idx="6">
                        <c:v>2843301.12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9-97A9-46DC-BCD9-F0E8B6407A3B}"/>
                  </c:ext>
                </c:extLst>
              </c15:ser>
            </c15:filteredLineSeries>
            <c15:filteredLineSeries>
              <c15:ser>
                <c:idx val="4"/>
                <c:order val="10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List1!$A$6</c15:sqref>
                        </c15:formulaRef>
                      </c:ext>
                    </c:extLst>
                    <c:strCache>
                      <c:ptCount val="1"/>
                      <c:pt idx="0">
                        <c:v>MK</c:v>
                      </c:pt>
                    </c:strCache>
                  </c:strRef>
                </c:tx>
                <c:spPr>
                  <a:ln w="28575" cap="rnd">
                    <a:solidFill>
                      <a:schemeClr val="accent5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List1!$B$37:$H$37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2023</c:v>
                      </c:pt>
                      <c:pt idx="1">
                        <c:v>2024</c:v>
                      </c:pt>
                      <c:pt idx="2">
                        <c:v>2025</c:v>
                      </c:pt>
                      <c:pt idx="3">
                        <c:v>2026</c:v>
                      </c:pt>
                      <c:pt idx="4">
                        <c:v>2027</c:v>
                      </c:pt>
                      <c:pt idx="5">
                        <c:v>2028</c:v>
                      </c:pt>
                      <c:pt idx="6">
                        <c:v>2029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List1!$B$6:$H$6</c15:sqref>
                        </c15:formulaRef>
                      </c:ext>
                    </c:extLst>
                    <c:numCache>
                      <c:formatCode>#,##0</c:formatCode>
                      <c:ptCount val="7"/>
                      <c:pt idx="0">
                        <c:v>673846.40300000017</c:v>
                      </c:pt>
                      <c:pt idx="1">
                        <c:v>9597954.0500000007</c:v>
                      </c:pt>
                      <c:pt idx="2">
                        <c:v>14636903.283333331</c:v>
                      </c:pt>
                      <c:pt idx="3">
                        <c:v>12855124.965932358</c:v>
                      </c:pt>
                      <c:pt idx="4">
                        <c:v>10276078.67779706</c:v>
                      </c:pt>
                      <c:pt idx="5">
                        <c:v>6692965.4629372545</c:v>
                      </c:pt>
                      <c:pt idx="6">
                        <c:v>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A-97A9-46DC-BCD9-F0E8B6407A3B}"/>
                  </c:ext>
                </c:extLst>
              </c15:ser>
            </c15:filteredLineSeries>
            <c15:filteredLineSeries>
              <c15:ser>
                <c:idx val="5"/>
                <c:order val="1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List1!$A$7</c15:sqref>
                        </c15:formulaRef>
                      </c:ext>
                    </c:extLst>
                    <c:strCache>
                      <c:ptCount val="1"/>
                      <c:pt idx="0">
                        <c:v>MKRR</c:v>
                      </c:pt>
                    </c:strCache>
                  </c:strRef>
                </c:tx>
                <c:spPr>
                  <a:ln w="28575" cap="rnd">
                    <a:solidFill>
                      <a:schemeClr val="accent6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List1!$B$37:$H$37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2023</c:v>
                      </c:pt>
                      <c:pt idx="1">
                        <c:v>2024</c:v>
                      </c:pt>
                      <c:pt idx="2">
                        <c:v>2025</c:v>
                      </c:pt>
                      <c:pt idx="3">
                        <c:v>2026</c:v>
                      </c:pt>
                      <c:pt idx="4">
                        <c:v>2027</c:v>
                      </c:pt>
                      <c:pt idx="5">
                        <c:v>2028</c:v>
                      </c:pt>
                      <c:pt idx="6">
                        <c:v>2029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List1!$B$7:$H$7</c15:sqref>
                        </c15:formulaRef>
                      </c:ext>
                    </c:extLst>
                    <c:numCache>
                      <c:formatCode>#,##0</c:formatCode>
                      <c:ptCount val="7"/>
                      <c:pt idx="0">
                        <c:v>0</c:v>
                      </c:pt>
                      <c:pt idx="1">
                        <c:v>6028175</c:v>
                      </c:pt>
                      <c:pt idx="2">
                        <c:v>17594700</c:v>
                      </c:pt>
                      <c:pt idx="3">
                        <c:v>19735400</c:v>
                      </c:pt>
                      <c:pt idx="4">
                        <c:v>22338350</c:v>
                      </c:pt>
                      <c:pt idx="5">
                        <c:v>20333375</c:v>
                      </c:pt>
                      <c:pt idx="6">
                        <c:v>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B-97A9-46DC-BCD9-F0E8B6407A3B}"/>
                  </c:ext>
                </c:extLst>
              </c15:ser>
            </c15:filteredLineSeries>
            <c15:filteredLineSeries>
              <c15:ser>
                <c:idx val="6"/>
                <c:order val="1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List1!$A$8</c15:sqref>
                        </c15:formulaRef>
                      </c:ext>
                    </c:extLst>
                    <c:strCache>
                      <c:ptCount val="1"/>
                      <c:pt idx="0">
                        <c:v>MNVP</c:v>
                      </c:pt>
                    </c:strCache>
                  </c:strRef>
                </c:tx>
                <c:spPr>
                  <a:ln w="28575" cap="rnd">
                    <a:solidFill>
                      <a:schemeClr val="accent1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List1!$B$37:$H$37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2023</c:v>
                      </c:pt>
                      <c:pt idx="1">
                        <c:v>2024</c:v>
                      </c:pt>
                      <c:pt idx="2">
                        <c:v>2025</c:v>
                      </c:pt>
                      <c:pt idx="3">
                        <c:v>2026</c:v>
                      </c:pt>
                      <c:pt idx="4">
                        <c:v>2027</c:v>
                      </c:pt>
                      <c:pt idx="5">
                        <c:v>2028</c:v>
                      </c:pt>
                      <c:pt idx="6">
                        <c:v>2029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List1!$B$8:$H$8</c15:sqref>
                        </c15:formulaRef>
                      </c:ext>
                    </c:extLst>
                    <c:numCache>
                      <c:formatCode>#,##0</c:formatCode>
                      <c:ptCount val="7"/>
                      <c:pt idx="0">
                        <c:v>8362695</c:v>
                      </c:pt>
                      <c:pt idx="1">
                        <c:v>56340423.068999998</c:v>
                      </c:pt>
                      <c:pt idx="2">
                        <c:v>83286780.476999998</c:v>
                      </c:pt>
                      <c:pt idx="3">
                        <c:v>121000643.85600001</c:v>
                      </c:pt>
                      <c:pt idx="4">
                        <c:v>123959316.8505</c:v>
                      </c:pt>
                      <c:pt idx="5">
                        <c:v>67921912.523000002</c:v>
                      </c:pt>
                      <c:pt idx="6">
                        <c:v>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C-97A9-46DC-BCD9-F0E8B6407A3B}"/>
                  </c:ext>
                </c:extLst>
              </c15:ser>
            </c15:filteredLineSeries>
            <c15:filteredLineSeries>
              <c15:ser>
                <c:idx val="7"/>
                <c:order val="1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List1!$A$9</c15:sqref>
                        </c15:formulaRef>
                      </c:ext>
                    </c:extLst>
                    <c:strCache>
                      <c:ptCount val="1"/>
                      <c:pt idx="0">
                        <c:v>MOPE</c:v>
                      </c:pt>
                    </c:strCache>
                  </c:strRef>
                </c:tx>
                <c:spPr>
                  <a:ln w="28575" cap="rnd">
                    <a:solidFill>
                      <a:schemeClr val="accent2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List1!$B$37:$H$37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2023</c:v>
                      </c:pt>
                      <c:pt idx="1">
                        <c:v>2024</c:v>
                      </c:pt>
                      <c:pt idx="2">
                        <c:v>2025</c:v>
                      </c:pt>
                      <c:pt idx="3">
                        <c:v>2026</c:v>
                      </c:pt>
                      <c:pt idx="4">
                        <c:v>2027</c:v>
                      </c:pt>
                      <c:pt idx="5">
                        <c:v>2028</c:v>
                      </c:pt>
                      <c:pt idx="6">
                        <c:v>2029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List1!$B$9:$H$9</c15:sqref>
                        </c15:formulaRef>
                      </c:ext>
                    </c:extLst>
                    <c:numCache>
                      <c:formatCode>#,##0</c:formatCode>
                      <c:ptCount val="7"/>
                      <c:pt idx="0">
                        <c:v>100000</c:v>
                      </c:pt>
                      <c:pt idx="1">
                        <c:v>54227298.189999998</c:v>
                      </c:pt>
                      <c:pt idx="2">
                        <c:v>65606953.149999984</c:v>
                      </c:pt>
                      <c:pt idx="3">
                        <c:v>77952170.159999996</c:v>
                      </c:pt>
                      <c:pt idx="4">
                        <c:v>73352170.180000007</c:v>
                      </c:pt>
                      <c:pt idx="5">
                        <c:v>93841225.050000012</c:v>
                      </c:pt>
                      <c:pt idx="6">
                        <c:v>90633204.270000011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D-97A9-46DC-BCD9-F0E8B6407A3B}"/>
                  </c:ext>
                </c:extLst>
              </c15:ser>
            </c15:filteredLineSeries>
            <c15:filteredLineSeries>
              <c15:ser>
                <c:idx val="8"/>
                <c:order val="1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List1!$A$10</c15:sqref>
                        </c15:formulaRef>
                      </c:ext>
                    </c:extLst>
                    <c:strCache>
                      <c:ptCount val="1"/>
                      <c:pt idx="0">
                        <c:v>MP</c:v>
                      </c:pt>
                    </c:strCache>
                  </c:strRef>
                </c:tx>
                <c:spPr>
                  <a:ln w="28575" cap="rnd">
                    <a:solidFill>
                      <a:schemeClr val="accent3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List1!$B$37:$H$37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2023</c:v>
                      </c:pt>
                      <c:pt idx="1">
                        <c:v>2024</c:v>
                      </c:pt>
                      <c:pt idx="2">
                        <c:v>2025</c:v>
                      </c:pt>
                      <c:pt idx="3">
                        <c:v>2026</c:v>
                      </c:pt>
                      <c:pt idx="4">
                        <c:v>2027</c:v>
                      </c:pt>
                      <c:pt idx="5">
                        <c:v>2028</c:v>
                      </c:pt>
                      <c:pt idx="6">
                        <c:v>2029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List1!$B$10:$H$10</c15:sqref>
                        </c15:formulaRef>
                      </c:ext>
                    </c:extLst>
                    <c:numCache>
                      <c:formatCode>#,##0</c:formatCode>
                      <c:ptCount val="7"/>
                      <c:pt idx="0">
                        <c:v>145091.05900000001</c:v>
                      </c:pt>
                      <c:pt idx="1">
                        <c:v>2486693.3670000006</c:v>
                      </c:pt>
                      <c:pt idx="2">
                        <c:v>3099317.9839999997</c:v>
                      </c:pt>
                      <c:pt idx="3">
                        <c:v>2824327.75</c:v>
                      </c:pt>
                      <c:pt idx="4">
                        <c:v>4946279.8975000009</c:v>
                      </c:pt>
                      <c:pt idx="5">
                        <c:v>5460754.3775000004</c:v>
                      </c:pt>
                      <c:pt idx="6">
                        <c:v>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E-97A9-46DC-BCD9-F0E8B6407A3B}"/>
                  </c:ext>
                </c:extLst>
              </c15:ser>
            </c15:filteredLineSeries>
            <c15:filteredLineSeries>
              <c15:ser>
                <c:idx val="9"/>
                <c:order val="1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List1!$A$11</c15:sqref>
                        </c15:formulaRef>
                      </c:ext>
                    </c:extLst>
                    <c:strCache>
                      <c:ptCount val="1"/>
                      <c:pt idx="0">
                        <c:v>MSP</c:v>
                      </c:pt>
                    </c:strCache>
                  </c:strRef>
                </c:tx>
                <c:spPr>
                  <a:ln w="28575" cap="rnd">
                    <a:solidFill>
                      <a:schemeClr val="accent4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List1!$B$37:$H$37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2023</c:v>
                      </c:pt>
                      <c:pt idx="1">
                        <c:v>2024</c:v>
                      </c:pt>
                      <c:pt idx="2">
                        <c:v>2025</c:v>
                      </c:pt>
                      <c:pt idx="3">
                        <c:v>2026</c:v>
                      </c:pt>
                      <c:pt idx="4">
                        <c:v>2027</c:v>
                      </c:pt>
                      <c:pt idx="5">
                        <c:v>2028</c:v>
                      </c:pt>
                      <c:pt idx="6">
                        <c:v>2029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List1!$B$11:$H$11</c15:sqref>
                        </c15:formulaRef>
                      </c:ext>
                    </c:extLst>
                    <c:numCache>
                      <c:formatCode>#,##0</c:formatCode>
                      <c:ptCount val="7"/>
                      <c:pt idx="0">
                        <c:v>0</c:v>
                      </c:pt>
                      <c:pt idx="1">
                        <c:v>1544515.97</c:v>
                      </c:pt>
                      <c:pt idx="2">
                        <c:v>7722572</c:v>
                      </c:pt>
                      <c:pt idx="3">
                        <c:v>9267086.3999999985</c:v>
                      </c:pt>
                      <c:pt idx="4">
                        <c:v>9267086.3999999985</c:v>
                      </c:pt>
                      <c:pt idx="5">
                        <c:v>3089029</c:v>
                      </c:pt>
                      <c:pt idx="6">
                        <c:v>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F-97A9-46DC-BCD9-F0E8B6407A3B}"/>
                  </c:ext>
                </c:extLst>
              </c15:ser>
            </c15:filteredLineSeries>
            <c15:filteredLineSeries>
              <c15:ser>
                <c:idx val="10"/>
                <c:order val="1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List1!$A$12</c15:sqref>
                        </c15:formulaRef>
                      </c:ext>
                    </c:extLst>
                    <c:strCache>
                      <c:ptCount val="1"/>
                      <c:pt idx="0">
                        <c:v>MVI</c:v>
                      </c:pt>
                    </c:strCache>
                  </c:strRef>
                </c:tx>
                <c:spPr>
                  <a:ln w="28575" cap="rnd">
                    <a:solidFill>
                      <a:schemeClr val="accent5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List1!$B$37:$H$37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2023</c:v>
                      </c:pt>
                      <c:pt idx="1">
                        <c:v>2024</c:v>
                      </c:pt>
                      <c:pt idx="2">
                        <c:v>2025</c:v>
                      </c:pt>
                      <c:pt idx="3">
                        <c:v>2026</c:v>
                      </c:pt>
                      <c:pt idx="4">
                        <c:v>2027</c:v>
                      </c:pt>
                      <c:pt idx="5">
                        <c:v>2028</c:v>
                      </c:pt>
                      <c:pt idx="6">
                        <c:v>2029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List1!$B$12:$H$12</c15:sqref>
                        </c15:formulaRef>
                      </c:ext>
                    </c:extLst>
                    <c:numCache>
                      <c:formatCode>#,##0</c:formatCode>
                      <c:ptCount val="7"/>
                      <c:pt idx="0">
                        <c:v>3870370</c:v>
                      </c:pt>
                      <c:pt idx="1">
                        <c:v>33345237.5</c:v>
                      </c:pt>
                      <c:pt idx="2">
                        <c:v>48737056.75</c:v>
                      </c:pt>
                      <c:pt idx="3">
                        <c:v>48879193.107000001</c:v>
                      </c:pt>
                      <c:pt idx="4">
                        <c:v>45335737.700000003</c:v>
                      </c:pt>
                      <c:pt idx="5">
                        <c:v>26242526.899999999</c:v>
                      </c:pt>
                      <c:pt idx="6">
                        <c:v>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0-97A9-46DC-BCD9-F0E8B6407A3B}"/>
                  </c:ext>
                </c:extLst>
              </c15:ser>
            </c15:filteredLineSeries>
            <c15:filteredLineSeries>
              <c15:ser>
                <c:idx val="11"/>
                <c:order val="1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List1!$A$13</c15:sqref>
                        </c15:formulaRef>
                      </c:ext>
                    </c:extLst>
                    <c:strCache>
                      <c:ptCount val="1"/>
                      <c:pt idx="0">
                        <c:v>MVŠZI</c:v>
                      </c:pt>
                    </c:strCache>
                  </c:strRef>
                </c:tx>
                <c:spPr>
                  <a:ln w="28575" cap="rnd">
                    <a:solidFill>
                      <a:schemeClr val="accent6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List1!$B$37:$H$37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2023</c:v>
                      </c:pt>
                      <c:pt idx="1">
                        <c:v>2024</c:v>
                      </c:pt>
                      <c:pt idx="2">
                        <c:v>2025</c:v>
                      </c:pt>
                      <c:pt idx="3">
                        <c:v>2026</c:v>
                      </c:pt>
                      <c:pt idx="4">
                        <c:v>2027</c:v>
                      </c:pt>
                      <c:pt idx="5">
                        <c:v>2028</c:v>
                      </c:pt>
                      <c:pt idx="6">
                        <c:v>2029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List1!$B$13:$H$13</c15:sqref>
                        </c15:formulaRef>
                      </c:ext>
                    </c:extLst>
                    <c:numCache>
                      <c:formatCode>#,##0</c:formatCode>
                      <c:ptCount val="7"/>
                      <c:pt idx="0">
                        <c:v>0</c:v>
                      </c:pt>
                      <c:pt idx="1">
                        <c:v>6058616.4840461854</c:v>
                      </c:pt>
                      <c:pt idx="2">
                        <c:v>12789801.00833416</c:v>
                      </c:pt>
                      <c:pt idx="3">
                        <c:v>13755318.249713469</c:v>
                      </c:pt>
                      <c:pt idx="4">
                        <c:v>11780396.619619424</c:v>
                      </c:pt>
                      <c:pt idx="5">
                        <c:v>7615867.6382867694</c:v>
                      </c:pt>
                      <c:pt idx="6">
                        <c:v>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1-97A9-46DC-BCD9-F0E8B6407A3B}"/>
                  </c:ext>
                </c:extLst>
              </c15:ser>
            </c15:filteredLineSeries>
            <c15:filteredLineSeries>
              <c15:ser>
                <c:idx val="12"/>
                <c:order val="18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List1!$A$14</c15:sqref>
                        </c15:formulaRef>
                      </c:ext>
                    </c:extLst>
                    <c:strCache>
                      <c:ptCount val="1"/>
                      <c:pt idx="0">
                        <c:v>MVZI</c:v>
                      </c:pt>
                    </c:strCache>
                  </c:strRef>
                </c:tx>
                <c:spPr>
                  <a:ln w="28575" cap="rnd">
                    <a:solidFill>
                      <a:schemeClr val="accent1">
                        <a:lumMod val="80000"/>
                        <a:lumOff val="2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List1!$B$37:$H$37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2023</c:v>
                      </c:pt>
                      <c:pt idx="1">
                        <c:v>2024</c:v>
                      </c:pt>
                      <c:pt idx="2">
                        <c:v>2025</c:v>
                      </c:pt>
                      <c:pt idx="3">
                        <c:v>2026</c:v>
                      </c:pt>
                      <c:pt idx="4">
                        <c:v>2027</c:v>
                      </c:pt>
                      <c:pt idx="5">
                        <c:v>2028</c:v>
                      </c:pt>
                      <c:pt idx="6">
                        <c:v>2029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List1!$B$14:$H$14</c15:sqref>
                        </c15:formulaRef>
                      </c:ext>
                    </c:extLst>
                    <c:numCache>
                      <c:formatCode>#,##0</c:formatCode>
                      <c:ptCount val="7"/>
                      <c:pt idx="0">
                        <c:v>8054906</c:v>
                      </c:pt>
                      <c:pt idx="1">
                        <c:v>37306543.798500001</c:v>
                      </c:pt>
                      <c:pt idx="2">
                        <c:v>62534950.176999986</c:v>
                      </c:pt>
                      <c:pt idx="3">
                        <c:v>70019406.466999993</c:v>
                      </c:pt>
                      <c:pt idx="4">
                        <c:v>54824608.066999994</c:v>
                      </c:pt>
                      <c:pt idx="5">
                        <c:v>40001636.238499999</c:v>
                      </c:pt>
                      <c:pt idx="6">
                        <c:v>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2-97A9-46DC-BCD9-F0E8B6407A3B}"/>
                  </c:ext>
                </c:extLst>
              </c15:ser>
            </c15:filteredLineSeries>
            <c15:filteredLineSeries>
              <c15:ser>
                <c:idx val="13"/>
                <c:order val="19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List1!$A$15</c15:sqref>
                        </c15:formulaRef>
                      </c:ext>
                    </c:extLst>
                    <c:strCache>
                      <c:ptCount val="1"/>
                      <c:pt idx="0">
                        <c:v>MZ</c:v>
                      </c:pt>
                    </c:strCache>
                  </c:strRef>
                </c:tx>
                <c:spPr>
                  <a:ln w="28575" cap="rnd">
                    <a:solidFill>
                      <a:schemeClr val="accent2">
                        <a:lumMod val="80000"/>
                        <a:lumOff val="2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List1!$B$37:$H$37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2023</c:v>
                      </c:pt>
                      <c:pt idx="1">
                        <c:v>2024</c:v>
                      </c:pt>
                      <c:pt idx="2">
                        <c:v>2025</c:v>
                      </c:pt>
                      <c:pt idx="3">
                        <c:v>2026</c:v>
                      </c:pt>
                      <c:pt idx="4">
                        <c:v>2027</c:v>
                      </c:pt>
                      <c:pt idx="5">
                        <c:v>2028</c:v>
                      </c:pt>
                      <c:pt idx="6">
                        <c:v>2029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List1!$B$15:$H$15</c15:sqref>
                        </c15:formulaRef>
                      </c:ext>
                    </c:extLst>
                    <c:numCache>
                      <c:formatCode>#,##0</c:formatCode>
                      <c:ptCount val="7"/>
                      <c:pt idx="0">
                        <c:v>147060</c:v>
                      </c:pt>
                      <c:pt idx="1">
                        <c:v>8054306.666666666</c:v>
                      </c:pt>
                      <c:pt idx="2">
                        <c:v>25615834.2561194</c:v>
                      </c:pt>
                      <c:pt idx="3">
                        <c:v>26435440.989999998</c:v>
                      </c:pt>
                      <c:pt idx="4">
                        <c:v>29348348.852999996</c:v>
                      </c:pt>
                      <c:pt idx="5">
                        <c:v>7549223.942485936</c:v>
                      </c:pt>
                      <c:pt idx="6">
                        <c:v>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3-97A9-46DC-BCD9-F0E8B6407A3B}"/>
                  </c:ext>
                </c:extLst>
              </c15:ser>
            </c15:filteredLineSeries>
            <c15:filteredLineSeries>
              <c15:ser>
                <c:idx val="14"/>
                <c:order val="20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List1!$A$16</c15:sqref>
                        </c15:formulaRef>
                      </c:ext>
                    </c:extLst>
                    <c:strCache>
                      <c:ptCount val="1"/>
                      <c:pt idx="0">
                        <c:v>MZI</c:v>
                      </c:pt>
                    </c:strCache>
                  </c:strRef>
                </c:tx>
                <c:spPr>
                  <a:ln w="28575" cap="rnd">
                    <a:solidFill>
                      <a:schemeClr val="accent3">
                        <a:lumMod val="80000"/>
                        <a:lumOff val="2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List1!$B$37:$H$37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2023</c:v>
                      </c:pt>
                      <c:pt idx="1">
                        <c:v>2024</c:v>
                      </c:pt>
                      <c:pt idx="2">
                        <c:v>2025</c:v>
                      </c:pt>
                      <c:pt idx="3">
                        <c:v>2026</c:v>
                      </c:pt>
                      <c:pt idx="4">
                        <c:v>2027</c:v>
                      </c:pt>
                      <c:pt idx="5">
                        <c:v>2028</c:v>
                      </c:pt>
                      <c:pt idx="6">
                        <c:v>2029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List1!$B$16:$H$16</c15:sqref>
                        </c15:formulaRef>
                      </c:ext>
                    </c:extLst>
                    <c:numCache>
                      <c:formatCode>#,##0</c:formatCode>
                      <c:ptCount val="7"/>
                      <c:pt idx="0">
                        <c:v>0</c:v>
                      </c:pt>
                      <c:pt idx="1">
                        <c:v>19286271.790000003</c:v>
                      </c:pt>
                      <c:pt idx="2">
                        <c:v>85021244.319999993</c:v>
                      </c:pt>
                      <c:pt idx="3">
                        <c:v>119109762.87</c:v>
                      </c:pt>
                      <c:pt idx="4">
                        <c:v>124396921.88000001</c:v>
                      </c:pt>
                      <c:pt idx="5">
                        <c:v>73455613.469999999</c:v>
                      </c:pt>
                      <c:pt idx="6">
                        <c:v>29758666.670000002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4-97A9-46DC-BCD9-F0E8B6407A3B}"/>
                  </c:ext>
                </c:extLst>
              </c15:ser>
            </c15:filteredLineSeries>
            <c15:filteredLineSeries>
              <c15:ser>
                <c:idx val="15"/>
                <c:order val="2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List1!$A$17</c15:sqref>
                        </c15:formulaRef>
                      </c:ext>
                    </c:extLst>
                    <c:strCache>
                      <c:ptCount val="1"/>
                      <c:pt idx="0">
                        <c:v>SKUPAJ</c:v>
                      </c:pt>
                    </c:strCache>
                  </c:strRef>
                </c:tx>
                <c:spPr>
                  <a:ln w="28575" cap="rnd">
                    <a:solidFill>
                      <a:schemeClr val="accent4">
                        <a:lumMod val="80000"/>
                        <a:lumOff val="2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List1!$B$37:$H$37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2023</c:v>
                      </c:pt>
                      <c:pt idx="1">
                        <c:v>2024</c:v>
                      </c:pt>
                      <c:pt idx="2">
                        <c:v>2025</c:v>
                      </c:pt>
                      <c:pt idx="3">
                        <c:v>2026</c:v>
                      </c:pt>
                      <c:pt idx="4">
                        <c:v>2027</c:v>
                      </c:pt>
                      <c:pt idx="5">
                        <c:v>2028</c:v>
                      </c:pt>
                      <c:pt idx="6">
                        <c:v>2029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List1!$B$17:$H$17</c15:sqref>
                        </c15:formulaRef>
                      </c:ext>
                    </c:extLst>
                    <c:numCache>
                      <c:formatCode>#,##0</c:formatCode>
                      <c:ptCount val="7"/>
                      <c:pt idx="0">
                        <c:v>32164990.122775201</c:v>
                      </c:pt>
                      <c:pt idx="1">
                        <c:v>415987109.31379366</c:v>
                      </c:pt>
                      <c:pt idx="2">
                        <c:v>609985072.30196333</c:v>
                      </c:pt>
                      <c:pt idx="3">
                        <c:v>703997380.43919206</c:v>
                      </c:pt>
                      <c:pt idx="4">
                        <c:v>690432476.25794518</c:v>
                      </c:pt>
                      <c:pt idx="5">
                        <c:v>495991470.91874027</c:v>
                      </c:pt>
                      <c:pt idx="6">
                        <c:v>125805311.13000001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5-97A9-46DC-BCD9-F0E8B6407A3B}"/>
                  </c:ext>
                </c:extLst>
              </c15:ser>
            </c15:filteredLineSeries>
          </c:ext>
        </c:extLst>
      </c:lineChart>
      <c:catAx>
        <c:axId val="525401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525404752"/>
        <c:crosses val="autoZero"/>
        <c:auto val="1"/>
        <c:lblAlgn val="ctr"/>
        <c:lblOffset val="100"/>
        <c:noMultiLvlLbl val="0"/>
      </c:catAx>
      <c:valAx>
        <c:axId val="525404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 w="6350"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52540180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600" baseline="0"/>
          </a:pPr>
          <a:endParaRPr lang="sl-SI"/>
        </a:p>
      </c:txPr>
    </c:legend>
    <c:plotVisOnly val="1"/>
    <c:dispBlanksAs val="gap"/>
    <c:showDLblsOverMax val="0"/>
  </c:chart>
  <c:txPr>
    <a:bodyPr/>
    <a:lstStyle/>
    <a:p>
      <a:pPr>
        <a:defRPr/>
      </a:pPr>
      <a:endParaRPr lang="sl-SI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EE8EF0-A827-4D44-A724-BE36BD07F07C}" type="datetimeFigureOut">
              <a:rPr lang="sl-SI" smtClean="0"/>
              <a:t>27. 02. 2023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8FB843-BC61-4E4E-99AA-CBDD70CD3CA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56361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F624B-3CC5-4AA4-AC20-F4E6F6FB4AEA}" type="datetimeFigureOut">
              <a:rPr lang="sl-SI" smtClean="0"/>
              <a:t>27. 02. 2023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D4ED-B7D6-46A0-9B4D-96B6824C8ED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42597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F624B-3CC5-4AA4-AC20-F4E6F6FB4AEA}" type="datetimeFigureOut">
              <a:rPr lang="sl-SI" smtClean="0"/>
              <a:t>27. 02. 2023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D4ED-B7D6-46A0-9B4D-96B6824C8ED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83505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F624B-3CC5-4AA4-AC20-F4E6F6FB4AEA}" type="datetimeFigureOut">
              <a:rPr lang="sl-SI" smtClean="0"/>
              <a:t>27. 02. 2023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D4ED-B7D6-46A0-9B4D-96B6824C8ED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00139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F624B-3CC5-4AA4-AC20-F4E6F6FB4AEA}" type="datetimeFigureOut">
              <a:rPr lang="sl-SI" smtClean="0"/>
              <a:t>27. 02. 2023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D4ED-B7D6-46A0-9B4D-96B6824C8ED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29001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F624B-3CC5-4AA4-AC20-F4E6F6FB4AEA}" type="datetimeFigureOut">
              <a:rPr lang="sl-SI" smtClean="0"/>
              <a:t>27. 02. 2023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D4ED-B7D6-46A0-9B4D-96B6824C8ED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29208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F624B-3CC5-4AA4-AC20-F4E6F6FB4AEA}" type="datetimeFigureOut">
              <a:rPr lang="sl-SI" smtClean="0"/>
              <a:t>27. 02. 2023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D4ED-B7D6-46A0-9B4D-96B6824C8ED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44877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F624B-3CC5-4AA4-AC20-F4E6F6FB4AEA}" type="datetimeFigureOut">
              <a:rPr lang="sl-SI" smtClean="0"/>
              <a:t>27. 02. 2023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D4ED-B7D6-46A0-9B4D-96B6824C8ED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93555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F624B-3CC5-4AA4-AC20-F4E6F6FB4AEA}" type="datetimeFigureOut">
              <a:rPr lang="sl-SI" smtClean="0"/>
              <a:t>27. 02. 2023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D4ED-B7D6-46A0-9B4D-96B6824C8ED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80978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F624B-3CC5-4AA4-AC20-F4E6F6FB4AEA}" type="datetimeFigureOut">
              <a:rPr lang="sl-SI" smtClean="0"/>
              <a:t>27. 02. 2023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D4ED-B7D6-46A0-9B4D-96B6824C8ED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44174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F624B-3CC5-4AA4-AC20-F4E6F6FB4AEA}" type="datetimeFigureOut">
              <a:rPr lang="sl-SI" smtClean="0"/>
              <a:t>27. 02. 2023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D4ED-B7D6-46A0-9B4D-96B6824C8ED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67725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F624B-3CC5-4AA4-AC20-F4E6F6FB4AEA}" type="datetimeFigureOut">
              <a:rPr lang="sl-SI" smtClean="0"/>
              <a:t>27. 02. 2023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D4ED-B7D6-46A0-9B4D-96B6824C8ED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23975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3000"/>
            <a:lum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MosiaicBubbles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F624B-3CC5-4AA4-AC20-F4E6F6FB4AEA}" type="datetimeFigureOut">
              <a:rPr lang="sl-SI" smtClean="0"/>
              <a:t>27. 02. 2023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FD4ED-B7D6-46A0-9B4D-96B6824C8ED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7515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383359" y="1179317"/>
            <a:ext cx="9144000" cy="1315198"/>
          </a:xfrm>
        </p:spPr>
        <p:txBody>
          <a:bodyPr>
            <a:normAutofit/>
          </a:bodyPr>
          <a:lstStyle/>
          <a:p>
            <a:r>
              <a:rPr lang="sl-SI" sz="2800" dirty="0" smtClean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PROGRAM EVROPSKE KOHEZIJSKE POLITIKE V SLOVENIJI ZA OBDOBJE </a:t>
            </a:r>
            <a:br>
              <a:rPr lang="sl-SI" sz="2800" dirty="0" smtClean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</a:br>
            <a:r>
              <a:rPr lang="sl-SI" sz="2800" dirty="0" smtClean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2021-2027</a:t>
            </a:r>
            <a:endParaRPr lang="sl-SI" sz="2800" dirty="0">
              <a:solidFill>
                <a:srgbClr val="034E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epublika" panose="02000506040000020004" pitchFamily="2" charset="-18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642" y="5006928"/>
            <a:ext cx="948817" cy="948817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0259" y="4975721"/>
            <a:ext cx="898252" cy="898252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0695" y="5013051"/>
            <a:ext cx="915063" cy="915063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389" y="5113447"/>
            <a:ext cx="790411" cy="790411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8055" y="4975721"/>
            <a:ext cx="898252" cy="898252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091" y="5013771"/>
            <a:ext cx="914344" cy="914344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389" y="446687"/>
            <a:ext cx="3852909" cy="808321"/>
          </a:xfrm>
          <a:prstGeom prst="rect">
            <a:avLst/>
          </a:prstGeom>
        </p:spPr>
      </p:pic>
      <p:pic>
        <p:nvPicPr>
          <p:cNvPr id="1028" name="Picture 4" descr="Logo image name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9418"/>
            <a:ext cx="1504335" cy="739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Kolenski povezovalnik 14"/>
          <p:cNvCxnSpPr/>
          <p:nvPr/>
        </p:nvCxnSpPr>
        <p:spPr>
          <a:xfrm flipV="1">
            <a:off x="245807" y="304566"/>
            <a:ext cx="3736258" cy="2637408"/>
          </a:xfrm>
          <a:prstGeom prst="bentConnector3">
            <a:avLst>
              <a:gd name="adj1" fmla="val 0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Kolenski povezovalnik 20"/>
          <p:cNvCxnSpPr/>
          <p:nvPr/>
        </p:nvCxnSpPr>
        <p:spPr>
          <a:xfrm flipV="1">
            <a:off x="8514735" y="4197949"/>
            <a:ext cx="3342968" cy="2408904"/>
          </a:xfrm>
          <a:prstGeom prst="bentConnector3">
            <a:avLst>
              <a:gd name="adj1" fmla="val 100294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oljeZBesedilom 2"/>
          <p:cNvSpPr txBox="1"/>
          <p:nvPr/>
        </p:nvSpPr>
        <p:spPr>
          <a:xfrm>
            <a:off x="2030019" y="2864127"/>
            <a:ext cx="78506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dirty="0" smtClean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Program EKP 21-27</a:t>
            </a:r>
          </a:p>
          <a:p>
            <a:pPr algn="ctr"/>
            <a:r>
              <a:rPr lang="sl-SI" dirty="0" smtClean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Vzpostavitev sistema izvajanja EKP</a:t>
            </a:r>
          </a:p>
          <a:p>
            <a:pPr algn="ctr"/>
            <a:r>
              <a:rPr lang="sl-SI" dirty="0" smtClean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Krepitev upravne zmogljivosti</a:t>
            </a:r>
          </a:p>
          <a:p>
            <a:pPr algn="ctr"/>
            <a:r>
              <a:rPr lang="sl-SI" dirty="0" err="1" smtClean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Omogočitveni</a:t>
            </a:r>
            <a:r>
              <a:rPr lang="sl-SI" dirty="0" smtClean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 pogoji</a:t>
            </a:r>
          </a:p>
          <a:p>
            <a:pPr algn="ctr"/>
            <a:endParaRPr lang="sl-SI" dirty="0" smtClean="0">
              <a:solidFill>
                <a:srgbClr val="034E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epublika" panose="02000506040000020004" pitchFamily="2" charset="-18"/>
            </a:endParaRPr>
          </a:p>
          <a:p>
            <a:pPr algn="ctr"/>
            <a:r>
              <a:rPr lang="sl-SI" dirty="0" smtClean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 </a:t>
            </a:r>
            <a:endParaRPr lang="sl-SI" dirty="0"/>
          </a:p>
        </p:txBody>
      </p:sp>
      <p:sp>
        <p:nvSpPr>
          <p:cNvPr id="14" name="PoljeZBesedilom 13"/>
          <p:cNvSpPr txBox="1"/>
          <p:nvPr/>
        </p:nvSpPr>
        <p:spPr>
          <a:xfrm>
            <a:off x="2113936" y="4451225"/>
            <a:ext cx="78506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1200" dirty="0" smtClean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marec 2023</a:t>
            </a:r>
            <a:endParaRPr lang="sl-SI" sz="1200" dirty="0"/>
          </a:p>
        </p:txBody>
      </p:sp>
    </p:spTree>
    <p:extLst>
      <p:ext uri="{BB962C8B-B14F-4D97-AF65-F5344CB8AC3E}">
        <p14:creationId xmlns:p14="http://schemas.microsoft.com/office/powerpoint/2010/main" val="212083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Program EKP 21-27</a:t>
            </a:r>
            <a:endParaRPr lang="sl-SI" dirty="0">
              <a:solidFill>
                <a:srgbClr val="034E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216" y="6033143"/>
            <a:ext cx="2689861" cy="564319"/>
          </a:xfrm>
          <a:prstGeom prst="rect">
            <a:avLst/>
          </a:prstGeom>
        </p:spPr>
      </p:pic>
      <p:pic>
        <p:nvPicPr>
          <p:cNvPr id="5" name="Picture 4" descr="Logo image na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29" y="6081245"/>
            <a:ext cx="1050232" cy="516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Kolenski povezovalnik 6"/>
          <p:cNvCxnSpPr/>
          <p:nvPr/>
        </p:nvCxnSpPr>
        <p:spPr>
          <a:xfrm flipV="1">
            <a:off x="245807" y="304566"/>
            <a:ext cx="3736258" cy="2637408"/>
          </a:xfrm>
          <a:prstGeom prst="bentConnector3">
            <a:avLst>
              <a:gd name="adj1" fmla="val 0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Kolenski povezovalnik 7"/>
          <p:cNvCxnSpPr/>
          <p:nvPr/>
        </p:nvCxnSpPr>
        <p:spPr>
          <a:xfrm flipV="1">
            <a:off x="8514735" y="4197949"/>
            <a:ext cx="3342968" cy="2408904"/>
          </a:xfrm>
          <a:prstGeom prst="bentConnector3">
            <a:avLst>
              <a:gd name="adj1" fmla="val 100294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Slika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389" y="446687"/>
            <a:ext cx="3852909" cy="808321"/>
          </a:xfrm>
          <a:prstGeom prst="rect">
            <a:avLst/>
          </a:prstGeom>
        </p:spPr>
      </p:pic>
      <p:pic>
        <p:nvPicPr>
          <p:cNvPr id="11" name="Picture 4" descr="Logo image na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9418"/>
            <a:ext cx="1504335" cy="739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sl-SI" b="1" dirty="0"/>
              <a:t>CP 5 (85.230.785 EUR):</a:t>
            </a:r>
          </a:p>
          <a:p>
            <a:pPr>
              <a:defRPr/>
            </a:pPr>
            <a:endParaRPr lang="sl-SI" dirty="0" smtClean="0"/>
          </a:p>
          <a:p>
            <a:pPr>
              <a:defRPr/>
            </a:pPr>
            <a:endParaRPr lang="sl-SI" dirty="0"/>
          </a:p>
          <a:p>
            <a:pPr>
              <a:defRPr/>
            </a:pPr>
            <a:r>
              <a:rPr lang="sl-SI" dirty="0"/>
              <a:t>urbani razvoj (CTN): 56 mio EUR,</a:t>
            </a:r>
          </a:p>
          <a:p>
            <a:pPr>
              <a:defRPr/>
            </a:pPr>
            <a:r>
              <a:rPr lang="sl-SI" dirty="0"/>
              <a:t>lokalni razvoj (CLLD): 29 mio EUR</a:t>
            </a:r>
          </a:p>
        </p:txBody>
      </p:sp>
      <p:pic>
        <p:nvPicPr>
          <p:cNvPr id="12" name="Slika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8081" y="1772250"/>
            <a:ext cx="3306762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039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Program EKP 21-27</a:t>
            </a:r>
            <a:endParaRPr lang="sl-SI" dirty="0">
              <a:solidFill>
                <a:srgbClr val="034E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216" y="6033143"/>
            <a:ext cx="2689861" cy="564319"/>
          </a:xfrm>
          <a:prstGeom prst="rect">
            <a:avLst/>
          </a:prstGeom>
        </p:spPr>
      </p:pic>
      <p:pic>
        <p:nvPicPr>
          <p:cNvPr id="5" name="Picture 4" descr="Logo image na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29" y="6081245"/>
            <a:ext cx="1050232" cy="516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Kolenski povezovalnik 6"/>
          <p:cNvCxnSpPr/>
          <p:nvPr/>
        </p:nvCxnSpPr>
        <p:spPr>
          <a:xfrm flipV="1">
            <a:off x="245807" y="304566"/>
            <a:ext cx="3736258" cy="2637408"/>
          </a:xfrm>
          <a:prstGeom prst="bentConnector3">
            <a:avLst>
              <a:gd name="adj1" fmla="val 0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Kolenski povezovalnik 7"/>
          <p:cNvCxnSpPr/>
          <p:nvPr/>
        </p:nvCxnSpPr>
        <p:spPr>
          <a:xfrm flipV="1">
            <a:off x="8514735" y="4197949"/>
            <a:ext cx="3342968" cy="2408904"/>
          </a:xfrm>
          <a:prstGeom prst="bentConnector3">
            <a:avLst>
              <a:gd name="adj1" fmla="val 100294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Slika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389" y="446687"/>
            <a:ext cx="3852909" cy="808321"/>
          </a:xfrm>
          <a:prstGeom prst="rect">
            <a:avLst/>
          </a:prstGeom>
        </p:spPr>
      </p:pic>
      <p:pic>
        <p:nvPicPr>
          <p:cNvPr id="11" name="Picture 4" descr="Logo image na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9418"/>
            <a:ext cx="1504335" cy="739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sl-SI" b="1" dirty="0" smtClean="0"/>
              <a:t>SPP </a:t>
            </a:r>
            <a:r>
              <a:rPr lang="sl-SI" b="1" dirty="0"/>
              <a:t>(248.773.600 EUR): </a:t>
            </a:r>
          </a:p>
          <a:p>
            <a:pPr>
              <a:defRPr/>
            </a:pPr>
            <a:endParaRPr lang="sl-SI" sz="4800" dirty="0"/>
          </a:p>
          <a:p>
            <a:pPr>
              <a:defRPr/>
            </a:pPr>
            <a:r>
              <a:rPr lang="sl-SI" dirty="0"/>
              <a:t>Savinjsko Šaleško območje: </a:t>
            </a:r>
            <a:r>
              <a:rPr lang="sl-SI" dirty="0" smtClean="0"/>
              <a:t>173,9 </a:t>
            </a:r>
            <a:r>
              <a:rPr lang="sl-SI" dirty="0"/>
              <a:t>mio EUR,</a:t>
            </a:r>
            <a:endParaRPr lang="sl-SI" sz="4800" dirty="0"/>
          </a:p>
          <a:p>
            <a:pPr>
              <a:defRPr/>
            </a:pPr>
            <a:r>
              <a:rPr lang="sl-SI" dirty="0"/>
              <a:t>Zasavsko območje: </a:t>
            </a:r>
            <a:r>
              <a:rPr lang="sl-SI" dirty="0" smtClean="0"/>
              <a:t>74,9 </a:t>
            </a:r>
            <a:r>
              <a:rPr lang="sl-SI" dirty="0"/>
              <a:t>mio </a:t>
            </a:r>
            <a:r>
              <a:rPr lang="sl-SI" dirty="0" smtClean="0"/>
              <a:t>EUR</a:t>
            </a:r>
            <a:r>
              <a:rPr lang="sl-SI" dirty="0"/>
              <a:t>.</a:t>
            </a:r>
          </a:p>
        </p:txBody>
      </p:sp>
      <p:pic>
        <p:nvPicPr>
          <p:cNvPr id="13" name="Slika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417" y="1804981"/>
            <a:ext cx="3375025" cy="103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691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sz="3600" dirty="0" smtClean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Načrt </a:t>
            </a:r>
            <a:r>
              <a:rPr lang="sl-SI" sz="3600" dirty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za krepitev upravnih zmogljivosti v izvajanju evropske kohezijske politike 2021-2027 </a:t>
            </a:r>
            <a:r>
              <a:rPr lang="sl-SI" sz="3600" dirty="0" smtClean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- izzivi</a:t>
            </a:r>
            <a:br>
              <a:rPr lang="sl-SI" sz="3600" dirty="0" smtClean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</a:br>
            <a:endParaRPr lang="sl-SI" sz="3600" dirty="0">
              <a:solidFill>
                <a:srgbClr val="034E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epublika" panose="02000506040000020004" pitchFamily="2" charset="-18"/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999226"/>
            <a:ext cx="10515600" cy="40247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dirty="0" smtClean="0"/>
              <a:t>Z načrtom želimo </a:t>
            </a:r>
            <a:r>
              <a:rPr lang="sl-SI" dirty="0"/>
              <a:t>nasloviti </a:t>
            </a:r>
            <a:r>
              <a:rPr lang="sl-SI" dirty="0" smtClean="0"/>
              <a:t>ključne izzive: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-	delovanje organov sistema upravljanja in nadzora, upravičencev ter izvajanja programov v praksi, ki bodo omogočali več inovacij in</a:t>
            </a:r>
          </a:p>
          <a:p>
            <a:pPr marL="0" indent="0">
              <a:buNone/>
            </a:pPr>
            <a:r>
              <a:rPr lang="sl-SI" dirty="0"/>
              <a:t>-	ustrezen obseg ter strateški in celovit pristop pobud za krepitev upravne zmogljivosti organov sistema upravljanja in nadzora.</a:t>
            </a:r>
          </a:p>
          <a:p>
            <a:pPr marL="0" indent="0">
              <a:buNone/>
            </a:pPr>
            <a:r>
              <a:rPr lang="sl-SI" dirty="0"/>
              <a:t>	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216" y="6033143"/>
            <a:ext cx="2689861" cy="564319"/>
          </a:xfrm>
          <a:prstGeom prst="rect">
            <a:avLst/>
          </a:prstGeom>
        </p:spPr>
      </p:pic>
      <p:pic>
        <p:nvPicPr>
          <p:cNvPr id="5" name="Picture 4" descr="Logo image na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29" y="6081245"/>
            <a:ext cx="1050232" cy="516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Kolenski povezovalnik 6"/>
          <p:cNvCxnSpPr/>
          <p:nvPr/>
        </p:nvCxnSpPr>
        <p:spPr>
          <a:xfrm flipV="1">
            <a:off x="245807" y="304566"/>
            <a:ext cx="3736258" cy="2637408"/>
          </a:xfrm>
          <a:prstGeom prst="bentConnector3">
            <a:avLst>
              <a:gd name="adj1" fmla="val 0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Kolenski povezovalnik 7"/>
          <p:cNvCxnSpPr/>
          <p:nvPr/>
        </p:nvCxnSpPr>
        <p:spPr>
          <a:xfrm flipV="1">
            <a:off x="8514735" y="4197949"/>
            <a:ext cx="3342968" cy="2408904"/>
          </a:xfrm>
          <a:prstGeom prst="bentConnector3">
            <a:avLst>
              <a:gd name="adj1" fmla="val 100294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19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600" dirty="0" smtClean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Načrt </a:t>
            </a:r>
            <a:r>
              <a:rPr lang="sl-SI" sz="3600" dirty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za krepitev upravnih zmogljivosti v izvajanju evropske kohezijske politike </a:t>
            </a:r>
            <a:r>
              <a:rPr lang="sl-SI" sz="3600" dirty="0" smtClean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2021-2027</a:t>
            </a:r>
            <a:endParaRPr lang="sl-SI" sz="3600" dirty="0">
              <a:solidFill>
                <a:srgbClr val="034E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epublika" panose="02000506040000020004" pitchFamily="2" charset="-18"/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0247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dirty="0" smtClean="0"/>
              <a:t>Ključna </a:t>
            </a:r>
            <a:r>
              <a:rPr lang="sl-SI" dirty="0"/>
              <a:t>področja izzivov, ki so razdeljena na štiri stebre:</a:t>
            </a:r>
          </a:p>
          <a:p>
            <a:pPr marL="0" indent="0">
              <a:buNone/>
            </a:pPr>
            <a:endParaRPr lang="sl-SI" dirty="0" smtClean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216" y="6033143"/>
            <a:ext cx="2689861" cy="564319"/>
          </a:xfrm>
          <a:prstGeom prst="rect">
            <a:avLst/>
          </a:prstGeom>
        </p:spPr>
      </p:pic>
      <p:pic>
        <p:nvPicPr>
          <p:cNvPr id="5" name="Picture 4" descr="Logo image na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29" y="6081245"/>
            <a:ext cx="1050232" cy="516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Kolenski povezovalnik 6"/>
          <p:cNvCxnSpPr/>
          <p:nvPr/>
        </p:nvCxnSpPr>
        <p:spPr>
          <a:xfrm flipV="1">
            <a:off x="245807" y="304566"/>
            <a:ext cx="3736258" cy="2637408"/>
          </a:xfrm>
          <a:prstGeom prst="bentConnector3">
            <a:avLst>
              <a:gd name="adj1" fmla="val 0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Kolenski povezovalnik 7"/>
          <p:cNvCxnSpPr/>
          <p:nvPr/>
        </p:nvCxnSpPr>
        <p:spPr>
          <a:xfrm flipV="1">
            <a:off x="8514735" y="4197949"/>
            <a:ext cx="3342968" cy="2408904"/>
          </a:xfrm>
          <a:prstGeom prst="bentConnector3">
            <a:avLst>
              <a:gd name="adj1" fmla="val 100294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ela 5"/>
          <p:cNvGraphicFramePr>
            <a:graphicFrameLocks noGrp="1"/>
          </p:cNvGraphicFramePr>
          <p:nvPr>
            <p:extLst/>
          </p:nvPr>
        </p:nvGraphicFramePr>
        <p:xfrm>
          <a:off x="1169773" y="2314832"/>
          <a:ext cx="9358184" cy="29573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79092">
                  <a:extLst>
                    <a:ext uri="{9D8B030D-6E8A-4147-A177-3AD203B41FA5}">
                      <a16:colId xmlns:a16="http://schemas.microsoft.com/office/drawing/2014/main" val="1788420172"/>
                    </a:ext>
                  </a:extLst>
                </a:gridCol>
                <a:gridCol w="4679092">
                  <a:extLst>
                    <a:ext uri="{9D8B030D-6E8A-4147-A177-3AD203B41FA5}">
                      <a16:colId xmlns:a16="http://schemas.microsoft.com/office/drawing/2014/main" val="2288240524"/>
                    </a:ext>
                  </a:extLst>
                </a:gridCol>
              </a:tblGrid>
              <a:tr h="2890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Steber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Cilj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83857797"/>
                  </a:ext>
                </a:extLst>
              </a:tr>
              <a:tr h="89390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Upravljanje ljudi in organizacijsko upravljanje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Zagotovitev pravočasne razpoložljivosti izkušenega, usposobljenega in motiviranega osebja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12908134"/>
                  </a:ext>
                </a:extLst>
              </a:tr>
              <a:tr h="28904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Organizacija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Učinkovitost sistema izvajanja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27599100"/>
                  </a:ext>
                </a:extLst>
              </a:tr>
              <a:tr h="28904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Strateško načrtovanje, koordinacija in izvajanje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</a:rPr>
                        <a:t>Strateška naravnanost sistema izvajanja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73041726"/>
                  </a:ext>
                </a:extLst>
              </a:tr>
              <a:tr h="119633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Podpora upravičencem in drugim deležnikom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</a:rPr>
                        <a:t>Zagotovitev poznavanja sistemov in orodij za zmanjševanje izpostavljenosti upravičencev in drugih deležnikov za zmanjšanje tveganj in izboljšanje njihove učinkovitosti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824667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633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/>
              <a:t> </a:t>
            </a:r>
            <a:r>
              <a:rPr lang="sl-SI" sz="3600" dirty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Izvedbeni</a:t>
            </a:r>
            <a:r>
              <a:rPr lang="sl-SI" sz="4000" i="1" dirty="0" smtClean="0"/>
              <a:t> </a:t>
            </a:r>
            <a:r>
              <a:rPr lang="sl-SI" sz="3600" dirty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načrt – ocena finančne dinamike izvedbe 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24759"/>
          </a:xfrm>
        </p:spPr>
        <p:txBody>
          <a:bodyPr/>
          <a:lstStyle/>
          <a:p>
            <a:pPr marL="0" indent="0">
              <a:buNone/>
            </a:pPr>
            <a:endParaRPr lang="sl-SI" dirty="0" smtClean="0">
              <a:latin typeface="Republika" panose="02000506040000020004" pitchFamily="2" charset="-18"/>
            </a:endParaRPr>
          </a:p>
          <a:p>
            <a:r>
              <a:rPr lang="sl-SI" dirty="0" smtClean="0">
                <a:latin typeface="Republika" panose="02000506040000020004" pitchFamily="2" charset="-18"/>
              </a:rPr>
              <a:t>Ocena je narejena na podlagi predlogov izvedbenih načrtov posredniških teles</a:t>
            </a:r>
          </a:p>
          <a:p>
            <a:r>
              <a:rPr lang="sl-SI" dirty="0" smtClean="0">
                <a:latin typeface="Republika" panose="02000506040000020004" pitchFamily="2" charset="-18"/>
              </a:rPr>
              <a:t>Večina izplačil se pričakuje med leti 2025 in 2028</a:t>
            </a:r>
            <a:endParaRPr lang="sl-SI" dirty="0">
              <a:latin typeface="Republika" panose="02000506040000020004" pitchFamily="2" charset="-18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216" y="6033143"/>
            <a:ext cx="2689861" cy="564319"/>
          </a:xfrm>
          <a:prstGeom prst="rect">
            <a:avLst/>
          </a:prstGeom>
        </p:spPr>
      </p:pic>
      <p:pic>
        <p:nvPicPr>
          <p:cNvPr id="5" name="Picture 4" descr="Logo image na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29" y="6081245"/>
            <a:ext cx="1050232" cy="516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Kolenski povezovalnik 6"/>
          <p:cNvCxnSpPr/>
          <p:nvPr/>
        </p:nvCxnSpPr>
        <p:spPr>
          <a:xfrm flipV="1">
            <a:off x="245807" y="304566"/>
            <a:ext cx="3736258" cy="2637408"/>
          </a:xfrm>
          <a:prstGeom prst="bentConnector3">
            <a:avLst>
              <a:gd name="adj1" fmla="val 0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Kolenski povezovalnik 7"/>
          <p:cNvCxnSpPr/>
          <p:nvPr/>
        </p:nvCxnSpPr>
        <p:spPr>
          <a:xfrm flipV="1">
            <a:off x="8514735" y="4197949"/>
            <a:ext cx="3342968" cy="2408904"/>
          </a:xfrm>
          <a:prstGeom prst="bentConnector3">
            <a:avLst>
              <a:gd name="adj1" fmla="val 100294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Slika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2877" y="4227063"/>
            <a:ext cx="9572625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9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i="1" dirty="0"/>
              <a:t> </a:t>
            </a:r>
            <a:r>
              <a:rPr lang="sl-SI" sz="3600" dirty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Izvedbeni</a:t>
            </a:r>
            <a:r>
              <a:rPr lang="sl-SI" sz="4000" i="1" dirty="0"/>
              <a:t> </a:t>
            </a:r>
            <a:r>
              <a:rPr lang="sl-SI" sz="3600" dirty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načrt – ocena finančne dinamike </a:t>
            </a:r>
            <a:r>
              <a:rPr lang="sl-SI" sz="3600" dirty="0" smtClean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izvedbe</a:t>
            </a:r>
            <a:endParaRPr lang="sl-SI" dirty="0">
              <a:solidFill>
                <a:srgbClr val="034E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216" y="6033143"/>
            <a:ext cx="2689861" cy="564319"/>
          </a:xfrm>
          <a:prstGeom prst="rect">
            <a:avLst/>
          </a:prstGeom>
        </p:spPr>
      </p:pic>
      <p:pic>
        <p:nvPicPr>
          <p:cNvPr id="5" name="Picture 4" descr="Logo image na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29" y="6081245"/>
            <a:ext cx="1050232" cy="516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Kolenski povezovalnik 6"/>
          <p:cNvCxnSpPr/>
          <p:nvPr/>
        </p:nvCxnSpPr>
        <p:spPr>
          <a:xfrm flipV="1">
            <a:off x="245807" y="304566"/>
            <a:ext cx="3736258" cy="2637408"/>
          </a:xfrm>
          <a:prstGeom prst="bentConnector3">
            <a:avLst>
              <a:gd name="adj1" fmla="val 0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Kolenski povezovalnik 7"/>
          <p:cNvCxnSpPr/>
          <p:nvPr/>
        </p:nvCxnSpPr>
        <p:spPr>
          <a:xfrm flipV="1">
            <a:off x="8514735" y="4197949"/>
            <a:ext cx="3342968" cy="2408904"/>
          </a:xfrm>
          <a:prstGeom prst="bentConnector3">
            <a:avLst>
              <a:gd name="adj1" fmla="val 100294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Grafikon 9"/>
          <p:cNvGraphicFramePr>
            <a:graphicFrameLocks/>
          </p:cNvGraphicFramePr>
          <p:nvPr>
            <p:extLst/>
          </p:nvPr>
        </p:nvGraphicFramePr>
        <p:xfrm>
          <a:off x="2171700" y="1811438"/>
          <a:ext cx="7695718" cy="394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55453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i="1" dirty="0"/>
              <a:t> </a:t>
            </a:r>
            <a:r>
              <a:rPr lang="sl-SI" sz="3600" dirty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Izvedbeni načrt – ocena finančne dinamike </a:t>
            </a:r>
            <a:r>
              <a:rPr lang="sl-SI" sz="3600" dirty="0" smtClean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izvedbe</a:t>
            </a:r>
            <a:endParaRPr lang="sl-SI" dirty="0">
              <a:solidFill>
                <a:srgbClr val="034E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216" y="6033143"/>
            <a:ext cx="2689861" cy="564319"/>
          </a:xfrm>
          <a:prstGeom prst="rect">
            <a:avLst/>
          </a:prstGeom>
        </p:spPr>
      </p:pic>
      <p:pic>
        <p:nvPicPr>
          <p:cNvPr id="5" name="Picture 4" descr="Logo image na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29" y="6081245"/>
            <a:ext cx="1050232" cy="516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Kolenski povezovalnik 6"/>
          <p:cNvCxnSpPr/>
          <p:nvPr/>
        </p:nvCxnSpPr>
        <p:spPr>
          <a:xfrm flipV="1">
            <a:off x="245807" y="304566"/>
            <a:ext cx="3736258" cy="2637408"/>
          </a:xfrm>
          <a:prstGeom prst="bentConnector3">
            <a:avLst>
              <a:gd name="adj1" fmla="val 0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Kolenski povezovalnik 7"/>
          <p:cNvCxnSpPr/>
          <p:nvPr/>
        </p:nvCxnSpPr>
        <p:spPr>
          <a:xfrm flipV="1">
            <a:off x="8514735" y="4197949"/>
            <a:ext cx="3342968" cy="2408904"/>
          </a:xfrm>
          <a:prstGeom prst="bentConnector3">
            <a:avLst>
              <a:gd name="adj1" fmla="val 100294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Slika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8725" y="2757992"/>
            <a:ext cx="9734550" cy="161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58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i="1" dirty="0"/>
              <a:t> </a:t>
            </a:r>
            <a:r>
              <a:rPr lang="sl-SI" sz="3600" dirty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Izvedbeni</a:t>
            </a:r>
            <a:r>
              <a:rPr lang="sl-SI" sz="4000" i="1" dirty="0"/>
              <a:t> </a:t>
            </a:r>
            <a:r>
              <a:rPr lang="sl-SI" sz="3600" dirty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načrt – ocena finančne dinamike izvedbe 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216" y="6033143"/>
            <a:ext cx="2689861" cy="564319"/>
          </a:xfrm>
          <a:prstGeom prst="rect">
            <a:avLst/>
          </a:prstGeom>
        </p:spPr>
      </p:pic>
      <p:pic>
        <p:nvPicPr>
          <p:cNvPr id="5" name="Picture 4" descr="Logo image na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29" y="6081245"/>
            <a:ext cx="1050232" cy="516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Kolenski povezovalnik 6"/>
          <p:cNvCxnSpPr/>
          <p:nvPr/>
        </p:nvCxnSpPr>
        <p:spPr>
          <a:xfrm flipV="1">
            <a:off x="245807" y="304566"/>
            <a:ext cx="3736258" cy="2637408"/>
          </a:xfrm>
          <a:prstGeom prst="bentConnector3">
            <a:avLst>
              <a:gd name="adj1" fmla="val 0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Kolenski povezovalnik 7"/>
          <p:cNvCxnSpPr/>
          <p:nvPr/>
        </p:nvCxnSpPr>
        <p:spPr>
          <a:xfrm flipV="1">
            <a:off x="8514735" y="4197949"/>
            <a:ext cx="3342968" cy="2408904"/>
          </a:xfrm>
          <a:prstGeom prst="bentConnector3">
            <a:avLst>
              <a:gd name="adj1" fmla="val 100294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Grafikon 8"/>
          <p:cNvGraphicFramePr>
            <a:graphicFrameLocks/>
          </p:cNvGraphicFramePr>
          <p:nvPr>
            <p:extLst/>
          </p:nvPr>
        </p:nvGraphicFramePr>
        <p:xfrm>
          <a:off x="2197562" y="1791313"/>
          <a:ext cx="7548322" cy="41412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1139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600" dirty="0" smtClean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Načrt </a:t>
            </a:r>
            <a:r>
              <a:rPr lang="sl-SI" sz="3600" dirty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za krepitev upravnih zmogljivosti v izvajanju evropske kohezijske politike 2021-2027 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024759"/>
          </a:xfrm>
        </p:spPr>
        <p:txBody>
          <a:bodyPr>
            <a:normAutofit/>
          </a:bodyPr>
          <a:lstStyle/>
          <a:p>
            <a:r>
              <a:rPr lang="sl-SI" dirty="0"/>
              <a:t>Načrt </a:t>
            </a:r>
            <a:r>
              <a:rPr lang="sl-SI" dirty="0" smtClean="0"/>
              <a:t>je »živi </a:t>
            </a:r>
            <a:r>
              <a:rPr lang="sl-SI" dirty="0"/>
              <a:t>dokument«, ki se ga bo v fazi izvajanja redno spremljalo in se bo glede na ugotovitve </a:t>
            </a:r>
            <a:r>
              <a:rPr lang="sl-SI" dirty="0" smtClean="0"/>
              <a:t>posodabljalo</a:t>
            </a:r>
          </a:p>
          <a:p>
            <a:endParaRPr lang="sl-SI" dirty="0" smtClean="0"/>
          </a:p>
          <a:p>
            <a:r>
              <a:rPr lang="sl-SI" dirty="0" smtClean="0"/>
              <a:t>V tem oziru so pomembni tudi predlogi in pobude Odbora </a:t>
            </a:r>
            <a:r>
              <a:rPr lang="sl-SI" dirty="0"/>
              <a:t>za </a:t>
            </a:r>
            <a:r>
              <a:rPr lang="sl-SI" dirty="0" smtClean="0"/>
              <a:t>spremljanje, ki se bodo ustrezno izrazili v ukrepih organa upravljanja pri izvajanju</a:t>
            </a:r>
            <a:endParaRPr lang="sl-SI" dirty="0"/>
          </a:p>
          <a:p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216" y="6033143"/>
            <a:ext cx="2689861" cy="564319"/>
          </a:xfrm>
          <a:prstGeom prst="rect">
            <a:avLst/>
          </a:prstGeom>
        </p:spPr>
      </p:pic>
      <p:pic>
        <p:nvPicPr>
          <p:cNvPr id="5" name="Picture 4" descr="Logo image na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29" y="6081245"/>
            <a:ext cx="1050232" cy="516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Kolenski povezovalnik 6"/>
          <p:cNvCxnSpPr/>
          <p:nvPr/>
        </p:nvCxnSpPr>
        <p:spPr>
          <a:xfrm flipV="1">
            <a:off x="245807" y="304566"/>
            <a:ext cx="3736258" cy="2637408"/>
          </a:xfrm>
          <a:prstGeom prst="bentConnector3">
            <a:avLst>
              <a:gd name="adj1" fmla="val 0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Kolenski povezovalnik 7"/>
          <p:cNvCxnSpPr/>
          <p:nvPr/>
        </p:nvCxnSpPr>
        <p:spPr>
          <a:xfrm flipV="1">
            <a:off x="8514735" y="4197949"/>
            <a:ext cx="3342968" cy="2408904"/>
          </a:xfrm>
          <a:prstGeom prst="bentConnector3">
            <a:avLst>
              <a:gd name="adj1" fmla="val 100294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384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600" dirty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Kaj so </a:t>
            </a:r>
            <a:r>
              <a:rPr lang="sl-SI" sz="3600" dirty="0" err="1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omogočitveni</a:t>
            </a:r>
            <a:r>
              <a:rPr lang="sl-SI" sz="3600" dirty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 </a:t>
            </a:r>
            <a:r>
              <a:rPr lang="sl-SI" sz="3600" dirty="0" smtClean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pogoji in zakaj so pomembni?</a:t>
            </a:r>
            <a:endParaRPr lang="sl-SI" sz="3600" dirty="0">
              <a:solidFill>
                <a:srgbClr val="034E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epublika" panose="02000506040000020004" pitchFamily="2" charset="-18"/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247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dirty="0" smtClean="0"/>
              <a:t>Pogoji </a:t>
            </a:r>
            <a:r>
              <a:rPr lang="sl-SI" dirty="0"/>
              <a:t>določeni z </a:t>
            </a:r>
            <a:r>
              <a:rPr lang="sl-SI" dirty="0" smtClean="0"/>
              <a:t>Uredbo </a:t>
            </a:r>
            <a:r>
              <a:rPr lang="sl-SI" dirty="0"/>
              <a:t>(EU) </a:t>
            </a:r>
            <a:r>
              <a:rPr lang="sl-SI" dirty="0" smtClean="0"/>
              <a:t>2021/1060, </a:t>
            </a:r>
            <a:r>
              <a:rPr lang="sl-SI" dirty="0"/>
              <a:t>ki morajo biti izpolnjeni, da država lahko črpa evropska sredstva na specifičnem cilju. </a:t>
            </a:r>
            <a:endParaRPr lang="sl-SI" dirty="0" smtClean="0"/>
          </a:p>
          <a:p>
            <a:pPr marL="0" indent="0">
              <a:buNone/>
            </a:pPr>
            <a:r>
              <a:rPr lang="sl-SI" dirty="0" smtClean="0"/>
              <a:t>Država </a:t>
            </a:r>
            <a:r>
              <a:rPr lang="sl-SI" dirty="0"/>
              <a:t>sprejme ustrezne zakonske podlage, strategije, nacionalne programe ipd., s katerimi </a:t>
            </a:r>
            <a:r>
              <a:rPr lang="sl-SI" dirty="0" smtClean="0"/>
              <a:t>poskrbi</a:t>
            </a:r>
            <a:r>
              <a:rPr lang="sl-SI" dirty="0"/>
              <a:t>, da se lahko kohezijska politika na tistem področju ustrezno izvaja.  </a:t>
            </a:r>
            <a:endParaRPr lang="sl-SI" dirty="0" smtClean="0"/>
          </a:p>
          <a:p>
            <a:pPr marL="0" indent="0">
              <a:buNone/>
            </a:pPr>
            <a:r>
              <a:rPr lang="sl-SI" dirty="0" smtClean="0"/>
              <a:t>Če </a:t>
            </a:r>
            <a:r>
              <a:rPr lang="sl-SI" dirty="0" err="1"/>
              <a:t>omogočitveni</a:t>
            </a:r>
            <a:r>
              <a:rPr lang="sl-SI" dirty="0"/>
              <a:t> pogoj ni izpolnjen, država </a:t>
            </a:r>
            <a:r>
              <a:rPr lang="sl-SI" dirty="0" smtClean="0"/>
              <a:t>na tem specifičnem cilju ne more </a:t>
            </a:r>
            <a:r>
              <a:rPr lang="sl-SI" dirty="0"/>
              <a:t>črpati evropskih </a:t>
            </a:r>
            <a:r>
              <a:rPr lang="sl-SI" dirty="0" smtClean="0"/>
              <a:t>sredstev (lahko </a:t>
            </a:r>
            <a:r>
              <a:rPr lang="sl-SI" dirty="0"/>
              <a:t>pa izvaja razpise, pošilja zahtevke </a:t>
            </a:r>
            <a:r>
              <a:rPr lang="sl-SI" dirty="0" smtClean="0"/>
              <a:t>EK </a:t>
            </a:r>
            <a:r>
              <a:rPr lang="sl-SI" dirty="0"/>
              <a:t>itd</a:t>
            </a:r>
            <a:r>
              <a:rPr lang="sl-SI" dirty="0" smtClean="0"/>
              <a:t>.).</a:t>
            </a: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216" y="6033143"/>
            <a:ext cx="2689861" cy="564319"/>
          </a:xfrm>
          <a:prstGeom prst="rect">
            <a:avLst/>
          </a:prstGeom>
        </p:spPr>
      </p:pic>
      <p:pic>
        <p:nvPicPr>
          <p:cNvPr id="5" name="Picture 4" descr="Logo image na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29" y="6081245"/>
            <a:ext cx="1050232" cy="516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Kolenski povezovalnik 6"/>
          <p:cNvCxnSpPr/>
          <p:nvPr/>
        </p:nvCxnSpPr>
        <p:spPr>
          <a:xfrm flipV="1">
            <a:off x="245807" y="304566"/>
            <a:ext cx="3736258" cy="2637408"/>
          </a:xfrm>
          <a:prstGeom prst="bentConnector3">
            <a:avLst>
              <a:gd name="adj1" fmla="val 0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Kolenski povezovalnik 7"/>
          <p:cNvCxnSpPr/>
          <p:nvPr/>
        </p:nvCxnSpPr>
        <p:spPr>
          <a:xfrm flipV="1">
            <a:off x="8514735" y="4197949"/>
            <a:ext cx="3342968" cy="2408904"/>
          </a:xfrm>
          <a:prstGeom prst="bentConnector3">
            <a:avLst>
              <a:gd name="adj1" fmla="val 100294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913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Program EKP 21-27</a:t>
            </a:r>
            <a:endParaRPr lang="sl-SI" dirty="0">
              <a:solidFill>
                <a:srgbClr val="034E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216" y="6033143"/>
            <a:ext cx="2689861" cy="564319"/>
          </a:xfrm>
          <a:prstGeom prst="rect">
            <a:avLst/>
          </a:prstGeom>
        </p:spPr>
      </p:pic>
      <p:pic>
        <p:nvPicPr>
          <p:cNvPr id="5" name="Picture 4" descr="Logo image na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29" y="6081245"/>
            <a:ext cx="1050232" cy="516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Kolenski povezovalnik 6"/>
          <p:cNvCxnSpPr/>
          <p:nvPr/>
        </p:nvCxnSpPr>
        <p:spPr>
          <a:xfrm flipV="1">
            <a:off x="245807" y="304566"/>
            <a:ext cx="3736258" cy="2637408"/>
          </a:xfrm>
          <a:prstGeom prst="bentConnector3">
            <a:avLst>
              <a:gd name="adj1" fmla="val 0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Kolenski povezovalnik 7"/>
          <p:cNvCxnSpPr/>
          <p:nvPr/>
        </p:nvCxnSpPr>
        <p:spPr>
          <a:xfrm flipV="1">
            <a:off x="8514735" y="4197949"/>
            <a:ext cx="3342968" cy="2408904"/>
          </a:xfrm>
          <a:prstGeom prst="bentConnector3">
            <a:avLst>
              <a:gd name="adj1" fmla="val 100294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dirty="0"/>
          </a:p>
        </p:txBody>
      </p:sp>
      <p:pic>
        <p:nvPicPr>
          <p:cNvPr id="12" name="Označba mesta vsebine 7"/>
          <p:cNvPicPr>
            <a:picLocks noGrp="1"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51" t="28140" r="5614" b="8452"/>
          <a:stretch>
            <a:fillRect/>
          </a:stretch>
        </p:blipFill>
        <p:spPr bwMode="auto">
          <a:xfrm>
            <a:off x="2076451" y="1833564"/>
            <a:ext cx="7997825" cy="390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122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600" dirty="0" smtClean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Trenutno stanje</a:t>
            </a:r>
            <a:endParaRPr lang="sl-SI" sz="3600" dirty="0">
              <a:solidFill>
                <a:srgbClr val="034E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606264"/>
            <a:ext cx="10515600" cy="40247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l-SI" sz="1800" dirty="0"/>
              <a:t>Slovenija izpolnjuje vse </a:t>
            </a:r>
            <a:r>
              <a:rPr lang="sl-SI" sz="1800" dirty="0" smtClean="0"/>
              <a:t>4 horizontalne </a:t>
            </a:r>
            <a:r>
              <a:rPr lang="sl-SI" sz="1800" dirty="0" err="1"/>
              <a:t>omogočitvene</a:t>
            </a:r>
            <a:r>
              <a:rPr lang="sl-SI" sz="1800" dirty="0"/>
              <a:t> </a:t>
            </a:r>
            <a:r>
              <a:rPr lang="sl-SI" sz="1800" dirty="0" smtClean="0"/>
              <a:t>pogoje </a:t>
            </a:r>
            <a:r>
              <a:rPr lang="sl-SI" sz="1800" dirty="0"/>
              <a:t>in </a:t>
            </a:r>
            <a:r>
              <a:rPr lang="sl-SI" sz="1800" dirty="0" smtClean="0"/>
              <a:t>vse ostale tematske </a:t>
            </a:r>
            <a:r>
              <a:rPr lang="sl-SI" sz="1800" dirty="0" err="1" smtClean="0"/>
              <a:t>omogočitvene</a:t>
            </a:r>
            <a:r>
              <a:rPr lang="sl-SI" sz="1800" dirty="0" smtClean="0"/>
              <a:t> pogoje, razen dveh:</a:t>
            </a:r>
          </a:p>
          <a:p>
            <a:pPr marL="0" indent="0">
              <a:buNone/>
            </a:pPr>
            <a:r>
              <a:rPr lang="sl-SI" sz="1800" b="1" dirty="0" smtClean="0"/>
              <a:t>2.1</a:t>
            </a:r>
            <a:r>
              <a:rPr lang="sl-SI" sz="1800" b="1" dirty="0"/>
              <a:t>. Strateški okvir politike za podporo prenove za večjo energetsko učinkovitost stanovanjskih in </a:t>
            </a:r>
            <a:r>
              <a:rPr lang="sl-SI" sz="1800" b="1" dirty="0" err="1"/>
              <a:t>nestanovanjskih</a:t>
            </a:r>
            <a:r>
              <a:rPr lang="sl-SI" sz="1800" b="1" dirty="0"/>
              <a:t> </a:t>
            </a:r>
            <a:r>
              <a:rPr lang="sl-SI" sz="1800" b="1" dirty="0" smtClean="0"/>
              <a:t>stavb</a:t>
            </a:r>
            <a:r>
              <a:rPr lang="sl-SI" sz="1800" dirty="0"/>
              <a:t>: </a:t>
            </a:r>
            <a:endParaRPr lang="sl-SI" sz="1800" dirty="0" smtClean="0"/>
          </a:p>
          <a:p>
            <a:r>
              <a:rPr lang="sl-SI" sz="1800" dirty="0" smtClean="0"/>
              <a:t>Posredovano na EK zahtevano pojasnilo</a:t>
            </a:r>
            <a:r>
              <a:rPr lang="sl-SI" sz="1800" dirty="0"/>
              <a:t>, kako bomo dosegali cilje, ki so postavljeni za OVE. V sodelovanju z MZI </a:t>
            </a:r>
            <a:r>
              <a:rPr lang="sl-SI" sz="1800" dirty="0" smtClean="0"/>
              <a:t>pripravljena preglednica </a:t>
            </a:r>
            <a:r>
              <a:rPr lang="sl-SI" sz="1800" dirty="0"/>
              <a:t>ukrepov zmanjševanja končne porabe energije do leta 2030, pri čemer bo tovrstni načrt po ukrepih vseboval tudi prenovljeni NEPN, ki je v fazi dopolnjevanja.</a:t>
            </a:r>
          </a:p>
          <a:p>
            <a:pPr marL="0" indent="0">
              <a:buNone/>
            </a:pPr>
            <a:r>
              <a:rPr lang="sl-SI" sz="1800" b="1" dirty="0" smtClean="0"/>
              <a:t>2.5 </a:t>
            </a:r>
            <a:r>
              <a:rPr lang="sl-SI" sz="1800" b="1" dirty="0"/>
              <a:t>Posodobljeno načrtovanje potrebnih naložb v vodnem sektorju in sektorju odpadne vode</a:t>
            </a:r>
            <a:r>
              <a:rPr lang="sl-SI" sz="1800" dirty="0" smtClean="0"/>
              <a:t>:</a:t>
            </a:r>
          </a:p>
          <a:p>
            <a:r>
              <a:rPr lang="sl-SI" sz="1800" dirty="0" smtClean="0"/>
              <a:t>Direktiva </a:t>
            </a:r>
            <a:r>
              <a:rPr lang="sl-SI" sz="1800" dirty="0"/>
              <a:t>(EU) 2020/21843 </a:t>
            </a:r>
            <a:r>
              <a:rPr lang="sl-SI" sz="1800" dirty="0" smtClean="0"/>
              <a:t>bo prenesena v </a:t>
            </a:r>
            <a:r>
              <a:rPr lang="sl-SI" sz="1800" dirty="0"/>
              <a:t>slovenski pravni </a:t>
            </a:r>
            <a:r>
              <a:rPr lang="sl-SI" sz="1800" dirty="0" smtClean="0"/>
              <a:t>red z </a:t>
            </a:r>
            <a:r>
              <a:rPr lang="sl-SI" sz="1800" dirty="0"/>
              <a:t>Uredbo o pitni </a:t>
            </a:r>
            <a:r>
              <a:rPr lang="sl-SI" sz="1800" dirty="0" smtClean="0"/>
              <a:t>vodi, ki je </a:t>
            </a:r>
            <a:r>
              <a:rPr lang="sl-SI" sz="1800" dirty="0"/>
              <a:t>v fazi medresorskega usklajevanja, </a:t>
            </a:r>
            <a:r>
              <a:rPr lang="sl-SI" sz="1800" dirty="0" smtClean="0"/>
              <a:t>sprejem </a:t>
            </a:r>
            <a:r>
              <a:rPr lang="sl-SI" sz="1800" dirty="0"/>
              <a:t>na Vladi </a:t>
            </a:r>
            <a:r>
              <a:rPr lang="sl-SI" sz="1800" dirty="0" smtClean="0"/>
              <a:t>RS </a:t>
            </a:r>
            <a:r>
              <a:rPr lang="sl-SI" sz="1800" dirty="0"/>
              <a:t>je predviden </a:t>
            </a:r>
            <a:r>
              <a:rPr lang="sl-SI" sz="1800" dirty="0" smtClean="0"/>
              <a:t>aprila </a:t>
            </a:r>
            <a:r>
              <a:rPr lang="sl-SI" sz="1800" dirty="0"/>
              <a:t>2023</a:t>
            </a:r>
            <a:r>
              <a:rPr lang="sl-SI" sz="1800" dirty="0" smtClean="0"/>
              <a:t>.</a:t>
            </a:r>
          </a:p>
          <a:p>
            <a:r>
              <a:rPr lang="sl-SI" sz="1800"/>
              <a:t>Evropski komisiji smo posredovali tudi dodatne obrazložitve in podatke vezane na načrtovanje javnih naložb.  </a:t>
            </a:r>
          </a:p>
          <a:p>
            <a:pPr marL="0" indent="0">
              <a:buNone/>
            </a:pPr>
            <a:endParaRPr lang="sl-SI" sz="1800" dirty="0" smtClean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216" y="6033143"/>
            <a:ext cx="2689861" cy="564319"/>
          </a:xfrm>
          <a:prstGeom prst="rect">
            <a:avLst/>
          </a:prstGeom>
        </p:spPr>
      </p:pic>
      <p:pic>
        <p:nvPicPr>
          <p:cNvPr id="5" name="Picture 4" descr="Logo image na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29" y="6081245"/>
            <a:ext cx="1050232" cy="516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Kolenski povezovalnik 6"/>
          <p:cNvCxnSpPr/>
          <p:nvPr/>
        </p:nvCxnSpPr>
        <p:spPr>
          <a:xfrm flipV="1">
            <a:off x="245807" y="304566"/>
            <a:ext cx="3736258" cy="2637408"/>
          </a:xfrm>
          <a:prstGeom prst="bentConnector3">
            <a:avLst>
              <a:gd name="adj1" fmla="val 0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Kolenski povezovalnik 7"/>
          <p:cNvCxnSpPr/>
          <p:nvPr/>
        </p:nvCxnSpPr>
        <p:spPr>
          <a:xfrm flipV="1">
            <a:off x="8514735" y="4197949"/>
            <a:ext cx="3342968" cy="2408904"/>
          </a:xfrm>
          <a:prstGeom prst="bentConnector3">
            <a:avLst>
              <a:gd name="adj1" fmla="val 100294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002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600" dirty="0" smtClean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Dosedanji koraki na področju listine in konvencije</a:t>
            </a:r>
            <a:endParaRPr lang="sl-SI" sz="3600" dirty="0">
              <a:solidFill>
                <a:srgbClr val="034E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02475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l-SI" dirty="0"/>
              <a:t>•	</a:t>
            </a:r>
            <a:r>
              <a:rPr lang="sl-SI" dirty="0" smtClean="0"/>
              <a:t>Vključitev </a:t>
            </a:r>
            <a:r>
              <a:rPr lang="sl-SI" dirty="0"/>
              <a:t>v programske dokumente (Sporazum o partnerstvu in Program) </a:t>
            </a:r>
            <a:r>
              <a:rPr lang="sl-SI" dirty="0" smtClean="0"/>
              <a:t>in        	sistem </a:t>
            </a:r>
            <a:r>
              <a:rPr lang="sl-SI" dirty="0"/>
              <a:t>izvajanja (del </a:t>
            </a:r>
            <a:r>
              <a:rPr lang="sl-SI" dirty="0" smtClean="0"/>
              <a:t>uredbe, navodil</a:t>
            </a:r>
            <a:r>
              <a:rPr lang="sl-SI" dirty="0"/>
              <a:t>, pogodbe o sofinanciranju, </a:t>
            </a:r>
            <a:r>
              <a:rPr lang="sl-SI" dirty="0" smtClean="0"/>
              <a:t>kontrolnih 	listov). </a:t>
            </a:r>
          </a:p>
          <a:p>
            <a:pPr marL="0" indent="0">
              <a:buNone/>
            </a:pPr>
            <a:r>
              <a:rPr lang="sl-SI" dirty="0"/>
              <a:t>•	</a:t>
            </a:r>
            <a:r>
              <a:rPr lang="sl-SI" dirty="0" smtClean="0"/>
              <a:t>Članstvo v Odboru za spremljanje. </a:t>
            </a:r>
            <a:endParaRPr lang="sl-SI" dirty="0"/>
          </a:p>
          <a:p>
            <a:pPr marL="0" indent="0">
              <a:buNone/>
            </a:pPr>
            <a:r>
              <a:rPr lang="sl-SI" dirty="0"/>
              <a:t>•	Pripravljen je Postopkovnik za oba pogoja </a:t>
            </a:r>
            <a:r>
              <a:rPr lang="sl-SI" dirty="0" smtClean="0"/>
              <a:t>(Postopkovnik </a:t>
            </a:r>
            <a:r>
              <a:rPr lang="sl-SI" dirty="0"/>
              <a:t>za zagotovitev </a:t>
            </a:r>
            <a:r>
              <a:rPr lang="sl-SI" dirty="0" smtClean="0"/>
              <a:t>	izpolnitve 	horizontalnih </a:t>
            </a:r>
            <a:r>
              <a:rPr lang="sl-SI" dirty="0" err="1" smtClean="0"/>
              <a:t>omogočitvenih</a:t>
            </a:r>
            <a:r>
              <a:rPr lang="sl-SI" dirty="0" smtClean="0"/>
              <a:t> pogojev »Dejanska uporaba in izvajanje Listine 	Evropske unije o temeljnih pravicah« in »Izvajanje in uporaba Konvencije Združenih 	narodov o </a:t>
            </a:r>
            <a:r>
              <a:rPr lang="sl-SI" dirty="0"/>
              <a:t>pravicah invalidov v skladu s Sklepom Sveta 2010/48/ES</a:t>
            </a:r>
            <a:r>
              <a:rPr lang="sl-SI" dirty="0" smtClean="0"/>
              <a:t>«).</a:t>
            </a:r>
            <a:endParaRPr lang="sl-SI" dirty="0"/>
          </a:p>
          <a:p>
            <a:pPr marL="0" indent="0">
              <a:buNone/>
            </a:pPr>
            <a:r>
              <a:rPr lang="sl-SI" dirty="0" smtClean="0"/>
              <a:t>•</a:t>
            </a:r>
            <a:r>
              <a:rPr lang="sl-SI" dirty="0"/>
              <a:t>	</a:t>
            </a:r>
            <a:r>
              <a:rPr lang="sl-SI" dirty="0" smtClean="0"/>
              <a:t>Ustanovljena medresorska delovna skupina za koordinacijo izvajanja in pomoč 	glede pritožb (prva seja 23. 2. 2023). </a:t>
            </a:r>
            <a:endParaRPr lang="sl-SI" dirty="0"/>
          </a:p>
          <a:p>
            <a:pPr marL="0" indent="0">
              <a:buNone/>
            </a:pPr>
            <a:r>
              <a:rPr lang="sl-SI" dirty="0"/>
              <a:t>•	</a:t>
            </a:r>
            <a:r>
              <a:rPr lang="sl-SI" dirty="0" smtClean="0"/>
              <a:t>Obrazec za pritožbe </a:t>
            </a:r>
            <a:r>
              <a:rPr lang="sl-SI" dirty="0"/>
              <a:t>na spletni strani (v pripravi</a:t>
            </a:r>
            <a:r>
              <a:rPr lang="sl-SI" dirty="0" smtClean="0"/>
              <a:t>).</a:t>
            </a:r>
          </a:p>
          <a:p>
            <a:pPr marL="0" indent="0">
              <a:buNone/>
            </a:pPr>
            <a:r>
              <a:rPr lang="sl-SI" dirty="0"/>
              <a:t>•	</a:t>
            </a:r>
            <a:r>
              <a:rPr lang="sl-SI" dirty="0" smtClean="0"/>
              <a:t>Izobraževanje za funkcionarje in javne uslužbence </a:t>
            </a:r>
            <a:r>
              <a:rPr lang="sl-SI" dirty="0"/>
              <a:t>(</a:t>
            </a:r>
            <a:r>
              <a:rPr lang="sl-SI" dirty="0" smtClean="0"/>
              <a:t>v pripravi).</a:t>
            </a: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216" y="6033143"/>
            <a:ext cx="2689861" cy="564319"/>
          </a:xfrm>
          <a:prstGeom prst="rect">
            <a:avLst/>
          </a:prstGeom>
        </p:spPr>
      </p:pic>
      <p:pic>
        <p:nvPicPr>
          <p:cNvPr id="5" name="Picture 4" descr="Logo image na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29" y="6081245"/>
            <a:ext cx="1050232" cy="516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Kolenski povezovalnik 6"/>
          <p:cNvCxnSpPr/>
          <p:nvPr/>
        </p:nvCxnSpPr>
        <p:spPr>
          <a:xfrm flipV="1">
            <a:off x="245807" y="304566"/>
            <a:ext cx="3736258" cy="2637408"/>
          </a:xfrm>
          <a:prstGeom prst="bentConnector3">
            <a:avLst>
              <a:gd name="adj1" fmla="val 0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Kolenski povezovalnik 7"/>
          <p:cNvCxnSpPr/>
          <p:nvPr/>
        </p:nvCxnSpPr>
        <p:spPr>
          <a:xfrm flipV="1">
            <a:off x="8514735" y="4197949"/>
            <a:ext cx="3342968" cy="2408904"/>
          </a:xfrm>
          <a:prstGeom prst="bentConnector3">
            <a:avLst>
              <a:gd name="adj1" fmla="val 100294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395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600" dirty="0" smtClean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Sistem izvajanja 21-27</a:t>
            </a:r>
            <a:endParaRPr lang="sl-SI" sz="3600" dirty="0">
              <a:solidFill>
                <a:srgbClr val="034E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24759"/>
          </a:xfrm>
        </p:spPr>
        <p:txBody>
          <a:bodyPr>
            <a:normAutofit/>
          </a:bodyPr>
          <a:lstStyle/>
          <a:p>
            <a:r>
              <a:rPr lang="sl-SI" sz="2000" dirty="0" smtClean="0">
                <a:latin typeface="Republika" panose="02000506040000020004" pitchFamily="2" charset="-18"/>
              </a:rPr>
              <a:t>Odgovornost vseh vključenih v sistem izvajanja EKP, da čim prej vzpostavimo pogoje, da se lahko EU sredstva Programa EKP 21-27 aktivirajo.</a:t>
            </a:r>
          </a:p>
          <a:p>
            <a:endParaRPr lang="sl-SI" sz="2000" dirty="0" smtClean="0">
              <a:latin typeface="Republika" panose="02000506040000020004" pitchFamily="2" charset="-18"/>
            </a:endParaRPr>
          </a:p>
          <a:p>
            <a:r>
              <a:rPr lang="sl-SI" sz="2000" dirty="0" smtClean="0">
                <a:latin typeface="Republika" panose="02000506040000020004" pitchFamily="2" charset="-18"/>
              </a:rPr>
              <a:t>Obdobje 21-27 je specifično tudi zaradi:</a:t>
            </a:r>
          </a:p>
          <a:p>
            <a:endParaRPr lang="sl-SI" sz="2000" dirty="0" smtClean="0">
              <a:latin typeface="Republika" panose="02000506040000020004" pitchFamily="2" charset="-18"/>
            </a:endParaRPr>
          </a:p>
          <a:p>
            <a:pPr lvl="1"/>
            <a:r>
              <a:rPr lang="sl-SI" sz="2000" dirty="0">
                <a:latin typeface="Republika" panose="02000506040000020004" pitchFamily="2" charset="-18"/>
              </a:rPr>
              <a:t>Bistveno krajše obdobje izvajanje – 6,5 let.</a:t>
            </a:r>
          </a:p>
          <a:p>
            <a:pPr lvl="1"/>
            <a:r>
              <a:rPr lang="sl-SI" sz="2000" dirty="0" smtClean="0">
                <a:latin typeface="Republika" panose="02000506040000020004" pitchFamily="2" charset="-18"/>
              </a:rPr>
              <a:t>Za del sredstev SPP (</a:t>
            </a:r>
            <a:r>
              <a:rPr lang="sl-SI" sz="2000" dirty="0" err="1" smtClean="0">
                <a:latin typeface="Republika" panose="02000506040000020004" pitchFamily="2" charset="-18"/>
              </a:rPr>
              <a:t>new</a:t>
            </a:r>
            <a:r>
              <a:rPr lang="sl-SI" sz="2000" dirty="0" smtClean="0">
                <a:latin typeface="Republika" panose="02000506040000020004" pitchFamily="2" charset="-18"/>
              </a:rPr>
              <a:t> </a:t>
            </a:r>
            <a:r>
              <a:rPr lang="sl-SI" sz="2000" dirty="0" err="1" smtClean="0">
                <a:latin typeface="Republika" panose="02000506040000020004" pitchFamily="2" charset="-18"/>
              </a:rPr>
              <a:t>generation</a:t>
            </a:r>
            <a:r>
              <a:rPr lang="sl-SI" sz="2000" dirty="0" smtClean="0">
                <a:latin typeface="Republika" panose="02000506040000020004" pitchFamily="2" charset="-18"/>
              </a:rPr>
              <a:t>) skrajni rok za povračilo sredstev DČ: </a:t>
            </a:r>
            <a:r>
              <a:rPr lang="sl-SI" sz="2000" b="1" dirty="0" smtClean="0">
                <a:latin typeface="Republika" panose="02000506040000020004" pitchFamily="2" charset="-18"/>
              </a:rPr>
              <a:t>31. 12. 2026</a:t>
            </a:r>
            <a:r>
              <a:rPr lang="sl-SI" sz="2000" dirty="0">
                <a:latin typeface="Republika" panose="02000506040000020004" pitchFamily="2" charset="-18"/>
              </a:rPr>
              <a:t>.</a:t>
            </a:r>
            <a:endParaRPr lang="sl-SI" sz="2000" dirty="0" smtClean="0">
              <a:latin typeface="Republika" panose="02000506040000020004" pitchFamily="2" charset="-18"/>
            </a:endParaRPr>
          </a:p>
          <a:p>
            <a:pPr marL="457200" lvl="1" indent="0">
              <a:buNone/>
            </a:pPr>
            <a:endParaRPr lang="sl-SI" sz="2000" dirty="0">
              <a:latin typeface="Republika" panose="02000506040000020004" pitchFamily="2" charset="-18"/>
            </a:endParaRPr>
          </a:p>
          <a:p>
            <a:pPr lvl="1"/>
            <a:endParaRPr lang="sl-SI" sz="2000" dirty="0">
              <a:latin typeface="Republika" panose="02000506040000020004" pitchFamily="2" charset="-18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216" y="6033143"/>
            <a:ext cx="2689861" cy="564319"/>
          </a:xfrm>
          <a:prstGeom prst="rect">
            <a:avLst/>
          </a:prstGeom>
        </p:spPr>
      </p:pic>
      <p:pic>
        <p:nvPicPr>
          <p:cNvPr id="5" name="Picture 4" descr="Logo image na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29" y="6081245"/>
            <a:ext cx="1050232" cy="516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Kolenski povezovalnik 6"/>
          <p:cNvCxnSpPr/>
          <p:nvPr/>
        </p:nvCxnSpPr>
        <p:spPr>
          <a:xfrm flipV="1">
            <a:off x="245807" y="304566"/>
            <a:ext cx="3736258" cy="2637408"/>
          </a:xfrm>
          <a:prstGeom prst="bentConnector3">
            <a:avLst>
              <a:gd name="adj1" fmla="val 0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Kolenski povezovalnik 7"/>
          <p:cNvCxnSpPr/>
          <p:nvPr/>
        </p:nvCxnSpPr>
        <p:spPr>
          <a:xfrm flipV="1">
            <a:off x="8514735" y="4197949"/>
            <a:ext cx="3342968" cy="2408904"/>
          </a:xfrm>
          <a:prstGeom prst="bentConnector3">
            <a:avLst>
              <a:gd name="adj1" fmla="val 100294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76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600" dirty="0" smtClean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Sistem izvajanja 21-27</a:t>
            </a:r>
            <a:endParaRPr lang="sl-SI" sz="3600" dirty="0">
              <a:solidFill>
                <a:srgbClr val="034E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93517" y="1377641"/>
            <a:ext cx="10515600" cy="5133117"/>
          </a:xfrm>
        </p:spPr>
        <p:txBody>
          <a:bodyPr>
            <a:noAutofit/>
          </a:bodyPr>
          <a:lstStyle/>
          <a:p>
            <a:pPr marL="342900" indent="-342900">
              <a:buAutoNum type="alphaLcParenR"/>
            </a:pPr>
            <a:r>
              <a:rPr lang="sl-SI" sz="1800" dirty="0" smtClean="0"/>
              <a:t>Uredba </a:t>
            </a:r>
            <a:r>
              <a:rPr lang="sl-SI" sz="1800" dirty="0"/>
              <a:t>o izvajanju uredbe (EU) o skupnih določbah o skladih na področju evropske kohezijske politike v delu, ki ureja ustanovitev Odbora za spremljanje Programa evropske kohezijske politike v obdobju </a:t>
            </a:r>
            <a:r>
              <a:rPr lang="sl-SI" sz="1800" dirty="0" smtClean="0"/>
              <a:t>2021–2027 + imenovanje članov.</a:t>
            </a:r>
          </a:p>
          <a:p>
            <a:pPr marL="342900" indent="-342900">
              <a:buFont typeface="Arial" panose="020B0604020202020204" pitchFamily="34" charset="0"/>
              <a:buAutoNum type="alphaLcParenR"/>
            </a:pPr>
            <a:endParaRPr lang="sl-SI" sz="1800" dirty="0" smtClean="0"/>
          </a:p>
          <a:p>
            <a:pPr marL="342900" indent="-342900">
              <a:buFont typeface="Arial" panose="020B0604020202020204" pitchFamily="34" charset="0"/>
              <a:buAutoNum type="alphaLcParenR"/>
            </a:pPr>
            <a:r>
              <a:rPr lang="sl-SI" sz="1800" dirty="0" smtClean="0"/>
              <a:t>Uredba </a:t>
            </a:r>
            <a:r>
              <a:rPr lang="sl-SI" sz="1800" dirty="0"/>
              <a:t>o izvajanju uredb (EU) in (</a:t>
            </a:r>
            <a:r>
              <a:rPr lang="sl-SI" sz="1800" dirty="0" err="1"/>
              <a:t>Euratom</a:t>
            </a:r>
            <a:r>
              <a:rPr lang="sl-SI" sz="1800" dirty="0"/>
              <a:t>) na področju izvajanja evropske kohezijske politike </a:t>
            </a:r>
            <a:r>
              <a:rPr lang="sl-SI" sz="1800" dirty="0" smtClean="0"/>
              <a:t>v </a:t>
            </a:r>
            <a:r>
              <a:rPr lang="sl-SI" sz="1800" dirty="0"/>
              <a:t>	obdobju   2021–2027 za cilj naložbe za rast in delovna mesta</a:t>
            </a:r>
            <a:r>
              <a:rPr lang="sl-SI" sz="18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AutoNum type="alphaLcParenR"/>
            </a:pPr>
            <a:endParaRPr lang="sl-SI" sz="1800" dirty="0"/>
          </a:p>
          <a:p>
            <a:pPr marL="0" indent="0">
              <a:buNone/>
            </a:pPr>
            <a:r>
              <a:rPr lang="sl-SI" sz="1800" dirty="0" smtClean="0"/>
              <a:t>c) Merila za izbor operacij – DANES in v nadaljevanju.</a:t>
            </a:r>
          </a:p>
          <a:p>
            <a:pPr marL="0" indent="0">
              <a:buNone/>
            </a:pPr>
            <a:endParaRPr lang="sl-SI" sz="1800" dirty="0" smtClean="0"/>
          </a:p>
          <a:p>
            <a:pPr marL="0" indent="0">
              <a:buNone/>
            </a:pPr>
            <a:r>
              <a:rPr lang="sl-SI" sz="1800" dirty="0" smtClean="0"/>
              <a:t>d) Navodila organa upravljanja:</a:t>
            </a:r>
            <a:endParaRPr lang="sl-SI" sz="1800" dirty="0"/>
          </a:p>
          <a:p>
            <a:pPr marL="0" indent="0">
              <a:buNone/>
            </a:pPr>
            <a:r>
              <a:rPr lang="sl-SI" sz="1800" dirty="0"/>
              <a:t>	- </a:t>
            </a:r>
            <a:r>
              <a:rPr lang="sl-SI" sz="1600" dirty="0"/>
              <a:t>Navodila organa upravljanja na področju komuniciranja </a:t>
            </a:r>
            <a:r>
              <a:rPr lang="sl-SI" sz="1600" dirty="0" smtClean="0"/>
              <a:t>vsebin EKP 21-27,  </a:t>
            </a:r>
          </a:p>
          <a:p>
            <a:pPr marL="0" indent="0">
              <a:buNone/>
            </a:pPr>
            <a:r>
              <a:rPr lang="sl-SI" sz="1600" dirty="0" smtClean="0"/>
              <a:t>	- Navodila </a:t>
            </a:r>
            <a:r>
              <a:rPr lang="sl-SI" sz="1600" dirty="0"/>
              <a:t>organa upravljanja </a:t>
            </a:r>
            <a:r>
              <a:rPr lang="sl-SI" sz="1600" dirty="0" smtClean="0"/>
              <a:t>o upravičenih stroških EKP 21-27, </a:t>
            </a:r>
          </a:p>
          <a:p>
            <a:pPr marL="0" indent="0">
              <a:buNone/>
            </a:pPr>
            <a:r>
              <a:rPr lang="sl-SI" sz="1600" dirty="0"/>
              <a:t>	</a:t>
            </a:r>
            <a:r>
              <a:rPr lang="sl-SI" sz="1600" dirty="0" smtClean="0"/>
              <a:t>- Navodila za finančno upravljanje EKP 21-27, </a:t>
            </a:r>
          </a:p>
          <a:p>
            <a:pPr marL="0" indent="0">
              <a:buNone/>
            </a:pPr>
            <a:r>
              <a:rPr lang="sl-SI" sz="1600" dirty="0"/>
              <a:t>	</a:t>
            </a:r>
            <a:r>
              <a:rPr lang="sl-SI" sz="1600" dirty="0" smtClean="0"/>
              <a:t>- </a:t>
            </a:r>
            <a:r>
              <a:rPr lang="sl-SI" sz="1600" dirty="0"/>
              <a:t>Navodila organa upravljanja </a:t>
            </a:r>
            <a:r>
              <a:rPr lang="sl-SI" sz="1600" dirty="0" smtClean="0"/>
              <a:t>za načrtovanje, odločanje o podpori, spremljanje in poročanje, </a:t>
            </a:r>
          </a:p>
          <a:p>
            <a:pPr marL="0" indent="0">
              <a:buNone/>
            </a:pPr>
            <a:r>
              <a:rPr lang="sl-SI" sz="1600" dirty="0"/>
              <a:t>	</a:t>
            </a:r>
            <a:r>
              <a:rPr lang="sl-SI" sz="1600" dirty="0" smtClean="0"/>
              <a:t>- </a:t>
            </a:r>
            <a:r>
              <a:rPr lang="sl-SI" sz="1600" dirty="0"/>
              <a:t>Navodila organa upravljanja </a:t>
            </a:r>
            <a:r>
              <a:rPr lang="sl-SI" sz="1600" dirty="0" smtClean="0"/>
              <a:t>o izpolnjevanju pogojev za opravljanje nalog posredniškega telesa</a:t>
            </a:r>
            <a:r>
              <a:rPr lang="sl-SI" sz="1800" dirty="0" smtClean="0"/>
              <a:t>.</a:t>
            </a:r>
            <a:endParaRPr lang="sl-SI" sz="18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3490" y="307064"/>
            <a:ext cx="2689861" cy="564319"/>
          </a:xfrm>
          <a:prstGeom prst="rect">
            <a:avLst/>
          </a:prstGeom>
        </p:spPr>
      </p:pic>
      <p:pic>
        <p:nvPicPr>
          <p:cNvPr id="5" name="Picture 4" descr="Logo image na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7062" y="355166"/>
            <a:ext cx="1050232" cy="516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Kolenski povezovalnik 6"/>
          <p:cNvCxnSpPr/>
          <p:nvPr/>
        </p:nvCxnSpPr>
        <p:spPr>
          <a:xfrm flipV="1">
            <a:off x="245807" y="304566"/>
            <a:ext cx="3736258" cy="2637408"/>
          </a:xfrm>
          <a:prstGeom prst="bentConnector3">
            <a:avLst>
              <a:gd name="adj1" fmla="val 0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Kolenski povezovalnik 7"/>
          <p:cNvCxnSpPr/>
          <p:nvPr/>
        </p:nvCxnSpPr>
        <p:spPr>
          <a:xfrm flipV="1">
            <a:off x="8514735" y="4197949"/>
            <a:ext cx="3342968" cy="2408904"/>
          </a:xfrm>
          <a:prstGeom prst="bentConnector3">
            <a:avLst>
              <a:gd name="adj1" fmla="val 100294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311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600" dirty="0" smtClean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Sistem izvajanja 21-27 </a:t>
            </a:r>
            <a:endParaRPr lang="sl-SI" sz="3600" dirty="0">
              <a:solidFill>
                <a:srgbClr val="034E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2475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l-SI" sz="1800" dirty="0"/>
              <a:t>e</a:t>
            </a:r>
            <a:r>
              <a:rPr lang="sl-SI" sz="1800" dirty="0" smtClean="0"/>
              <a:t>) </a:t>
            </a:r>
            <a:r>
              <a:rPr lang="pl-PL" sz="1800" dirty="0"/>
              <a:t>Sporazumi o načinu izvajanja </a:t>
            </a:r>
            <a:r>
              <a:rPr lang="pl-PL" sz="1800" dirty="0" smtClean="0"/>
              <a:t>nalog (sporazum o prenosu nalog v 14-20)</a:t>
            </a:r>
          </a:p>
          <a:p>
            <a:pPr marL="0" indent="0">
              <a:buNone/>
            </a:pPr>
            <a:r>
              <a:rPr lang="pl-PL" sz="1800" dirty="0"/>
              <a:t>	</a:t>
            </a:r>
            <a:r>
              <a:rPr lang="pl-PL" sz="1800" dirty="0" smtClean="0"/>
              <a:t>- zaporedno: najprej MGTŠ in MDP, MVZI (glede na predloge iz INP)</a:t>
            </a:r>
          </a:p>
          <a:p>
            <a:pPr marL="0" indent="0">
              <a:buNone/>
            </a:pPr>
            <a:endParaRPr lang="pl-PL" sz="1800" dirty="0"/>
          </a:p>
          <a:p>
            <a:pPr marL="0" indent="0">
              <a:buNone/>
            </a:pPr>
            <a:r>
              <a:rPr lang="pl-PL" sz="1800" dirty="0" smtClean="0"/>
              <a:t>f) Sprejem Izvedbenega načrta Programa EKP 21-27 (INP EKP 21-27)	</a:t>
            </a:r>
          </a:p>
          <a:p>
            <a:pPr marL="0" indent="0">
              <a:buNone/>
            </a:pPr>
            <a:r>
              <a:rPr lang="pl-PL" sz="1800" dirty="0"/>
              <a:t>	</a:t>
            </a:r>
            <a:r>
              <a:rPr lang="pl-PL" sz="1800" dirty="0" smtClean="0"/>
              <a:t>- predpogoj sprejem Uredbe EKP 21-27; sledi prenos sredstev iz MF na evidenčne projekte na MKRR</a:t>
            </a:r>
          </a:p>
          <a:p>
            <a:pPr marL="0" indent="0">
              <a:buNone/>
            </a:pPr>
            <a:endParaRPr lang="pl-PL" sz="1800" dirty="0" smtClean="0"/>
          </a:p>
          <a:p>
            <a:pPr marL="0" indent="0">
              <a:buNone/>
            </a:pPr>
            <a:r>
              <a:rPr lang="pl-PL" sz="1800" dirty="0" smtClean="0"/>
              <a:t>g) Opis sistema in upravljanja (OSUN 21-27)</a:t>
            </a:r>
          </a:p>
          <a:p>
            <a:pPr marL="0" indent="0">
              <a:buNone/>
            </a:pPr>
            <a:r>
              <a:rPr lang="pl-PL" sz="1800" dirty="0"/>
              <a:t>	</a:t>
            </a:r>
            <a:r>
              <a:rPr lang="pl-PL" sz="1800" dirty="0" smtClean="0"/>
              <a:t>- poenostavljen način – shematski prikazi; krajše</a:t>
            </a:r>
          </a:p>
          <a:p>
            <a:pPr marL="0" indent="0">
              <a:buNone/>
            </a:pPr>
            <a:endParaRPr lang="pl-PL" sz="1800" dirty="0" smtClean="0"/>
          </a:p>
          <a:p>
            <a:pPr marL="0" indent="0">
              <a:buNone/>
            </a:pPr>
            <a:r>
              <a:rPr lang="pl-PL" sz="1800" dirty="0" smtClean="0"/>
              <a:t>h) Informacijski sistem IS e-MA2</a:t>
            </a:r>
          </a:p>
          <a:p>
            <a:pPr marL="0" indent="0">
              <a:buNone/>
            </a:pPr>
            <a:r>
              <a:rPr lang="pl-PL" sz="1800" dirty="0"/>
              <a:t>	</a:t>
            </a:r>
            <a:r>
              <a:rPr lang="pl-PL" sz="1800" dirty="0" smtClean="0"/>
              <a:t>- modul za vloge – vnos prvih vlog skupaj z resorji na organu upravljanja</a:t>
            </a:r>
            <a:endParaRPr lang="sl-SI" sz="1800" dirty="0"/>
          </a:p>
          <a:p>
            <a:pPr marL="0" indent="0">
              <a:buNone/>
            </a:pPr>
            <a:endParaRPr lang="sl-SI" sz="14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216" y="6033143"/>
            <a:ext cx="2689861" cy="564319"/>
          </a:xfrm>
          <a:prstGeom prst="rect">
            <a:avLst/>
          </a:prstGeom>
        </p:spPr>
      </p:pic>
      <p:pic>
        <p:nvPicPr>
          <p:cNvPr id="5" name="Picture 4" descr="Logo image na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29" y="6081245"/>
            <a:ext cx="1050232" cy="516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Kolenski povezovalnik 6"/>
          <p:cNvCxnSpPr/>
          <p:nvPr/>
        </p:nvCxnSpPr>
        <p:spPr>
          <a:xfrm flipV="1">
            <a:off x="245807" y="304566"/>
            <a:ext cx="3736258" cy="2637408"/>
          </a:xfrm>
          <a:prstGeom prst="bentConnector3">
            <a:avLst>
              <a:gd name="adj1" fmla="val 0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Kolenski povezovalnik 7"/>
          <p:cNvCxnSpPr/>
          <p:nvPr/>
        </p:nvCxnSpPr>
        <p:spPr>
          <a:xfrm flipV="1">
            <a:off x="8514735" y="4197949"/>
            <a:ext cx="3342968" cy="2408904"/>
          </a:xfrm>
          <a:prstGeom prst="bentConnector3">
            <a:avLst>
              <a:gd name="adj1" fmla="val 100294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370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600" dirty="0" smtClean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Sistem izvajanja 21-27 – shematski pregled udeležencev</a:t>
            </a:r>
            <a:endParaRPr lang="sl-SI" sz="3600" dirty="0">
              <a:solidFill>
                <a:srgbClr val="034E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493140"/>
            <a:ext cx="10515600" cy="4515004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sl-SI" sz="2000" dirty="0">
              <a:latin typeface="Republika" panose="02000506040000020004" pitchFamily="2" charset="-18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216" y="6033143"/>
            <a:ext cx="2689861" cy="564319"/>
          </a:xfrm>
          <a:prstGeom prst="rect">
            <a:avLst/>
          </a:prstGeom>
        </p:spPr>
      </p:pic>
      <p:pic>
        <p:nvPicPr>
          <p:cNvPr id="5" name="Picture 4" descr="Logo image na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29" y="6081245"/>
            <a:ext cx="1050232" cy="516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Kolenski povezovalnik 6"/>
          <p:cNvCxnSpPr/>
          <p:nvPr/>
        </p:nvCxnSpPr>
        <p:spPr>
          <a:xfrm flipV="1">
            <a:off x="245807" y="304566"/>
            <a:ext cx="3736258" cy="2637408"/>
          </a:xfrm>
          <a:prstGeom prst="bentConnector3">
            <a:avLst>
              <a:gd name="adj1" fmla="val 0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Kolenski povezovalnik 7"/>
          <p:cNvCxnSpPr/>
          <p:nvPr/>
        </p:nvCxnSpPr>
        <p:spPr>
          <a:xfrm flipV="1">
            <a:off x="8514735" y="4197949"/>
            <a:ext cx="3342968" cy="2408904"/>
          </a:xfrm>
          <a:prstGeom prst="bentConnector3">
            <a:avLst>
              <a:gd name="adj1" fmla="val 100294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ravokotnik 5"/>
          <p:cNvSpPr/>
          <p:nvPr/>
        </p:nvSpPr>
        <p:spPr>
          <a:xfrm>
            <a:off x="888286" y="1632836"/>
            <a:ext cx="2136494" cy="8018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Evropska komisija</a:t>
            </a:r>
          </a:p>
          <a:p>
            <a:pPr algn="ctr"/>
            <a:r>
              <a:rPr lang="sl-SI" dirty="0" smtClean="0"/>
              <a:t>(DG REGIO, DG EMPL)</a:t>
            </a:r>
            <a:endParaRPr lang="sl-SI" dirty="0"/>
          </a:p>
        </p:txBody>
      </p:sp>
      <p:sp>
        <p:nvSpPr>
          <p:cNvPr id="9" name="Pravokotnik 8"/>
          <p:cNvSpPr/>
          <p:nvPr/>
        </p:nvSpPr>
        <p:spPr>
          <a:xfrm>
            <a:off x="3742763" y="1667019"/>
            <a:ext cx="2136494" cy="8018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Organ upravljanja</a:t>
            </a:r>
          </a:p>
          <a:p>
            <a:pPr algn="ctr"/>
            <a:r>
              <a:rPr lang="sl-SI" dirty="0" smtClean="0"/>
              <a:t>(MKRR - UKP)</a:t>
            </a:r>
            <a:endParaRPr lang="sl-SI" dirty="0"/>
          </a:p>
        </p:txBody>
      </p:sp>
      <p:sp>
        <p:nvSpPr>
          <p:cNvPr id="10" name="Elipsa 9"/>
          <p:cNvSpPr/>
          <p:nvPr/>
        </p:nvSpPr>
        <p:spPr>
          <a:xfrm>
            <a:off x="8744673" y="944429"/>
            <a:ext cx="2443777" cy="12431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600" dirty="0" smtClean="0"/>
              <a:t>OZS 21-27</a:t>
            </a:r>
          </a:p>
          <a:p>
            <a:pPr algn="ctr"/>
            <a:r>
              <a:rPr lang="sl-SI" sz="1600" dirty="0" smtClean="0"/>
              <a:t>43 članov </a:t>
            </a:r>
            <a:endParaRPr lang="sl-SI" sz="1600" dirty="0"/>
          </a:p>
        </p:txBody>
      </p:sp>
      <p:sp>
        <p:nvSpPr>
          <p:cNvPr id="12" name="Pravokotnik 11"/>
          <p:cNvSpPr/>
          <p:nvPr/>
        </p:nvSpPr>
        <p:spPr>
          <a:xfrm>
            <a:off x="1141935" y="2830010"/>
            <a:ext cx="1115128" cy="45719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dirty="0" smtClean="0"/>
              <a:t>Posredniško telo (MKRR- RR) </a:t>
            </a:r>
            <a:endParaRPr lang="sl-SI" sz="1000" dirty="0"/>
          </a:p>
        </p:txBody>
      </p:sp>
      <p:sp>
        <p:nvSpPr>
          <p:cNvPr id="16" name="Pravokotnik 15"/>
          <p:cNvSpPr/>
          <p:nvPr/>
        </p:nvSpPr>
        <p:spPr>
          <a:xfrm>
            <a:off x="1178801" y="4054410"/>
            <a:ext cx="1115128" cy="45719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dirty="0" smtClean="0"/>
              <a:t>Posredniško telo (ZMOS) </a:t>
            </a:r>
            <a:endParaRPr lang="sl-SI" sz="1000" dirty="0"/>
          </a:p>
        </p:txBody>
      </p:sp>
      <p:sp>
        <p:nvSpPr>
          <p:cNvPr id="17" name="Pravokotnik 16"/>
          <p:cNvSpPr/>
          <p:nvPr/>
        </p:nvSpPr>
        <p:spPr>
          <a:xfrm>
            <a:off x="1178801" y="3453955"/>
            <a:ext cx="1115128" cy="45719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dirty="0" smtClean="0"/>
              <a:t>Posredniško telo (MNVP) </a:t>
            </a:r>
            <a:endParaRPr lang="sl-SI" sz="1000" dirty="0"/>
          </a:p>
        </p:txBody>
      </p:sp>
      <p:sp>
        <p:nvSpPr>
          <p:cNvPr id="18" name="Pravokotnik 17"/>
          <p:cNvSpPr/>
          <p:nvPr/>
        </p:nvSpPr>
        <p:spPr>
          <a:xfrm>
            <a:off x="2387081" y="3454584"/>
            <a:ext cx="1115128" cy="45719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dirty="0" smtClean="0"/>
              <a:t>Posredniško telo (MSP) </a:t>
            </a:r>
            <a:endParaRPr lang="sl-SI" sz="1000" dirty="0"/>
          </a:p>
        </p:txBody>
      </p:sp>
      <p:sp>
        <p:nvSpPr>
          <p:cNvPr id="19" name="Pravokotnik 18"/>
          <p:cNvSpPr/>
          <p:nvPr/>
        </p:nvSpPr>
        <p:spPr>
          <a:xfrm>
            <a:off x="3630808" y="3457403"/>
            <a:ext cx="1115128" cy="45719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dirty="0" smtClean="0"/>
              <a:t>Posredniško telo (MVI) </a:t>
            </a:r>
            <a:endParaRPr lang="sl-SI" sz="1000" dirty="0"/>
          </a:p>
        </p:txBody>
      </p:sp>
      <p:sp>
        <p:nvSpPr>
          <p:cNvPr id="20" name="Pravokotnik 19"/>
          <p:cNvSpPr/>
          <p:nvPr/>
        </p:nvSpPr>
        <p:spPr>
          <a:xfrm>
            <a:off x="4842832" y="3435294"/>
            <a:ext cx="1115128" cy="45719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dirty="0" smtClean="0"/>
              <a:t>Posredniško telo (MP) </a:t>
            </a:r>
            <a:endParaRPr lang="sl-SI" sz="1000" dirty="0"/>
          </a:p>
        </p:txBody>
      </p:sp>
      <p:sp>
        <p:nvSpPr>
          <p:cNvPr id="21" name="Pravokotnik 20"/>
          <p:cNvSpPr/>
          <p:nvPr/>
        </p:nvSpPr>
        <p:spPr>
          <a:xfrm>
            <a:off x="6026100" y="3446360"/>
            <a:ext cx="1115128" cy="45719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dirty="0" smtClean="0"/>
              <a:t>Posredniško telo (MZ) </a:t>
            </a:r>
            <a:endParaRPr lang="sl-SI" sz="1000" dirty="0"/>
          </a:p>
        </p:txBody>
      </p:sp>
      <p:sp>
        <p:nvSpPr>
          <p:cNvPr id="22" name="Pravokotnik 21"/>
          <p:cNvSpPr/>
          <p:nvPr/>
        </p:nvSpPr>
        <p:spPr>
          <a:xfrm>
            <a:off x="7249067" y="3430472"/>
            <a:ext cx="1115128" cy="45719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dirty="0" smtClean="0"/>
              <a:t>Posredniško telo (MDDSZ) </a:t>
            </a:r>
            <a:endParaRPr lang="sl-SI" sz="1000" dirty="0"/>
          </a:p>
        </p:txBody>
      </p:sp>
      <p:sp>
        <p:nvSpPr>
          <p:cNvPr id="23" name="Pravokotnik 22"/>
          <p:cNvSpPr/>
          <p:nvPr/>
        </p:nvSpPr>
        <p:spPr>
          <a:xfrm>
            <a:off x="8399024" y="3430471"/>
            <a:ext cx="1115128" cy="45719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dirty="0" smtClean="0"/>
              <a:t>Posredniško telo (MGTŠ) </a:t>
            </a:r>
            <a:endParaRPr lang="sl-SI" sz="1000" dirty="0"/>
          </a:p>
        </p:txBody>
      </p:sp>
      <p:sp>
        <p:nvSpPr>
          <p:cNvPr id="24" name="Pravokotnik 23"/>
          <p:cNvSpPr/>
          <p:nvPr/>
        </p:nvSpPr>
        <p:spPr>
          <a:xfrm>
            <a:off x="8399024" y="2846642"/>
            <a:ext cx="1115128" cy="45719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dirty="0" smtClean="0"/>
              <a:t>Posredniško telo (MOPE) </a:t>
            </a:r>
            <a:endParaRPr lang="sl-SI" sz="1000" dirty="0"/>
          </a:p>
        </p:txBody>
      </p:sp>
      <p:sp>
        <p:nvSpPr>
          <p:cNvPr id="25" name="Pravokotnik 24"/>
          <p:cNvSpPr/>
          <p:nvPr/>
        </p:nvSpPr>
        <p:spPr>
          <a:xfrm>
            <a:off x="7196819" y="2856762"/>
            <a:ext cx="1115128" cy="45719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dirty="0" smtClean="0"/>
              <a:t>Posredniško telo (MK) </a:t>
            </a:r>
            <a:endParaRPr lang="sl-SI" sz="1000" dirty="0"/>
          </a:p>
        </p:txBody>
      </p:sp>
      <p:sp>
        <p:nvSpPr>
          <p:cNvPr id="26" name="Pravokotnik 25"/>
          <p:cNvSpPr/>
          <p:nvPr/>
        </p:nvSpPr>
        <p:spPr>
          <a:xfrm>
            <a:off x="6026100" y="2860619"/>
            <a:ext cx="1115128" cy="45719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dirty="0" smtClean="0"/>
              <a:t>Posredniško telo (MJU) </a:t>
            </a:r>
            <a:endParaRPr lang="sl-SI" sz="1000" dirty="0"/>
          </a:p>
        </p:txBody>
      </p:sp>
      <p:sp>
        <p:nvSpPr>
          <p:cNvPr id="27" name="Pravokotnik 26"/>
          <p:cNvSpPr/>
          <p:nvPr/>
        </p:nvSpPr>
        <p:spPr>
          <a:xfrm>
            <a:off x="4857659" y="2858235"/>
            <a:ext cx="1115128" cy="45719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dirty="0" smtClean="0"/>
              <a:t>Posredniško telo (MZI) </a:t>
            </a:r>
            <a:endParaRPr lang="sl-SI" sz="1000" dirty="0"/>
          </a:p>
        </p:txBody>
      </p:sp>
      <p:sp>
        <p:nvSpPr>
          <p:cNvPr id="28" name="Pravokotnik 27"/>
          <p:cNvSpPr/>
          <p:nvPr/>
        </p:nvSpPr>
        <p:spPr>
          <a:xfrm>
            <a:off x="3651365" y="2842577"/>
            <a:ext cx="1115128" cy="45719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dirty="0" smtClean="0"/>
              <a:t>Posredniško telo (MDP) </a:t>
            </a:r>
            <a:endParaRPr lang="sl-SI" sz="1000" dirty="0"/>
          </a:p>
        </p:txBody>
      </p:sp>
      <p:sp>
        <p:nvSpPr>
          <p:cNvPr id="29" name="Pravokotnik 28"/>
          <p:cNvSpPr/>
          <p:nvPr/>
        </p:nvSpPr>
        <p:spPr>
          <a:xfrm>
            <a:off x="2413171" y="2827276"/>
            <a:ext cx="1115128" cy="45719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dirty="0" smtClean="0"/>
              <a:t>Posredniško telo (MVZI) </a:t>
            </a:r>
            <a:endParaRPr lang="sl-SI" sz="1000" dirty="0"/>
          </a:p>
        </p:txBody>
      </p:sp>
      <p:sp>
        <p:nvSpPr>
          <p:cNvPr id="30" name="Desni zaviti oklepaj 29"/>
          <p:cNvSpPr/>
          <p:nvPr/>
        </p:nvSpPr>
        <p:spPr>
          <a:xfrm>
            <a:off x="9620867" y="2807885"/>
            <a:ext cx="274737" cy="151901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3" name="Pravokotnik 32"/>
          <p:cNvSpPr/>
          <p:nvPr/>
        </p:nvSpPr>
        <p:spPr>
          <a:xfrm>
            <a:off x="10037148" y="3357011"/>
            <a:ext cx="1115128" cy="45719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dirty="0" smtClean="0"/>
              <a:t>15 posredniških teles</a:t>
            </a:r>
            <a:endParaRPr lang="sl-SI" sz="1000" dirty="0"/>
          </a:p>
        </p:txBody>
      </p:sp>
      <p:sp>
        <p:nvSpPr>
          <p:cNvPr id="34" name="Elipsa 33"/>
          <p:cNvSpPr/>
          <p:nvPr/>
        </p:nvSpPr>
        <p:spPr>
          <a:xfrm>
            <a:off x="9294770" y="107892"/>
            <a:ext cx="1201668" cy="7204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600" dirty="0" smtClean="0"/>
              <a:t>OLAF</a:t>
            </a:r>
            <a:endParaRPr lang="sl-SI" sz="1600" dirty="0"/>
          </a:p>
        </p:txBody>
      </p:sp>
      <p:sp>
        <p:nvSpPr>
          <p:cNvPr id="37" name="Pravokotnik 36"/>
          <p:cNvSpPr/>
          <p:nvPr/>
        </p:nvSpPr>
        <p:spPr>
          <a:xfrm>
            <a:off x="6364803" y="1666064"/>
            <a:ext cx="1894323" cy="59765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400" dirty="0" smtClean="0"/>
              <a:t>Organ za </a:t>
            </a:r>
            <a:r>
              <a:rPr lang="sl-SI" sz="1400" dirty="0" err="1" smtClean="0"/>
              <a:t>računovodenje</a:t>
            </a:r>
            <a:r>
              <a:rPr lang="sl-SI" sz="1400" dirty="0" smtClean="0"/>
              <a:t> (MF)</a:t>
            </a:r>
            <a:endParaRPr lang="sl-SI" sz="1400" dirty="0"/>
          </a:p>
        </p:txBody>
      </p:sp>
      <p:sp>
        <p:nvSpPr>
          <p:cNvPr id="38" name="Pravokotnik 37"/>
          <p:cNvSpPr/>
          <p:nvPr/>
        </p:nvSpPr>
        <p:spPr>
          <a:xfrm>
            <a:off x="6421356" y="1042126"/>
            <a:ext cx="1587566" cy="45101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400" dirty="0" smtClean="0"/>
              <a:t>Revizijski organ</a:t>
            </a:r>
          </a:p>
          <a:p>
            <a:pPr algn="ctr"/>
            <a:r>
              <a:rPr lang="sl-SI" sz="1400" dirty="0" smtClean="0"/>
              <a:t>(MF-UNP)</a:t>
            </a:r>
            <a:endParaRPr lang="sl-SI" sz="1400" dirty="0"/>
          </a:p>
        </p:txBody>
      </p:sp>
      <p:cxnSp>
        <p:nvCxnSpPr>
          <p:cNvPr id="40" name="Raven povezovalnik 39"/>
          <p:cNvCxnSpPr/>
          <p:nvPr/>
        </p:nvCxnSpPr>
        <p:spPr>
          <a:xfrm flipV="1">
            <a:off x="1033645" y="4511609"/>
            <a:ext cx="10208096" cy="419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aven povezovalnik 43"/>
          <p:cNvCxnSpPr/>
          <p:nvPr/>
        </p:nvCxnSpPr>
        <p:spPr>
          <a:xfrm flipH="1">
            <a:off x="5970497" y="3887670"/>
            <a:ext cx="1523057" cy="6782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aven povezovalnik 46"/>
          <p:cNvCxnSpPr/>
          <p:nvPr/>
        </p:nvCxnSpPr>
        <p:spPr>
          <a:xfrm flipH="1">
            <a:off x="6933447" y="3862672"/>
            <a:ext cx="755552" cy="7223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Pravokotnik 49"/>
          <p:cNvSpPr/>
          <p:nvPr/>
        </p:nvSpPr>
        <p:spPr>
          <a:xfrm>
            <a:off x="5002738" y="4578554"/>
            <a:ext cx="1115128" cy="4571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1000" dirty="0" smtClean="0"/>
              <a:t>Izvajalski organ (Zavod za zaposlovanje) </a:t>
            </a:r>
            <a:endParaRPr lang="sl-SI" sz="1000" dirty="0"/>
          </a:p>
        </p:txBody>
      </p:sp>
      <p:sp>
        <p:nvSpPr>
          <p:cNvPr id="51" name="Pravokotnik 50"/>
          <p:cNvSpPr/>
          <p:nvPr/>
        </p:nvSpPr>
        <p:spPr>
          <a:xfrm>
            <a:off x="6180351" y="4570362"/>
            <a:ext cx="1115128" cy="4571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1000" dirty="0" smtClean="0"/>
              <a:t>(Izvajalski organ (JŠRIPS)</a:t>
            </a:r>
            <a:endParaRPr lang="sl-SI" sz="1000" dirty="0"/>
          </a:p>
        </p:txBody>
      </p:sp>
      <p:sp>
        <p:nvSpPr>
          <p:cNvPr id="54" name="Pravokotnik 53"/>
          <p:cNvSpPr/>
          <p:nvPr/>
        </p:nvSpPr>
        <p:spPr>
          <a:xfrm>
            <a:off x="7345080" y="4572809"/>
            <a:ext cx="1115128" cy="4571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1000" dirty="0" smtClean="0"/>
              <a:t>(Izvajalski organ (SPS)</a:t>
            </a:r>
            <a:endParaRPr lang="sl-SI" sz="1000" dirty="0"/>
          </a:p>
        </p:txBody>
      </p:sp>
      <p:sp>
        <p:nvSpPr>
          <p:cNvPr id="55" name="Pravokotnik 54"/>
          <p:cNvSpPr/>
          <p:nvPr/>
        </p:nvSpPr>
        <p:spPr>
          <a:xfrm>
            <a:off x="8522693" y="4553555"/>
            <a:ext cx="1115128" cy="4571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1000" dirty="0" smtClean="0"/>
              <a:t>(Izvajalski organ (SPIRIT)</a:t>
            </a:r>
            <a:endParaRPr lang="sl-SI" sz="1000" dirty="0"/>
          </a:p>
        </p:txBody>
      </p:sp>
      <p:cxnSp>
        <p:nvCxnSpPr>
          <p:cNvPr id="57" name="Raven povezovalnik 56"/>
          <p:cNvCxnSpPr>
            <a:endCxn id="54" idx="0"/>
          </p:cNvCxnSpPr>
          <p:nvPr/>
        </p:nvCxnSpPr>
        <p:spPr>
          <a:xfrm flipH="1">
            <a:off x="7902644" y="3887670"/>
            <a:ext cx="612092" cy="6851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Raven povezovalnik 58"/>
          <p:cNvCxnSpPr/>
          <p:nvPr/>
        </p:nvCxnSpPr>
        <p:spPr>
          <a:xfrm>
            <a:off x="8855756" y="3887404"/>
            <a:ext cx="333761" cy="6760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Pravokotnik 60"/>
          <p:cNvSpPr/>
          <p:nvPr/>
        </p:nvSpPr>
        <p:spPr>
          <a:xfrm>
            <a:off x="3651365" y="4578554"/>
            <a:ext cx="1301772" cy="4571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1000" dirty="0" smtClean="0"/>
              <a:t>Izvajalski organ-i </a:t>
            </a:r>
            <a:endParaRPr lang="sl-SI" sz="1000" dirty="0"/>
          </a:p>
        </p:txBody>
      </p:sp>
      <p:sp>
        <p:nvSpPr>
          <p:cNvPr id="65" name="Pravokotnik 64"/>
          <p:cNvSpPr/>
          <p:nvPr/>
        </p:nvSpPr>
        <p:spPr>
          <a:xfrm>
            <a:off x="10107072" y="4585049"/>
            <a:ext cx="1115128" cy="45719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dirty="0" smtClean="0"/>
              <a:t>4 izvajalski organi</a:t>
            </a:r>
            <a:endParaRPr lang="sl-SI" sz="1000" dirty="0"/>
          </a:p>
        </p:txBody>
      </p:sp>
      <p:sp>
        <p:nvSpPr>
          <p:cNvPr id="66" name="Zaobljeni pravokotnik 65"/>
          <p:cNvSpPr/>
          <p:nvPr/>
        </p:nvSpPr>
        <p:spPr>
          <a:xfrm>
            <a:off x="968718" y="5881460"/>
            <a:ext cx="10385082" cy="199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400" dirty="0" smtClean="0"/>
              <a:t>UPRAVIČENCI</a:t>
            </a:r>
            <a:endParaRPr lang="sl-SI" sz="1400" dirty="0"/>
          </a:p>
        </p:txBody>
      </p:sp>
      <p:sp>
        <p:nvSpPr>
          <p:cNvPr id="67" name="Puščica dol 66"/>
          <p:cNvSpPr/>
          <p:nvPr/>
        </p:nvSpPr>
        <p:spPr>
          <a:xfrm>
            <a:off x="1828800" y="5089712"/>
            <a:ext cx="141194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8" name="Puščica dol 67"/>
          <p:cNvSpPr/>
          <p:nvPr/>
        </p:nvSpPr>
        <p:spPr>
          <a:xfrm>
            <a:off x="2186466" y="5088220"/>
            <a:ext cx="141194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9" name="Puščica dol 68"/>
          <p:cNvSpPr/>
          <p:nvPr/>
        </p:nvSpPr>
        <p:spPr>
          <a:xfrm>
            <a:off x="2522841" y="5088220"/>
            <a:ext cx="141194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0" name="Puščica dol 69"/>
          <p:cNvSpPr/>
          <p:nvPr/>
        </p:nvSpPr>
        <p:spPr>
          <a:xfrm>
            <a:off x="2845389" y="5088220"/>
            <a:ext cx="141194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1" name="Puščica dol 70"/>
          <p:cNvSpPr/>
          <p:nvPr/>
        </p:nvSpPr>
        <p:spPr>
          <a:xfrm>
            <a:off x="3185831" y="5084555"/>
            <a:ext cx="141194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2" name="Puščica dol 71"/>
          <p:cNvSpPr/>
          <p:nvPr/>
        </p:nvSpPr>
        <p:spPr>
          <a:xfrm>
            <a:off x="3534732" y="5084555"/>
            <a:ext cx="141194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3" name="Puščica dol 72"/>
          <p:cNvSpPr/>
          <p:nvPr/>
        </p:nvSpPr>
        <p:spPr>
          <a:xfrm>
            <a:off x="3879872" y="5093546"/>
            <a:ext cx="141194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4" name="Puščica dol 73"/>
          <p:cNvSpPr/>
          <p:nvPr/>
        </p:nvSpPr>
        <p:spPr>
          <a:xfrm>
            <a:off x="4189526" y="5077874"/>
            <a:ext cx="141194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5" name="Puščica dol 74"/>
          <p:cNvSpPr/>
          <p:nvPr/>
        </p:nvSpPr>
        <p:spPr>
          <a:xfrm>
            <a:off x="4534097" y="5074686"/>
            <a:ext cx="141194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6" name="Puščica dol 75"/>
          <p:cNvSpPr/>
          <p:nvPr/>
        </p:nvSpPr>
        <p:spPr>
          <a:xfrm>
            <a:off x="4847781" y="5084555"/>
            <a:ext cx="141194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7" name="Puščica dol 76"/>
          <p:cNvSpPr/>
          <p:nvPr/>
        </p:nvSpPr>
        <p:spPr>
          <a:xfrm>
            <a:off x="5126490" y="5075191"/>
            <a:ext cx="141194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8" name="Puščica dol 77"/>
          <p:cNvSpPr/>
          <p:nvPr/>
        </p:nvSpPr>
        <p:spPr>
          <a:xfrm>
            <a:off x="5419108" y="5084555"/>
            <a:ext cx="141194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80" name="Puščica dol 79"/>
          <p:cNvSpPr/>
          <p:nvPr/>
        </p:nvSpPr>
        <p:spPr>
          <a:xfrm>
            <a:off x="5727775" y="5074525"/>
            <a:ext cx="141194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81" name="Puščica dol 80"/>
          <p:cNvSpPr/>
          <p:nvPr/>
        </p:nvSpPr>
        <p:spPr>
          <a:xfrm>
            <a:off x="6020065" y="5074525"/>
            <a:ext cx="141194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82" name="Puščica dol 81"/>
          <p:cNvSpPr/>
          <p:nvPr/>
        </p:nvSpPr>
        <p:spPr>
          <a:xfrm>
            <a:off x="6338822" y="5077874"/>
            <a:ext cx="141194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83" name="Puščica dol 82"/>
          <p:cNvSpPr/>
          <p:nvPr/>
        </p:nvSpPr>
        <p:spPr>
          <a:xfrm>
            <a:off x="6630359" y="5084555"/>
            <a:ext cx="141194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84" name="Puščica dol 83"/>
          <p:cNvSpPr/>
          <p:nvPr/>
        </p:nvSpPr>
        <p:spPr>
          <a:xfrm>
            <a:off x="6906422" y="5080735"/>
            <a:ext cx="141194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85" name="Puščica dol 84"/>
          <p:cNvSpPr/>
          <p:nvPr/>
        </p:nvSpPr>
        <p:spPr>
          <a:xfrm>
            <a:off x="7184054" y="5091607"/>
            <a:ext cx="141194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86" name="Puščica dol 85"/>
          <p:cNvSpPr/>
          <p:nvPr/>
        </p:nvSpPr>
        <p:spPr>
          <a:xfrm>
            <a:off x="7899054" y="5088220"/>
            <a:ext cx="141194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87" name="Puščica dol 86"/>
          <p:cNvSpPr/>
          <p:nvPr/>
        </p:nvSpPr>
        <p:spPr>
          <a:xfrm>
            <a:off x="7541554" y="5081118"/>
            <a:ext cx="141194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88" name="Puščica dol 87"/>
          <p:cNvSpPr/>
          <p:nvPr/>
        </p:nvSpPr>
        <p:spPr>
          <a:xfrm>
            <a:off x="8221514" y="5079626"/>
            <a:ext cx="141194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89" name="Puščica dol 88"/>
          <p:cNvSpPr/>
          <p:nvPr/>
        </p:nvSpPr>
        <p:spPr>
          <a:xfrm>
            <a:off x="8487344" y="5081118"/>
            <a:ext cx="141194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90" name="Puščica dol 89"/>
          <p:cNvSpPr/>
          <p:nvPr/>
        </p:nvSpPr>
        <p:spPr>
          <a:xfrm>
            <a:off x="8740118" y="5079626"/>
            <a:ext cx="141194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91" name="Puščica dol 90"/>
          <p:cNvSpPr/>
          <p:nvPr/>
        </p:nvSpPr>
        <p:spPr>
          <a:xfrm>
            <a:off x="9070128" y="5094687"/>
            <a:ext cx="141194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92" name="Puščica dol 91"/>
          <p:cNvSpPr/>
          <p:nvPr/>
        </p:nvSpPr>
        <p:spPr>
          <a:xfrm>
            <a:off x="9398264" y="5088220"/>
            <a:ext cx="141194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95" name="Pravokotnik 94"/>
          <p:cNvSpPr/>
          <p:nvPr/>
        </p:nvSpPr>
        <p:spPr>
          <a:xfrm>
            <a:off x="1796754" y="5349805"/>
            <a:ext cx="8942294" cy="45719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i="1" dirty="0" smtClean="0"/>
              <a:t>Javni razpis ali javni poziv ali neposredna potrditev operacije</a:t>
            </a:r>
            <a:endParaRPr lang="sl-SI" sz="1000" i="1" dirty="0"/>
          </a:p>
        </p:txBody>
      </p:sp>
      <p:cxnSp>
        <p:nvCxnSpPr>
          <p:cNvPr id="104" name="Raven puščični povezovalnik 103"/>
          <p:cNvCxnSpPr/>
          <p:nvPr/>
        </p:nvCxnSpPr>
        <p:spPr>
          <a:xfrm>
            <a:off x="9294770" y="3789044"/>
            <a:ext cx="812302" cy="3459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Pravokotnik 105"/>
          <p:cNvSpPr/>
          <p:nvPr/>
        </p:nvSpPr>
        <p:spPr>
          <a:xfrm>
            <a:off x="9915828" y="3879683"/>
            <a:ext cx="1115128" cy="51581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000" dirty="0" smtClean="0"/>
              <a:t>Hkrati posredniško telo za izvajanje FI</a:t>
            </a:r>
            <a:endParaRPr lang="sl-SI" sz="1000" dirty="0"/>
          </a:p>
        </p:txBody>
      </p:sp>
    </p:spTree>
    <p:extLst>
      <p:ext uri="{BB962C8B-B14F-4D97-AF65-F5344CB8AC3E}">
        <p14:creationId xmlns:p14="http://schemas.microsoft.com/office/powerpoint/2010/main" val="270358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Program EKP 21-27</a:t>
            </a:r>
            <a:endParaRPr lang="sl-SI" dirty="0">
              <a:solidFill>
                <a:srgbClr val="034E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216" y="6033143"/>
            <a:ext cx="2689861" cy="564319"/>
          </a:xfrm>
          <a:prstGeom prst="rect">
            <a:avLst/>
          </a:prstGeom>
        </p:spPr>
      </p:pic>
      <p:pic>
        <p:nvPicPr>
          <p:cNvPr id="5" name="Picture 4" descr="Logo image na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29" y="6081245"/>
            <a:ext cx="1050232" cy="516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Kolenski povezovalnik 6"/>
          <p:cNvCxnSpPr/>
          <p:nvPr/>
        </p:nvCxnSpPr>
        <p:spPr>
          <a:xfrm flipV="1">
            <a:off x="245807" y="304566"/>
            <a:ext cx="3736258" cy="2637408"/>
          </a:xfrm>
          <a:prstGeom prst="bentConnector3">
            <a:avLst>
              <a:gd name="adj1" fmla="val 0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Kolenski povezovalnik 7"/>
          <p:cNvCxnSpPr/>
          <p:nvPr/>
        </p:nvCxnSpPr>
        <p:spPr>
          <a:xfrm flipV="1">
            <a:off x="8514735" y="4197949"/>
            <a:ext cx="3342968" cy="2408904"/>
          </a:xfrm>
          <a:prstGeom prst="bentConnector3">
            <a:avLst>
              <a:gd name="adj1" fmla="val 100294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sl-SI" sz="2400" dirty="0"/>
              <a:t>nacionalna raven = en (1) Program</a:t>
            </a:r>
          </a:p>
          <a:p>
            <a:pPr>
              <a:defRPr/>
            </a:pPr>
            <a:r>
              <a:rPr lang="sl-SI" sz="2400" dirty="0"/>
              <a:t>Deset (10) prednostnih nalog (PN) znotraj katerih so opredeljeni specifični cilji (SC), ki izhajajo iz kohezijskih uredb.</a:t>
            </a:r>
          </a:p>
          <a:p>
            <a:pPr>
              <a:defRPr/>
            </a:pPr>
            <a:r>
              <a:rPr lang="sl-SI" sz="2400" dirty="0"/>
              <a:t>Program določa strategijo za opredelitev ukrepov, ki prispevajo k doseganju petih (5) ciljev politik in specifičnemu cilju SPP in določitev kazalnikov.</a:t>
            </a:r>
          </a:p>
          <a:p>
            <a:pPr>
              <a:defRPr/>
            </a:pPr>
            <a:r>
              <a:rPr lang="sl-SI" sz="2400" dirty="0"/>
              <a:t>Štirje (4) skladi = 3,2 mio EUR EU dela</a:t>
            </a:r>
          </a:p>
          <a:p>
            <a:pPr lvl="1">
              <a:defRPr/>
            </a:pPr>
            <a:r>
              <a:rPr lang="sl-SI" sz="2000" dirty="0"/>
              <a:t>Kohezijski sklad (za celotno Slovenijo)</a:t>
            </a:r>
          </a:p>
          <a:p>
            <a:pPr lvl="1">
              <a:defRPr/>
            </a:pPr>
            <a:r>
              <a:rPr lang="sl-SI" sz="2000" dirty="0"/>
              <a:t>ESRR (ločeno za KRVZ in KRZS)</a:t>
            </a:r>
          </a:p>
          <a:p>
            <a:pPr lvl="1">
              <a:defRPr/>
            </a:pPr>
            <a:r>
              <a:rPr lang="sl-SI" sz="2000" dirty="0"/>
              <a:t>ESS+ (ločeno za KRVZ in KRZS)</a:t>
            </a:r>
          </a:p>
          <a:p>
            <a:pPr lvl="1">
              <a:defRPr/>
            </a:pPr>
            <a:r>
              <a:rPr lang="sl-SI" sz="2000" dirty="0"/>
              <a:t>SPP (za 2 </a:t>
            </a:r>
            <a:r>
              <a:rPr lang="sl-SI" sz="2000" dirty="0" smtClean="0"/>
              <a:t>premogovni regiji: </a:t>
            </a:r>
            <a:r>
              <a:rPr lang="sl-SI" sz="2000" dirty="0"/>
              <a:t>Zasavje in Savinjsko-Šaleška)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55608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Program EKP 21-27</a:t>
            </a:r>
            <a:endParaRPr lang="sl-SI" dirty="0">
              <a:solidFill>
                <a:srgbClr val="034E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216" y="6033143"/>
            <a:ext cx="2689861" cy="564319"/>
          </a:xfrm>
          <a:prstGeom prst="rect">
            <a:avLst/>
          </a:prstGeom>
        </p:spPr>
      </p:pic>
      <p:pic>
        <p:nvPicPr>
          <p:cNvPr id="5" name="Picture 4" descr="Logo image na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29" y="6081245"/>
            <a:ext cx="1050232" cy="516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Kolenski povezovalnik 6"/>
          <p:cNvCxnSpPr/>
          <p:nvPr/>
        </p:nvCxnSpPr>
        <p:spPr>
          <a:xfrm flipV="1">
            <a:off x="245807" y="304566"/>
            <a:ext cx="3736258" cy="2637408"/>
          </a:xfrm>
          <a:prstGeom prst="bentConnector3">
            <a:avLst>
              <a:gd name="adj1" fmla="val 0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Kolenski povezovalnik 7"/>
          <p:cNvCxnSpPr/>
          <p:nvPr/>
        </p:nvCxnSpPr>
        <p:spPr>
          <a:xfrm flipV="1">
            <a:off x="8514735" y="4197949"/>
            <a:ext cx="3342968" cy="2408904"/>
          </a:xfrm>
          <a:prstGeom prst="bentConnector3">
            <a:avLst>
              <a:gd name="adj1" fmla="val 100294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Označba mesta vsebine 8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7590" y="1751247"/>
            <a:ext cx="5634395" cy="4024313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389" y="446687"/>
            <a:ext cx="3852909" cy="808321"/>
          </a:xfrm>
          <a:prstGeom prst="rect">
            <a:avLst/>
          </a:prstGeom>
        </p:spPr>
      </p:pic>
      <p:pic>
        <p:nvPicPr>
          <p:cNvPr id="11" name="Picture 4" descr="Logo image na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9418"/>
            <a:ext cx="1504335" cy="739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13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Program EKP 21-27</a:t>
            </a:r>
            <a:endParaRPr lang="sl-SI" dirty="0">
              <a:solidFill>
                <a:srgbClr val="034E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216" y="6033143"/>
            <a:ext cx="2689861" cy="564319"/>
          </a:xfrm>
          <a:prstGeom prst="rect">
            <a:avLst/>
          </a:prstGeom>
        </p:spPr>
      </p:pic>
      <p:pic>
        <p:nvPicPr>
          <p:cNvPr id="5" name="Picture 4" descr="Logo image na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29" y="6081245"/>
            <a:ext cx="1050232" cy="516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Kolenski povezovalnik 6"/>
          <p:cNvCxnSpPr/>
          <p:nvPr/>
        </p:nvCxnSpPr>
        <p:spPr>
          <a:xfrm flipV="1">
            <a:off x="245807" y="304566"/>
            <a:ext cx="3736258" cy="2637408"/>
          </a:xfrm>
          <a:prstGeom prst="bentConnector3">
            <a:avLst>
              <a:gd name="adj1" fmla="val 0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Kolenski povezovalnik 7"/>
          <p:cNvCxnSpPr/>
          <p:nvPr/>
        </p:nvCxnSpPr>
        <p:spPr>
          <a:xfrm flipV="1">
            <a:off x="8514735" y="4197949"/>
            <a:ext cx="3342968" cy="2408904"/>
          </a:xfrm>
          <a:prstGeom prst="bentConnector3">
            <a:avLst>
              <a:gd name="adj1" fmla="val 100294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Označba mesta vsebine 5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2113936" y="1814051"/>
            <a:ext cx="7000697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94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Program EKP 21-27</a:t>
            </a:r>
            <a:endParaRPr lang="sl-SI" dirty="0">
              <a:solidFill>
                <a:srgbClr val="034E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216" y="6033143"/>
            <a:ext cx="2689861" cy="564319"/>
          </a:xfrm>
          <a:prstGeom prst="rect">
            <a:avLst/>
          </a:prstGeom>
        </p:spPr>
      </p:pic>
      <p:pic>
        <p:nvPicPr>
          <p:cNvPr id="5" name="Picture 4" descr="Logo image na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29" y="6081245"/>
            <a:ext cx="1050232" cy="516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Kolenski povezovalnik 6"/>
          <p:cNvCxnSpPr/>
          <p:nvPr/>
        </p:nvCxnSpPr>
        <p:spPr>
          <a:xfrm flipV="1">
            <a:off x="245807" y="304566"/>
            <a:ext cx="3736258" cy="2637408"/>
          </a:xfrm>
          <a:prstGeom prst="bentConnector3">
            <a:avLst>
              <a:gd name="adj1" fmla="val 0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Kolenski povezovalnik 7"/>
          <p:cNvCxnSpPr/>
          <p:nvPr/>
        </p:nvCxnSpPr>
        <p:spPr>
          <a:xfrm flipV="1">
            <a:off x="8514735" y="4197949"/>
            <a:ext cx="3342968" cy="2408904"/>
          </a:xfrm>
          <a:prstGeom prst="bentConnector3">
            <a:avLst>
              <a:gd name="adj1" fmla="val 100294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Slika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389" y="446687"/>
            <a:ext cx="3852909" cy="808321"/>
          </a:xfrm>
          <a:prstGeom prst="rect">
            <a:avLst/>
          </a:prstGeom>
        </p:spPr>
      </p:pic>
      <p:pic>
        <p:nvPicPr>
          <p:cNvPr id="11" name="Picture 4" descr="Logo image na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9418"/>
            <a:ext cx="1504335" cy="739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sl-SI" b="1" dirty="0"/>
              <a:t>CP 1 (727.173.813 mio EUR):</a:t>
            </a:r>
          </a:p>
          <a:p>
            <a:pPr>
              <a:defRPr/>
            </a:pPr>
            <a:endParaRPr lang="sl-SI" b="1" dirty="0"/>
          </a:p>
          <a:p>
            <a:pPr>
              <a:defRPr/>
            </a:pPr>
            <a:r>
              <a:rPr lang="sl-SI" b="1" dirty="0"/>
              <a:t> raziskave in razvoj: 436,5 mio EUR,</a:t>
            </a:r>
            <a:endParaRPr lang="sl-SI" dirty="0"/>
          </a:p>
          <a:p>
            <a:pPr>
              <a:defRPr/>
            </a:pPr>
            <a:r>
              <a:rPr lang="sl-SI" b="1" dirty="0"/>
              <a:t> za MSP: 183,2 mio EUR,</a:t>
            </a:r>
            <a:endParaRPr lang="sl-SI" dirty="0"/>
          </a:p>
          <a:p>
            <a:pPr>
              <a:defRPr/>
            </a:pPr>
            <a:r>
              <a:rPr lang="sl-SI" b="1" dirty="0"/>
              <a:t> digitalizacija: 107,5 mio EUR.</a:t>
            </a:r>
            <a:endParaRPr lang="sl-SI" dirty="0"/>
          </a:p>
          <a:p>
            <a:endParaRPr lang="sl-SI" dirty="0"/>
          </a:p>
        </p:txBody>
      </p:sp>
      <p:pic>
        <p:nvPicPr>
          <p:cNvPr id="12" name="Slika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0039" y="1713249"/>
            <a:ext cx="3463925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92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Program EKP 21-27</a:t>
            </a:r>
            <a:endParaRPr lang="sl-SI" dirty="0">
              <a:solidFill>
                <a:srgbClr val="034E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216" y="6033143"/>
            <a:ext cx="2689861" cy="564319"/>
          </a:xfrm>
          <a:prstGeom prst="rect">
            <a:avLst/>
          </a:prstGeom>
        </p:spPr>
      </p:pic>
      <p:pic>
        <p:nvPicPr>
          <p:cNvPr id="5" name="Picture 4" descr="Logo image na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29" y="6081245"/>
            <a:ext cx="1050232" cy="516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Kolenski povezovalnik 6"/>
          <p:cNvCxnSpPr/>
          <p:nvPr/>
        </p:nvCxnSpPr>
        <p:spPr>
          <a:xfrm flipV="1">
            <a:off x="245807" y="304566"/>
            <a:ext cx="3736258" cy="2637408"/>
          </a:xfrm>
          <a:prstGeom prst="bentConnector3">
            <a:avLst>
              <a:gd name="adj1" fmla="val 0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Kolenski povezovalnik 7"/>
          <p:cNvCxnSpPr/>
          <p:nvPr/>
        </p:nvCxnSpPr>
        <p:spPr>
          <a:xfrm flipV="1">
            <a:off x="8514735" y="4197949"/>
            <a:ext cx="3342968" cy="2408904"/>
          </a:xfrm>
          <a:prstGeom prst="bentConnector3">
            <a:avLst>
              <a:gd name="adj1" fmla="val 100294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Slika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389" y="446687"/>
            <a:ext cx="3852909" cy="808321"/>
          </a:xfrm>
          <a:prstGeom prst="rect">
            <a:avLst/>
          </a:prstGeom>
        </p:spPr>
      </p:pic>
      <p:pic>
        <p:nvPicPr>
          <p:cNvPr id="11" name="Picture 4" descr="Logo image na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9418"/>
            <a:ext cx="1504335" cy="739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sl-SI" b="1" dirty="0"/>
              <a:t>CP 2 (793.034.435</a:t>
            </a:r>
            <a:r>
              <a:rPr lang="sl-SI" b="1" dirty="0" smtClean="0"/>
              <a:t>):</a:t>
            </a:r>
          </a:p>
          <a:p>
            <a:pPr>
              <a:defRPr/>
            </a:pPr>
            <a:endParaRPr lang="sl-SI" b="1" dirty="0"/>
          </a:p>
          <a:p>
            <a:pPr lvl="1">
              <a:defRPr/>
            </a:pPr>
            <a:r>
              <a:rPr lang="sl-SI" dirty="0"/>
              <a:t>energetska prenova stavb: 103 mio EUR,</a:t>
            </a:r>
          </a:p>
          <a:p>
            <a:pPr lvl="1">
              <a:defRPr/>
            </a:pPr>
            <a:r>
              <a:rPr lang="sl-SI" dirty="0"/>
              <a:t>naložbe v obnovljive vire energije: 168 mio EUR,</a:t>
            </a:r>
          </a:p>
          <a:p>
            <a:pPr lvl="1">
              <a:defRPr/>
            </a:pPr>
            <a:r>
              <a:rPr lang="sl-SI" dirty="0"/>
              <a:t>poplavna varnost in odziv na podnebne spremembe: 159 mio EUR,</a:t>
            </a:r>
          </a:p>
          <a:p>
            <a:pPr lvl="1">
              <a:defRPr/>
            </a:pPr>
            <a:r>
              <a:rPr lang="sl-SI" dirty="0"/>
              <a:t>odvajanje in čiščenje/pitna voda: 169 mio EUR,</a:t>
            </a:r>
          </a:p>
          <a:p>
            <a:pPr lvl="1">
              <a:defRPr/>
            </a:pPr>
            <a:r>
              <a:rPr lang="sl-SI" dirty="0"/>
              <a:t>varstvo/ohranjanje narave ter zelena infrastruktura v urbanem okolju: 83 mio EUR,</a:t>
            </a:r>
          </a:p>
          <a:p>
            <a:pPr lvl="1">
              <a:defRPr/>
            </a:pPr>
            <a:r>
              <a:rPr lang="sl-SI" dirty="0"/>
              <a:t>krožno gospodarstvo: 57 mio EUR,</a:t>
            </a:r>
          </a:p>
          <a:p>
            <a:pPr lvl="1">
              <a:defRPr/>
            </a:pPr>
            <a:r>
              <a:rPr lang="sl-SI" dirty="0"/>
              <a:t>trajnostna mobilnost v mestih: 54 mio EUR.</a:t>
            </a:r>
          </a:p>
          <a:p>
            <a:endParaRPr lang="sl-SI" dirty="0"/>
          </a:p>
        </p:txBody>
      </p:sp>
      <p:pic>
        <p:nvPicPr>
          <p:cNvPr id="13" name="Slika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4094" y="1490962"/>
            <a:ext cx="3459162" cy="152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839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Program EKP 21-27</a:t>
            </a:r>
            <a:endParaRPr lang="sl-SI" dirty="0">
              <a:solidFill>
                <a:srgbClr val="034E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216" y="6033143"/>
            <a:ext cx="2689861" cy="564319"/>
          </a:xfrm>
          <a:prstGeom prst="rect">
            <a:avLst/>
          </a:prstGeom>
        </p:spPr>
      </p:pic>
      <p:pic>
        <p:nvPicPr>
          <p:cNvPr id="5" name="Picture 4" descr="Logo image na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29" y="6081245"/>
            <a:ext cx="1050232" cy="516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Kolenski povezovalnik 6"/>
          <p:cNvCxnSpPr/>
          <p:nvPr/>
        </p:nvCxnSpPr>
        <p:spPr>
          <a:xfrm flipV="1">
            <a:off x="245807" y="304566"/>
            <a:ext cx="3736258" cy="2637408"/>
          </a:xfrm>
          <a:prstGeom prst="bentConnector3">
            <a:avLst>
              <a:gd name="adj1" fmla="val 0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Kolenski povezovalnik 7"/>
          <p:cNvCxnSpPr/>
          <p:nvPr/>
        </p:nvCxnSpPr>
        <p:spPr>
          <a:xfrm flipV="1">
            <a:off x="8514735" y="4197949"/>
            <a:ext cx="3342968" cy="2408904"/>
          </a:xfrm>
          <a:prstGeom prst="bentConnector3">
            <a:avLst>
              <a:gd name="adj1" fmla="val 100294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Slika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389" y="446687"/>
            <a:ext cx="3852909" cy="808321"/>
          </a:xfrm>
          <a:prstGeom prst="rect">
            <a:avLst/>
          </a:prstGeom>
        </p:spPr>
      </p:pic>
      <p:pic>
        <p:nvPicPr>
          <p:cNvPr id="11" name="Picture 4" descr="Logo image na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9418"/>
            <a:ext cx="1504335" cy="739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sl-SI" b="1" dirty="0"/>
              <a:t>CP 3 (511.031.161 EUR):</a:t>
            </a:r>
          </a:p>
          <a:p>
            <a:pPr>
              <a:defRPr/>
            </a:pPr>
            <a:endParaRPr lang="sl-SI" dirty="0"/>
          </a:p>
          <a:p>
            <a:pPr>
              <a:defRPr/>
            </a:pPr>
            <a:r>
              <a:rPr lang="sl-SI" dirty="0"/>
              <a:t>nadgradnja železniškega omrežja: 290 mio EUR,</a:t>
            </a:r>
          </a:p>
          <a:p>
            <a:pPr>
              <a:defRPr/>
            </a:pPr>
            <a:r>
              <a:rPr lang="sl-SI" dirty="0"/>
              <a:t>nadgradnja cestnega omrežja: 100 mio EUR,</a:t>
            </a:r>
          </a:p>
          <a:p>
            <a:pPr>
              <a:defRPr/>
            </a:pPr>
            <a:r>
              <a:rPr lang="sl-SI" dirty="0"/>
              <a:t>trajnostna mobilnost: 121 mio EUR.</a:t>
            </a:r>
          </a:p>
          <a:p>
            <a:endParaRPr lang="sl-SI" dirty="0"/>
          </a:p>
        </p:txBody>
      </p:sp>
      <p:pic>
        <p:nvPicPr>
          <p:cNvPr id="12" name="Slika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028" y="1592734"/>
            <a:ext cx="3319462" cy="139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833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Program EKP 21-27</a:t>
            </a:r>
            <a:endParaRPr lang="sl-SI" dirty="0">
              <a:solidFill>
                <a:srgbClr val="034E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216" y="6033143"/>
            <a:ext cx="2689861" cy="564319"/>
          </a:xfrm>
          <a:prstGeom prst="rect">
            <a:avLst/>
          </a:prstGeom>
        </p:spPr>
      </p:pic>
      <p:pic>
        <p:nvPicPr>
          <p:cNvPr id="5" name="Picture 4" descr="Logo image na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29" y="6081245"/>
            <a:ext cx="1050232" cy="516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Kolenski povezovalnik 6"/>
          <p:cNvCxnSpPr/>
          <p:nvPr/>
        </p:nvCxnSpPr>
        <p:spPr>
          <a:xfrm flipV="1">
            <a:off x="245807" y="304566"/>
            <a:ext cx="3736258" cy="2637408"/>
          </a:xfrm>
          <a:prstGeom prst="bentConnector3">
            <a:avLst>
              <a:gd name="adj1" fmla="val 0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Kolenski povezovalnik 7"/>
          <p:cNvCxnSpPr/>
          <p:nvPr/>
        </p:nvCxnSpPr>
        <p:spPr>
          <a:xfrm flipV="1">
            <a:off x="8514735" y="4197949"/>
            <a:ext cx="3342968" cy="2408904"/>
          </a:xfrm>
          <a:prstGeom prst="bentConnector3">
            <a:avLst>
              <a:gd name="adj1" fmla="val 100294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Slika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389" y="446687"/>
            <a:ext cx="3852909" cy="808321"/>
          </a:xfrm>
          <a:prstGeom prst="rect">
            <a:avLst/>
          </a:prstGeom>
        </p:spPr>
      </p:pic>
      <p:pic>
        <p:nvPicPr>
          <p:cNvPr id="11" name="Picture 4" descr="Logo image na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9418"/>
            <a:ext cx="1504335" cy="739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sl-SI" dirty="0"/>
              <a:t> </a:t>
            </a:r>
            <a:r>
              <a:rPr lang="sl-SI" b="1" dirty="0"/>
              <a:t>CP 4 (741.396.618 EUR):</a:t>
            </a:r>
          </a:p>
          <a:p>
            <a:pPr>
              <a:defRPr/>
            </a:pPr>
            <a:r>
              <a:rPr lang="sl-SI" dirty="0"/>
              <a:t>ukrepi s področja trga dela (zaposlovanje): 200 mio EUR,</a:t>
            </a:r>
          </a:p>
          <a:p>
            <a:pPr>
              <a:defRPr/>
            </a:pPr>
            <a:r>
              <a:rPr lang="sl-SI" dirty="0"/>
              <a:t>ukrepi s področja izobraževanja: 207 mio EUR, </a:t>
            </a:r>
          </a:p>
          <a:p>
            <a:pPr>
              <a:defRPr/>
            </a:pPr>
            <a:r>
              <a:rPr lang="sl-SI" dirty="0"/>
              <a:t>ukrepi s področja socialnega vključevanja ranljivih skupin: 96,7 mio EUR,</a:t>
            </a:r>
          </a:p>
          <a:p>
            <a:pPr>
              <a:defRPr/>
            </a:pPr>
            <a:r>
              <a:rPr lang="sl-SI" dirty="0"/>
              <a:t>ukrepi s področja zdravstva, socialnega varstva, dolgotrajne oskrbe: 108 mio EUR,</a:t>
            </a:r>
          </a:p>
          <a:p>
            <a:pPr>
              <a:defRPr/>
            </a:pPr>
            <a:r>
              <a:rPr lang="sl-SI" dirty="0"/>
              <a:t>ukrepi s področja kulture, turizma: 20 mio EUR,</a:t>
            </a:r>
          </a:p>
          <a:p>
            <a:pPr>
              <a:defRPr/>
            </a:pPr>
            <a:r>
              <a:rPr lang="sl-SI" dirty="0"/>
              <a:t>izobraževalna, socialna, zdravstvena infrastruktura: 110 mio EUR.</a:t>
            </a:r>
          </a:p>
          <a:p>
            <a:endParaRPr lang="sl-SI" dirty="0"/>
          </a:p>
        </p:txBody>
      </p:sp>
      <p:pic>
        <p:nvPicPr>
          <p:cNvPr id="13" name="Slika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0827" y="1228725"/>
            <a:ext cx="3141662" cy="11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690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1733</TotalTime>
  <Words>1531</Words>
  <Application>Microsoft Office PowerPoint</Application>
  <PresentationFormat>Širokozaslonsko</PresentationFormat>
  <Paragraphs>178</Paragraphs>
  <Slides>25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Republika</vt:lpstr>
      <vt:lpstr>Times New Roman</vt:lpstr>
      <vt:lpstr>Officeova tema</vt:lpstr>
      <vt:lpstr>PROGRAM EVROPSKE KOHEZIJSKE POLITIKE V SLOVENIJI ZA OBDOBJE  2021-2027</vt:lpstr>
      <vt:lpstr>Program EKP 21-27</vt:lpstr>
      <vt:lpstr>Program EKP 21-27</vt:lpstr>
      <vt:lpstr>Program EKP 21-27</vt:lpstr>
      <vt:lpstr>Program EKP 21-27</vt:lpstr>
      <vt:lpstr>Program EKP 21-27</vt:lpstr>
      <vt:lpstr>Program EKP 21-27</vt:lpstr>
      <vt:lpstr>Program EKP 21-27</vt:lpstr>
      <vt:lpstr>Program EKP 21-27</vt:lpstr>
      <vt:lpstr>Program EKP 21-27</vt:lpstr>
      <vt:lpstr>Program EKP 21-27</vt:lpstr>
      <vt:lpstr>Načrt za krepitev upravnih zmogljivosti v izvajanju evropske kohezijske politike 2021-2027 - izzivi </vt:lpstr>
      <vt:lpstr>Načrt za krepitev upravnih zmogljivosti v izvajanju evropske kohezijske politike 2021-2027</vt:lpstr>
      <vt:lpstr> Izvedbeni načrt – ocena finančne dinamike izvedbe </vt:lpstr>
      <vt:lpstr> Izvedbeni načrt – ocena finančne dinamike izvedbe</vt:lpstr>
      <vt:lpstr> Izvedbeni načrt – ocena finančne dinamike izvedbe</vt:lpstr>
      <vt:lpstr> Izvedbeni načrt – ocena finančne dinamike izvedbe </vt:lpstr>
      <vt:lpstr>Načrt za krepitev upravnih zmogljivosti v izvajanju evropske kohezijske politike 2021-2027 </vt:lpstr>
      <vt:lpstr>Kaj so omogočitveni pogoji in zakaj so pomembni?</vt:lpstr>
      <vt:lpstr>Trenutno stanje</vt:lpstr>
      <vt:lpstr>Dosedanji koraki na področju listine in konvencije</vt:lpstr>
      <vt:lpstr>Sistem izvajanja 21-27</vt:lpstr>
      <vt:lpstr>Sistem izvajanja 21-27</vt:lpstr>
      <vt:lpstr>Sistem izvajanja 21-27 </vt:lpstr>
      <vt:lpstr>Sistem izvajanja 21-27 – shematski pregled udeležencev</vt:lpstr>
    </vt:vector>
  </TitlesOfParts>
  <Company>MJU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EVROPSKE KOHEZIJSKE POLITIKE V SLOVENIJI ZA OBDOBJE 2021-2027</dc:title>
  <dc:creator>koperckal</dc:creator>
  <cp:lastModifiedBy>Andreja Podpeskar</cp:lastModifiedBy>
  <cp:revision>123</cp:revision>
  <dcterms:created xsi:type="dcterms:W3CDTF">2023-01-31T12:21:54Z</dcterms:created>
  <dcterms:modified xsi:type="dcterms:W3CDTF">2023-02-27T14:40:02Z</dcterms:modified>
</cp:coreProperties>
</file>