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89" r:id="rId3"/>
    <p:sldId id="291" r:id="rId4"/>
    <p:sldId id="285" r:id="rId5"/>
    <p:sldId id="293" r:id="rId6"/>
    <p:sldId id="295" r:id="rId7"/>
    <p:sldId id="298" r:id="rId8"/>
    <p:sldId id="299" r:id="rId9"/>
    <p:sldId id="288" r:id="rId10"/>
    <p:sldId id="271" r:id="rId11"/>
    <p:sldId id="274" r:id="rId12"/>
    <p:sldId id="272" r:id="rId13"/>
    <p:sldId id="286" r:id="rId14"/>
    <p:sldId id="275" r:id="rId15"/>
    <p:sldId id="276" r:id="rId16"/>
    <p:sldId id="277" r:id="rId17"/>
    <p:sldId id="300" r:id="rId18"/>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C6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64" autoAdjust="0"/>
    <p:restoredTop sz="94660"/>
  </p:normalViewPr>
  <p:slideViewPr>
    <p:cSldViewPr snapToGrid="0">
      <p:cViewPr varScale="1">
        <p:scale>
          <a:sx n="155" d="100"/>
          <a:sy n="155" d="100"/>
        </p:scale>
        <p:origin x="15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8A6FB516-A3E7-4DC4-A1CC-05A26997E54A}" type="datetimeFigureOut">
              <a:rPr lang="sl-SI" smtClean="0"/>
              <a:t>20. 04. 2023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284359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8A6FB516-A3E7-4DC4-A1CC-05A26997E54A}" type="datetimeFigureOut">
              <a:rPr lang="sl-SI" smtClean="0"/>
              <a:t>20. 04. 2023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1372643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8A6FB516-A3E7-4DC4-A1CC-05A26997E54A}" type="datetimeFigureOut">
              <a:rPr lang="sl-SI" smtClean="0"/>
              <a:t>20. 04. 2023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2577523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8A6FB516-A3E7-4DC4-A1CC-05A26997E54A}" type="datetimeFigureOut">
              <a:rPr lang="sl-SI" smtClean="0"/>
              <a:t>20. 04. 2023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222544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8A6FB516-A3E7-4DC4-A1CC-05A26997E54A}" type="datetimeFigureOut">
              <a:rPr lang="sl-SI" smtClean="0"/>
              <a:t>20. 04. 2023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36654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8A6FB516-A3E7-4DC4-A1CC-05A26997E54A}" type="datetimeFigureOut">
              <a:rPr lang="sl-SI" smtClean="0"/>
              <a:t>20. 04. 2023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44687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8A6FB516-A3E7-4DC4-A1CC-05A26997E54A}" type="datetimeFigureOut">
              <a:rPr lang="sl-SI" smtClean="0"/>
              <a:t>20. 04. 2023</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305119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8A6FB516-A3E7-4DC4-A1CC-05A26997E54A}" type="datetimeFigureOut">
              <a:rPr lang="sl-SI" smtClean="0"/>
              <a:t>20. 04. 2023</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154919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8A6FB516-A3E7-4DC4-A1CC-05A26997E54A}" type="datetimeFigureOut">
              <a:rPr lang="sl-SI" smtClean="0"/>
              <a:t>20. 04. 2023</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96170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8A6FB516-A3E7-4DC4-A1CC-05A26997E54A}" type="datetimeFigureOut">
              <a:rPr lang="sl-SI" smtClean="0"/>
              <a:t>20. 04. 2023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402819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8A6FB516-A3E7-4DC4-A1CC-05A26997E54A}" type="datetimeFigureOut">
              <a:rPr lang="sl-SI" smtClean="0"/>
              <a:t>20. 04. 2023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591FC6FB-27F0-4214-8F95-99DE8C85305D}" type="slidenum">
              <a:rPr lang="sl-SI" smtClean="0"/>
              <a:t>‹#›</a:t>
            </a:fld>
            <a:endParaRPr lang="sl-SI"/>
          </a:p>
        </p:txBody>
      </p:sp>
    </p:spTree>
    <p:extLst>
      <p:ext uri="{BB962C8B-B14F-4D97-AF65-F5344CB8AC3E}">
        <p14:creationId xmlns:p14="http://schemas.microsoft.com/office/powerpoint/2010/main" val="398644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FB516-A3E7-4DC4-A1CC-05A26997E54A}" type="datetimeFigureOut">
              <a:rPr lang="sl-SI" smtClean="0"/>
              <a:t>20. 04. 2023</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FC6FB-27F0-4214-8F95-99DE8C85305D}" type="slidenum">
              <a:rPr lang="sl-SI" smtClean="0"/>
              <a:t>‹#›</a:t>
            </a:fld>
            <a:endParaRPr lang="sl-SI"/>
          </a:p>
        </p:txBody>
      </p:sp>
    </p:spTree>
    <p:extLst>
      <p:ext uri="{BB962C8B-B14F-4D97-AF65-F5344CB8AC3E}">
        <p14:creationId xmlns:p14="http://schemas.microsoft.com/office/powerpoint/2010/main" val="119851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endParaRPr lang="sl-SI" dirty="0"/>
          </a:p>
        </p:txBody>
      </p:sp>
      <p:sp>
        <p:nvSpPr>
          <p:cNvPr id="3" name="Označba mesta vsebine 2"/>
          <p:cNvSpPr>
            <a:spLocks noGrp="1"/>
          </p:cNvSpPr>
          <p:nvPr>
            <p:ph idx="1"/>
          </p:nvPr>
        </p:nvSpPr>
        <p:spPr/>
        <p:txBody>
          <a:bodyPr>
            <a:normAutofit/>
          </a:bodyPr>
          <a:lstStyle/>
          <a:p>
            <a:pPr marL="0" indent="0" algn="ctr">
              <a:buNone/>
            </a:pPr>
            <a:r>
              <a:rPr lang="sl-SI" sz="3600" b="1" dirty="0" smtClean="0"/>
              <a:t>Izvajanje </a:t>
            </a:r>
            <a:r>
              <a:rPr lang="sl-SI" sz="3600" b="1" dirty="0"/>
              <a:t>evropske kohezijske politike v obdobju 2021–2027 za cilj naložbe za rast in delovna </a:t>
            </a:r>
            <a:r>
              <a:rPr lang="sl-SI" sz="3600" b="1" dirty="0" smtClean="0"/>
              <a:t>mesta</a:t>
            </a:r>
          </a:p>
          <a:p>
            <a:pPr marL="0" indent="0" algn="ctr">
              <a:buNone/>
            </a:pPr>
            <a:endParaRPr lang="sl-SI" sz="3600" b="1" dirty="0"/>
          </a:p>
          <a:p>
            <a:pPr marL="0" indent="0" algn="ctr">
              <a:buNone/>
            </a:pPr>
            <a:endParaRPr lang="sl-SI" sz="3600" dirty="0" smtClean="0"/>
          </a:p>
          <a:p>
            <a:pPr marL="0" indent="0" algn="ctr">
              <a:buNone/>
            </a:pPr>
            <a:endParaRPr lang="sl-SI" sz="3600" dirty="0" smtClean="0"/>
          </a:p>
          <a:p>
            <a:pPr marL="0" indent="0" algn="ctr">
              <a:buNone/>
            </a:pPr>
            <a:endParaRPr lang="sl-SI" sz="3600" dirty="0"/>
          </a:p>
          <a:p>
            <a:pPr marL="0" indent="0" algn="ctr">
              <a:buNone/>
            </a:pPr>
            <a:r>
              <a:rPr lang="sl-SI" sz="1600" dirty="0" smtClean="0"/>
              <a:t>20. april 2023</a:t>
            </a:r>
            <a:endParaRPr lang="sl-SI" sz="1600" dirty="0"/>
          </a:p>
        </p:txBody>
      </p:sp>
    </p:spTree>
    <p:extLst>
      <p:ext uri="{BB962C8B-B14F-4D97-AF65-F5344CB8AC3E}">
        <p14:creationId xmlns:p14="http://schemas.microsoft.com/office/powerpoint/2010/main" val="17849371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838200" y="254443"/>
            <a:ext cx="10515600" cy="1436246"/>
          </a:xfrm>
        </p:spPr>
        <p:txBody>
          <a:bodyPr>
            <a:normAutofit fontScale="90000"/>
          </a:bodyPr>
          <a:lstStyle/>
          <a:p>
            <a:pPr algn="ctr"/>
            <a:r>
              <a:rPr lang="sl-SI" sz="3100" b="1" dirty="0" smtClean="0"/>
              <a:t/>
            </a:r>
            <a:br>
              <a:rPr lang="sl-SI" sz="3100" b="1" dirty="0" smtClean="0"/>
            </a:br>
            <a:r>
              <a:rPr lang="sl-SI" sz="3100" b="1" dirty="0" smtClean="0"/>
              <a:t>Uredba </a:t>
            </a:r>
            <a:r>
              <a:rPr lang="sl-SI" sz="3100" b="1" dirty="0"/>
              <a:t>o izvajanju uredb (EU) in (</a:t>
            </a:r>
            <a:r>
              <a:rPr lang="sl-SI" sz="3100" b="1" dirty="0" err="1"/>
              <a:t>Euratom</a:t>
            </a:r>
            <a:r>
              <a:rPr lang="sl-SI" sz="3100" b="1" dirty="0"/>
              <a:t>) na področju izvajanja evropske kohezijske politike v obdobju 2021–2027 za cilj naložbe za rast in delovna mesta</a:t>
            </a:r>
            <a:r>
              <a:rPr lang="sl-SI" b="1" dirty="0"/>
              <a:t/>
            </a:r>
            <a:br>
              <a:rPr lang="sl-SI" b="1" dirty="0"/>
            </a:br>
            <a:endParaRPr lang="sl-SI" dirty="0"/>
          </a:p>
        </p:txBody>
      </p:sp>
      <p:sp>
        <p:nvSpPr>
          <p:cNvPr id="3" name="Označba mesta vsebine 2"/>
          <p:cNvSpPr>
            <a:spLocks noGrp="1"/>
          </p:cNvSpPr>
          <p:nvPr>
            <p:ph idx="1"/>
          </p:nvPr>
        </p:nvSpPr>
        <p:spPr>
          <a:xfrm>
            <a:off x="838200" y="1632856"/>
            <a:ext cx="10515600" cy="4619501"/>
          </a:xfrm>
        </p:spPr>
        <p:txBody>
          <a:bodyPr>
            <a:normAutofit fontScale="55000" lnSpcReduction="20000"/>
          </a:bodyPr>
          <a:lstStyle/>
          <a:p>
            <a:endParaRPr lang="sl-SI" b="1" dirty="0"/>
          </a:p>
          <a:p>
            <a:r>
              <a:rPr lang="sl-SI" dirty="0" smtClean="0"/>
              <a:t>Priprava in usklajevanje </a:t>
            </a:r>
            <a:r>
              <a:rPr lang="sl-SI" dirty="0"/>
              <a:t>predloga besedila znotraj SRU </a:t>
            </a:r>
          </a:p>
          <a:p>
            <a:r>
              <a:rPr lang="sl-SI" dirty="0"/>
              <a:t>Usklajevanje predloga besedila znotraj OU (SS, SIP, S5, </a:t>
            </a:r>
            <a:r>
              <a:rPr lang="sl-SI" dirty="0" smtClean="0"/>
              <a:t>PS, SKMO, OKOUV)</a:t>
            </a:r>
            <a:endParaRPr lang="sl-SI" dirty="0"/>
          </a:p>
          <a:p>
            <a:r>
              <a:rPr lang="sl-SI" dirty="0"/>
              <a:t>19</a:t>
            </a:r>
            <a:r>
              <a:rPr lang="sl-SI" dirty="0" smtClean="0"/>
              <a:t>. 10. 2022 </a:t>
            </a:r>
            <a:r>
              <a:rPr lang="sl-SI" dirty="0"/>
              <a:t>- celodnevna delavnica </a:t>
            </a:r>
            <a:r>
              <a:rPr lang="sl-SI" dirty="0" smtClean="0"/>
              <a:t>na </a:t>
            </a:r>
            <a:r>
              <a:rPr lang="sl-SI" dirty="0"/>
              <a:t>temo sistema izvajanja </a:t>
            </a:r>
            <a:r>
              <a:rPr lang="sl-SI" dirty="0" smtClean="0"/>
              <a:t>2021–2027 </a:t>
            </a:r>
            <a:r>
              <a:rPr lang="sl-SI" dirty="0"/>
              <a:t>in priprave </a:t>
            </a:r>
            <a:r>
              <a:rPr lang="sl-SI" dirty="0" smtClean="0"/>
              <a:t>uredbe EKP, </a:t>
            </a:r>
            <a:r>
              <a:rPr lang="sl-SI" dirty="0"/>
              <a:t>na kateri so bili prisotni predstavniki vseh sektorjev znotraj OU in kabineta </a:t>
            </a:r>
            <a:endParaRPr lang="sl-SI" dirty="0" smtClean="0"/>
          </a:p>
          <a:p>
            <a:r>
              <a:rPr lang="sl-SI" dirty="0" smtClean="0"/>
              <a:t>24. 10. 2022 </a:t>
            </a:r>
            <a:r>
              <a:rPr lang="sl-SI" dirty="0"/>
              <a:t>- nadaljevanje in zaključek delavnice </a:t>
            </a:r>
            <a:endParaRPr lang="sl-SI" dirty="0" smtClean="0"/>
          </a:p>
          <a:p>
            <a:r>
              <a:rPr lang="sl-SI" dirty="0" smtClean="0"/>
              <a:t>28. 10. 2022 </a:t>
            </a:r>
            <a:r>
              <a:rPr lang="sl-SI" dirty="0"/>
              <a:t>- posredovanje predloga besedila </a:t>
            </a:r>
            <a:r>
              <a:rPr lang="sl-SI" dirty="0" smtClean="0"/>
              <a:t>uredbe </a:t>
            </a:r>
            <a:r>
              <a:rPr lang="sl-SI" dirty="0"/>
              <a:t>EKP vsem resorjem </a:t>
            </a:r>
          </a:p>
          <a:p>
            <a:r>
              <a:rPr lang="sl-SI" dirty="0"/>
              <a:t>obravnava pripomb, usklajevanje znotraj OU in usklajevanje z resorji</a:t>
            </a:r>
          </a:p>
          <a:p>
            <a:r>
              <a:rPr lang="sl-SI" dirty="0"/>
              <a:t>12</a:t>
            </a:r>
            <a:r>
              <a:rPr lang="sl-SI" dirty="0" smtClean="0"/>
              <a:t>. 12. 2022 </a:t>
            </a:r>
            <a:r>
              <a:rPr lang="sl-SI" dirty="0"/>
              <a:t>- posredovanje čistopisa uredbe resorjem</a:t>
            </a:r>
          </a:p>
          <a:p>
            <a:r>
              <a:rPr lang="pl-PL" dirty="0"/>
              <a:t>14</a:t>
            </a:r>
            <a:r>
              <a:rPr lang="pl-PL" dirty="0" smtClean="0"/>
              <a:t>. 12. 2022 </a:t>
            </a:r>
            <a:r>
              <a:rPr lang="pl-PL" dirty="0"/>
              <a:t>- usklajevalni sestanek z vsemi resorji</a:t>
            </a:r>
          </a:p>
          <a:p>
            <a:r>
              <a:rPr lang="sl-SI" dirty="0"/>
              <a:t>28</a:t>
            </a:r>
            <a:r>
              <a:rPr lang="sl-SI" dirty="0" smtClean="0"/>
              <a:t>. 12. 2022 </a:t>
            </a:r>
            <a:r>
              <a:rPr lang="sl-SI" dirty="0"/>
              <a:t>- posredovanje predloga u</a:t>
            </a:r>
            <a:r>
              <a:rPr lang="sl-SI" dirty="0" smtClean="0"/>
              <a:t>redbe </a:t>
            </a:r>
            <a:r>
              <a:rPr lang="sl-SI" dirty="0"/>
              <a:t>EKP v medresorsko usklajevanje z rokom za pripombe/soglasja 12</a:t>
            </a:r>
            <a:r>
              <a:rPr lang="sl-SI" dirty="0" smtClean="0"/>
              <a:t>. 1. 2023</a:t>
            </a:r>
            <a:endParaRPr lang="sl-SI" dirty="0"/>
          </a:p>
          <a:p>
            <a:r>
              <a:rPr lang="sl-SI" dirty="0" smtClean="0"/>
              <a:t>Pridobitev </a:t>
            </a:r>
            <a:r>
              <a:rPr lang="sl-SI" dirty="0"/>
              <a:t>soglasij vseh resorjev do 1</a:t>
            </a:r>
            <a:r>
              <a:rPr lang="sl-SI" dirty="0" smtClean="0"/>
              <a:t>. 2. 2023</a:t>
            </a:r>
            <a:endParaRPr lang="sl-SI" dirty="0"/>
          </a:p>
          <a:p>
            <a:r>
              <a:rPr lang="sl-SI" dirty="0"/>
              <a:t>3</a:t>
            </a:r>
            <a:r>
              <a:rPr lang="sl-SI" dirty="0" smtClean="0"/>
              <a:t>. 2. 2022 </a:t>
            </a:r>
            <a:r>
              <a:rPr lang="sl-SI" dirty="0"/>
              <a:t>- </a:t>
            </a:r>
            <a:r>
              <a:rPr lang="pt-BR" dirty="0" smtClean="0"/>
              <a:t>16</a:t>
            </a:r>
            <a:r>
              <a:rPr lang="pt-BR" dirty="0" smtClean="0"/>
              <a:t>.</a:t>
            </a:r>
            <a:r>
              <a:rPr lang="sl-SI" dirty="0" smtClean="0"/>
              <a:t> </a:t>
            </a:r>
            <a:r>
              <a:rPr lang="pt-BR" dirty="0" smtClean="0"/>
              <a:t>2.</a:t>
            </a:r>
            <a:r>
              <a:rPr lang="sl-SI" dirty="0" smtClean="0"/>
              <a:t> </a:t>
            </a:r>
            <a:r>
              <a:rPr lang="pt-BR" dirty="0" smtClean="0"/>
              <a:t>2023 </a:t>
            </a:r>
            <a:r>
              <a:rPr lang="pt-BR" dirty="0"/>
              <a:t>- </a:t>
            </a:r>
            <a:r>
              <a:rPr lang="pt-BR" dirty="0" smtClean="0"/>
              <a:t>potrditev</a:t>
            </a:r>
            <a:r>
              <a:rPr lang="sl-SI" dirty="0"/>
              <a:t>pošiljanje VG na GSV</a:t>
            </a:r>
          </a:p>
          <a:p>
            <a:r>
              <a:rPr lang="pt-BR" dirty="0" smtClean="0"/>
              <a:t> </a:t>
            </a:r>
            <a:r>
              <a:rPr lang="pt-BR" dirty="0"/>
              <a:t>na seji Vlade RS</a:t>
            </a:r>
          </a:p>
          <a:p>
            <a:r>
              <a:rPr lang="sl-SI" dirty="0"/>
              <a:t>17</a:t>
            </a:r>
            <a:r>
              <a:rPr lang="sl-SI" dirty="0" smtClean="0"/>
              <a:t>. 2. 2023 </a:t>
            </a:r>
            <a:r>
              <a:rPr lang="sl-SI" dirty="0"/>
              <a:t>- objava v UR.L.RS </a:t>
            </a:r>
          </a:p>
          <a:p>
            <a:endParaRPr lang="sl-SI" dirty="0"/>
          </a:p>
        </p:txBody>
      </p:sp>
      <p:sp>
        <p:nvSpPr>
          <p:cNvPr id="4" name="Elipsa 3"/>
          <p:cNvSpPr/>
          <p:nvPr/>
        </p:nvSpPr>
        <p:spPr>
          <a:xfrm>
            <a:off x="8401792" y="5029200"/>
            <a:ext cx="1175657" cy="6590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SVZ</a:t>
            </a:r>
            <a:endParaRPr lang="sl-SI" dirty="0"/>
          </a:p>
        </p:txBody>
      </p:sp>
    </p:spTree>
    <p:extLst>
      <p:ext uri="{BB962C8B-B14F-4D97-AF65-F5344CB8AC3E}">
        <p14:creationId xmlns:p14="http://schemas.microsoft.com/office/powerpoint/2010/main" val="38158710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dirty="0" smtClean="0"/>
              <a:t/>
            </a:r>
            <a:br>
              <a:rPr lang="sl-SI" dirty="0" smtClean="0"/>
            </a:br>
            <a:r>
              <a:rPr lang="sl-SI" b="1" dirty="0" smtClean="0"/>
              <a:t>Udeleženci</a:t>
            </a:r>
            <a:r>
              <a:rPr lang="sl-SI" b="1" dirty="0"/>
              <a:t>, vključeni v izvajanje evropske kohezijske politike v skladu z </a:t>
            </a:r>
            <a:r>
              <a:rPr lang="sl-SI" b="1" dirty="0" smtClean="0"/>
              <a:t>uredbo EKP</a:t>
            </a:r>
            <a:r>
              <a:rPr lang="sl-SI" b="1" dirty="0"/>
              <a:t/>
            </a:r>
            <a:br>
              <a:rPr lang="sl-SI" b="1" dirty="0"/>
            </a:br>
            <a:endParaRPr lang="sl-SI" b="1" dirty="0"/>
          </a:p>
        </p:txBody>
      </p:sp>
      <p:sp>
        <p:nvSpPr>
          <p:cNvPr id="3" name="Označba mesta vsebine 2"/>
          <p:cNvSpPr>
            <a:spLocks noGrp="1"/>
          </p:cNvSpPr>
          <p:nvPr>
            <p:ph idx="1"/>
          </p:nvPr>
        </p:nvSpPr>
        <p:spPr/>
        <p:txBody>
          <a:bodyPr>
            <a:normAutofit fontScale="77500" lnSpcReduction="20000"/>
          </a:bodyPr>
          <a:lstStyle/>
          <a:p>
            <a:r>
              <a:rPr lang="sl-SI" dirty="0" smtClean="0"/>
              <a:t>organ </a:t>
            </a:r>
            <a:r>
              <a:rPr lang="sl-SI" dirty="0"/>
              <a:t>upravljanja</a:t>
            </a:r>
          </a:p>
          <a:p>
            <a:r>
              <a:rPr lang="sl-SI" dirty="0" smtClean="0"/>
              <a:t>organ </a:t>
            </a:r>
            <a:r>
              <a:rPr lang="sl-SI" dirty="0"/>
              <a:t>za </a:t>
            </a:r>
            <a:r>
              <a:rPr lang="sl-SI" dirty="0" err="1"/>
              <a:t>računovodenje</a:t>
            </a:r>
            <a:r>
              <a:rPr lang="sl-SI" dirty="0"/>
              <a:t> </a:t>
            </a:r>
          </a:p>
          <a:p>
            <a:r>
              <a:rPr lang="sl-SI" dirty="0" smtClean="0"/>
              <a:t>revizijski </a:t>
            </a:r>
            <a:r>
              <a:rPr lang="sl-SI" dirty="0"/>
              <a:t>organ </a:t>
            </a:r>
          </a:p>
          <a:p>
            <a:r>
              <a:rPr lang="sl-SI" dirty="0" smtClean="0"/>
              <a:t>posredniška </a:t>
            </a:r>
            <a:r>
              <a:rPr lang="sl-SI" dirty="0"/>
              <a:t>telesa </a:t>
            </a:r>
          </a:p>
          <a:p>
            <a:r>
              <a:rPr lang="sl-SI" dirty="0" smtClean="0"/>
              <a:t>izvajalska </a:t>
            </a:r>
            <a:r>
              <a:rPr lang="sl-SI" dirty="0"/>
              <a:t>telesa</a:t>
            </a:r>
          </a:p>
          <a:p>
            <a:r>
              <a:rPr lang="sl-SI" dirty="0" smtClean="0"/>
              <a:t>odbor </a:t>
            </a:r>
            <a:r>
              <a:rPr lang="sl-SI" dirty="0"/>
              <a:t>za spremljanje </a:t>
            </a:r>
          </a:p>
          <a:p>
            <a:r>
              <a:rPr lang="sl-SI" dirty="0" smtClean="0"/>
              <a:t>upravičenci </a:t>
            </a:r>
            <a:endParaRPr lang="sl-SI" dirty="0"/>
          </a:p>
          <a:p>
            <a:r>
              <a:rPr lang="sl-SI" dirty="0" smtClean="0"/>
              <a:t>končni </a:t>
            </a:r>
            <a:r>
              <a:rPr lang="sl-SI" dirty="0"/>
              <a:t>prejemniki iz 18. točke 2. člena Uredbe </a:t>
            </a:r>
            <a:r>
              <a:rPr lang="sl-SI" dirty="0" smtClean="0"/>
              <a:t>2021/1060/EU</a:t>
            </a:r>
            <a:endParaRPr lang="sl-SI" dirty="0"/>
          </a:p>
          <a:p>
            <a:r>
              <a:rPr lang="sl-SI" dirty="0" smtClean="0"/>
              <a:t>razvojne </a:t>
            </a:r>
            <a:r>
              <a:rPr lang="sl-SI" dirty="0"/>
              <a:t>institucije, ki so za območja ONPP vpisane v evidenco regionalnih razvojnih agencij MKRR, kot nosilna ali kot sodelujoča institucija regionalnega </a:t>
            </a:r>
            <a:r>
              <a:rPr lang="sl-SI" dirty="0" smtClean="0"/>
              <a:t>razvoja</a:t>
            </a:r>
            <a:endParaRPr lang="sl-SI" dirty="0"/>
          </a:p>
          <a:p>
            <a:r>
              <a:rPr lang="pl-PL" dirty="0" smtClean="0"/>
              <a:t>regionalne </a:t>
            </a:r>
            <a:r>
              <a:rPr lang="pl-PL" dirty="0"/>
              <a:t>razvojne agencije v skladu z </a:t>
            </a:r>
            <a:r>
              <a:rPr lang="pl-PL" dirty="0" smtClean="0"/>
              <a:t>DRR</a:t>
            </a:r>
            <a:endParaRPr lang="pl-PL" dirty="0"/>
          </a:p>
          <a:p>
            <a:r>
              <a:rPr lang="sl-SI" dirty="0" smtClean="0"/>
              <a:t>organ</a:t>
            </a:r>
            <a:r>
              <a:rPr lang="sl-SI" dirty="0"/>
              <a:t>, pristojen za sodelovanje z Evropskim uradom za boj proti goljufijam </a:t>
            </a:r>
          </a:p>
          <a:p>
            <a:endParaRPr lang="sl-SI" dirty="0"/>
          </a:p>
        </p:txBody>
      </p:sp>
    </p:spTree>
    <p:extLst>
      <p:ext uri="{BB962C8B-B14F-4D97-AF65-F5344CB8AC3E}">
        <p14:creationId xmlns:p14="http://schemas.microsoft.com/office/powerpoint/2010/main" val="38439864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b="1" dirty="0" smtClean="0"/>
              <a:t>Področja, ki jih ureja </a:t>
            </a:r>
            <a:r>
              <a:rPr lang="sl-SI" b="1" dirty="0" smtClean="0"/>
              <a:t>uredba</a:t>
            </a:r>
            <a:endParaRPr lang="sl-SI" b="1" dirty="0"/>
          </a:p>
        </p:txBody>
      </p:sp>
      <p:sp>
        <p:nvSpPr>
          <p:cNvPr id="3" name="Označba mesta vsebine 2"/>
          <p:cNvSpPr>
            <a:spLocks noGrp="1"/>
          </p:cNvSpPr>
          <p:nvPr>
            <p:ph idx="1"/>
          </p:nvPr>
        </p:nvSpPr>
        <p:spPr>
          <a:xfrm>
            <a:off x="838200" y="1733797"/>
            <a:ext cx="10515600" cy="4443166"/>
          </a:xfrm>
        </p:spPr>
        <p:txBody>
          <a:bodyPr>
            <a:normAutofit fontScale="85000" lnSpcReduction="20000"/>
          </a:bodyPr>
          <a:lstStyle/>
          <a:p>
            <a:r>
              <a:rPr lang="sl-SI" dirty="0" smtClean="0"/>
              <a:t>Izvajanje </a:t>
            </a:r>
            <a:r>
              <a:rPr lang="sl-SI" dirty="0"/>
              <a:t>evropske kohezijske politike v </a:t>
            </a:r>
            <a:r>
              <a:rPr lang="sl-SI" dirty="0" smtClean="0"/>
              <a:t>RS za </a:t>
            </a:r>
            <a:r>
              <a:rPr lang="sl-SI" dirty="0"/>
              <a:t>ESRR, ESS+, KS in SPP.</a:t>
            </a:r>
          </a:p>
          <a:p>
            <a:r>
              <a:rPr lang="sl-SI" dirty="0"/>
              <a:t>Vsebuje splošno predstavitev oziroma ureditev kohezijske politike do leta </a:t>
            </a:r>
            <a:r>
              <a:rPr lang="sl-SI" dirty="0" smtClean="0"/>
              <a:t>2029.</a:t>
            </a:r>
            <a:endParaRPr lang="sl-SI" dirty="0"/>
          </a:p>
          <a:p>
            <a:r>
              <a:rPr lang="sl-SI" dirty="0"/>
              <a:t>U</a:t>
            </a:r>
            <a:r>
              <a:rPr lang="sl-SI" dirty="0" smtClean="0"/>
              <a:t>reja</a:t>
            </a:r>
            <a:r>
              <a:rPr lang="sl-SI" dirty="0"/>
              <a:t>: </a:t>
            </a:r>
          </a:p>
          <a:p>
            <a:pPr marL="0" indent="0">
              <a:buNone/>
            </a:pPr>
            <a:r>
              <a:rPr lang="sl-SI" dirty="0" smtClean="0"/>
              <a:t>	- </a:t>
            </a:r>
            <a:r>
              <a:rPr lang="sl-SI" dirty="0"/>
              <a:t>udeležence EKP in njihove naloge, </a:t>
            </a:r>
          </a:p>
          <a:p>
            <a:pPr marL="0" indent="0">
              <a:buNone/>
            </a:pPr>
            <a:r>
              <a:rPr lang="sl-SI" dirty="0" smtClean="0"/>
              <a:t>	- </a:t>
            </a:r>
            <a:r>
              <a:rPr lang="sl-SI" dirty="0"/>
              <a:t>način izbora operacij in njihovo potrjevanje ter izvajanje,</a:t>
            </a:r>
          </a:p>
          <a:p>
            <a:pPr marL="0" indent="0">
              <a:buNone/>
            </a:pPr>
            <a:r>
              <a:rPr lang="sl-SI" dirty="0" smtClean="0"/>
              <a:t>	- </a:t>
            </a:r>
            <a:r>
              <a:rPr lang="sl-SI" dirty="0"/>
              <a:t>izvajanje CTN, CLLD, DRR in SPP, </a:t>
            </a:r>
          </a:p>
          <a:p>
            <a:pPr marL="0" indent="0">
              <a:buNone/>
            </a:pPr>
            <a:r>
              <a:rPr lang="sl-SI" dirty="0" smtClean="0"/>
              <a:t>	- </a:t>
            </a:r>
            <a:r>
              <a:rPr lang="sl-SI" dirty="0"/>
              <a:t>izvajanje </a:t>
            </a:r>
            <a:r>
              <a:rPr lang="sl-SI" dirty="0" smtClean="0"/>
              <a:t>FI, </a:t>
            </a:r>
            <a:endParaRPr lang="sl-SI" dirty="0"/>
          </a:p>
          <a:p>
            <a:pPr marL="0" indent="0">
              <a:buNone/>
            </a:pPr>
            <a:r>
              <a:rPr lang="sl-SI" dirty="0" smtClean="0"/>
              <a:t>	- </a:t>
            </a:r>
            <a:r>
              <a:rPr lang="sl-SI" dirty="0"/>
              <a:t>izplačila iz DP in povračila v DP,</a:t>
            </a:r>
          </a:p>
          <a:p>
            <a:pPr marL="0" indent="0">
              <a:buNone/>
            </a:pPr>
            <a:r>
              <a:rPr lang="sl-SI" dirty="0" smtClean="0"/>
              <a:t>	- </a:t>
            </a:r>
            <a:r>
              <a:rPr lang="sl-SI" dirty="0"/>
              <a:t>način izvajanja preverjanj,</a:t>
            </a:r>
          </a:p>
          <a:p>
            <a:pPr marL="0" indent="0">
              <a:buNone/>
            </a:pPr>
            <a:r>
              <a:rPr lang="sl-SI" dirty="0" smtClean="0"/>
              <a:t>	- </a:t>
            </a:r>
            <a:r>
              <a:rPr lang="sl-SI" dirty="0"/>
              <a:t>področje komuniciranja ter</a:t>
            </a:r>
          </a:p>
          <a:p>
            <a:pPr marL="0" indent="0">
              <a:buNone/>
            </a:pPr>
            <a:r>
              <a:rPr lang="sl-SI" dirty="0" smtClean="0"/>
              <a:t>	- </a:t>
            </a:r>
            <a:r>
              <a:rPr lang="sl-SI" dirty="0"/>
              <a:t>določila glede </a:t>
            </a:r>
            <a:r>
              <a:rPr lang="sl-SI" dirty="0" smtClean="0"/>
              <a:t>IS OU.</a:t>
            </a:r>
            <a:endParaRPr lang="sl-SI" dirty="0"/>
          </a:p>
        </p:txBody>
      </p:sp>
      <p:sp>
        <p:nvSpPr>
          <p:cNvPr id="4" name="Elipsa 3"/>
          <p:cNvSpPr/>
          <p:nvPr/>
        </p:nvSpPr>
        <p:spPr>
          <a:xfrm>
            <a:off x="8022866" y="4572000"/>
            <a:ext cx="2138901" cy="9939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Navodila OU</a:t>
            </a:r>
            <a:endParaRPr lang="sl-SI" dirty="0"/>
          </a:p>
        </p:txBody>
      </p:sp>
    </p:spTree>
    <p:extLst>
      <p:ext uri="{BB962C8B-B14F-4D97-AF65-F5344CB8AC3E}">
        <p14:creationId xmlns:p14="http://schemas.microsoft.com/office/powerpoint/2010/main" val="32867154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838200" y="395605"/>
            <a:ext cx="10515600" cy="1325563"/>
          </a:xfrm>
        </p:spPr>
        <p:txBody>
          <a:bodyPr>
            <a:normAutofit fontScale="90000"/>
          </a:bodyPr>
          <a:lstStyle/>
          <a:p>
            <a:pPr algn="ctr"/>
            <a:r>
              <a:rPr lang="sl-SI" b="1" dirty="0" smtClean="0"/>
              <a:t>Izvajanja </a:t>
            </a:r>
            <a:r>
              <a:rPr lang="sl-SI" b="1" dirty="0"/>
              <a:t>evropske kohezijske politike v obdobju 2021–2027 za cilj naložbe za rast in delovna mesta</a:t>
            </a:r>
            <a:endParaRPr lang="sl-SI" dirty="0"/>
          </a:p>
        </p:txBody>
      </p:sp>
      <p:sp>
        <p:nvSpPr>
          <p:cNvPr id="3" name="Označba mesta vsebine 2"/>
          <p:cNvSpPr>
            <a:spLocks noGrp="1"/>
          </p:cNvSpPr>
          <p:nvPr>
            <p:ph idx="1"/>
          </p:nvPr>
        </p:nvSpPr>
        <p:spPr/>
        <p:txBody>
          <a:bodyPr/>
          <a:lstStyle/>
          <a:p>
            <a:endParaRPr lang="sl-SI" dirty="0"/>
          </a:p>
          <a:p>
            <a:endParaRPr lang="sl-SI" dirty="0"/>
          </a:p>
          <a:p>
            <a:endParaRPr lang="sl-SI" sz="3200" dirty="0" smtClean="0"/>
          </a:p>
          <a:p>
            <a:endParaRPr lang="sl-SI" dirty="0" smtClean="0"/>
          </a:p>
          <a:p>
            <a:endParaRPr lang="sl-SI" dirty="0"/>
          </a:p>
        </p:txBody>
      </p:sp>
      <p:sp>
        <p:nvSpPr>
          <p:cNvPr id="4" name="PoljeZBesedilom 3"/>
          <p:cNvSpPr txBox="1"/>
          <p:nvPr/>
        </p:nvSpPr>
        <p:spPr>
          <a:xfrm>
            <a:off x="1043940" y="2080260"/>
            <a:ext cx="9654540" cy="2862322"/>
          </a:xfrm>
          <a:prstGeom prst="rect">
            <a:avLst/>
          </a:prstGeom>
          <a:noFill/>
        </p:spPr>
        <p:txBody>
          <a:bodyPr wrap="square" rtlCol="0">
            <a:spAutoFit/>
          </a:bodyPr>
          <a:lstStyle/>
          <a:p>
            <a:r>
              <a:rPr lang="sl-SI" dirty="0"/>
              <a:t>Merila za izbor operacij </a:t>
            </a:r>
            <a:r>
              <a:rPr lang="sl-SI" dirty="0" smtClean="0"/>
              <a:t>21-27</a:t>
            </a:r>
          </a:p>
          <a:p>
            <a:endParaRPr lang="sl-SI" dirty="0" smtClean="0"/>
          </a:p>
          <a:p>
            <a:endParaRPr lang="sl-SI" dirty="0"/>
          </a:p>
          <a:p>
            <a:pPr marL="285750" indent="-285750">
              <a:buFontTx/>
              <a:buChar char="-"/>
            </a:pPr>
            <a:r>
              <a:rPr lang="sl-SI" dirty="0" smtClean="0"/>
              <a:t>Prva merila potrjena na OZS, 2. marca 2023</a:t>
            </a:r>
          </a:p>
          <a:p>
            <a:pPr marL="742950" lvl="1" indent="-285750">
              <a:buFontTx/>
              <a:buChar char="-"/>
            </a:pPr>
            <a:r>
              <a:rPr lang="sl-SI" dirty="0" smtClean="0"/>
              <a:t>EK izpostavlja, da je potrebno merila še nadgraditi </a:t>
            </a:r>
          </a:p>
          <a:p>
            <a:pPr marL="742950" lvl="1" indent="-285750">
              <a:buFontTx/>
              <a:buChar char="-"/>
            </a:pPr>
            <a:r>
              <a:rPr lang="sl-SI" dirty="0" smtClean="0"/>
              <a:t>Naslednja seja OZS predvidoma v novembru 2023</a:t>
            </a:r>
          </a:p>
          <a:p>
            <a:pPr marL="742950" lvl="1" indent="-285750">
              <a:buFontTx/>
              <a:buChar char="-"/>
            </a:pPr>
            <a:r>
              <a:rPr lang="sl-SI" dirty="0" smtClean="0"/>
              <a:t>Izpostavljen partnerski pristop</a:t>
            </a:r>
          </a:p>
          <a:p>
            <a:pPr marL="742950" lvl="1" indent="-285750">
              <a:buFontTx/>
              <a:buChar char="-"/>
            </a:pPr>
            <a:r>
              <a:rPr lang="sl-SI" dirty="0" smtClean="0"/>
              <a:t>Pomembna objava najavljenih razpisov v skladu z Uredbo EU </a:t>
            </a:r>
            <a:endParaRPr lang="sl-SI" dirty="0" smtClean="0"/>
          </a:p>
          <a:p>
            <a:pPr marL="1200150" lvl="2" indent="-285750">
              <a:buFontTx/>
              <a:buChar char="-"/>
            </a:pPr>
            <a:r>
              <a:rPr lang="sl-SI" dirty="0" smtClean="0"/>
              <a:t>Objavljeno na spletni strani: </a:t>
            </a:r>
            <a:r>
              <a:rPr lang="sl-SI" dirty="0"/>
              <a:t>https://evropskasredstva.si/</a:t>
            </a:r>
            <a:endParaRPr lang="sl-SI" dirty="0"/>
          </a:p>
          <a:p>
            <a:endParaRPr lang="sl-SI" dirty="0"/>
          </a:p>
        </p:txBody>
      </p:sp>
    </p:spTree>
    <p:extLst>
      <p:ext uri="{BB962C8B-B14F-4D97-AF65-F5344CB8AC3E}">
        <p14:creationId xmlns:p14="http://schemas.microsoft.com/office/powerpoint/2010/main" val="31276889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Struktura sistema</a:t>
            </a:r>
            <a:endParaRPr lang="sl-SI" b="1" dirty="0"/>
          </a:p>
        </p:txBody>
      </p:sp>
      <p:pic>
        <p:nvPicPr>
          <p:cNvPr id="68" name="Označba mesta vsebine 67"/>
          <p:cNvPicPr>
            <a:picLocks noGrp="1" noChangeAspect="1"/>
          </p:cNvPicPr>
          <p:nvPr>
            <p:ph idx="1"/>
          </p:nvPr>
        </p:nvPicPr>
        <p:blipFill>
          <a:blip r:embed="rId4"/>
          <a:stretch>
            <a:fillRect/>
          </a:stretch>
        </p:blipFill>
        <p:spPr>
          <a:xfrm>
            <a:off x="2283572" y="1276598"/>
            <a:ext cx="8322295" cy="4906303"/>
          </a:xfrm>
          <a:prstGeom prst="rect">
            <a:avLst/>
          </a:prstGeom>
        </p:spPr>
      </p:pic>
    </p:spTree>
    <p:extLst>
      <p:ext uri="{BB962C8B-B14F-4D97-AF65-F5344CB8AC3E}">
        <p14:creationId xmlns:p14="http://schemas.microsoft.com/office/powerpoint/2010/main" val="2975028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pl-PL" b="1" dirty="0" smtClean="0"/>
              <a:t/>
            </a:r>
            <a:br>
              <a:rPr lang="pl-PL" b="1" dirty="0" smtClean="0"/>
            </a:br>
            <a:r>
              <a:rPr lang="pl-PL" b="1" dirty="0" smtClean="0"/>
              <a:t>Sporazumi </a:t>
            </a:r>
            <a:r>
              <a:rPr lang="pl-PL" b="1" dirty="0"/>
              <a:t>o načinu izvajanja nalog za EKP </a:t>
            </a:r>
            <a:r>
              <a:rPr lang="pl-PL" b="1" dirty="0" smtClean="0"/>
              <a:t>2021</a:t>
            </a:r>
            <a:r>
              <a:rPr lang="sl-SI" dirty="0"/>
              <a:t>–</a:t>
            </a:r>
            <a:r>
              <a:rPr lang="pl-PL" b="1" dirty="0" smtClean="0"/>
              <a:t>2027</a:t>
            </a:r>
            <a:r>
              <a:rPr lang="pl-PL" b="1" dirty="0"/>
              <a:t/>
            </a:r>
            <a:br>
              <a:rPr lang="pl-PL" b="1" dirty="0"/>
            </a:br>
            <a:endParaRPr lang="sl-SI" dirty="0"/>
          </a:p>
        </p:txBody>
      </p:sp>
      <p:sp>
        <p:nvSpPr>
          <p:cNvPr id="3" name="Označba mesta vsebine 2"/>
          <p:cNvSpPr>
            <a:spLocks noGrp="1"/>
          </p:cNvSpPr>
          <p:nvPr>
            <p:ph idx="1"/>
          </p:nvPr>
        </p:nvSpPr>
        <p:spPr>
          <a:xfrm>
            <a:off x="838200" y="1825625"/>
            <a:ext cx="10515600" cy="4159539"/>
          </a:xfrm>
        </p:spPr>
        <p:txBody>
          <a:bodyPr>
            <a:normAutofit lnSpcReduction="10000"/>
          </a:bodyPr>
          <a:lstStyle/>
          <a:p>
            <a:r>
              <a:rPr lang="sl-SI" dirty="0" smtClean="0"/>
              <a:t>4. 4. 2023 </a:t>
            </a:r>
            <a:r>
              <a:rPr lang="sl-SI" dirty="0"/>
              <a:t>- posredovanje predloga sporazuma o načinu izvajanja nalog za EKP 21–27 </a:t>
            </a:r>
            <a:r>
              <a:rPr lang="sl-SI" dirty="0" smtClean="0"/>
              <a:t>resorjem </a:t>
            </a:r>
            <a:r>
              <a:rPr lang="sl-SI" dirty="0"/>
              <a:t>z rokom za posredovanje pripomb </a:t>
            </a:r>
            <a:r>
              <a:rPr lang="sl-SI" dirty="0" smtClean="0"/>
              <a:t>13. 4. 2023.</a:t>
            </a:r>
          </a:p>
          <a:p>
            <a:pPr marL="0" indent="0">
              <a:buNone/>
            </a:pPr>
            <a:endParaRPr lang="sl-SI" dirty="0"/>
          </a:p>
          <a:p>
            <a:r>
              <a:rPr lang="sl-SI" dirty="0"/>
              <a:t>P</a:t>
            </a:r>
            <a:r>
              <a:rPr lang="sl-SI" dirty="0" smtClean="0"/>
              <a:t>ripomb </a:t>
            </a:r>
            <a:r>
              <a:rPr lang="sl-SI" dirty="0"/>
              <a:t>na predlog sporazuma še niso posredovali </a:t>
            </a:r>
            <a:r>
              <a:rPr lang="sl-SI" dirty="0" smtClean="0"/>
              <a:t>vsi PT.</a:t>
            </a:r>
          </a:p>
          <a:p>
            <a:pPr marL="0" indent="0">
              <a:buNone/>
            </a:pPr>
            <a:endParaRPr lang="sl-SI" dirty="0" smtClean="0"/>
          </a:p>
          <a:p>
            <a:r>
              <a:rPr lang="sl-SI" dirty="0"/>
              <a:t>Trenutno - </a:t>
            </a:r>
            <a:r>
              <a:rPr lang="sl-SI" dirty="0" smtClean="0"/>
              <a:t>usklajevanje </a:t>
            </a:r>
            <a:r>
              <a:rPr lang="sl-SI" dirty="0"/>
              <a:t>predloga znotraj OU in priprava </a:t>
            </a:r>
            <a:r>
              <a:rPr lang="sl-SI" dirty="0" smtClean="0"/>
              <a:t>čistopisov.</a:t>
            </a:r>
          </a:p>
          <a:p>
            <a:pPr marL="0" indent="0">
              <a:buNone/>
            </a:pPr>
            <a:endParaRPr lang="sl-SI" dirty="0" smtClean="0"/>
          </a:p>
          <a:p>
            <a:r>
              <a:rPr lang="pl-PL" dirty="0"/>
              <a:t>P</a:t>
            </a:r>
            <a:r>
              <a:rPr lang="pl-PL" dirty="0" smtClean="0"/>
              <a:t>osredovanje </a:t>
            </a:r>
            <a:r>
              <a:rPr lang="pl-PL" dirty="0"/>
              <a:t>sporazumov v podpis </a:t>
            </a:r>
            <a:r>
              <a:rPr lang="pl-PL" dirty="0" smtClean="0"/>
              <a:t>resorjem.</a:t>
            </a:r>
            <a:endParaRPr lang="pl-PL" dirty="0"/>
          </a:p>
          <a:p>
            <a:endParaRPr lang="sl-SI" dirty="0"/>
          </a:p>
        </p:txBody>
      </p:sp>
    </p:spTree>
    <p:extLst>
      <p:ext uri="{BB962C8B-B14F-4D97-AF65-F5344CB8AC3E}">
        <p14:creationId xmlns:p14="http://schemas.microsoft.com/office/powerpoint/2010/main" val="8918108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v-SE" b="1" dirty="0"/>
              <a:t>Opis sistema upravljanja in </a:t>
            </a:r>
            <a:r>
              <a:rPr lang="sv-SE" b="1" dirty="0" smtClean="0"/>
              <a:t>nadzora</a:t>
            </a:r>
            <a:endParaRPr lang="sl-SI" dirty="0"/>
          </a:p>
        </p:txBody>
      </p:sp>
      <p:sp>
        <p:nvSpPr>
          <p:cNvPr id="3" name="Označba mesta vsebine 2"/>
          <p:cNvSpPr>
            <a:spLocks noGrp="1"/>
          </p:cNvSpPr>
          <p:nvPr>
            <p:ph idx="1"/>
          </p:nvPr>
        </p:nvSpPr>
        <p:spPr/>
        <p:txBody>
          <a:bodyPr/>
          <a:lstStyle/>
          <a:p>
            <a:endParaRPr lang="sl-SI" dirty="0"/>
          </a:p>
          <a:p>
            <a:r>
              <a:rPr lang="sl-SI" dirty="0"/>
              <a:t>4</a:t>
            </a:r>
            <a:r>
              <a:rPr lang="sl-SI" dirty="0" smtClean="0"/>
              <a:t>. 4. 2023 </a:t>
            </a:r>
            <a:r>
              <a:rPr lang="sl-SI" dirty="0"/>
              <a:t>- posredovanje predloga obrazca za Opis sistema upravljanja in nadzora (OSUN) </a:t>
            </a:r>
            <a:r>
              <a:rPr lang="sl-SI" dirty="0" smtClean="0"/>
              <a:t>resorjem </a:t>
            </a:r>
            <a:r>
              <a:rPr lang="sl-SI" dirty="0"/>
              <a:t>z rokom za posredovanje </a:t>
            </a:r>
            <a:r>
              <a:rPr lang="sl-SI" dirty="0" smtClean="0"/>
              <a:t>13. 4. 2023.</a:t>
            </a:r>
          </a:p>
          <a:p>
            <a:pPr marL="0" indent="0">
              <a:buNone/>
            </a:pPr>
            <a:endParaRPr lang="sl-SI" dirty="0"/>
          </a:p>
          <a:p>
            <a:r>
              <a:rPr lang="sl-SI" dirty="0"/>
              <a:t>P</a:t>
            </a:r>
            <a:r>
              <a:rPr lang="sl-SI" dirty="0" smtClean="0"/>
              <a:t>odaljšanje </a:t>
            </a:r>
            <a:r>
              <a:rPr lang="sl-SI" dirty="0"/>
              <a:t>roka za pripravo OSUN večini </a:t>
            </a:r>
            <a:r>
              <a:rPr lang="sl-SI" dirty="0" smtClean="0"/>
              <a:t>resorjev.</a:t>
            </a:r>
          </a:p>
          <a:p>
            <a:pPr marL="0" indent="0">
              <a:buNone/>
            </a:pPr>
            <a:endParaRPr lang="sl-SI" dirty="0"/>
          </a:p>
          <a:p>
            <a:r>
              <a:rPr lang="pl-PL" dirty="0"/>
              <a:t>ROK za pripravo OSUN: </a:t>
            </a:r>
            <a:r>
              <a:rPr lang="pl-PL" u="sng" dirty="0"/>
              <a:t>30</a:t>
            </a:r>
            <a:r>
              <a:rPr lang="pl-PL" u="sng" dirty="0" smtClean="0"/>
              <a:t>. 6. 2023 </a:t>
            </a:r>
            <a:r>
              <a:rPr lang="pl-PL" u="sng" dirty="0"/>
              <a:t>(69.čl. Uredbe 2021/1060/EU</a:t>
            </a:r>
            <a:r>
              <a:rPr lang="pl-PL" u="sng" dirty="0" smtClean="0"/>
              <a:t>).</a:t>
            </a:r>
            <a:endParaRPr lang="pl-PL" u="sng" dirty="0"/>
          </a:p>
          <a:p>
            <a:endParaRPr lang="sl-SI" u="sng" dirty="0"/>
          </a:p>
        </p:txBody>
      </p:sp>
    </p:spTree>
    <p:extLst>
      <p:ext uri="{BB962C8B-B14F-4D97-AF65-F5344CB8AC3E}">
        <p14:creationId xmlns:p14="http://schemas.microsoft.com/office/powerpoint/2010/main" val="6528097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dirty="0" smtClean="0"/>
              <a:t>IZZIVI</a:t>
            </a:r>
            <a:endParaRPr lang="sl-SI" dirty="0"/>
          </a:p>
        </p:txBody>
      </p:sp>
      <p:sp>
        <p:nvSpPr>
          <p:cNvPr id="3" name="Označba mesta vsebine 2"/>
          <p:cNvSpPr>
            <a:spLocks noGrp="1"/>
          </p:cNvSpPr>
          <p:nvPr>
            <p:ph idx="1"/>
          </p:nvPr>
        </p:nvSpPr>
        <p:spPr>
          <a:xfrm>
            <a:off x="1023552" y="2244996"/>
            <a:ext cx="10515600" cy="3179620"/>
          </a:xfrm>
        </p:spPr>
        <p:txBody>
          <a:bodyPr>
            <a:normAutofit fontScale="25000" lnSpcReduction="20000"/>
          </a:bodyPr>
          <a:lstStyle/>
          <a:p>
            <a:endParaRPr lang="sl-SI" dirty="0" smtClean="0"/>
          </a:p>
          <a:p>
            <a:r>
              <a:rPr lang="sl-SI" sz="8000" dirty="0" smtClean="0"/>
              <a:t>Pravočasna vzpostavitev sistema izvajanja EKP 21-27 in vseh potrebnih podlag;</a:t>
            </a:r>
          </a:p>
          <a:p>
            <a:endParaRPr lang="sl-SI" sz="8000" dirty="0" smtClean="0"/>
          </a:p>
          <a:p>
            <a:r>
              <a:rPr lang="sl-SI" sz="8000" dirty="0" smtClean="0"/>
              <a:t>Kako glede na način priprave in  izvrševanja EKP preko proračuna RS  izkazovati, da zaradi nižje letne % realizacije sprejetega proračuna RS na letni ravni, to ne pomeni tudi „SLABEGA“ črpanja EU sredstev;</a:t>
            </a:r>
          </a:p>
          <a:p>
            <a:endParaRPr lang="sl-SI" sz="8000" dirty="0" smtClean="0"/>
          </a:p>
          <a:p>
            <a:r>
              <a:rPr lang="sl-SI" sz="8000" dirty="0" smtClean="0"/>
              <a:t>Ustrezno nasloviti uporabe </a:t>
            </a:r>
            <a:r>
              <a:rPr lang="sl-SI" sz="8000" dirty="0"/>
              <a:t>poenostavljenih oblik </a:t>
            </a:r>
            <a:r>
              <a:rPr lang="sl-SI" sz="8000" dirty="0" smtClean="0"/>
              <a:t>stroškov;</a:t>
            </a:r>
          </a:p>
          <a:p>
            <a:endParaRPr lang="sl-SI" sz="8000" dirty="0"/>
          </a:p>
          <a:p>
            <a:r>
              <a:rPr lang="sl-SI" sz="8000" dirty="0" smtClean="0"/>
              <a:t>Doseči cilje, ki so bili predstavljeni v začetku prezentacije.</a:t>
            </a:r>
          </a:p>
          <a:p>
            <a:endParaRPr lang="sl-SI" sz="5100" dirty="0"/>
          </a:p>
          <a:p>
            <a:endParaRPr lang="sl-SI" sz="5100" dirty="0" smtClean="0"/>
          </a:p>
          <a:p>
            <a:endParaRPr lang="sl-SI" sz="5100" dirty="0" smtClean="0"/>
          </a:p>
          <a:p>
            <a:endParaRPr lang="sl-SI" dirty="0"/>
          </a:p>
          <a:p>
            <a:endParaRPr lang="sl-SI" dirty="0" smtClean="0"/>
          </a:p>
          <a:p>
            <a:endParaRPr lang="sl-SI" dirty="0" smtClean="0"/>
          </a:p>
          <a:p>
            <a:pPr marL="0" indent="0">
              <a:buNone/>
            </a:pPr>
            <a:r>
              <a:rPr lang="sl-SI" dirty="0" smtClean="0"/>
              <a:t> </a:t>
            </a:r>
          </a:p>
          <a:p>
            <a:endParaRPr lang="sl-SI" dirty="0"/>
          </a:p>
          <a:p>
            <a:endParaRPr lang="sl-SI" dirty="0"/>
          </a:p>
        </p:txBody>
      </p:sp>
    </p:spTree>
    <p:extLst>
      <p:ext uri="{BB962C8B-B14F-4D97-AF65-F5344CB8AC3E}">
        <p14:creationId xmlns:p14="http://schemas.microsoft.com/office/powerpoint/2010/main" val="1474166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dirty="0" smtClean="0"/>
              <a:t>Kaj je naš CILJ?</a:t>
            </a:r>
            <a:endParaRPr lang="sl-SI" dirty="0"/>
          </a:p>
        </p:txBody>
      </p:sp>
      <p:sp>
        <p:nvSpPr>
          <p:cNvPr id="3" name="Označba mesta vsebine 2"/>
          <p:cNvSpPr>
            <a:spLocks noGrp="1"/>
          </p:cNvSpPr>
          <p:nvPr>
            <p:ph idx="1"/>
          </p:nvPr>
        </p:nvSpPr>
        <p:spPr>
          <a:xfrm>
            <a:off x="764060" y="2072003"/>
            <a:ext cx="10515600" cy="2808515"/>
          </a:xfrm>
        </p:spPr>
        <p:txBody>
          <a:bodyPr>
            <a:normAutofit lnSpcReduction="10000"/>
          </a:bodyPr>
          <a:lstStyle/>
          <a:p>
            <a:r>
              <a:rPr lang="sl-SI" dirty="0" smtClean="0"/>
              <a:t>UČINKOVITA</a:t>
            </a:r>
          </a:p>
          <a:p>
            <a:r>
              <a:rPr lang="sl-SI" dirty="0" smtClean="0"/>
              <a:t>TRANSPARENTNA</a:t>
            </a:r>
          </a:p>
          <a:p>
            <a:r>
              <a:rPr lang="sl-SI" dirty="0" smtClean="0"/>
              <a:t>PREDVIDLJIVA</a:t>
            </a:r>
          </a:p>
          <a:p>
            <a:r>
              <a:rPr lang="sl-SI" dirty="0" smtClean="0"/>
              <a:t>ENAKOMERNA</a:t>
            </a:r>
          </a:p>
          <a:p>
            <a:endParaRPr lang="sl-SI" dirty="0" smtClean="0"/>
          </a:p>
          <a:p>
            <a:pPr marL="0" indent="0">
              <a:buNone/>
            </a:pPr>
            <a:r>
              <a:rPr lang="sl-SI" dirty="0"/>
              <a:t>u</a:t>
            </a:r>
            <a:r>
              <a:rPr lang="sl-SI" dirty="0" smtClean="0"/>
              <a:t>poraba sredstev EKP 21-27</a:t>
            </a:r>
            <a:endParaRPr lang="sl-SI" dirty="0" smtClean="0"/>
          </a:p>
          <a:p>
            <a:endParaRPr lang="sl-SI" dirty="0" smtClean="0"/>
          </a:p>
          <a:p>
            <a:endParaRPr lang="sl-SI" dirty="0"/>
          </a:p>
          <a:p>
            <a:endParaRPr lang="sl-SI" dirty="0"/>
          </a:p>
        </p:txBody>
      </p:sp>
    </p:spTree>
    <p:extLst>
      <p:ext uri="{BB962C8B-B14F-4D97-AF65-F5344CB8AC3E}">
        <p14:creationId xmlns:p14="http://schemas.microsoft.com/office/powerpoint/2010/main" val="39492983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dirty="0"/>
              <a:t>Kaj potrebujemo za dosego tega cilja?</a:t>
            </a:r>
            <a:endParaRPr lang="sl-SI" dirty="0"/>
          </a:p>
        </p:txBody>
      </p:sp>
      <p:sp>
        <p:nvSpPr>
          <p:cNvPr id="3" name="Označba mesta vsebine 2"/>
          <p:cNvSpPr>
            <a:spLocks noGrp="1"/>
          </p:cNvSpPr>
          <p:nvPr>
            <p:ph idx="1"/>
          </p:nvPr>
        </p:nvSpPr>
        <p:spPr>
          <a:xfrm>
            <a:off x="974125" y="2016397"/>
            <a:ext cx="10515600" cy="2808515"/>
          </a:xfrm>
        </p:spPr>
        <p:txBody>
          <a:bodyPr>
            <a:normAutofit/>
          </a:bodyPr>
          <a:lstStyle/>
          <a:p>
            <a:r>
              <a:rPr lang="sl-SI" dirty="0"/>
              <a:t>DOBER PROGRAM EKP 21-27</a:t>
            </a:r>
          </a:p>
          <a:p>
            <a:r>
              <a:rPr lang="sl-SI" dirty="0"/>
              <a:t>STABILNO OKOLJE izvajanja</a:t>
            </a:r>
          </a:p>
          <a:p>
            <a:r>
              <a:rPr lang="sl-SI" dirty="0" smtClean="0"/>
              <a:t>UČINKOVIT </a:t>
            </a:r>
            <a:r>
              <a:rPr lang="sl-SI" dirty="0"/>
              <a:t>SISTEM IZVAJANJA	</a:t>
            </a:r>
          </a:p>
          <a:p>
            <a:r>
              <a:rPr lang="sl-SI" dirty="0"/>
              <a:t>USTEZNO KOMUNICIRANJE znotraj sistema izvajanja in </a:t>
            </a:r>
            <a:r>
              <a:rPr lang="sl-SI" dirty="0" smtClean="0"/>
              <a:t>izven</a:t>
            </a:r>
          </a:p>
          <a:p>
            <a:r>
              <a:rPr lang="sl-SI" dirty="0" smtClean="0"/>
              <a:t>PARTNERSKI PRISTOP</a:t>
            </a:r>
            <a:endParaRPr lang="sl-SI" dirty="0"/>
          </a:p>
          <a:p>
            <a:endParaRPr lang="sl-SI" dirty="0" smtClean="0"/>
          </a:p>
          <a:p>
            <a:endParaRPr lang="sl-SI" dirty="0" smtClean="0"/>
          </a:p>
          <a:p>
            <a:endParaRPr lang="sl-SI" dirty="0"/>
          </a:p>
          <a:p>
            <a:endParaRPr lang="sl-SI" dirty="0"/>
          </a:p>
        </p:txBody>
      </p:sp>
    </p:spTree>
    <p:extLst>
      <p:ext uri="{BB962C8B-B14F-4D97-AF65-F5344CB8AC3E}">
        <p14:creationId xmlns:p14="http://schemas.microsoft.com/office/powerpoint/2010/main" val="20613252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b="1" dirty="0" smtClean="0"/>
              <a:t>Pravne podlage na EU </a:t>
            </a:r>
            <a:r>
              <a:rPr lang="sl-SI" b="1" dirty="0" smtClean="0"/>
              <a:t>ravni vezane na izvajanje Programa EKP 21-27</a:t>
            </a:r>
            <a:endParaRPr lang="sl-SI" dirty="0"/>
          </a:p>
        </p:txBody>
      </p:sp>
      <p:sp>
        <p:nvSpPr>
          <p:cNvPr id="3" name="Označba mesta vsebine 2"/>
          <p:cNvSpPr>
            <a:spLocks noGrp="1"/>
          </p:cNvSpPr>
          <p:nvPr>
            <p:ph idx="1"/>
          </p:nvPr>
        </p:nvSpPr>
        <p:spPr>
          <a:xfrm>
            <a:off x="1081087" y="2209673"/>
            <a:ext cx="9858376" cy="3753778"/>
          </a:xfrm>
        </p:spPr>
        <p:txBody>
          <a:bodyPr>
            <a:normAutofit/>
          </a:bodyPr>
          <a:lstStyle/>
          <a:p>
            <a:pPr lvl="0"/>
            <a:r>
              <a:rPr lang="sl-SI" sz="1400" dirty="0" smtClean="0"/>
              <a:t>Uredba </a:t>
            </a:r>
            <a:r>
              <a:rPr lang="sl-SI" sz="1400" dirty="0"/>
              <a:t>(EU) 2021/1060 Evropskega parlamenta in Sveta z dne 24. junija 2021 o določitvi skupnih določb o Evropskem skladu za regionalni razvoj, Evropskem socialnem skladu plus, Kohezijskem skladu, Skladu za pravični prehod in Evropskem skladu za pomorstvo, ribištvo in akvakulturo ter finančnih pravil zanje in za Sklad za azil, migracije in vključevanje, Sklad za notranjo varnost in Instrument za finančno podporo za upravljanje meja in vizumsko politiko (UL L št. 231 z dne 30. 6. 2021, str. 159), zadnjič spremenjena z Uredbo (EU) 2022/2039 Evropskega parlamenta in Sveta z dne 19. oktobra 2022 o spremembi uredb (EU) št. 1303/2013 in (EU) 2021/1060 glede dodatne prožnosti za obravnavanje posledic vojaške agresije Ruske federacije FAST (prožna pomoč za ozemlja) – CARE (UL L št. 275 z dne 25. 10. 2022, str. 23</a:t>
            </a:r>
            <a:r>
              <a:rPr lang="sl-SI" sz="1400" dirty="0" smtClean="0"/>
              <a:t>),</a:t>
            </a:r>
          </a:p>
          <a:p>
            <a:pPr lvl="0"/>
            <a:r>
              <a:rPr lang="sl-SI" sz="1400" dirty="0" smtClean="0"/>
              <a:t> Uredba </a:t>
            </a:r>
            <a:r>
              <a:rPr lang="sl-SI" sz="1400" dirty="0"/>
              <a:t>(EU) 2021/1057 Evropskega parlamenta in Sveta z dne 24. junija 2021 o vzpostavitvi Evropskega socialnega sklada plus (ESS+) in razveljavitvi Uredbe (EU) št. 1296/2013 (UL L št. 231 z dne 30. 6. 2021, str. 21), zadnjič popravljena s Popravkom (UL L št. 421 z dne 26. 11. 2021, str. 75);</a:t>
            </a:r>
          </a:p>
          <a:p>
            <a:pPr lvl="0"/>
            <a:r>
              <a:rPr lang="sl-SI" sz="1400" dirty="0"/>
              <a:t>Uredba (EU) št. 2021/1058 Evropskega parlamenta in Sveta z dne 24. junija 2021 o Evropskem skladu za regionalni razvoj in Kohezijskem skladu (UL L št. 231 z dne 30. 6. 2021, str. 60), zadnjič popravljena s Popravkom (UL L št. 13 z dne 20. 1. 2022, str. 74</a:t>
            </a:r>
            <a:r>
              <a:rPr lang="sl-SI" sz="1400" dirty="0" smtClean="0"/>
              <a:t>).</a:t>
            </a:r>
          </a:p>
          <a:p>
            <a:r>
              <a:rPr lang="sl-SI" sz="1400" dirty="0"/>
              <a:t>Uredba (EU) 2021/1056 Evropskega parlamenta in Sveta z dne 24. junija 2021 o vzpostavitvi Sklada za pravični prehod (UL L št. 231 z dne 30. 6. 2021, str. 1), zadnjič popravljena s Popravkom (UL L št. 421 z dne 26. 11. 2021, str. 74);</a:t>
            </a:r>
          </a:p>
          <a:p>
            <a:pPr lvl="0"/>
            <a:endParaRPr lang="sl-SI" sz="1400" dirty="0"/>
          </a:p>
          <a:p>
            <a:endParaRPr lang="sl-SI" dirty="0"/>
          </a:p>
        </p:txBody>
      </p:sp>
    </p:spTree>
    <p:extLst>
      <p:ext uri="{BB962C8B-B14F-4D97-AF65-F5344CB8AC3E}">
        <p14:creationId xmlns:p14="http://schemas.microsoft.com/office/powerpoint/2010/main" val="13291485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dirty="0"/>
              <a:t>Uredba o skupnih določbah (CPR)</a:t>
            </a:r>
            <a:endParaRPr lang="sl-SI" dirty="0"/>
          </a:p>
        </p:txBody>
      </p:sp>
      <p:sp>
        <p:nvSpPr>
          <p:cNvPr id="3" name="Označba mesta vsebine 2"/>
          <p:cNvSpPr>
            <a:spLocks noGrp="1"/>
          </p:cNvSpPr>
          <p:nvPr>
            <p:ph idx="1"/>
          </p:nvPr>
        </p:nvSpPr>
        <p:spPr>
          <a:xfrm>
            <a:off x="659028" y="1690688"/>
            <a:ext cx="10515600" cy="3270550"/>
          </a:xfrm>
        </p:spPr>
        <p:txBody>
          <a:bodyPr>
            <a:normAutofit fontScale="70000" lnSpcReduction="20000"/>
          </a:bodyPr>
          <a:lstStyle/>
          <a:p>
            <a:r>
              <a:rPr lang="sl-SI" dirty="0"/>
              <a:t>Uredba o skupnih določbah (CPR) določa skupna pravila za sklade deljenega upravljanja EU. </a:t>
            </a:r>
            <a:r>
              <a:rPr lang="sl-SI" dirty="0" smtClean="0"/>
              <a:t>V </a:t>
            </a:r>
            <a:r>
              <a:rPr lang="sl-SI" dirty="0"/>
              <a:t>obdobju 2021-2027 zajema osem skladov: </a:t>
            </a:r>
          </a:p>
          <a:p>
            <a:r>
              <a:rPr lang="sl-SI" dirty="0">
                <a:solidFill>
                  <a:srgbClr val="FF0000"/>
                </a:solidFill>
              </a:rPr>
              <a:t>Evropski sklad za regionalni razvoj (ESRR); </a:t>
            </a:r>
          </a:p>
          <a:p>
            <a:r>
              <a:rPr lang="sl-SI" dirty="0">
                <a:solidFill>
                  <a:srgbClr val="FF0000"/>
                </a:solidFill>
              </a:rPr>
              <a:t>Kohezijski sklad (CF); </a:t>
            </a:r>
          </a:p>
          <a:p>
            <a:r>
              <a:rPr lang="sl-SI" dirty="0">
                <a:solidFill>
                  <a:srgbClr val="FF0000"/>
                </a:solidFill>
              </a:rPr>
              <a:t>Evropski socialni sklad plus (ESS+); </a:t>
            </a:r>
          </a:p>
          <a:p>
            <a:r>
              <a:rPr lang="sl-SI" dirty="0"/>
              <a:t>Evropski sklad za pomorstvo, ribištvo in ribogojstvo (EMFAF); </a:t>
            </a:r>
          </a:p>
          <a:p>
            <a:r>
              <a:rPr lang="sl-SI" dirty="0">
                <a:solidFill>
                  <a:srgbClr val="FF0000"/>
                </a:solidFill>
              </a:rPr>
              <a:t>Sklad za pravični prehod (JTF); </a:t>
            </a:r>
          </a:p>
          <a:p>
            <a:r>
              <a:rPr lang="sl-SI" dirty="0"/>
              <a:t>Sklad za azil, migracije in vključevanje (AMIF); </a:t>
            </a:r>
          </a:p>
          <a:p>
            <a:r>
              <a:rPr lang="sl-SI" dirty="0"/>
              <a:t>Upravljanje meja in vizumski instrument; in </a:t>
            </a:r>
          </a:p>
          <a:p>
            <a:r>
              <a:rPr lang="sl-SI" dirty="0"/>
              <a:t>Sklad za notranjo varnost. </a:t>
            </a:r>
          </a:p>
          <a:p>
            <a:endParaRPr lang="sl-SI" dirty="0" smtClean="0"/>
          </a:p>
          <a:p>
            <a:endParaRPr lang="sl-SI" dirty="0"/>
          </a:p>
          <a:p>
            <a:endParaRPr lang="sl-SI" dirty="0"/>
          </a:p>
        </p:txBody>
      </p:sp>
    </p:spTree>
    <p:extLst>
      <p:ext uri="{BB962C8B-B14F-4D97-AF65-F5344CB8AC3E}">
        <p14:creationId xmlns:p14="http://schemas.microsoft.com/office/powerpoint/2010/main" val="31523196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b="1" dirty="0"/>
              <a:t>Glavne razlike kohezijske politike v obdobju </a:t>
            </a:r>
            <a:br>
              <a:rPr lang="sl-SI" b="1" dirty="0"/>
            </a:br>
            <a:r>
              <a:rPr lang="sl-SI" b="1" dirty="0"/>
              <a:t>2021–2027 glede na prejšnje programsko obdobje</a:t>
            </a:r>
            <a:endParaRPr lang="sl-SI" dirty="0"/>
          </a:p>
        </p:txBody>
      </p:sp>
      <p:sp>
        <p:nvSpPr>
          <p:cNvPr id="3" name="Označba mesta vsebine 2"/>
          <p:cNvSpPr>
            <a:spLocks noGrp="1"/>
          </p:cNvSpPr>
          <p:nvPr>
            <p:ph idx="1"/>
          </p:nvPr>
        </p:nvSpPr>
        <p:spPr>
          <a:xfrm>
            <a:off x="974125" y="1690688"/>
            <a:ext cx="10515600" cy="4005777"/>
          </a:xfrm>
        </p:spPr>
        <p:txBody>
          <a:bodyPr>
            <a:normAutofit fontScale="62500" lnSpcReduction="20000"/>
          </a:bodyPr>
          <a:lstStyle/>
          <a:p>
            <a:endParaRPr lang="sl-SI" sz="2900" dirty="0" smtClean="0"/>
          </a:p>
          <a:p>
            <a:r>
              <a:rPr lang="sl-SI" sz="2900" dirty="0" smtClean="0"/>
              <a:t>Nižji % sofinanciranja za bolj razvito regijo (ESRR – 40 %).</a:t>
            </a:r>
          </a:p>
          <a:p>
            <a:r>
              <a:rPr lang="sl-SI" sz="2900" dirty="0" smtClean="0"/>
              <a:t>Vzpostavitev </a:t>
            </a:r>
            <a:r>
              <a:rPr lang="sl-SI" sz="2900" dirty="0"/>
              <a:t>in spremljanje </a:t>
            </a:r>
            <a:r>
              <a:rPr lang="sl-SI" sz="2900" dirty="0" err="1"/>
              <a:t>omogočitvenih</a:t>
            </a:r>
            <a:r>
              <a:rPr lang="sl-SI" sz="2900" dirty="0"/>
              <a:t> </a:t>
            </a:r>
            <a:r>
              <a:rPr lang="sl-SI" sz="2900" dirty="0" smtClean="0"/>
              <a:t>pogojev (manjše število), </a:t>
            </a:r>
            <a:r>
              <a:rPr lang="sl-SI" sz="2900" dirty="0"/>
              <a:t>ki dajejo splošni in sektorski okvir programu in se jih spremlja čez celotno programsko obdobje</a:t>
            </a:r>
            <a:r>
              <a:rPr lang="sl-SI" sz="2900" dirty="0" smtClean="0"/>
              <a:t>.</a:t>
            </a:r>
          </a:p>
          <a:p>
            <a:r>
              <a:rPr lang="sl-SI" sz="2900" dirty="0" smtClean="0"/>
              <a:t>Eden </a:t>
            </a:r>
            <a:r>
              <a:rPr lang="sl-SI" sz="2900" dirty="0"/>
              <a:t>ključnih horizontalnih </a:t>
            </a:r>
            <a:r>
              <a:rPr lang="sl-SI" sz="2900" dirty="0" err="1"/>
              <a:t>omogočitvenih</a:t>
            </a:r>
            <a:r>
              <a:rPr lang="sl-SI" sz="2900" dirty="0"/>
              <a:t> pogojev je zagotovitev mehanizma izvajanja v skladu z Listino EU o temeljnih pravicah.</a:t>
            </a:r>
          </a:p>
          <a:p>
            <a:r>
              <a:rPr lang="sl-SI" sz="2900" dirty="0" smtClean="0"/>
              <a:t>Skupna </a:t>
            </a:r>
            <a:r>
              <a:rPr lang="sl-SI" sz="2900" dirty="0"/>
              <a:t>uredba za vse sklade naj bi povečala sinergije med posameznimi skladi in programi, dala večje pristojnosti nacionalnim sistemom izvajanja in zmanjšala administrativno breme , kontrole in revizije s poenotenjem</a:t>
            </a:r>
            <a:r>
              <a:rPr lang="sl-SI" sz="2900" dirty="0" smtClean="0"/>
              <a:t>.</a:t>
            </a:r>
          </a:p>
          <a:p>
            <a:r>
              <a:rPr lang="sl-SI" sz="2900" dirty="0"/>
              <a:t>Večja prilagodljivost in fleksibilnost programa, da se lahko država članica odzove na nepričakovane izzive.</a:t>
            </a:r>
          </a:p>
          <a:p>
            <a:r>
              <a:rPr lang="sl-SI" sz="2900" dirty="0" smtClean="0"/>
              <a:t>Spodbujanje </a:t>
            </a:r>
            <a:r>
              <a:rPr lang="sl-SI" sz="2900" dirty="0"/>
              <a:t>večjega povezovanja in partnerskega pristopa v vseh fazah izvajanja programov </a:t>
            </a:r>
            <a:r>
              <a:rPr lang="sl-SI" sz="2900" dirty="0" smtClean="0"/>
              <a:t>preko </a:t>
            </a:r>
            <a:r>
              <a:rPr lang="sl-SI" sz="2900" dirty="0"/>
              <a:t>Odbora za spremljanje.</a:t>
            </a:r>
          </a:p>
          <a:p>
            <a:r>
              <a:rPr lang="sl-SI" sz="2900" dirty="0"/>
              <a:t>Tematska koncentracija spodbuja naložbe v zeleno, digitalno in inovativno Evropo.</a:t>
            </a:r>
          </a:p>
          <a:p>
            <a:r>
              <a:rPr lang="sl-SI" sz="2900" dirty="0"/>
              <a:t>Večji poudarek na razvoj mestnih območij in vsebinam povezanih z mehanizmom </a:t>
            </a:r>
            <a:r>
              <a:rPr lang="sl-SI" sz="2900" dirty="0" smtClean="0"/>
              <a:t>CTN (prej 6% ESRR, sedaj 8%).</a:t>
            </a:r>
            <a:endParaRPr lang="sl-SI" sz="2900" dirty="0"/>
          </a:p>
          <a:p>
            <a:endParaRPr lang="sl-SI" dirty="0" smtClean="0"/>
          </a:p>
          <a:p>
            <a:endParaRPr lang="sl-SI" dirty="0" smtClean="0"/>
          </a:p>
          <a:p>
            <a:endParaRPr lang="sl-SI" dirty="0"/>
          </a:p>
          <a:p>
            <a:endParaRPr lang="sl-SI" dirty="0"/>
          </a:p>
        </p:txBody>
      </p:sp>
    </p:spTree>
    <p:extLst>
      <p:ext uri="{BB962C8B-B14F-4D97-AF65-F5344CB8AC3E}">
        <p14:creationId xmlns:p14="http://schemas.microsoft.com/office/powerpoint/2010/main" val="37276467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a:t>Glavne razlike kohezijske politike v obdobju </a:t>
            </a:r>
            <a:br>
              <a:rPr lang="sl-SI" b="1" dirty="0"/>
            </a:br>
            <a:r>
              <a:rPr lang="sl-SI" b="1" dirty="0"/>
              <a:t>2021–2027 glede na prejšnje programsko obdobje</a:t>
            </a:r>
            <a:endParaRPr lang="sl-SI" dirty="0"/>
          </a:p>
        </p:txBody>
      </p:sp>
      <p:sp>
        <p:nvSpPr>
          <p:cNvPr id="3" name="Označba mesta vsebine 2"/>
          <p:cNvSpPr>
            <a:spLocks noGrp="1"/>
          </p:cNvSpPr>
          <p:nvPr>
            <p:ph idx="1"/>
          </p:nvPr>
        </p:nvSpPr>
        <p:spPr>
          <a:xfrm>
            <a:off x="937054" y="2174789"/>
            <a:ext cx="10515600" cy="3323968"/>
          </a:xfrm>
        </p:spPr>
        <p:txBody>
          <a:bodyPr>
            <a:normAutofit/>
          </a:bodyPr>
          <a:lstStyle/>
          <a:p>
            <a:r>
              <a:rPr lang="sl-SI" sz="1900" dirty="0"/>
              <a:t>Razširjena možnost uporabe poenostavljenih oblik stroškov</a:t>
            </a:r>
          </a:p>
          <a:p>
            <a:r>
              <a:rPr lang="sl-SI" sz="2000" dirty="0" smtClean="0"/>
              <a:t>Naslavljanja načela </a:t>
            </a:r>
            <a:r>
              <a:rPr lang="sl-SI" sz="2000" dirty="0"/>
              <a:t>novega evropskega </a:t>
            </a:r>
            <a:r>
              <a:rPr lang="sl-SI" sz="2000" dirty="0" smtClean="0"/>
              <a:t>Bauhausa</a:t>
            </a:r>
          </a:p>
          <a:p>
            <a:r>
              <a:rPr lang="sl-SI" sz="2000" dirty="0" smtClean="0"/>
              <a:t>DNSH in podnebna odpornost (</a:t>
            </a:r>
            <a:r>
              <a:rPr lang="sl-SI" sz="2000" dirty="0" err="1" smtClean="0"/>
              <a:t>climate</a:t>
            </a:r>
            <a:r>
              <a:rPr lang="sl-SI" sz="2000" dirty="0" smtClean="0"/>
              <a:t> </a:t>
            </a:r>
            <a:r>
              <a:rPr lang="sl-SI" sz="2000" dirty="0" err="1" smtClean="0"/>
              <a:t>proofing</a:t>
            </a:r>
            <a:r>
              <a:rPr lang="sl-SI" sz="2000" dirty="0" smtClean="0"/>
              <a:t>).</a:t>
            </a:r>
            <a:endParaRPr lang="sl-SI" sz="2000" dirty="0"/>
          </a:p>
          <a:p>
            <a:r>
              <a:rPr lang="sl-SI" sz="1900" dirty="0" smtClean="0"/>
              <a:t>Ponovna </a:t>
            </a:r>
            <a:r>
              <a:rPr lang="sl-SI" sz="1900" dirty="0"/>
              <a:t>uvedba n+2 pravila in znižana stopnja </a:t>
            </a:r>
            <a:r>
              <a:rPr lang="sl-SI" sz="1900" dirty="0" err="1" smtClean="0"/>
              <a:t>predfinanciranja</a:t>
            </a:r>
            <a:r>
              <a:rPr lang="sl-SI" sz="1900" dirty="0"/>
              <a:t>, ki naj bi spodbudila hitrejši začetek izvajanja </a:t>
            </a:r>
            <a:r>
              <a:rPr lang="sl-SI" sz="1900" dirty="0" smtClean="0"/>
              <a:t>programov.</a:t>
            </a:r>
            <a:endParaRPr lang="sl-SI" sz="1900" dirty="0"/>
          </a:p>
          <a:p>
            <a:r>
              <a:rPr lang="sl-SI" sz="1900" dirty="0"/>
              <a:t>Okrepljeno področje komuniciranja in obveščanja in poudarek na operacijah strateškega pomena iz vidika informiranja in obveščanja.</a:t>
            </a:r>
          </a:p>
          <a:p>
            <a:r>
              <a:rPr lang="sl-SI" sz="1900" dirty="0"/>
              <a:t>Ni posebnih pravil in zahtev za operacije, ki ustvarjajo prihodek in ni obravnavanja večjih </a:t>
            </a:r>
            <a:r>
              <a:rPr lang="sl-SI" sz="1900" dirty="0" smtClean="0"/>
              <a:t>projektov.</a:t>
            </a:r>
          </a:p>
          <a:p>
            <a:endParaRPr lang="sl-SI" dirty="0" smtClean="0"/>
          </a:p>
          <a:p>
            <a:endParaRPr lang="sl-SI" dirty="0" smtClean="0"/>
          </a:p>
          <a:p>
            <a:endParaRPr lang="sl-SI" dirty="0"/>
          </a:p>
          <a:p>
            <a:endParaRPr lang="sl-SI" dirty="0"/>
          </a:p>
        </p:txBody>
      </p:sp>
    </p:spTree>
    <p:extLst>
      <p:ext uri="{BB962C8B-B14F-4D97-AF65-F5344CB8AC3E}">
        <p14:creationId xmlns:p14="http://schemas.microsoft.com/office/powerpoint/2010/main" val="16873877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a:t>Nov pristop izvajanja tehnične pomoči</a:t>
            </a:r>
            <a:endParaRPr lang="sl-SI" dirty="0"/>
          </a:p>
        </p:txBody>
      </p:sp>
      <p:sp>
        <p:nvSpPr>
          <p:cNvPr id="3" name="Označba mesta vsebine 2"/>
          <p:cNvSpPr>
            <a:spLocks noGrp="1"/>
          </p:cNvSpPr>
          <p:nvPr>
            <p:ph idx="1"/>
          </p:nvPr>
        </p:nvSpPr>
        <p:spPr>
          <a:xfrm>
            <a:off x="1005016" y="2174790"/>
            <a:ext cx="10515600" cy="3249827"/>
          </a:xfrm>
        </p:spPr>
        <p:txBody>
          <a:bodyPr>
            <a:normAutofit/>
          </a:bodyPr>
          <a:lstStyle/>
          <a:p>
            <a:r>
              <a:rPr lang="sl-SI" sz="2000" dirty="0"/>
              <a:t>Tehnična pomoč za upravljanje programa in tehnična pomoč za krepitev zmogljivosti</a:t>
            </a:r>
            <a:r>
              <a:rPr lang="sl-SI" sz="2000" dirty="0" smtClean="0"/>
              <a:t>.</a:t>
            </a:r>
          </a:p>
          <a:p>
            <a:endParaRPr lang="sl-SI" sz="2000" dirty="0"/>
          </a:p>
          <a:p>
            <a:r>
              <a:rPr lang="sl-SI" sz="2000" dirty="0" smtClean="0"/>
              <a:t>Financiranje </a:t>
            </a:r>
            <a:r>
              <a:rPr lang="sl-SI" sz="2000" dirty="0"/>
              <a:t>tehnične pomoči ni neposredno povezano s stroški oz. ni več povračil na podlagi dejanskih stroškov</a:t>
            </a:r>
            <a:r>
              <a:rPr lang="sl-SI" sz="2000" dirty="0" smtClean="0"/>
              <a:t>.</a:t>
            </a:r>
            <a:endParaRPr lang="sl-SI" dirty="0" smtClean="0"/>
          </a:p>
          <a:p>
            <a:endParaRPr lang="sl-SI" dirty="0" smtClean="0"/>
          </a:p>
          <a:p>
            <a:endParaRPr lang="sl-SI" dirty="0"/>
          </a:p>
          <a:p>
            <a:endParaRPr lang="sl-SI" dirty="0"/>
          </a:p>
        </p:txBody>
      </p:sp>
    </p:spTree>
    <p:extLst>
      <p:ext uri="{BB962C8B-B14F-4D97-AF65-F5344CB8AC3E}">
        <p14:creationId xmlns:p14="http://schemas.microsoft.com/office/powerpoint/2010/main" val="10200850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b="1" dirty="0" smtClean="0"/>
              <a:t>Izvajanja </a:t>
            </a:r>
            <a:r>
              <a:rPr lang="sl-SI" b="1" dirty="0"/>
              <a:t>evropske kohezijske politike v obdobju 2021–2027 za cilj naložbe za rast in delovna mesta</a:t>
            </a:r>
            <a:endParaRPr lang="sl-SI" dirty="0"/>
          </a:p>
        </p:txBody>
      </p:sp>
      <p:sp>
        <p:nvSpPr>
          <p:cNvPr id="3" name="Označba mesta vsebine 2"/>
          <p:cNvSpPr>
            <a:spLocks noGrp="1"/>
          </p:cNvSpPr>
          <p:nvPr>
            <p:ph idx="1"/>
          </p:nvPr>
        </p:nvSpPr>
        <p:spPr>
          <a:xfrm>
            <a:off x="838200" y="2992581"/>
            <a:ext cx="10515600" cy="2808515"/>
          </a:xfrm>
        </p:spPr>
        <p:txBody>
          <a:bodyPr>
            <a:normAutofit/>
          </a:bodyPr>
          <a:lstStyle/>
          <a:p>
            <a:r>
              <a:rPr lang="sl-SI" sz="2000" dirty="0" smtClean="0"/>
              <a:t>Sporazum o partnerstvu med EK in Slovenijo </a:t>
            </a:r>
          </a:p>
          <a:p>
            <a:r>
              <a:rPr lang="sl-SI" sz="2000" dirty="0" smtClean="0"/>
              <a:t>Program EKP 21-27 </a:t>
            </a:r>
          </a:p>
          <a:p>
            <a:r>
              <a:rPr lang="sl-SI" sz="2000" dirty="0" smtClean="0"/>
              <a:t>Uredba </a:t>
            </a:r>
            <a:r>
              <a:rPr lang="sl-SI" sz="2000" dirty="0"/>
              <a:t>o izvajanju uredb (EU) in (</a:t>
            </a:r>
            <a:r>
              <a:rPr lang="sl-SI" sz="2000" dirty="0" err="1"/>
              <a:t>Euratom</a:t>
            </a:r>
            <a:r>
              <a:rPr lang="sl-SI" sz="2000" dirty="0"/>
              <a:t>) na področju izvajanja evropske kohezijske politike v obdobju 2021–2027 za cilj naložbe za rast in delovna </a:t>
            </a:r>
            <a:r>
              <a:rPr lang="sl-SI" sz="2000" dirty="0" smtClean="0"/>
              <a:t>mesta </a:t>
            </a:r>
          </a:p>
          <a:p>
            <a:r>
              <a:rPr lang="sl-SI" sz="2000" dirty="0" smtClean="0"/>
              <a:t>Merila za izbor operacij 21-27</a:t>
            </a:r>
          </a:p>
          <a:p>
            <a:r>
              <a:rPr lang="sl-SI" sz="2000" dirty="0" smtClean="0"/>
              <a:t>Navodila </a:t>
            </a:r>
            <a:r>
              <a:rPr lang="sl-SI" sz="2000" dirty="0" smtClean="0"/>
              <a:t>OU</a:t>
            </a:r>
          </a:p>
          <a:p>
            <a:r>
              <a:rPr lang="sl-SI" sz="2000" dirty="0" smtClean="0"/>
              <a:t>IS eMA2</a:t>
            </a:r>
            <a:endParaRPr lang="sl-SI" dirty="0" smtClean="0"/>
          </a:p>
          <a:p>
            <a:endParaRPr lang="sl-SI" dirty="0"/>
          </a:p>
        </p:txBody>
      </p:sp>
      <p:sp>
        <p:nvSpPr>
          <p:cNvPr id="4" name="PoljeZBesedilom 3"/>
          <p:cNvSpPr txBox="1"/>
          <p:nvPr/>
        </p:nvSpPr>
        <p:spPr>
          <a:xfrm>
            <a:off x="976611" y="2071039"/>
            <a:ext cx="5242956" cy="400110"/>
          </a:xfrm>
          <a:prstGeom prst="rect">
            <a:avLst/>
          </a:prstGeom>
          <a:noFill/>
        </p:spPr>
        <p:txBody>
          <a:bodyPr wrap="square" rtlCol="0">
            <a:spAutoFit/>
          </a:bodyPr>
          <a:lstStyle/>
          <a:p>
            <a:r>
              <a:rPr lang="sl-SI" sz="2000" dirty="0" smtClean="0"/>
              <a:t>Ključne podlage za </a:t>
            </a:r>
            <a:r>
              <a:rPr lang="sl-SI" sz="2000" dirty="0" smtClean="0"/>
              <a:t>izvajanje v Sloveniji:</a:t>
            </a:r>
            <a:endParaRPr lang="sl-SI" sz="2000" dirty="0" smtClean="0"/>
          </a:p>
        </p:txBody>
      </p:sp>
    </p:spTree>
    <p:extLst>
      <p:ext uri="{BB962C8B-B14F-4D97-AF65-F5344CB8AC3E}">
        <p14:creationId xmlns:p14="http://schemas.microsoft.com/office/powerpoint/2010/main" val="2332994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940</TotalTime>
  <Words>1524</Words>
  <Application>Microsoft Office PowerPoint</Application>
  <PresentationFormat>Širokozaslonsko</PresentationFormat>
  <Paragraphs>158</Paragraphs>
  <Slides>17</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17</vt:i4>
      </vt:variant>
    </vt:vector>
  </HeadingPairs>
  <TitlesOfParts>
    <vt:vector size="21" baseType="lpstr">
      <vt:lpstr>Arial</vt:lpstr>
      <vt:lpstr>Calibri</vt:lpstr>
      <vt:lpstr>Calibri Light</vt:lpstr>
      <vt:lpstr>Officeova tema</vt:lpstr>
      <vt:lpstr>PowerPointova predstavitev</vt:lpstr>
      <vt:lpstr>Kaj je naš CILJ?</vt:lpstr>
      <vt:lpstr>Kaj potrebujemo za dosego tega cilja?</vt:lpstr>
      <vt:lpstr>Pravne podlage na EU ravni vezane na izvajanje Programa EKP 21-27</vt:lpstr>
      <vt:lpstr>Uredba o skupnih določbah (CPR)</vt:lpstr>
      <vt:lpstr>Glavne razlike kohezijske politike v obdobju  2021–2027 glede na prejšnje programsko obdobje</vt:lpstr>
      <vt:lpstr>Glavne razlike kohezijske politike v obdobju  2021–2027 glede na prejšnje programsko obdobje</vt:lpstr>
      <vt:lpstr>Nov pristop izvajanja tehnične pomoči</vt:lpstr>
      <vt:lpstr>Izvajanja evropske kohezijske politike v obdobju 2021–2027 za cilj naložbe za rast in delovna mesta</vt:lpstr>
      <vt:lpstr> Uredba o izvajanju uredb (EU) in (Euratom) na področju izvajanja evropske kohezijske politike v obdobju 2021–2027 za cilj naložbe za rast in delovna mesta </vt:lpstr>
      <vt:lpstr> Udeleženci, vključeni v izvajanje evropske kohezijske politike v skladu z uredbo EKP </vt:lpstr>
      <vt:lpstr>Področja, ki jih ureja uredba</vt:lpstr>
      <vt:lpstr>Izvajanja evropske kohezijske politike v obdobju 2021–2027 za cilj naložbe za rast in delovna mesta</vt:lpstr>
      <vt:lpstr>Struktura sistema</vt:lpstr>
      <vt:lpstr> Sporazumi o načinu izvajanja nalog za EKP 2021–2027 </vt:lpstr>
      <vt:lpstr>Opis sistema upravljanja in nadzora</vt:lpstr>
      <vt:lpstr>IZZIVI</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NASLOV</dc:title>
  <dc:creator>koperckal</dc:creator>
  <cp:lastModifiedBy>Matjaž Dragar</cp:lastModifiedBy>
  <cp:revision>82</cp:revision>
  <dcterms:created xsi:type="dcterms:W3CDTF">2023-03-08T14:06:17Z</dcterms:created>
  <dcterms:modified xsi:type="dcterms:W3CDTF">2023-04-20T06:40:08Z</dcterms:modified>
</cp:coreProperties>
</file>