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7" r:id="rId3"/>
    <p:sldId id="264" r:id="rId4"/>
    <p:sldId id="265" r:id="rId5"/>
    <p:sldId id="268" r:id="rId6"/>
    <p:sldId id="266" r:id="rId7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7CB9D"/>
    <a:srgbClr val="78A02E"/>
    <a:srgbClr val="034EA2"/>
    <a:srgbClr val="D7E7F5"/>
    <a:srgbClr val="E6F0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rednji slog 2 – poudarek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32" d="100"/>
          <a:sy n="132" d="100"/>
        </p:scale>
        <p:origin x="106" y="2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F624B-3CC5-4AA4-AC20-F4E6F6FB4AEA}" type="datetimeFigureOut">
              <a:rPr lang="sl-SI" smtClean="0"/>
              <a:t>20. 04. 2023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FD4ED-B7D6-46A0-9B4D-96B6824C8ED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42597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F624B-3CC5-4AA4-AC20-F4E6F6FB4AEA}" type="datetimeFigureOut">
              <a:rPr lang="sl-SI" smtClean="0"/>
              <a:t>20. 04. 2023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FD4ED-B7D6-46A0-9B4D-96B6824C8ED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835050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F624B-3CC5-4AA4-AC20-F4E6F6FB4AEA}" type="datetimeFigureOut">
              <a:rPr lang="sl-SI" smtClean="0"/>
              <a:t>20. 04. 2023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FD4ED-B7D6-46A0-9B4D-96B6824C8ED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00139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F624B-3CC5-4AA4-AC20-F4E6F6FB4AEA}" type="datetimeFigureOut">
              <a:rPr lang="sl-SI" smtClean="0"/>
              <a:t>20. 04. 2023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FD4ED-B7D6-46A0-9B4D-96B6824C8ED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29001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F624B-3CC5-4AA4-AC20-F4E6F6FB4AEA}" type="datetimeFigureOut">
              <a:rPr lang="sl-SI" smtClean="0"/>
              <a:t>20. 04. 2023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FD4ED-B7D6-46A0-9B4D-96B6824C8ED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292088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F624B-3CC5-4AA4-AC20-F4E6F6FB4AEA}" type="datetimeFigureOut">
              <a:rPr lang="sl-SI" smtClean="0"/>
              <a:t>20. 04. 2023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FD4ED-B7D6-46A0-9B4D-96B6824C8ED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44877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F624B-3CC5-4AA4-AC20-F4E6F6FB4AEA}" type="datetimeFigureOut">
              <a:rPr lang="sl-SI" smtClean="0"/>
              <a:t>20. 04. 2023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FD4ED-B7D6-46A0-9B4D-96B6824C8ED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935557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F624B-3CC5-4AA4-AC20-F4E6F6FB4AEA}" type="datetimeFigureOut">
              <a:rPr lang="sl-SI" smtClean="0"/>
              <a:t>20. 04. 2023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FD4ED-B7D6-46A0-9B4D-96B6824C8ED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809787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F624B-3CC5-4AA4-AC20-F4E6F6FB4AEA}" type="datetimeFigureOut">
              <a:rPr lang="sl-SI" smtClean="0"/>
              <a:t>20. 04. 2023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FD4ED-B7D6-46A0-9B4D-96B6824C8ED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44174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F624B-3CC5-4AA4-AC20-F4E6F6FB4AEA}" type="datetimeFigureOut">
              <a:rPr lang="sl-SI" smtClean="0"/>
              <a:t>20. 04. 2023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FD4ED-B7D6-46A0-9B4D-96B6824C8ED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677251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F624B-3CC5-4AA4-AC20-F4E6F6FB4AEA}" type="datetimeFigureOut">
              <a:rPr lang="sl-SI" smtClean="0"/>
              <a:t>20. 04. 2023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FD4ED-B7D6-46A0-9B4D-96B6824C8ED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23975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3000"/>
            <a:lum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MosiaicBubbles/>
                    </a14:imgEffect>
                  </a14:imgLayer>
                </a14:imgProps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F624B-3CC5-4AA4-AC20-F4E6F6FB4AEA}" type="datetimeFigureOut">
              <a:rPr lang="sl-SI" smtClean="0"/>
              <a:t>20. 04. 2023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6FD4ED-B7D6-46A0-9B4D-96B6824C8ED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7515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hyperlink" Target="mailto:info.mkrr@gov.si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3.png"/><Relationship Id="rId7" Type="http://schemas.openxmlformats.org/officeDocument/2006/relationships/hyperlink" Target="https://www.facebook.com/EUSkladi" TargetMode="External"/><Relationship Id="rId12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evropskasredstva.si/" TargetMode="External"/><Relationship Id="rId11" Type="http://schemas.openxmlformats.org/officeDocument/2006/relationships/image" Target="../media/image12.png"/><Relationship Id="rId5" Type="http://schemas.openxmlformats.org/officeDocument/2006/relationships/image" Target="../media/image7.png"/><Relationship Id="rId10" Type="http://schemas.openxmlformats.org/officeDocument/2006/relationships/image" Target="../media/image11.png"/><Relationship Id="rId4" Type="http://schemas.openxmlformats.org/officeDocument/2006/relationships/image" Target="../media/image9.png"/><Relationship Id="rId9" Type="http://schemas.openxmlformats.org/officeDocument/2006/relationships/hyperlink" Target="https://www.instagram.com/euskladi/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783864" y="2589736"/>
            <a:ext cx="7730870" cy="3144085"/>
          </a:xfrm>
        </p:spPr>
        <p:txBody>
          <a:bodyPr>
            <a:noAutofit/>
          </a:bodyPr>
          <a:lstStyle/>
          <a:p>
            <a:r>
              <a:rPr lang="sl-SI" sz="4600" dirty="0">
                <a:solidFill>
                  <a:srgbClr val="034E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epublika" panose="02000506040000020004" pitchFamily="2" charset="-18"/>
              </a:rPr>
              <a:t>Navodila organa upravljanja na področju zagotavljanja prepoznavnosti, preglednosti in komuniciranja evropske kohezijske politike v obdobju 2021–2027</a:t>
            </a:r>
          </a:p>
        </p:txBody>
      </p:sp>
      <p:pic>
        <p:nvPicPr>
          <p:cNvPr id="11" name="Slika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8389" y="446687"/>
            <a:ext cx="3852909" cy="808321"/>
          </a:xfrm>
          <a:prstGeom prst="rect">
            <a:avLst/>
          </a:prstGeom>
        </p:spPr>
      </p:pic>
      <p:pic>
        <p:nvPicPr>
          <p:cNvPr id="1028" name="Picture 4" descr="Logo image na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479418"/>
            <a:ext cx="1504335" cy="739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Kolenski povezovalnik 14"/>
          <p:cNvCxnSpPr/>
          <p:nvPr/>
        </p:nvCxnSpPr>
        <p:spPr>
          <a:xfrm flipV="1">
            <a:off x="245807" y="304566"/>
            <a:ext cx="3736258" cy="2637408"/>
          </a:xfrm>
          <a:prstGeom prst="bentConnector3">
            <a:avLst>
              <a:gd name="adj1" fmla="val 0"/>
            </a:avLst>
          </a:prstGeom>
          <a:ln w="28575">
            <a:solidFill>
              <a:srgbClr val="034EA2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Kolenski povezovalnik 20"/>
          <p:cNvCxnSpPr/>
          <p:nvPr/>
        </p:nvCxnSpPr>
        <p:spPr>
          <a:xfrm flipV="1">
            <a:off x="8514735" y="4197949"/>
            <a:ext cx="3342968" cy="2408904"/>
          </a:xfrm>
          <a:prstGeom prst="bentConnector3">
            <a:avLst>
              <a:gd name="adj1" fmla="val 100294"/>
            </a:avLst>
          </a:prstGeom>
          <a:ln w="28575">
            <a:solidFill>
              <a:srgbClr val="034EA2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Slika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14164" y="1964713"/>
            <a:ext cx="3144109" cy="44664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685508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65932" y="502382"/>
            <a:ext cx="10515600" cy="797618"/>
          </a:xfrm>
        </p:spPr>
        <p:txBody>
          <a:bodyPr>
            <a:normAutofit/>
          </a:bodyPr>
          <a:lstStyle/>
          <a:p>
            <a:r>
              <a:rPr lang="sl-SI" dirty="0" smtClean="0">
                <a:solidFill>
                  <a:srgbClr val="034E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epublika" panose="02000506040000020004" pitchFamily="2" charset="-18"/>
              </a:rPr>
              <a:t>Sodelovanje s posredniškimi telesi</a:t>
            </a:r>
            <a:endParaRPr lang="sl-SI" dirty="0">
              <a:solidFill>
                <a:srgbClr val="034EA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05" y="6136286"/>
            <a:ext cx="2235530" cy="469003"/>
          </a:xfrm>
          <a:prstGeom prst="rect">
            <a:avLst/>
          </a:prstGeom>
        </p:spPr>
      </p:pic>
      <p:pic>
        <p:nvPicPr>
          <p:cNvPr id="5" name="Picture 4" descr="Logo image na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529" y="6168436"/>
            <a:ext cx="872843" cy="429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Kolenski povezovalnik 6"/>
          <p:cNvCxnSpPr/>
          <p:nvPr/>
        </p:nvCxnSpPr>
        <p:spPr>
          <a:xfrm flipV="1">
            <a:off x="245807" y="304566"/>
            <a:ext cx="3736258" cy="2637408"/>
          </a:xfrm>
          <a:prstGeom prst="bentConnector3">
            <a:avLst>
              <a:gd name="adj1" fmla="val 0"/>
            </a:avLst>
          </a:prstGeom>
          <a:ln w="28575">
            <a:solidFill>
              <a:srgbClr val="034EA2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Kolenski povezovalnik 7"/>
          <p:cNvCxnSpPr/>
          <p:nvPr/>
        </p:nvCxnSpPr>
        <p:spPr>
          <a:xfrm flipV="1">
            <a:off x="8514735" y="4197949"/>
            <a:ext cx="3342968" cy="2408904"/>
          </a:xfrm>
          <a:prstGeom prst="bentConnector3">
            <a:avLst>
              <a:gd name="adj1" fmla="val 100294"/>
            </a:avLst>
          </a:prstGeom>
          <a:ln w="28575">
            <a:solidFill>
              <a:srgbClr val="034EA2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ravokotnik 2"/>
          <p:cNvSpPr/>
          <p:nvPr/>
        </p:nvSpPr>
        <p:spPr>
          <a:xfrm>
            <a:off x="761010" y="1311736"/>
            <a:ext cx="10409903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SzPts val="1100"/>
            </a:pPr>
            <a:endParaRPr lang="sl-SI" dirty="0" smtClean="0">
              <a:solidFill>
                <a:srgbClr val="000000"/>
              </a:solidFill>
              <a:latin typeface="Republika" panose="02000506040000020004" pitchFamily="2" charset="-18"/>
            </a:endParaRPr>
          </a:p>
          <a:p>
            <a:pPr marL="285750" indent="-285750">
              <a:buSzPts val="1100"/>
              <a:buFont typeface="Wingdings" panose="05000000000000000000" pitchFamily="2" charset="2"/>
              <a:buChar char="ü"/>
            </a:pPr>
            <a:r>
              <a:rPr lang="sl-SI" dirty="0" smtClean="0">
                <a:solidFill>
                  <a:srgbClr val="000000"/>
                </a:solidFill>
                <a:latin typeface="Republika" panose="02000506040000020004" pitchFamily="2" charset="-18"/>
              </a:rPr>
              <a:t>26. januar – prvi krog obravnave osnutka</a:t>
            </a:r>
          </a:p>
          <a:p>
            <a:pPr marL="285750" indent="-285750">
              <a:buSzPts val="1100"/>
              <a:buFont typeface="Wingdings" panose="05000000000000000000" pitchFamily="2" charset="2"/>
              <a:buChar char="ü"/>
            </a:pPr>
            <a:endParaRPr lang="sl-SI" dirty="0" smtClean="0">
              <a:solidFill>
                <a:srgbClr val="000000"/>
              </a:solidFill>
              <a:latin typeface="Republika" panose="02000506040000020004" pitchFamily="2" charset="-18"/>
            </a:endParaRPr>
          </a:p>
          <a:p>
            <a:pPr marL="285750" indent="-285750">
              <a:buSzPts val="1100"/>
              <a:buFont typeface="Wingdings" panose="05000000000000000000" pitchFamily="2" charset="2"/>
              <a:buChar char="ü"/>
            </a:pPr>
            <a:r>
              <a:rPr lang="sl-SI" dirty="0" smtClean="0">
                <a:solidFill>
                  <a:srgbClr val="000000"/>
                </a:solidFill>
                <a:latin typeface="Republika" panose="02000506040000020004" pitchFamily="2" charset="-18"/>
              </a:rPr>
              <a:t>13. februar – rok za oddajo pripomb</a:t>
            </a:r>
          </a:p>
          <a:p>
            <a:pPr marL="742950" lvl="1" indent="-285750">
              <a:buSzPts val="1100"/>
              <a:buFont typeface="Wingdings" panose="05000000000000000000" pitchFamily="2" charset="2"/>
              <a:buChar char="Ø"/>
            </a:pPr>
            <a:r>
              <a:rPr lang="sl-SI" dirty="0" smtClean="0">
                <a:solidFill>
                  <a:srgbClr val="000000"/>
                </a:solidFill>
                <a:latin typeface="Republika" panose="02000506040000020004" pitchFamily="2" charset="-18"/>
              </a:rPr>
              <a:t>odziv 10 resorjev (MDDSZ, MDP, MF, MJU, MK, MNP, MNVP, MP, MVI, MKRR)</a:t>
            </a:r>
          </a:p>
          <a:p>
            <a:pPr marL="742950" lvl="1" indent="-285750">
              <a:buSzPts val="1100"/>
              <a:buFont typeface="Wingdings" panose="05000000000000000000" pitchFamily="2" charset="2"/>
              <a:buChar char="Ø"/>
            </a:pPr>
            <a:endParaRPr lang="sl-SI" dirty="0" smtClean="0">
              <a:solidFill>
                <a:srgbClr val="000000"/>
              </a:solidFill>
              <a:latin typeface="Republika" panose="02000506040000020004" pitchFamily="2" charset="-18"/>
            </a:endParaRPr>
          </a:p>
          <a:p>
            <a:pPr marL="285750" indent="-285750">
              <a:buSzPts val="1100"/>
              <a:buFont typeface="Wingdings" panose="05000000000000000000" pitchFamily="2" charset="2"/>
              <a:buChar char="ü"/>
            </a:pPr>
            <a:r>
              <a:rPr lang="sl-SI" dirty="0" smtClean="0">
                <a:solidFill>
                  <a:srgbClr val="000000"/>
                </a:solidFill>
                <a:latin typeface="Republika" panose="02000506040000020004" pitchFamily="2" charset="-18"/>
              </a:rPr>
              <a:t>3. marec – drugi krog obravnave</a:t>
            </a:r>
          </a:p>
          <a:p>
            <a:pPr marL="742950" lvl="1" indent="-285750">
              <a:buSzPts val="1100"/>
              <a:buFont typeface="Wingdings" panose="05000000000000000000" pitchFamily="2" charset="2"/>
              <a:buChar char="Ø"/>
            </a:pPr>
            <a:r>
              <a:rPr lang="sl-SI" dirty="0" smtClean="0">
                <a:solidFill>
                  <a:srgbClr val="000000"/>
                </a:solidFill>
                <a:latin typeface="Republika" panose="02000506040000020004" pitchFamily="2" charset="-18"/>
              </a:rPr>
              <a:t>prenovljeni osnutek in pripravljeni odgovori (85) na odzive resorjev</a:t>
            </a:r>
          </a:p>
          <a:p>
            <a:pPr marL="742950" lvl="1" indent="-285750">
              <a:buSzPts val="1100"/>
              <a:buFont typeface="Wingdings" panose="05000000000000000000" pitchFamily="2" charset="2"/>
              <a:buChar char="Ø"/>
            </a:pPr>
            <a:endParaRPr lang="sl-SI" dirty="0" smtClean="0">
              <a:solidFill>
                <a:srgbClr val="000000"/>
              </a:solidFill>
              <a:latin typeface="Republika" panose="02000506040000020004" pitchFamily="2" charset="-18"/>
            </a:endParaRPr>
          </a:p>
          <a:p>
            <a:pPr marL="285750" indent="-285750">
              <a:buSzPts val="1100"/>
              <a:buFont typeface="Wingdings" panose="05000000000000000000" pitchFamily="2" charset="2"/>
              <a:buChar char="ü"/>
            </a:pPr>
            <a:r>
              <a:rPr lang="sl-SI" dirty="0" smtClean="0">
                <a:solidFill>
                  <a:srgbClr val="000000"/>
                </a:solidFill>
                <a:latin typeface="Republika" panose="02000506040000020004" pitchFamily="2" charset="-18"/>
              </a:rPr>
              <a:t>8. marec – rok za oddajo pripomb</a:t>
            </a:r>
          </a:p>
          <a:p>
            <a:pPr marL="742950" lvl="1" indent="-285750">
              <a:buSzPts val="1100"/>
              <a:buFont typeface="Wingdings" panose="05000000000000000000" pitchFamily="2" charset="2"/>
              <a:buChar char="Ø"/>
            </a:pPr>
            <a:r>
              <a:rPr lang="sl-SI" dirty="0" smtClean="0">
                <a:solidFill>
                  <a:srgbClr val="000000"/>
                </a:solidFill>
                <a:latin typeface="Republika" panose="02000506040000020004" pitchFamily="2" charset="-18"/>
              </a:rPr>
              <a:t>odziv 3 resorjev (MDDSZ, MJU, MKRR)</a:t>
            </a:r>
            <a:endParaRPr lang="sl-SI" dirty="0"/>
          </a:p>
        </p:txBody>
      </p:sp>
      <p:grpSp>
        <p:nvGrpSpPr>
          <p:cNvPr id="9" name="Skupina 8"/>
          <p:cNvGrpSpPr/>
          <p:nvPr/>
        </p:nvGrpSpPr>
        <p:grpSpPr>
          <a:xfrm>
            <a:off x="10342665" y="5245541"/>
            <a:ext cx="1477733" cy="1262434"/>
            <a:chOff x="3554433" y="1623270"/>
            <a:chExt cx="4021586" cy="3435659"/>
          </a:xfrm>
        </p:grpSpPr>
        <p:pic>
          <p:nvPicPr>
            <p:cNvPr id="10" name="Slika 9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77" t="2978" r="8207" b="46925"/>
            <a:stretch/>
          </p:blipFill>
          <p:spPr>
            <a:xfrm>
              <a:off x="3554433" y="1623270"/>
              <a:ext cx="4021586" cy="3435659"/>
            </a:xfrm>
            <a:prstGeom prst="rect">
              <a:avLst/>
            </a:prstGeom>
          </p:spPr>
        </p:pic>
        <p:pic>
          <p:nvPicPr>
            <p:cNvPr id="11" name="Slika 1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189553" y="2998199"/>
              <a:ext cx="666750" cy="6858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76334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71870" y="382165"/>
            <a:ext cx="10515600" cy="797618"/>
          </a:xfrm>
        </p:spPr>
        <p:txBody>
          <a:bodyPr>
            <a:normAutofit fontScale="90000"/>
          </a:bodyPr>
          <a:lstStyle/>
          <a:p>
            <a:r>
              <a:rPr lang="sl-SI" dirty="0" smtClean="0">
                <a:solidFill>
                  <a:srgbClr val="034E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epublika" panose="02000506040000020004" pitchFamily="2" charset="-18"/>
              </a:rPr>
              <a:t>Osnovne smernice – pregledno in enostavno!</a:t>
            </a:r>
            <a:endParaRPr lang="sl-SI" dirty="0">
              <a:solidFill>
                <a:srgbClr val="034EA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05" y="6136286"/>
            <a:ext cx="2235530" cy="469003"/>
          </a:xfrm>
          <a:prstGeom prst="rect">
            <a:avLst/>
          </a:prstGeom>
        </p:spPr>
      </p:pic>
      <p:pic>
        <p:nvPicPr>
          <p:cNvPr id="5" name="Picture 4" descr="Logo image na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529" y="6168436"/>
            <a:ext cx="872843" cy="429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Kolenski povezovalnik 6"/>
          <p:cNvCxnSpPr/>
          <p:nvPr/>
        </p:nvCxnSpPr>
        <p:spPr>
          <a:xfrm flipV="1">
            <a:off x="245807" y="304566"/>
            <a:ext cx="3736258" cy="2637408"/>
          </a:xfrm>
          <a:prstGeom prst="bentConnector3">
            <a:avLst>
              <a:gd name="adj1" fmla="val 0"/>
            </a:avLst>
          </a:prstGeom>
          <a:ln w="28575">
            <a:solidFill>
              <a:srgbClr val="034EA2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Kolenski povezovalnik 7"/>
          <p:cNvCxnSpPr/>
          <p:nvPr/>
        </p:nvCxnSpPr>
        <p:spPr>
          <a:xfrm flipV="1">
            <a:off x="8514735" y="4197949"/>
            <a:ext cx="3342968" cy="2408904"/>
          </a:xfrm>
          <a:prstGeom prst="bentConnector3">
            <a:avLst>
              <a:gd name="adj1" fmla="val 100294"/>
            </a:avLst>
          </a:prstGeom>
          <a:ln w="28575">
            <a:solidFill>
              <a:srgbClr val="034EA2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ravokotnik 2"/>
          <p:cNvSpPr/>
          <p:nvPr/>
        </p:nvSpPr>
        <p:spPr>
          <a:xfrm>
            <a:off x="772886" y="1203255"/>
            <a:ext cx="10409903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SzPts val="1100"/>
              <a:buFont typeface="Wingdings" panose="05000000000000000000" pitchFamily="2" charset="2"/>
              <a:buChar char="ü"/>
            </a:pPr>
            <a:r>
              <a:rPr lang="sl-SI" dirty="0" smtClean="0">
                <a:solidFill>
                  <a:srgbClr val="000000"/>
                </a:solidFill>
                <a:latin typeface="Republika" panose="02000506040000020004" pitchFamily="2" charset="-18"/>
              </a:rPr>
              <a:t>Za </a:t>
            </a:r>
            <a:r>
              <a:rPr lang="sl-SI" dirty="0">
                <a:solidFill>
                  <a:srgbClr val="000000"/>
                </a:solidFill>
                <a:latin typeface="Republika" panose="02000506040000020004" pitchFamily="2" charset="-18"/>
              </a:rPr>
              <a:t>označevanje sofinanciranja s strani EU se uporablja enoten emblem EU, ki ne razlikuje med skladi</a:t>
            </a:r>
            <a:r>
              <a:rPr lang="sl-SI" dirty="0" smtClean="0">
                <a:solidFill>
                  <a:srgbClr val="000000"/>
                </a:solidFill>
                <a:latin typeface="Republika" panose="02000506040000020004" pitchFamily="2" charset="-18"/>
              </a:rPr>
              <a:t>;</a:t>
            </a:r>
          </a:p>
          <a:p>
            <a:pPr marL="285750" indent="-285750">
              <a:buSzPts val="1100"/>
              <a:buFont typeface="Wingdings" panose="05000000000000000000" pitchFamily="2" charset="2"/>
              <a:buChar char="ü"/>
            </a:pPr>
            <a:endParaRPr lang="sl-SI" dirty="0">
              <a:solidFill>
                <a:srgbClr val="000000"/>
              </a:solidFill>
              <a:latin typeface="Republika" panose="02000506040000020004" pitchFamily="2" charset="-18"/>
            </a:endParaRPr>
          </a:p>
          <a:p>
            <a:pPr marL="285750" indent="-285750">
              <a:buSzPts val="1100"/>
              <a:buFont typeface="Wingdings" panose="05000000000000000000" pitchFamily="2" charset="2"/>
              <a:buChar char="ü"/>
            </a:pPr>
            <a:r>
              <a:rPr lang="sl-SI" dirty="0" smtClean="0">
                <a:solidFill>
                  <a:srgbClr val="000000"/>
                </a:solidFill>
                <a:latin typeface="Republika" panose="02000506040000020004" pitchFamily="2" charset="-18"/>
              </a:rPr>
              <a:t>Za </a:t>
            </a:r>
            <a:r>
              <a:rPr lang="sl-SI" dirty="0">
                <a:solidFill>
                  <a:srgbClr val="000000"/>
                </a:solidFill>
                <a:latin typeface="Republika" panose="02000506040000020004" pitchFamily="2" charset="-18"/>
              </a:rPr>
              <a:t>označevanje nacionalnega prispevka se uporablja logotip »I </a:t>
            </a:r>
            <a:r>
              <a:rPr lang="sl-SI" dirty="0" err="1">
                <a:solidFill>
                  <a:srgbClr val="000000"/>
                </a:solidFill>
                <a:latin typeface="Republika" panose="02000506040000020004" pitchFamily="2" charset="-18"/>
              </a:rPr>
              <a:t>feel</a:t>
            </a:r>
            <a:r>
              <a:rPr lang="sl-SI" dirty="0">
                <a:solidFill>
                  <a:srgbClr val="000000"/>
                </a:solidFill>
                <a:latin typeface="Republika" panose="02000506040000020004" pitchFamily="2" charset="-18"/>
              </a:rPr>
              <a:t> </a:t>
            </a:r>
            <a:r>
              <a:rPr lang="sl-SI" dirty="0" err="1" smtClean="0">
                <a:solidFill>
                  <a:srgbClr val="000000"/>
                </a:solidFill>
                <a:latin typeface="Republika" panose="02000506040000020004" pitchFamily="2" charset="-18"/>
              </a:rPr>
              <a:t>Slovenia</a:t>
            </a:r>
            <a:r>
              <a:rPr lang="sl-SI" dirty="0" smtClean="0">
                <a:solidFill>
                  <a:srgbClr val="000000"/>
                </a:solidFill>
                <a:latin typeface="Republika" panose="02000506040000020004" pitchFamily="2" charset="-18"/>
              </a:rPr>
              <a:t>;</a:t>
            </a:r>
          </a:p>
          <a:p>
            <a:pPr marL="285750" indent="-285750">
              <a:buSzPts val="1100"/>
              <a:buFont typeface="Wingdings" panose="05000000000000000000" pitchFamily="2" charset="2"/>
              <a:buChar char="ü"/>
            </a:pPr>
            <a:endParaRPr lang="sl-SI" dirty="0">
              <a:solidFill>
                <a:srgbClr val="000000"/>
              </a:solidFill>
              <a:latin typeface="Republika" panose="02000506040000020004" pitchFamily="2" charset="-18"/>
            </a:endParaRPr>
          </a:p>
          <a:p>
            <a:pPr marL="285750" indent="-285750">
              <a:buSzPts val="1100"/>
              <a:buFont typeface="Wingdings" panose="05000000000000000000" pitchFamily="2" charset="2"/>
              <a:buChar char="ü"/>
            </a:pPr>
            <a:r>
              <a:rPr lang="sl-SI" dirty="0" smtClean="0">
                <a:solidFill>
                  <a:srgbClr val="000000"/>
                </a:solidFill>
                <a:latin typeface="Republika" panose="02000506040000020004" pitchFamily="2" charset="-18"/>
              </a:rPr>
              <a:t>Upravičenci </a:t>
            </a:r>
            <a:r>
              <a:rPr lang="sl-SI" dirty="0">
                <a:solidFill>
                  <a:srgbClr val="000000"/>
                </a:solidFill>
                <a:latin typeface="Republika" panose="02000506040000020004" pitchFamily="2" charset="-18"/>
              </a:rPr>
              <a:t>so odgovorni za komuniciranje strateških projektov in projektov na 10 milijonov evrov – finančna sredstva za ta namen morajo predvideti ob oddaji vloge za sofinanciranje</a:t>
            </a:r>
            <a:r>
              <a:rPr lang="sl-SI" dirty="0" smtClean="0">
                <a:solidFill>
                  <a:srgbClr val="000000"/>
                </a:solidFill>
                <a:latin typeface="Republika" panose="02000506040000020004" pitchFamily="2" charset="-18"/>
              </a:rPr>
              <a:t>;</a:t>
            </a:r>
          </a:p>
          <a:p>
            <a:pPr marL="285750" indent="-285750">
              <a:buSzPts val="1100"/>
              <a:buFont typeface="Wingdings" panose="05000000000000000000" pitchFamily="2" charset="2"/>
              <a:buChar char="ü"/>
            </a:pPr>
            <a:endParaRPr lang="sl-SI" dirty="0">
              <a:solidFill>
                <a:srgbClr val="000000"/>
              </a:solidFill>
              <a:latin typeface="Republika" panose="02000506040000020004" pitchFamily="2" charset="-18"/>
            </a:endParaRPr>
          </a:p>
          <a:p>
            <a:pPr marL="285750" indent="-285750">
              <a:buSzPts val="1100"/>
              <a:buFont typeface="Wingdings" panose="05000000000000000000" pitchFamily="2" charset="2"/>
              <a:buChar char="ü"/>
            </a:pPr>
            <a:r>
              <a:rPr lang="sl-SI" dirty="0">
                <a:solidFill>
                  <a:srgbClr val="000000"/>
                </a:solidFill>
                <a:latin typeface="Republika" panose="02000506040000020004" pitchFamily="2" charset="-18"/>
              </a:rPr>
              <a:t>Posredniško in/ali izvajalsko telo Organu upravljanja posreduje informacijo o načrtovani objavi javnih razpisov najmanj trikrat letno (januarja, aprila in septembra</a:t>
            </a:r>
            <a:r>
              <a:rPr lang="sl-SI" dirty="0" smtClean="0">
                <a:solidFill>
                  <a:srgbClr val="000000"/>
                </a:solidFill>
                <a:latin typeface="Republika" panose="02000506040000020004" pitchFamily="2" charset="-18"/>
              </a:rPr>
              <a:t>);</a:t>
            </a:r>
          </a:p>
          <a:p>
            <a:pPr marL="285750" indent="-285750">
              <a:buSzPts val="1100"/>
              <a:buFont typeface="Wingdings" panose="05000000000000000000" pitchFamily="2" charset="2"/>
              <a:buChar char="ü"/>
            </a:pPr>
            <a:endParaRPr lang="sl-SI" dirty="0" smtClean="0">
              <a:solidFill>
                <a:srgbClr val="000000"/>
              </a:solidFill>
              <a:latin typeface="Republika" panose="02000506040000020004" pitchFamily="2" charset="-18"/>
              <a:hlinkClick r:id="rId4"/>
            </a:endParaRPr>
          </a:p>
          <a:p>
            <a:pPr marL="285750" indent="-285750">
              <a:buSzPts val="1100"/>
              <a:buFont typeface="Wingdings" panose="05000000000000000000" pitchFamily="2" charset="2"/>
              <a:buChar char="ü"/>
            </a:pPr>
            <a:r>
              <a:rPr lang="sl-SI" dirty="0" smtClean="0">
                <a:solidFill>
                  <a:srgbClr val="000000"/>
                </a:solidFill>
                <a:latin typeface="Republika" panose="02000506040000020004" pitchFamily="2" charset="-18"/>
              </a:rPr>
              <a:t>Na </a:t>
            </a:r>
            <a:r>
              <a:rPr lang="sl-SI" dirty="0">
                <a:solidFill>
                  <a:srgbClr val="000000"/>
                </a:solidFill>
                <a:latin typeface="Republika" panose="02000506040000020004" pitchFamily="2" charset="-18"/>
              </a:rPr>
              <a:t>skupnem spletnem portalu </a:t>
            </a:r>
            <a:r>
              <a:rPr lang="sl-SI" dirty="0" smtClean="0">
                <a:solidFill>
                  <a:srgbClr val="000000"/>
                </a:solidFill>
                <a:latin typeface="Republika" panose="02000506040000020004" pitchFamily="2" charset="-18"/>
              </a:rPr>
              <a:t>se objavlja </a:t>
            </a:r>
            <a:r>
              <a:rPr lang="sl-SI" dirty="0">
                <a:solidFill>
                  <a:srgbClr val="000000"/>
                </a:solidFill>
                <a:latin typeface="Republika" panose="02000506040000020004" pitchFamily="2" charset="-18"/>
              </a:rPr>
              <a:t>aktualne razpise, zato posredniški organi </a:t>
            </a:r>
            <a:endParaRPr lang="sl-SI" dirty="0" smtClean="0">
              <a:solidFill>
                <a:srgbClr val="000000"/>
              </a:solidFill>
              <a:latin typeface="Republika" panose="02000506040000020004" pitchFamily="2" charset="-18"/>
            </a:endParaRPr>
          </a:p>
          <a:p>
            <a:pPr>
              <a:buSzPts val="1100"/>
            </a:pPr>
            <a:r>
              <a:rPr lang="sl-SI" dirty="0" smtClean="0">
                <a:solidFill>
                  <a:srgbClr val="000000"/>
                </a:solidFill>
                <a:latin typeface="Republika" panose="02000506040000020004" pitchFamily="2" charset="-18"/>
              </a:rPr>
              <a:t>     te </a:t>
            </a:r>
            <a:r>
              <a:rPr lang="sl-SI" dirty="0">
                <a:solidFill>
                  <a:srgbClr val="000000"/>
                </a:solidFill>
                <a:latin typeface="Republika" panose="02000506040000020004" pitchFamily="2" charset="-18"/>
              </a:rPr>
              <a:t>podatke ažurno vnašajo v </a:t>
            </a:r>
            <a:r>
              <a:rPr lang="sl-SI" dirty="0" smtClean="0">
                <a:solidFill>
                  <a:srgbClr val="000000"/>
                </a:solidFill>
                <a:latin typeface="Republika" panose="02000506040000020004" pitchFamily="2" charset="-18"/>
              </a:rPr>
              <a:t>e-MA2</a:t>
            </a:r>
            <a:r>
              <a:rPr lang="sl-SI" dirty="0">
                <a:solidFill>
                  <a:srgbClr val="000000"/>
                </a:solidFill>
                <a:latin typeface="Republika" panose="02000506040000020004" pitchFamily="2" charset="-18"/>
              </a:rPr>
              <a:t>. To velja tudi za informacijo o </a:t>
            </a:r>
            <a:r>
              <a:rPr lang="sl-SI" dirty="0" smtClean="0">
                <a:solidFill>
                  <a:srgbClr val="000000"/>
                </a:solidFill>
                <a:latin typeface="Republika" panose="02000506040000020004" pitchFamily="2" charset="-18"/>
              </a:rPr>
              <a:t>zaprtju </a:t>
            </a:r>
            <a:r>
              <a:rPr lang="sl-SI" dirty="0">
                <a:solidFill>
                  <a:srgbClr val="000000"/>
                </a:solidFill>
                <a:latin typeface="Republika" panose="02000506040000020004" pitchFamily="2" charset="-18"/>
              </a:rPr>
              <a:t>razpisov</a:t>
            </a:r>
            <a:r>
              <a:rPr lang="sl-SI" dirty="0" smtClean="0">
                <a:solidFill>
                  <a:srgbClr val="000000"/>
                </a:solidFill>
                <a:latin typeface="Republika" panose="02000506040000020004" pitchFamily="2" charset="-18"/>
              </a:rPr>
              <a:t>;</a:t>
            </a:r>
          </a:p>
          <a:p>
            <a:pPr marL="285750" indent="-285750">
              <a:buSzPts val="1100"/>
              <a:buFont typeface="Wingdings" panose="05000000000000000000" pitchFamily="2" charset="2"/>
              <a:buChar char="ü"/>
            </a:pPr>
            <a:endParaRPr lang="sl-SI" dirty="0">
              <a:solidFill>
                <a:srgbClr val="000000"/>
              </a:solidFill>
              <a:latin typeface="Republika" panose="02000506040000020004" pitchFamily="2" charset="-18"/>
            </a:endParaRPr>
          </a:p>
          <a:p>
            <a:pPr marL="285750" indent="-285750">
              <a:buSzPts val="1100"/>
              <a:buFont typeface="Wingdings" panose="05000000000000000000" pitchFamily="2" charset="2"/>
              <a:buChar char="ü"/>
            </a:pPr>
            <a:r>
              <a:rPr lang="sl-SI" dirty="0">
                <a:solidFill>
                  <a:srgbClr val="000000"/>
                </a:solidFill>
                <a:latin typeface="Republika" panose="02000506040000020004" pitchFamily="2" charset="-18"/>
              </a:rPr>
              <a:t>Z</a:t>
            </a:r>
            <a:r>
              <a:rPr lang="sl-SI" dirty="0" smtClean="0">
                <a:solidFill>
                  <a:srgbClr val="000000"/>
                </a:solidFill>
                <a:latin typeface="Republika" panose="02000506040000020004" pitchFamily="2" charset="-18"/>
              </a:rPr>
              <a:t>a stalne table ni </a:t>
            </a:r>
            <a:r>
              <a:rPr lang="sl-SI" dirty="0">
                <a:solidFill>
                  <a:srgbClr val="000000"/>
                </a:solidFill>
                <a:latin typeface="Republika" panose="02000506040000020004" pitchFamily="2" charset="-18"/>
              </a:rPr>
              <a:t>več predpisane velikosti, njihova grafična izdelava je mogoča </a:t>
            </a:r>
            <a:endParaRPr lang="sl-SI" dirty="0" smtClean="0">
              <a:solidFill>
                <a:srgbClr val="000000"/>
              </a:solidFill>
              <a:latin typeface="Republika" panose="02000506040000020004" pitchFamily="2" charset="-18"/>
            </a:endParaRPr>
          </a:p>
          <a:p>
            <a:pPr>
              <a:buSzPts val="1100"/>
            </a:pPr>
            <a:r>
              <a:rPr lang="sl-SI" dirty="0">
                <a:solidFill>
                  <a:srgbClr val="000000"/>
                </a:solidFill>
                <a:latin typeface="Republika" panose="02000506040000020004" pitchFamily="2" charset="-18"/>
              </a:rPr>
              <a:t> </a:t>
            </a:r>
            <a:r>
              <a:rPr lang="sl-SI" dirty="0" smtClean="0">
                <a:solidFill>
                  <a:srgbClr val="000000"/>
                </a:solidFill>
                <a:latin typeface="Republika" panose="02000506040000020004" pitchFamily="2" charset="-18"/>
              </a:rPr>
              <a:t>    preko </a:t>
            </a:r>
            <a:r>
              <a:rPr lang="sl-SI" dirty="0">
                <a:solidFill>
                  <a:srgbClr val="000000"/>
                </a:solidFill>
                <a:latin typeface="Republika" panose="02000506040000020004" pitchFamily="2" charset="-18"/>
              </a:rPr>
              <a:t>spletnega generatorja </a:t>
            </a:r>
            <a:r>
              <a:rPr lang="sl-SI" dirty="0" smtClean="0">
                <a:solidFill>
                  <a:srgbClr val="000000"/>
                </a:solidFill>
                <a:latin typeface="Republika" panose="02000506040000020004" pitchFamily="2" charset="-18"/>
              </a:rPr>
              <a:t>EK</a:t>
            </a:r>
            <a:r>
              <a:rPr lang="sl-SI" dirty="0">
                <a:solidFill>
                  <a:srgbClr val="000000"/>
                </a:solidFill>
                <a:latin typeface="Republika" panose="02000506040000020004" pitchFamily="2" charset="-18"/>
              </a:rPr>
              <a:t>;</a:t>
            </a:r>
            <a:endParaRPr lang="sl-SI" dirty="0" smtClean="0">
              <a:solidFill>
                <a:srgbClr val="000000"/>
              </a:solidFill>
              <a:latin typeface="Republika" panose="02000506040000020004" pitchFamily="2" charset="-18"/>
            </a:endParaRPr>
          </a:p>
          <a:p>
            <a:pPr>
              <a:buSzPts val="1100"/>
            </a:pPr>
            <a:endParaRPr lang="sl-SI" dirty="0">
              <a:solidFill>
                <a:srgbClr val="000000"/>
              </a:solidFill>
              <a:latin typeface="Republika" panose="02000506040000020004" pitchFamily="2" charset="-18"/>
            </a:endParaRPr>
          </a:p>
          <a:p>
            <a:pPr marL="285750" indent="-285750">
              <a:buSzPts val="1100"/>
              <a:buFont typeface="Wingdings" panose="05000000000000000000" pitchFamily="2" charset="2"/>
              <a:buChar char="ü"/>
            </a:pPr>
            <a:r>
              <a:rPr lang="sl-SI" dirty="0" smtClean="0">
                <a:solidFill>
                  <a:srgbClr val="000000"/>
                </a:solidFill>
                <a:latin typeface="Republika" panose="02000506040000020004" pitchFamily="2" charset="-18"/>
              </a:rPr>
              <a:t>Za dejavnosti komuniciranja je potrebno nameniti 0,2 % vrednosti Programa EKP.</a:t>
            </a:r>
            <a:endParaRPr lang="sl-SI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5050" y="4221421"/>
            <a:ext cx="2161528" cy="2161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62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ravokotnik 22"/>
          <p:cNvSpPr/>
          <p:nvPr/>
        </p:nvSpPr>
        <p:spPr>
          <a:xfrm>
            <a:off x="245807" y="5948039"/>
            <a:ext cx="3308626" cy="82562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98503" y="544046"/>
            <a:ext cx="10515600" cy="797618"/>
          </a:xfrm>
        </p:spPr>
        <p:txBody>
          <a:bodyPr/>
          <a:lstStyle/>
          <a:p>
            <a:r>
              <a:rPr lang="sl-SI" dirty="0" smtClean="0">
                <a:solidFill>
                  <a:srgbClr val="034E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epublika" panose="02000506040000020004" pitchFamily="2" charset="-18"/>
              </a:rPr>
              <a:t>Celostna podoba</a:t>
            </a:r>
            <a:endParaRPr lang="sl-SI" dirty="0">
              <a:solidFill>
                <a:srgbClr val="034EA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05" y="6136286"/>
            <a:ext cx="2235530" cy="469003"/>
          </a:xfrm>
          <a:prstGeom prst="rect">
            <a:avLst/>
          </a:prstGeom>
        </p:spPr>
      </p:pic>
      <p:pic>
        <p:nvPicPr>
          <p:cNvPr id="5" name="Picture 4" descr="Logo image na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529" y="6168436"/>
            <a:ext cx="872843" cy="429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Kolenski povezovalnik 6"/>
          <p:cNvCxnSpPr/>
          <p:nvPr/>
        </p:nvCxnSpPr>
        <p:spPr>
          <a:xfrm flipV="1">
            <a:off x="245807" y="304566"/>
            <a:ext cx="3736258" cy="2637408"/>
          </a:xfrm>
          <a:prstGeom prst="bentConnector3">
            <a:avLst>
              <a:gd name="adj1" fmla="val 0"/>
            </a:avLst>
          </a:prstGeom>
          <a:ln w="28575">
            <a:solidFill>
              <a:srgbClr val="034EA2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Kolenski povezovalnik 7"/>
          <p:cNvCxnSpPr/>
          <p:nvPr/>
        </p:nvCxnSpPr>
        <p:spPr>
          <a:xfrm flipV="1">
            <a:off x="8514735" y="4197949"/>
            <a:ext cx="3342968" cy="2408904"/>
          </a:xfrm>
          <a:prstGeom prst="bentConnector3">
            <a:avLst>
              <a:gd name="adj1" fmla="val 100294"/>
            </a:avLst>
          </a:prstGeom>
          <a:ln w="28575">
            <a:solidFill>
              <a:srgbClr val="034EA2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značba mesta vsebine 2"/>
          <p:cNvSpPr>
            <a:spLocks noGrp="1"/>
          </p:cNvSpPr>
          <p:nvPr>
            <p:ph idx="1"/>
          </p:nvPr>
        </p:nvSpPr>
        <p:spPr>
          <a:xfrm>
            <a:off x="1570666" y="1859686"/>
            <a:ext cx="2880757" cy="10405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sz="1600" dirty="0" smtClean="0">
                <a:latin typeface="Republika" panose="02000506040000020004" pitchFamily="2" charset="-18"/>
              </a:rPr>
              <a:t>Cilj </a:t>
            </a:r>
            <a:r>
              <a:rPr lang="sl-SI" sz="1600" dirty="0">
                <a:latin typeface="Republika" panose="02000506040000020004" pitchFamily="2" charset="-18"/>
              </a:rPr>
              <a:t>politike 1: Konkurenčnejša in pametnejša </a:t>
            </a:r>
            <a:r>
              <a:rPr lang="sl-SI" sz="1600" dirty="0" smtClean="0">
                <a:latin typeface="Republika" panose="02000506040000020004" pitchFamily="2" charset="-18"/>
              </a:rPr>
              <a:t>Slovenija</a:t>
            </a:r>
            <a:endParaRPr lang="sl-SI" dirty="0">
              <a:latin typeface="Republika" panose="02000506040000020004" pitchFamily="2" charset="-18"/>
            </a:endParaRPr>
          </a:p>
        </p:txBody>
      </p:sp>
      <p:sp>
        <p:nvSpPr>
          <p:cNvPr id="11" name="Označba mesta vsebine 2"/>
          <p:cNvSpPr txBox="1">
            <a:spLocks/>
          </p:cNvSpPr>
          <p:nvPr/>
        </p:nvSpPr>
        <p:spPr>
          <a:xfrm>
            <a:off x="7387393" y="2941974"/>
            <a:ext cx="2491259" cy="10405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l-SI" sz="1600" dirty="0">
                <a:latin typeface="Republika" panose="02000506040000020004" pitchFamily="2" charset="-18"/>
              </a:rPr>
              <a:t>Cilj politike 2: Bolj zelena, </a:t>
            </a:r>
            <a:r>
              <a:rPr lang="sl-SI" sz="1600" dirty="0" err="1">
                <a:latin typeface="Republika" panose="02000506040000020004" pitchFamily="2" charset="-18"/>
              </a:rPr>
              <a:t>nizkoogljična</a:t>
            </a:r>
            <a:r>
              <a:rPr lang="sl-SI" sz="1600" dirty="0">
                <a:latin typeface="Republika" panose="02000506040000020004" pitchFamily="2" charset="-18"/>
              </a:rPr>
              <a:t> </a:t>
            </a:r>
            <a:r>
              <a:rPr lang="sl-SI" sz="1600" dirty="0" smtClean="0">
                <a:latin typeface="Republika" panose="02000506040000020004" pitchFamily="2" charset="-18"/>
              </a:rPr>
              <a:t>Slovenija</a:t>
            </a:r>
            <a:endParaRPr lang="sl-SI" sz="2400" dirty="0">
              <a:latin typeface="Republika" panose="02000506040000020004" pitchFamily="2" charset="-18"/>
            </a:endParaRPr>
          </a:p>
        </p:txBody>
      </p:sp>
      <p:sp>
        <p:nvSpPr>
          <p:cNvPr id="12" name="Označba mesta vsebine 2"/>
          <p:cNvSpPr txBox="1">
            <a:spLocks/>
          </p:cNvSpPr>
          <p:nvPr/>
        </p:nvSpPr>
        <p:spPr>
          <a:xfrm>
            <a:off x="6805490" y="4273051"/>
            <a:ext cx="2281237" cy="6817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l-SI" sz="1600" dirty="0" smtClean="0">
                <a:latin typeface="Republika" panose="02000506040000020004" pitchFamily="2" charset="-18"/>
              </a:rPr>
              <a:t>Cilj </a:t>
            </a:r>
            <a:r>
              <a:rPr lang="sl-SI" sz="1600" dirty="0">
                <a:latin typeface="Republika" panose="02000506040000020004" pitchFamily="2" charset="-18"/>
              </a:rPr>
              <a:t>politike 5: Slovenija, ki je bližje </a:t>
            </a:r>
            <a:r>
              <a:rPr lang="sl-SI" sz="1600" dirty="0" smtClean="0">
                <a:latin typeface="Republika" panose="02000506040000020004" pitchFamily="2" charset="-18"/>
              </a:rPr>
              <a:t>državljanom</a:t>
            </a:r>
            <a:endParaRPr lang="sl-SI" sz="2000" dirty="0">
              <a:latin typeface="Republika" panose="02000506040000020004" pitchFamily="2" charset="-18"/>
            </a:endParaRPr>
          </a:p>
        </p:txBody>
      </p:sp>
      <p:sp>
        <p:nvSpPr>
          <p:cNvPr id="13" name="Označba mesta vsebine 2"/>
          <p:cNvSpPr txBox="1">
            <a:spLocks/>
          </p:cNvSpPr>
          <p:nvPr/>
        </p:nvSpPr>
        <p:spPr>
          <a:xfrm>
            <a:off x="2553386" y="5097795"/>
            <a:ext cx="2636167" cy="10405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l-SI" sz="1600" dirty="0" smtClean="0">
                <a:latin typeface="Republika" panose="02000506040000020004" pitchFamily="2" charset="-18"/>
              </a:rPr>
              <a:t>Cilj politike 4: Bolj socialna in vključujoča Slovenija</a:t>
            </a:r>
            <a:endParaRPr lang="sl-SI" sz="2000" dirty="0">
              <a:latin typeface="Republika" panose="02000506040000020004" pitchFamily="2" charset="-18"/>
            </a:endParaRPr>
          </a:p>
        </p:txBody>
      </p:sp>
      <p:sp>
        <p:nvSpPr>
          <p:cNvPr id="14" name="Označba mesta vsebine 2"/>
          <p:cNvSpPr txBox="1">
            <a:spLocks/>
          </p:cNvSpPr>
          <p:nvPr/>
        </p:nvSpPr>
        <p:spPr>
          <a:xfrm>
            <a:off x="1063174" y="3419073"/>
            <a:ext cx="2768759" cy="10405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l-SI" sz="1600" dirty="0" smtClean="0">
                <a:latin typeface="Republika" panose="02000506040000020004" pitchFamily="2" charset="-18"/>
              </a:rPr>
              <a:t>Cilj </a:t>
            </a:r>
            <a:r>
              <a:rPr lang="sl-SI" sz="1600" dirty="0">
                <a:latin typeface="Republika" panose="02000506040000020004" pitchFamily="2" charset="-18"/>
              </a:rPr>
              <a:t>politike 3: Bolj povezana Slovenija z izboljšanjem mobilnosti</a:t>
            </a:r>
          </a:p>
        </p:txBody>
      </p:sp>
      <p:sp>
        <p:nvSpPr>
          <p:cNvPr id="15" name="Označba mesta vsebine 2"/>
          <p:cNvSpPr txBox="1">
            <a:spLocks/>
          </p:cNvSpPr>
          <p:nvPr/>
        </p:nvSpPr>
        <p:spPr>
          <a:xfrm>
            <a:off x="5688059" y="1138997"/>
            <a:ext cx="3398668" cy="7432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l-SI" sz="1600" dirty="0">
                <a:latin typeface="Republika" panose="02000506040000020004" pitchFamily="2" charset="-18"/>
              </a:rPr>
              <a:t>Specifični cilj Sklada za pravični prehod: Slovenija za pravični prehod</a:t>
            </a:r>
            <a:endParaRPr lang="sl-SI" sz="2000" dirty="0">
              <a:latin typeface="Republika" panose="02000506040000020004" pitchFamily="2" charset="-18"/>
            </a:endParaRPr>
          </a:p>
        </p:txBody>
      </p:sp>
      <p:grpSp>
        <p:nvGrpSpPr>
          <p:cNvPr id="6" name="Skupina 5"/>
          <p:cNvGrpSpPr/>
          <p:nvPr/>
        </p:nvGrpSpPr>
        <p:grpSpPr>
          <a:xfrm>
            <a:off x="3554433" y="1623270"/>
            <a:ext cx="4021586" cy="3435659"/>
            <a:chOff x="3554433" y="1623270"/>
            <a:chExt cx="4021586" cy="3435659"/>
          </a:xfrm>
        </p:grpSpPr>
        <p:pic>
          <p:nvPicPr>
            <p:cNvPr id="9" name="Slika 8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77" t="2978" r="8207" b="46925"/>
            <a:stretch/>
          </p:blipFill>
          <p:spPr>
            <a:xfrm>
              <a:off x="3554433" y="1623270"/>
              <a:ext cx="4021586" cy="3435659"/>
            </a:xfrm>
            <a:prstGeom prst="rect">
              <a:avLst/>
            </a:prstGeom>
          </p:spPr>
        </p:pic>
        <p:pic>
          <p:nvPicPr>
            <p:cNvPr id="3" name="Slika 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189553" y="2998199"/>
              <a:ext cx="666750" cy="685800"/>
            </a:xfrm>
            <a:prstGeom prst="rect">
              <a:avLst/>
            </a:prstGeom>
          </p:spPr>
        </p:pic>
      </p:grpSp>
      <p:sp>
        <p:nvSpPr>
          <p:cNvPr id="16" name="Pravokotnik 15"/>
          <p:cNvSpPr/>
          <p:nvPr/>
        </p:nvSpPr>
        <p:spPr>
          <a:xfrm>
            <a:off x="9286178" y="4648713"/>
            <a:ext cx="2693943" cy="355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l-SI" sz="1600" b="1" dirty="0" smtClean="0">
                <a:latin typeface="Republika" panose="02000506040000020004" pitchFamily="2" charset="-18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www.evropskasredstva.si</a:t>
            </a:r>
            <a:r>
              <a:rPr lang="sl-SI" sz="1600" b="1" dirty="0" smtClean="0">
                <a:latin typeface="Republika" panose="02000506040000020004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sl-SI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7" name="Slika 16">
            <a:hlinkClick r:id="rId7"/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539" b="-9558"/>
          <a:stretch/>
        </p:blipFill>
        <p:spPr>
          <a:xfrm>
            <a:off x="10611584" y="272182"/>
            <a:ext cx="499412" cy="498197"/>
          </a:xfrm>
          <a:prstGeom prst="rect">
            <a:avLst/>
          </a:prstGeom>
        </p:spPr>
      </p:pic>
      <p:pic>
        <p:nvPicPr>
          <p:cNvPr id="18" name="Slika 17">
            <a:hlinkClick r:id="rId9"/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74667" b="60"/>
          <a:stretch/>
        </p:blipFill>
        <p:spPr>
          <a:xfrm>
            <a:off x="10621655" y="1232095"/>
            <a:ext cx="489341" cy="480895"/>
          </a:xfrm>
          <a:prstGeom prst="rect">
            <a:avLst/>
          </a:prstGeom>
        </p:spPr>
      </p:pic>
      <p:sp>
        <p:nvSpPr>
          <p:cNvPr id="20" name="Pravokotnik 19"/>
          <p:cNvSpPr/>
          <p:nvPr/>
        </p:nvSpPr>
        <p:spPr>
          <a:xfrm>
            <a:off x="10108294" y="828382"/>
            <a:ext cx="134633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1600" dirty="0">
                <a:latin typeface="Republika" panose="02000506040000020004" pitchFamily="2" charset="-18"/>
              </a:rPr>
              <a:t>@</a:t>
            </a:r>
            <a:r>
              <a:rPr lang="sl-SI" sz="1600" dirty="0" err="1">
                <a:latin typeface="Republika" panose="02000506040000020004" pitchFamily="2" charset="-18"/>
              </a:rPr>
              <a:t>EUsredstva</a:t>
            </a:r>
            <a:endParaRPr lang="sl-SI" sz="1600" dirty="0">
              <a:latin typeface="Republika" panose="02000506040000020004" pitchFamily="2" charset="-18"/>
            </a:endParaRPr>
          </a:p>
        </p:txBody>
      </p:sp>
      <p:sp>
        <p:nvSpPr>
          <p:cNvPr id="21" name="Pravokotnik 20"/>
          <p:cNvSpPr/>
          <p:nvPr/>
        </p:nvSpPr>
        <p:spPr>
          <a:xfrm>
            <a:off x="9878652" y="1712990"/>
            <a:ext cx="197534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1600" dirty="0" smtClean="0">
                <a:latin typeface="Republika" panose="02000506040000020004" pitchFamily="2" charset="-18"/>
              </a:rPr>
              <a:t>@</a:t>
            </a:r>
            <a:r>
              <a:rPr lang="sl-SI" sz="1600" dirty="0" err="1" smtClean="0">
                <a:latin typeface="Republika" panose="02000506040000020004" pitchFamily="2" charset="-18"/>
              </a:rPr>
              <a:t>evropska_sredstva</a:t>
            </a:r>
            <a:endParaRPr lang="sl-SI" sz="1600" dirty="0">
              <a:latin typeface="Republika" panose="02000506040000020004" pitchFamily="2" charset="-18"/>
            </a:endParaRPr>
          </a:p>
        </p:txBody>
      </p:sp>
      <p:pic>
        <p:nvPicPr>
          <p:cNvPr id="22" name="Slika 2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390878" y="5062519"/>
            <a:ext cx="3352800" cy="1447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5" name="Slika 2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1637" y="2213051"/>
            <a:ext cx="606744" cy="426441"/>
          </a:xfrm>
          <a:prstGeom prst="rect">
            <a:avLst/>
          </a:prstGeom>
        </p:spPr>
      </p:pic>
      <p:sp>
        <p:nvSpPr>
          <p:cNvPr id="26" name="Pravokotnik 25"/>
          <p:cNvSpPr/>
          <p:nvPr/>
        </p:nvSpPr>
        <p:spPr>
          <a:xfrm>
            <a:off x="10186219" y="2717651"/>
            <a:ext cx="136396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1600" dirty="0">
                <a:latin typeface="Republika" panose="02000506040000020004" pitchFamily="2" charset="-18"/>
              </a:rPr>
              <a:t>@</a:t>
            </a:r>
            <a:r>
              <a:rPr lang="sl-SI" sz="1600" dirty="0" err="1" smtClean="0">
                <a:latin typeface="Republika" panose="02000506040000020004" pitchFamily="2" charset="-18"/>
              </a:rPr>
              <a:t>EUSredstva</a:t>
            </a:r>
            <a:endParaRPr lang="sl-SI" sz="1600" dirty="0">
              <a:latin typeface="Republika" panose="02000506040000020004" pitchFamily="2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1164406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65932" y="502382"/>
            <a:ext cx="10515600" cy="797618"/>
          </a:xfrm>
        </p:spPr>
        <p:txBody>
          <a:bodyPr>
            <a:normAutofit/>
          </a:bodyPr>
          <a:lstStyle/>
          <a:p>
            <a:r>
              <a:rPr lang="sl-SI" dirty="0" smtClean="0">
                <a:solidFill>
                  <a:srgbClr val="034E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epublika" panose="02000506040000020004" pitchFamily="2" charset="-18"/>
              </a:rPr>
              <a:t>Označevanje</a:t>
            </a:r>
            <a:endParaRPr lang="sl-SI" dirty="0">
              <a:solidFill>
                <a:srgbClr val="034EA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7" name="Kolenski povezovalnik 6"/>
          <p:cNvCxnSpPr/>
          <p:nvPr/>
        </p:nvCxnSpPr>
        <p:spPr>
          <a:xfrm flipV="1">
            <a:off x="245807" y="304566"/>
            <a:ext cx="3736258" cy="2637408"/>
          </a:xfrm>
          <a:prstGeom prst="bentConnector3">
            <a:avLst>
              <a:gd name="adj1" fmla="val 0"/>
            </a:avLst>
          </a:prstGeom>
          <a:ln w="28575">
            <a:solidFill>
              <a:srgbClr val="034EA2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Kolenski povezovalnik 7"/>
          <p:cNvCxnSpPr/>
          <p:nvPr/>
        </p:nvCxnSpPr>
        <p:spPr>
          <a:xfrm flipV="1">
            <a:off x="8514735" y="4197949"/>
            <a:ext cx="3342968" cy="2408904"/>
          </a:xfrm>
          <a:prstGeom prst="bentConnector3">
            <a:avLst>
              <a:gd name="adj1" fmla="val 100294"/>
            </a:avLst>
          </a:prstGeom>
          <a:ln w="28575">
            <a:solidFill>
              <a:srgbClr val="034EA2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ravokotnik 2"/>
          <p:cNvSpPr/>
          <p:nvPr/>
        </p:nvSpPr>
        <p:spPr>
          <a:xfrm>
            <a:off x="761010" y="1311736"/>
            <a:ext cx="10409903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SzPts val="1100"/>
            </a:pPr>
            <a:endParaRPr lang="sl-SI" dirty="0" smtClean="0">
              <a:solidFill>
                <a:srgbClr val="000000"/>
              </a:solidFill>
              <a:latin typeface="Republika" panose="02000506040000020004" pitchFamily="2" charset="-18"/>
            </a:endParaRPr>
          </a:p>
          <a:p>
            <a:pPr marL="285750" indent="-285750">
              <a:buSzPts val="1100"/>
              <a:buFont typeface="Wingdings" panose="05000000000000000000" pitchFamily="2" charset="2"/>
              <a:buChar char="ü"/>
            </a:pPr>
            <a:r>
              <a:rPr lang="sl-SI" dirty="0" smtClean="0">
                <a:solidFill>
                  <a:srgbClr val="000000"/>
                </a:solidFill>
                <a:latin typeface="Republika" panose="02000506040000020004" pitchFamily="2" charset="-18"/>
              </a:rPr>
              <a:t>Obvezni elementi označevanja:</a:t>
            </a:r>
          </a:p>
          <a:p>
            <a:pPr marL="285750" indent="-285750">
              <a:buSzPts val="1100"/>
              <a:buFont typeface="Wingdings" panose="05000000000000000000" pitchFamily="2" charset="2"/>
              <a:buChar char="ü"/>
            </a:pPr>
            <a:endParaRPr lang="sl-SI" dirty="0">
              <a:solidFill>
                <a:srgbClr val="000000"/>
              </a:solidFill>
              <a:latin typeface="Republika" panose="02000506040000020004" pitchFamily="2" charset="-18"/>
            </a:endParaRPr>
          </a:p>
          <a:p>
            <a:pPr marL="285750" indent="-285750">
              <a:buSzPts val="1100"/>
              <a:buFont typeface="Wingdings" panose="05000000000000000000" pitchFamily="2" charset="2"/>
              <a:buChar char="ü"/>
            </a:pPr>
            <a:endParaRPr lang="sl-SI" dirty="0" smtClean="0">
              <a:solidFill>
                <a:srgbClr val="000000"/>
              </a:solidFill>
              <a:latin typeface="Republika" panose="02000506040000020004" pitchFamily="2" charset="-18"/>
            </a:endParaRPr>
          </a:p>
          <a:p>
            <a:pPr marL="285750" indent="-285750">
              <a:buSzPts val="1100"/>
              <a:buFont typeface="Wingdings" panose="05000000000000000000" pitchFamily="2" charset="2"/>
              <a:buChar char="ü"/>
            </a:pPr>
            <a:endParaRPr lang="sl-SI" dirty="0">
              <a:solidFill>
                <a:srgbClr val="000000"/>
              </a:solidFill>
              <a:latin typeface="Republika" panose="02000506040000020004" pitchFamily="2" charset="-18"/>
            </a:endParaRPr>
          </a:p>
          <a:p>
            <a:pPr marL="285750" indent="-285750">
              <a:buSzPts val="1100"/>
              <a:buFont typeface="Wingdings" panose="05000000000000000000" pitchFamily="2" charset="2"/>
              <a:buChar char="ü"/>
            </a:pPr>
            <a:endParaRPr lang="sl-SI" dirty="0" smtClean="0">
              <a:solidFill>
                <a:srgbClr val="000000"/>
              </a:solidFill>
              <a:latin typeface="Republika" panose="02000506040000020004" pitchFamily="2" charset="-18"/>
            </a:endParaRPr>
          </a:p>
          <a:p>
            <a:pPr>
              <a:buSzPts val="1100"/>
            </a:pPr>
            <a:r>
              <a:rPr lang="sl-SI" dirty="0" smtClean="0">
                <a:solidFill>
                  <a:srgbClr val="000000"/>
                </a:solidFill>
                <a:latin typeface="Republika" panose="02000506040000020004" pitchFamily="2" charset="-18"/>
              </a:rPr>
              <a:t>  Primer stalne table:        Primer objave na FB:</a:t>
            </a:r>
          </a:p>
          <a:p>
            <a:pPr marL="285750" indent="-285750">
              <a:buSzPts val="1100"/>
              <a:buFont typeface="Wingdings" panose="05000000000000000000" pitchFamily="2" charset="2"/>
              <a:buChar char="ü"/>
            </a:pPr>
            <a:endParaRPr lang="sl-SI" dirty="0">
              <a:solidFill>
                <a:srgbClr val="000000"/>
              </a:solidFill>
              <a:latin typeface="Republika" panose="02000506040000020004" pitchFamily="2" charset="-18"/>
            </a:endParaRPr>
          </a:p>
          <a:p>
            <a:pPr marL="285750" indent="-285750">
              <a:buSzPts val="1100"/>
              <a:buFont typeface="Wingdings" panose="05000000000000000000" pitchFamily="2" charset="2"/>
              <a:buChar char="ü"/>
            </a:pPr>
            <a:endParaRPr lang="sl-SI" dirty="0" smtClean="0">
              <a:solidFill>
                <a:srgbClr val="000000"/>
              </a:solidFill>
              <a:latin typeface="Republika" panose="02000506040000020004" pitchFamily="2" charset="-18"/>
            </a:endParaRPr>
          </a:p>
          <a:p>
            <a:pPr marL="285750" indent="-285750">
              <a:buSzPts val="1100"/>
              <a:buFont typeface="Wingdings" panose="05000000000000000000" pitchFamily="2" charset="2"/>
              <a:buChar char="ü"/>
            </a:pPr>
            <a:endParaRPr lang="sl-SI" dirty="0">
              <a:solidFill>
                <a:srgbClr val="000000"/>
              </a:solidFill>
              <a:latin typeface="Republika" panose="02000506040000020004" pitchFamily="2" charset="-18"/>
            </a:endParaRPr>
          </a:p>
          <a:p>
            <a:pPr marL="285750" indent="-285750">
              <a:buSzPts val="1100"/>
              <a:buFont typeface="Wingdings" panose="05000000000000000000" pitchFamily="2" charset="2"/>
              <a:buChar char="ü"/>
            </a:pPr>
            <a:endParaRPr lang="sl-SI" dirty="0"/>
          </a:p>
        </p:txBody>
      </p:sp>
      <p:sp>
        <p:nvSpPr>
          <p:cNvPr id="9" name="Pravokotnik 8"/>
          <p:cNvSpPr/>
          <p:nvPr/>
        </p:nvSpPr>
        <p:spPr>
          <a:xfrm>
            <a:off x="986159" y="1995875"/>
            <a:ext cx="3308626" cy="82562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10" name="Slika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957" y="2184122"/>
            <a:ext cx="2235530" cy="469003"/>
          </a:xfrm>
          <a:prstGeom prst="rect">
            <a:avLst/>
          </a:prstGeom>
        </p:spPr>
      </p:pic>
      <p:pic>
        <p:nvPicPr>
          <p:cNvPr id="11" name="Picture 4" descr="Logo image na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8881" y="2216272"/>
            <a:ext cx="872843" cy="429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Slika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62891" y="304566"/>
            <a:ext cx="4367549" cy="36261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Slika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67544" y="4128548"/>
            <a:ext cx="4362896" cy="23532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Slika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159" y="3339898"/>
            <a:ext cx="2255553" cy="3168077"/>
          </a:xfrm>
          <a:prstGeom prst="rect">
            <a:avLst/>
          </a:prstGeom>
        </p:spPr>
      </p:pic>
      <p:grpSp>
        <p:nvGrpSpPr>
          <p:cNvPr id="15" name="Skupina 14"/>
          <p:cNvGrpSpPr/>
          <p:nvPr/>
        </p:nvGrpSpPr>
        <p:grpSpPr>
          <a:xfrm>
            <a:off x="10342665" y="5245541"/>
            <a:ext cx="1477733" cy="1262434"/>
            <a:chOff x="3554433" y="1623270"/>
            <a:chExt cx="4021586" cy="3435659"/>
          </a:xfrm>
        </p:grpSpPr>
        <p:pic>
          <p:nvPicPr>
            <p:cNvPr id="16" name="Slika 15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77" t="2978" r="8207" b="46925"/>
            <a:stretch/>
          </p:blipFill>
          <p:spPr>
            <a:xfrm>
              <a:off x="3554433" y="1623270"/>
              <a:ext cx="4021586" cy="3435659"/>
            </a:xfrm>
            <a:prstGeom prst="rect">
              <a:avLst/>
            </a:prstGeom>
          </p:spPr>
        </p:pic>
        <p:pic>
          <p:nvPicPr>
            <p:cNvPr id="17" name="Slika 16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189553" y="2998199"/>
              <a:ext cx="666750" cy="685800"/>
            </a:xfrm>
            <a:prstGeom prst="rect">
              <a:avLst/>
            </a:prstGeom>
          </p:spPr>
        </p:pic>
      </p:grpSp>
      <p:pic>
        <p:nvPicPr>
          <p:cNvPr id="19" name="Slika 1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53937" y="3334010"/>
            <a:ext cx="1805563" cy="3147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904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2263804" y="2695592"/>
            <a:ext cx="7625919" cy="2687505"/>
          </a:xfrm>
        </p:spPr>
        <p:txBody>
          <a:bodyPr>
            <a:noAutofit/>
          </a:bodyPr>
          <a:lstStyle/>
          <a:p>
            <a:r>
              <a:rPr lang="sl-SI" sz="6600" dirty="0" smtClean="0">
                <a:solidFill>
                  <a:srgbClr val="034E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epublika" panose="02000506040000020004" pitchFamily="2" charset="-18"/>
              </a:rPr>
              <a:t>HVALA ZA VAŠO POZORNOST!</a:t>
            </a:r>
            <a:r>
              <a:rPr lang="sl-SI" sz="4800" dirty="0" smtClean="0">
                <a:solidFill>
                  <a:srgbClr val="034E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epublika" panose="02000506040000020004" pitchFamily="2" charset="-18"/>
              </a:rPr>
              <a:t/>
            </a:r>
            <a:br>
              <a:rPr lang="sl-SI" sz="4800" dirty="0" smtClean="0">
                <a:solidFill>
                  <a:srgbClr val="034E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epublika" panose="02000506040000020004" pitchFamily="2" charset="-18"/>
              </a:rPr>
            </a:br>
            <a:r>
              <a:rPr lang="sl-SI" sz="4800" dirty="0" smtClean="0">
                <a:solidFill>
                  <a:srgbClr val="034E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epublika" panose="02000506040000020004" pitchFamily="2" charset="-18"/>
              </a:rPr>
              <a:t/>
            </a:r>
            <a:br>
              <a:rPr lang="sl-SI" sz="4800" dirty="0" smtClean="0">
                <a:solidFill>
                  <a:srgbClr val="034E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epublika" panose="02000506040000020004" pitchFamily="2" charset="-18"/>
              </a:rPr>
            </a:br>
            <a:r>
              <a:rPr lang="sl-SI" sz="3600" dirty="0" smtClean="0">
                <a:solidFill>
                  <a:srgbClr val="034E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epublika" panose="02000506040000020004" pitchFamily="2" charset="-18"/>
              </a:rPr>
              <a:t>VPRAŠANJA / PRIPOMBE / PREDLOGI</a:t>
            </a:r>
            <a:endParaRPr lang="sl-SI" sz="3600" dirty="0">
              <a:solidFill>
                <a:srgbClr val="034EA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epublika" panose="02000506040000020004" pitchFamily="2" charset="-18"/>
            </a:endParaRPr>
          </a:p>
        </p:txBody>
      </p:sp>
      <p:pic>
        <p:nvPicPr>
          <p:cNvPr id="11" name="Slika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8389" y="446687"/>
            <a:ext cx="3852909" cy="808321"/>
          </a:xfrm>
          <a:prstGeom prst="rect">
            <a:avLst/>
          </a:prstGeom>
        </p:spPr>
      </p:pic>
      <p:pic>
        <p:nvPicPr>
          <p:cNvPr id="1028" name="Picture 4" descr="Logo image na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479418"/>
            <a:ext cx="1504335" cy="739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Kolenski povezovalnik 14"/>
          <p:cNvCxnSpPr/>
          <p:nvPr/>
        </p:nvCxnSpPr>
        <p:spPr>
          <a:xfrm flipV="1">
            <a:off x="245807" y="304566"/>
            <a:ext cx="3736258" cy="2637408"/>
          </a:xfrm>
          <a:prstGeom prst="bentConnector3">
            <a:avLst>
              <a:gd name="adj1" fmla="val 0"/>
            </a:avLst>
          </a:prstGeom>
          <a:ln w="28575">
            <a:solidFill>
              <a:srgbClr val="034EA2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Kolenski povezovalnik 20"/>
          <p:cNvCxnSpPr/>
          <p:nvPr/>
        </p:nvCxnSpPr>
        <p:spPr>
          <a:xfrm flipV="1">
            <a:off x="8514735" y="4197949"/>
            <a:ext cx="3342968" cy="2408904"/>
          </a:xfrm>
          <a:prstGeom prst="bentConnector3">
            <a:avLst>
              <a:gd name="adj1" fmla="val 100294"/>
            </a:avLst>
          </a:prstGeom>
          <a:ln w="28575">
            <a:solidFill>
              <a:srgbClr val="034EA2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Slika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2674" y="2345598"/>
            <a:ext cx="2074223" cy="2070075"/>
          </a:xfrm>
          <a:prstGeom prst="rect">
            <a:avLst/>
          </a:prstGeom>
        </p:spPr>
      </p:pic>
      <p:pic>
        <p:nvPicPr>
          <p:cNvPr id="16" name="Slika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6630" y="2345598"/>
            <a:ext cx="1925737" cy="1921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782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396</TotalTime>
  <Words>337</Words>
  <Application>Microsoft Office PowerPoint</Application>
  <PresentationFormat>Širokozaslonsko</PresentationFormat>
  <Paragraphs>51</Paragraphs>
  <Slides>6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6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6</vt:i4>
      </vt:variant>
    </vt:vector>
  </HeadingPairs>
  <TitlesOfParts>
    <vt:vector size="13" baseType="lpstr">
      <vt:lpstr>Arial</vt:lpstr>
      <vt:lpstr>Calibri</vt:lpstr>
      <vt:lpstr>Calibri Light</vt:lpstr>
      <vt:lpstr>Republika</vt:lpstr>
      <vt:lpstr>Times New Roman</vt:lpstr>
      <vt:lpstr>Wingdings</vt:lpstr>
      <vt:lpstr>Officeova tema</vt:lpstr>
      <vt:lpstr>Navodila organa upravljanja na področju zagotavljanja prepoznavnosti, preglednosti in komuniciranja evropske kohezijske politike v obdobju 2021–2027</vt:lpstr>
      <vt:lpstr>Sodelovanje s posredniškimi telesi</vt:lpstr>
      <vt:lpstr>Osnovne smernice – pregledno in enostavno!</vt:lpstr>
      <vt:lpstr>Celostna podoba</vt:lpstr>
      <vt:lpstr>Označevanje</vt:lpstr>
      <vt:lpstr>HVALA ZA VAŠO POZORNOST!  VPRAŠANJA / PRIPOMBE / PREDLOGI</vt:lpstr>
    </vt:vector>
  </TitlesOfParts>
  <Company>MJU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 EVROPSKE KOHEZIJSKE POLITIKE V SLOVENIJI ZA OBDOBJE 2021-2027</dc:title>
  <dc:creator>koperckal</dc:creator>
  <cp:lastModifiedBy>Tina Čuček Šmid</cp:lastModifiedBy>
  <cp:revision>44</cp:revision>
  <dcterms:created xsi:type="dcterms:W3CDTF">2023-01-31T12:21:54Z</dcterms:created>
  <dcterms:modified xsi:type="dcterms:W3CDTF">2023-04-20T06:02:16Z</dcterms:modified>
</cp:coreProperties>
</file>