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7" r:id="rId2"/>
  </p:sldMasterIdLst>
  <p:notesMasterIdLst>
    <p:notesMasterId r:id="rId24"/>
  </p:notesMasterIdLst>
  <p:handoutMasterIdLst>
    <p:handoutMasterId r:id="rId25"/>
  </p:handoutMasterIdLst>
  <p:sldIdLst>
    <p:sldId id="287" r:id="rId3"/>
    <p:sldId id="289" r:id="rId4"/>
    <p:sldId id="291" r:id="rId5"/>
    <p:sldId id="296" r:id="rId6"/>
    <p:sldId id="299" r:id="rId7"/>
    <p:sldId id="298" r:id="rId8"/>
    <p:sldId id="300" r:id="rId9"/>
    <p:sldId id="329" r:id="rId10"/>
    <p:sldId id="326" r:id="rId11"/>
    <p:sldId id="327" r:id="rId12"/>
    <p:sldId id="330" r:id="rId13"/>
    <p:sldId id="328" r:id="rId14"/>
    <p:sldId id="331" r:id="rId15"/>
    <p:sldId id="321" r:id="rId16"/>
    <p:sldId id="332" r:id="rId17"/>
    <p:sldId id="333" r:id="rId18"/>
    <p:sldId id="334" r:id="rId19"/>
    <p:sldId id="335" r:id="rId20"/>
    <p:sldId id="336" r:id="rId21"/>
    <p:sldId id="339" r:id="rId22"/>
    <p:sldId id="340" r:id="rId23"/>
  </p:sldIdLst>
  <p:sldSz cx="9144000" cy="5715000" type="screen16x10"/>
  <p:notesSz cx="6735763" cy="9866313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epublika" panose="020B0604020202020204" charset="-18"/>
      <p:regular r:id="rId30"/>
      <p:bold r:id="rId31"/>
    </p:embeddedFont>
  </p:embeddedFont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Zevnik" initials="AZ" lastIdx="4" clrIdx="0"/>
  <p:cmAuthor id="1" name="Boštjan Novak" initials="BN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AE1"/>
    <a:srgbClr val="3693AC"/>
    <a:srgbClr val="3E7C94"/>
    <a:srgbClr val="1C495A"/>
    <a:srgbClr val="529DB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73" autoAdjust="0"/>
  </p:normalViewPr>
  <p:slideViewPr>
    <p:cSldViewPr>
      <p:cViewPr varScale="1">
        <p:scale>
          <a:sx n="105" d="100"/>
          <a:sy n="105" d="100"/>
        </p:scale>
        <p:origin x="787" y="6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5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F597A-185D-43E7-AA00-3D319F7FF3A7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B0C76-CF93-4756-A0D2-D96247FE2C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57493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9ED26-4AC0-46B3-905E-73586247C0E8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739775"/>
            <a:ext cx="59197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185CA-A9DE-4F8F-A85B-5B2F09EB2E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84680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19787" cy="3700463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007F-0013-4DCA-878B-F90626EA2082}" type="slidenum">
              <a:rPr lang="sl-SI" smtClean="0"/>
              <a:t>1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750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 userDrawn="1"/>
        </p:nvSpPr>
        <p:spPr>
          <a:xfrm>
            <a:off x="0" y="-102829"/>
            <a:ext cx="9180512" cy="5920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/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5105"/>
            <a:ext cx="3440382" cy="103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2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5FC8-6475-4FFD-B052-15C52F07DB04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37D1-3743-4D09-A17B-1CA58449C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082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5FC8-6475-4FFD-B052-15C52F07DB04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37D1-3743-4D09-A17B-1CA58449C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0014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5FC8-6475-4FFD-B052-15C52F07DB04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37D1-3743-4D09-A17B-1CA58449C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864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5FC8-6475-4FFD-B052-15C52F07DB04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37D1-3743-4D09-A17B-1CA58449C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6097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5FC8-6475-4FFD-B052-15C52F07DB04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37D1-3743-4D09-A17B-1CA58449C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4362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5FC8-6475-4FFD-B052-15C52F07DB04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37D1-3743-4D09-A17B-1CA58449C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1367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5FC8-6475-4FFD-B052-15C52F07DB04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37D1-3743-4D09-A17B-1CA58449C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4300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SRS običajen - dogo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83480"/>
            <a:ext cx="2913888" cy="731520"/>
          </a:xfrm>
          <a:prstGeom prst="rect">
            <a:avLst/>
          </a:prstGeom>
        </p:spPr>
      </p:pic>
      <p:sp>
        <p:nvSpPr>
          <p:cNvPr id="4" name="PoljeZBesedilom 3"/>
          <p:cNvSpPr txBox="1"/>
          <p:nvPr userDrawn="1"/>
        </p:nvSpPr>
        <p:spPr>
          <a:xfrm>
            <a:off x="6156176" y="5137753"/>
            <a:ext cx="27587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b="1" dirty="0" err="1">
                <a:solidFill>
                  <a:srgbClr val="529DBA"/>
                </a:solidFill>
                <a:latin typeface="Republika" panose="02000806030000020004" pitchFamily="2" charset="-18"/>
              </a:rPr>
              <a:t>SDGs</a:t>
            </a:r>
            <a:r>
              <a:rPr lang="sl-SI" sz="1400" b="1" dirty="0">
                <a:solidFill>
                  <a:srgbClr val="529DBA"/>
                </a:solidFill>
                <a:latin typeface="Republika" panose="02000806030000020004" pitchFamily="2" charset="-18"/>
              </a:rPr>
              <a:t> </a:t>
            </a:r>
            <a:r>
              <a:rPr lang="sl-SI" sz="1400" b="1" dirty="0" err="1">
                <a:solidFill>
                  <a:srgbClr val="529DBA"/>
                </a:solidFill>
                <a:latin typeface="Republika" panose="02000806030000020004" pitchFamily="2" charset="-18"/>
              </a:rPr>
              <a:t>represent</a:t>
            </a:r>
            <a:r>
              <a:rPr lang="sl-SI" sz="1400" b="1" dirty="0">
                <a:solidFill>
                  <a:srgbClr val="529DBA"/>
                </a:solidFill>
                <a:latin typeface="Republika" panose="02000806030000020004" pitchFamily="2" charset="-18"/>
              </a:rPr>
              <a:t> </a:t>
            </a:r>
            <a:r>
              <a:rPr lang="sl-SI" sz="1400" b="1" dirty="0" err="1">
                <a:solidFill>
                  <a:srgbClr val="529DBA"/>
                </a:solidFill>
                <a:latin typeface="Republika" panose="02000806030000020004" pitchFamily="2" charset="-18"/>
              </a:rPr>
              <a:t>opportunities</a:t>
            </a:r>
            <a:r>
              <a:rPr lang="sl-SI" sz="1400" b="1" dirty="0">
                <a:solidFill>
                  <a:srgbClr val="529DBA"/>
                </a:solidFill>
                <a:latin typeface="Republika" panose="02000806030000020004" pitchFamily="2" charset="-18"/>
              </a:rPr>
              <a:t> </a:t>
            </a:r>
          </a:p>
          <a:p>
            <a:r>
              <a:rPr lang="sl-SI" sz="1400" b="1" dirty="0" err="1">
                <a:solidFill>
                  <a:srgbClr val="529DBA"/>
                </a:solidFill>
                <a:latin typeface="Republika" panose="02000806030000020004" pitchFamily="2" charset="-18"/>
              </a:rPr>
              <a:t>for</a:t>
            </a:r>
            <a:r>
              <a:rPr lang="sl-SI" sz="1400" b="1" dirty="0">
                <a:solidFill>
                  <a:srgbClr val="529DBA"/>
                </a:solidFill>
                <a:latin typeface="Republika" panose="02000806030000020004" pitchFamily="2" charset="-18"/>
              </a:rPr>
              <a:t> </a:t>
            </a:r>
            <a:r>
              <a:rPr lang="sl-SI" sz="1400" b="1" dirty="0" err="1">
                <a:solidFill>
                  <a:srgbClr val="529DBA"/>
                </a:solidFill>
                <a:latin typeface="Republika" panose="02000806030000020004" pitchFamily="2" charset="-18"/>
              </a:rPr>
              <a:t>SAIs</a:t>
            </a:r>
            <a:r>
              <a:rPr lang="sl-SI" sz="1400" dirty="0">
                <a:solidFill>
                  <a:srgbClr val="529DBA"/>
                </a:solidFill>
                <a:latin typeface="Republika" panose="02000806030000020004" pitchFamily="2" charset="-18"/>
              </a:rPr>
              <a:t>| </a:t>
            </a:r>
            <a:r>
              <a:rPr lang="sl-SI" sz="1400" dirty="0" err="1">
                <a:solidFill>
                  <a:srgbClr val="529DBA"/>
                </a:solidFill>
                <a:latin typeface="Republika" panose="02000806030000020004" pitchFamily="2" charset="-18"/>
              </a:rPr>
              <a:t>Budapest</a:t>
            </a:r>
            <a:r>
              <a:rPr lang="en-GB" sz="1400" dirty="0">
                <a:solidFill>
                  <a:srgbClr val="529DBA"/>
                </a:solidFill>
                <a:latin typeface="Republika" panose="02000806030000020004" pitchFamily="2" charset="-18"/>
              </a:rPr>
              <a:t>, </a:t>
            </a:r>
            <a:r>
              <a:rPr lang="sl-SI" sz="1400" dirty="0" err="1">
                <a:solidFill>
                  <a:srgbClr val="529DBA"/>
                </a:solidFill>
                <a:latin typeface="Republika" panose="02000806030000020004" pitchFamily="2" charset="-18"/>
              </a:rPr>
              <a:t>June</a:t>
            </a:r>
            <a:r>
              <a:rPr lang="sl-SI" sz="1400" dirty="0">
                <a:solidFill>
                  <a:srgbClr val="529DBA"/>
                </a:solidFill>
                <a:latin typeface="Republika" panose="02000806030000020004" pitchFamily="2" charset="-18"/>
              </a:rPr>
              <a:t> 5-6 </a:t>
            </a:r>
            <a:r>
              <a:rPr lang="en-GB" sz="1400" dirty="0">
                <a:solidFill>
                  <a:srgbClr val="529DBA"/>
                </a:solidFill>
                <a:latin typeface="Republika" panose="02000806030000020004" pitchFamily="2" charset="-18"/>
              </a:rPr>
              <a:t>2018</a:t>
            </a:r>
            <a:endParaRPr lang="sl-SI" sz="1400" dirty="0">
              <a:solidFill>
                <a:srgbClr val="529DBA"/>
              </a:solidFill>
              <a:latin typeface="Republika" panose="02000806030000020004" pitchFamily="2" charset="-18"/>
            </a:endParaRPr>
          </a:p>
          <a:p>
            <a:endParaRPr lang="sl-SI" sz="1400" dirty="0">
              <a:solidFill>
                <a:srgbClr val="529DBA"/>
              </a:solidFill>
              <a:latin typeface="Republika" panose="0200080603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27437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3E7C94"/>
                </a:solidFill>
                <a:latin typeface="Republika" panose="02000506040000020004" pitchFamily="2" charset="-18"/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9" name="Ograda vsebine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3E7C94"/>
                </a:solidFill>
                <a:latin typeface="Republika" panose="02000506040000020004" pitchFamily="2" charset="-18"/>
              </a:defRPr>
            </a:lvl1pPr>
            <a:lvl2pPr>
              <a:defRPr sz="1800" b="0">
                <a:solidFill>
                  <a:srgbClr val="3E7C94"/>
                </a:solidFill>
                <a:latin typeface="Republika" panose="02000506040000020004" pitchFamily="2" charset="-18"/>
              </a:defRPr>
            </a:lvl2pPr>
            <a:lvl3pPr>
              <a:defRPr sz="1600" b="0">
                <a:solidFill>
                  <a:srgbClr val="3E7C94"/>
                </a:solidFill>
                <a:latin typeface="Republika" panose="02000506040000020004" pitchFamily="2" charset="-18"/>
              </a:defRPr>
            </a:lvl3pPr>
            <a:lvl4pPr>
              <a:defRPr sz="1400" b="0">
                <a:solidFill>
                  <a:srgbClr val="3E7C94"/>
                </a:solidFill>
                <a:latin typeface="Republika" panose="02000506040000020004" pitchFamily="2" charset="-18"/>
              </a:defRPr>
            </a:lvl4pPr>
            <a:lvl5pPr>
              <a:defRPr sz="1400" b="0">
                <a:solidFill>
                  <a:srgbClr val="3E7C94"/>
                </a:solidFill>
                <a:latin typeface="Republika" panose="02000506040000020004" pitchFamily="2" charset="-18"/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6388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3E7C94"/>
                </a:solidFill>
                <a:latin typeface="Republika" panose="02000506040000020004" pitchFamily="2" charset="-18"/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9" name="Ograda vsebine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3E7C94"/>
                </a:solidFill>
                <a:latin typeface="Republika" panose="02000506040000020004" pitchFamily="2" charset="-18"/>
              </a:defRPr>
            </a:lvl1pPr>
            <a:lvl2pPr>
              <a:defRPr sz="1800" b="0">
                <a:solidFill>
                  <a:srgbClr val="3E7C94"/>
                </a:solidFill>
                <a:latin typeface="Republika" panose="02000506040000020004" pitchFamily="2" charset="-18"/>
              </a:defRPr>
            </a:lvl2pPr>
            <a:lvl3pPr>
              <a:defRPr sz="1600" b="0">
                <a:solidFill>
                  <a:srgbClr val="3E7C94"/>
                </a:solidFill>
                <a:latin typeface="Republika" panose="02000506040000020004" pitchFamily="2" charset="-18"/>
              </a:defRPr>
            </a:lvl3pPr>
            <a:lvl4pPr>
              <a:defRPr sz="1400" b="0">
                <a:solidFill>
                  <a:srgbClr val="3E7C94"/>
                </a:solidFill>
                <a:latin typeface="Republika" panose="02000506040000020004" pitchFamily="2" charset="-18"/>
              </a:defRPr>
            </a:lvl4pPr>
            <a:lvl5pPr>
              <a:defRPr sz="1400" b="0">
                <a:solidFill>
                  <a:srgbClr val="3E7C94"/>
                </a:solidFill>
                <a:latin typeface="Republika" panose="02000506040000020004" pitchFamily="2" charset="-18"/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4984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457200" y="337220"/>
            <a:ext cx="8229600" cy="84414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10" b="1">
                <a:solidFill>
                  <a:srgbClr val="3E7C94"/>
                </a:solidFill>
                <a:latin typeface="Republika" panose="02000506040000020004" pitchFamily="2" charset="-18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9" name="Ograda vsebine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3E7C94"/>
                </a:solidFill>
                <a:latin typeface="Republika" panose="02000506040000020004" pitchFamily="2" charset="-18"/>
              </a:defRPr>
            </a:lvl1pPr>
            <a:lvl2pPr>
              <a:defRPr sz="1800" b="0">
                <a:solidFill>
                  <a:srgbClr val="3E7C94"/>
                </a:solidFill>
                <a:latin typeface="Republika" panose="02000506040000020004" pitchFamily="2" charset="-18"/>
              </a:defRPr>
            </a:lvl2pPr>
            <a:lvl3pPr>
              <a:defRPr sz="1600" b="0">
                <a:solidFill>
                  <a:srgbClr val="3E7C94"/>
                </a:solidFill>
                <a:latin typeface="Republika" panose="02000506040000020004" pitchFamily="2" charset="-18"/>
              </a:defRPr>
            </a:lvl3pPr>
            <a:lvl4pPr>
              <a:defRPr sz="1400" b="0">
                <a:solidFill>
                  <a:srgbClr val="3E7C94"/>
                </a:solidFill>
                <a:latin typeface="Republika" panose="02000506040000020004" pitchFamily="2" charset="-18"/>
              </a:defRPr>
            </a:lvl4pPr>
            <a:lvl5pPr>
              <a:defRPr sz="1400" b="0">
                <a:solidFill>
                  <a:srgbClr val="3E7C94"/>
                </a:solidFill>
                <a:latin typeface="Republika" panose="02000506040000020004" pitchFamily="2" charset="-18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78164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3E7C94"/>
                </a:solidFill>
                <a:latin typeface="Republika" panose="02000506040000020004" pitchFamily="2" charset="-18"/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9" name="Ograda vsebine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3E7C94"/>
                </a:solidFill>
                <a:latin typeface="Republika" panose="02000506040000020004" pitchFamily="2" charset="-18"/>
              </a:defRPr>
            </a:lvl1pPr>
            <a:lvl2pPr>
              <a:defRPr sz="1800" b="0">
                <a:solidFill>
                  <a:srgbClr val="3E7C94"/>
                </a:solidFill>
                <a:latin typeface="Republika" panose="02000506040000020004" pitchFamily="2" charset="-18"/>
              </a:defRPr>
            </a:lvl2pPr>
            <a:lvl3pPr>
              <a:defRPr sz="1600" b="0">
                <a:solidFill>
                  <a:srgbClr val="3E7C94"/>
                </a:solidFill>
                <a:latin typeface="Republika" panose="02000506040000020004" pitchFamily="2" charset="-18"/>
              </a:defRPr>
            </a:lvl3pPr>
            <a:lvl4pPr>
              <a:defRPr sz="1400" b="0">
                <a:solidFill>
                  <a:srgbClr val="3E7C94"/>
                </a:solidFill>
                <a:latin typeface="Republika" panose="02000506040000020004" pitchFamily="2" charset="-18"/>
              </a:defRPr>
            </a:lvl4pPr>
            <a:lvl5pPr>
              <a:defRPr sz="1400" b="0">
                <a:solidFill>
                  <a:srgbClr val="3E7C94"/>
                </a:solidFill>
                <a:latin typeface="Republika" panose="02000506040000020004" pitchFamily="2" charset="-18"/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3594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3E7C94"/>
                </a:solidFill>
                <a:latin typeface="Republika" panose="02000506040000020004" pitchFamily="2" charset="-18"/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9" name="Ograda vsebine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3E7C94"/>
                </a:solidFill>
                <a:latin typeface="Republika" panose="02000506040000020004" pitchFamily="2" charset="-18"/>
              </a:defRPr>
            </a:lvl1pPr>
            <a:lvl2pPr>
              <a:defRPr sz="1800" b="0">
                <a:solidFill>
                  <a:srgbClr val="3E7C94"/>
                </a:solidFill>
                <a:latin typeface="Republika" panose="02000506040000020004" pitchFamily="2" charset="-18"/>
              </a:defRPr>
            </a:lvl2pPr>
            <a:lvl3pPr>
              <a:defRPr sz="1600" b="0">
                <a:solidFill>
                  <a:srgbClr val="3E7C94"/>
                </a:solidFill>
                <a:latin typeface="Republika" panose="02000506040000020004" pitchFamily="2" charset="-18"/>
              </a:defRPr>
            </a:lvl3pPr>
            <a:lvl4pPr>
              <a:defRPr sz="1400" b="0">
                <a:solidFill>
                  <a:srgbClr val="3E7C94"/>
                </a:solidFill>
                <a:latin typeface="Republika" panose="02000506040000020004" pitchFamily="2" charset="-18"/>
              </a:defRPr>
            </a:lvl4pPr>
            <a:lvl5pPr>
              <a:defRPr sz="1400" b="0">
                <a:solidFill>
                  <a:srgbClr val="3E7C94"/>
                </a:solidFill>
                <a:latin typeface="Republika" panose="02000506040000020004" pitchFamily="2" charset="-18"/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1290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2"/>
          <p:cNvSpPr>
            <a:spLocks noGrp="1"/>
          </p:cNvSpPr>
          <p:nvPr>
            <p:ph idx="1" hasCustomPrompt="1"/>
          </p:nvPr>
        </p:nvSpPr>
        <p:spPr>
          <a:xfrm>
            <a:off x="457200" y="305156"/>
            <a:ext cx="8229600" cy="47999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3E7C94"/>
                </a:solidFill>
                <a:latin typeface="Republika" panose="02000506040000020004" pitchFamily="2" charset="-18"/>
              </a:defRPr>
            </a:lvl1pPr>
            <a:lvl2pPr>
              <a:defRPr sz="1800" b="0">
                <a:solidFill>
                  <a:srgbClr val="3E7C94"/>
                </a:solidFill>
                <a:latin typeface="Republika" panose="02000506040000020004" pitchFamily="2" charset="-18"/>
              </a:defRPr>
            </a:lvl2pPr>
            <a:lvl3pPr>
              <a:defRPr sz="1600" b="0">
                <a:solidFill>
                  <a:srgbClr val="3E7C94"/>
                </a:solidFill>
                <a:latin typeface="Republika" panose="02000506040000020004" pitchFamily="2" charset="-18"/>
              </a:defRPr>
            </a:lvl3pPr>
            <a:lvl4pPr>
              <a:defRPr sz="1400" b="0">
                <a:solidFill>
                  <a:srgbClr val="3E7C94"/>
                </a:solidFill>
                <a:latin typeface="Republika" panose="02000506040000020004" pitchFamily="2" charset="-18"/>
              </a:defRPr>
            </a:lvl4pPr>
            <a:lvl5pPr>
              <a:defRPr sz="1400" b="0">
                <a:solidFill>
                  <a:srgbClr val="3E7C94"/>
                </a:solidFill>
                <a:latin typeface="Republika" panose="02000506040000020004" pitchFamily="2" charset="-18"/>
              </a:defRPr>
            </a:lvl5pPr>
          </a:lstStyle>
          <a:p>
            <a:pPr lvl="0"/>
            <a:r>
              <a:rPr lang="sl-SI" dirty="0" smtClean="0"/>
              <a:t>Celostranska slika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0220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3E7C94"/>
                </a:solidFill>
                <a:latin typeface="Republika" panose="02000506040000020004" pitchFamily="2" charset="-18"/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9" name="Ograda vsebine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3E7C94"/>
                </a:solidFill>
                <a:latin typeface="Republika" panose="02000506040000020004" pitchFamily="2" charset="-18"/>
              </a:defRPr>
            </a:lvl1pPr>
            <a:lvl2pPr>
              <a:defRPr sz="1800" b="0">
                <a:solidFill>
                  <a:srgbClr val="3E7C94"/>
                </a:solidFill>
                <a:latin typeface="Republika" panose="02000506040000020004" pitchFamily="2" charset="-18"/>
              </a:defRPr>
            </a:lvl2pPr>
            <a:lvl3pPr>
              <a:defRPr sz="1600" b="0">
                <a:solidFill>
                  <a:srgbClr val="3E7C94"/>
                </a:solidFill>
                <a:latin typeface="Republika" panose="02000506040000020004" pitchFamily="2" charset="-18"/>
              </a:defRPr>
            </a:lvl3pPr>
            <a:lvl4pPr>
              <a:defRPr sz="1400" b="0">
                <a:solidFill>
                  <a:srgbClr val="3E7C94"/>
                </a:solidFill>
                <a:latin typeface="Republika" panose="02000506040000020004" pitchFamily="2" charset="-18"/>
              </a:defRPr>
            </a:lvl4pPr>
            <a:lvl5pPr>
              <a:defRPr sz="1400" b="0">
                <a:solidFill>
                  <a:srgbClr val="3E7C94"/>
                </a:solidFill>
                <a:latin typeface="Republika" panose="02000506040000020004" pitchFamily="2" charset="-18"/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42780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37220"/>
            <a:ext cx="3898776" cy="84414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3E7C94"/>
                </a:solidFill>
                <a:latin typeface="Republika" panose="02000506040000020004" pitchFamily="2" charset="-18"/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33501"/>
            <a:ext cx="3898776" cy="3771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3E7C94"/>
                </a:solidFill>
                <a:latin typeface="Republika" panose="02000506040000020004" pitchFamily="2" charset="-18"/>
              </a:defRPr>
            </a:lvl1pPr>
            <a:lvl2pPr>
              <a:defRPr sz="1800" b="0">
                <a:solidFill>
                  <a:srgbClr val="3E7C94"/>
                </a:solidFill>
                <a:latin typeface="Republika" panose="02000506040000020004" pitchFamily="2" charset="-18"/>
              </a:defRPr>
            </a:lvl2pPr>
            <a:lvl3pPr>
              <a:defRPr sz="1600" b="0">
                <a:solidFill>
                  <a:srgbClr val="3E7C94"/>
                </a:solidFill>
                <a:latin typeface="Republika" panose="02000506040000020004" pitchFamily="2" charset="-18"/>
              </a:defRPr>
            </a:lvl3pPr>
            <a:lvl4pPr>
              <a:defRPr sz="1400" b="0">
                <a:solidFill>
                  <a:srgbClr val="3E7C94"/>
                </a:solidFill>
                <a:latin typeface="Republika" panose="02000506040000020004" pitchFamily="2" charset="-18"/>
              </a:defRPr>
            </a:lvl4pPr>
            <a:lvl5pPr>
              <a:defRPr sz="1400" b="0">
                <a:solidFill>
                  <a:srgbClr val="3E7C94"/>
                </a:solidFill>
                <a:latin typeface="Republika" panose="02000506040000020004" pitchFamily="2" charset="-18"/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Naslov 1"/>
          <p:cNvSpPr txBox="1">
            <a:spLocks/>
          </p:cNvSpPr>
          <p:nvPr userDrawn="1"/>
        </p:nvSpPr>
        <p:spPr>
          <a:xfrm>
            <a:off x="4716016" y="332278"/>
            <a:ext cx="3898776" cy="844146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3E7C94"/>
                </a:solidFill>
                <a:latin typeface="Republika" panose="02000506040000020004" pitchFamily="2" charset="-18"/>
                <a:ea typeface="+mj-ea"/>
                <a:cs typeface="+mj-cs"/>
              </a:defRPr>
            </a:lvl1pPr>
          </a:lstStyle>
          <a:p>
            <a:r>
              <a:rPr lang="sl-SI" sz="2800" dirty="0" smtClean="0"/>
              <a:t>Uredite slog naslova matrice</a:t>
            </a:r>
            <a:endParaRPr lang="sl-SI" sz="2800" dirty="0"/>
          </a:p>
        </p:txBody>
      </p:sp>
      <p:sp>
        <p:nvSpPr>
          <p:cNvPr id="7" name="Ograda vsebine 2"/>
          <p:cNvSpPr>
            <a:spLocks noGrp="1"/>
          </p:cNvSpPr>
          <p:nvPr>
            <p:ph idx="10"/>
          </p:nvPr>
        </p:nvSpPr>
        <p:spPr>
          <a:xfrm>
            <a:off x="4716016" y="1328560"/>
            <a:ext cx="3898776" cy="3771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3E7C94"/>
                </a:solidFill>
                <a:latin typeface="Republika" panose="02000506040000020004" pitchFamily="2" charset="-18"/>
              </a:defRPr>
            </a:lvl1pPr>
            <a:lvl2pPr>
              <a:defRPr sz="1800" b="0">
                <a:solidFill>
                  <a:srgbClr val="3E7C94"/>
                </a:solidFill>
                <a:latin typeface="Republika" panose="02000506040000020004" pitchFamily="2" charset="-18"/>
              </a:defRPr>
            </a:lvl2pPr>
            <a:lvl3pPr>
              <a:defRPr sz="1600" b="0">
                <a:solidFill>
                  <a:srgbClr val="3E7C94"/>
                </a:solidFill>
                <a:latin typeface="Republika" panose="02000506040000020004" pitchFamily="2" charset="-18"/>
              </a:defRPr>
            </a:lvl3pPr>
            <a:lvl4pPr>
              <a:defRPr sz="1556" b="0">
                <a:solidFill>
                  <a:srgbClr val="3E7C94"/>
                </a:solidFill>
                <a:latin typeface="Republika" panose="02000506040000020004" pitchFamily="2" charset="-18"/>
              </a:defRPr>
            </a:lvl4pPr>
            <a:lvl5pPr>
              <a:defRPr sz="1556" b="0">
                <a:solidFill>
                  <a:srgbClr val="3E7C94"/>
                </a:solidFill>
                <a:latin typeface="Republika" panose="02000506040000020004" pitchFamily="2" charset="-18"/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887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2" y="249315"/>
            <a:ext cx="3008313" cy="946601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3E7C94"/>
                </a:solidFill>
                <a:latin typeface="Republika" panose="02000506040000020004" pitchFamily="2" charset="-18"/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337219"/>
            <a:ext cx="5111750" cy="4767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E7C94"/>
                </a:solidFill>
                <a:latin typeface="Republika" panose="02000506040000020004" pitchFamily="2" charset="-18"/>
              </a:defRPr>
            </a:lvl1pPr>
            <a:lvl2pPr>
              <a:defRPr sz="2000">
                <a:solidFill>
                  <a:srgbClr val="3E7C94"/>
                </a:solidFill>
                <a:latin typeface="Republika" panose="02000506040000020004" pitchFamily="2" charset="-18"/>
              </a:defRPr>
            </a:lvl2pPr>
            <a:lvl3pPr>
              <a:defRPr sz="2000">
                <a:solidFill>
                  <a:srgbClr val="3E7C94"/>
                </a:solidFill>
                <a:latin typeface="Republika" panose="02000506040000020004" pitchFamily="2" charset="-18"/>
              </a:defRPr>
            </a:lvl3pPr>
            <a:lvl4pPr>
              <a:defRPr sz="2000">
                <a:solidFill>
                  <a:srgbClr val="3E7C94"/>
                </a:solidFill>
                <a:latin typeface="Republika" panose="02000506040000020004" pitchFamily="2" charset="-18"/>
              </a:defRPr>
            </a:lvl4pPr>
            <a:lvl5pPr>
              <a:defRPr sz="2000">
                <a:solidFill>
                  <a:srgbClr val="3E7C94"/>
                </a:solidFill>
                <a:latin typeface="Republika" panose="02000506040000020004" pitchFamily="2" charset="-18"/>
              </a:defRPr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2" y="1417340"/>
            <a:ext cx="3008313" cy="3687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E7C94"/>
                </a:solidFill>
                <a:latin typeface="Republika" panose="02000506040000020004" pitchFamily="2" charset="-18"/>
              </a:defRPr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322046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5FC8-6475-4FFD-B052-15C52F07DB04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37D1-3743-4D09-A17B-1CA58449C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897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>
                <a:solidFill>
                  <a:srgbClr val="3E7C94"/>
                </a:solidFill>
                <a:latin typeface="Republika" panose="02000506040000020004" pitchFamily="2" charset="-18"/>
              </a:defRPr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 b="0">
                <a:solidFill>
                  <a:srgbClr val="3E7C94"/>
                </a:solidFill>
                <a:latin typeface="Republika" panose="02000506040000020004" pitchFamily="2" charset="-18"/>
              </a:defRPr>
            </a:lvl1pPr>
            <a:lvl2pPr>
              <a:defRPr sz="1800" b="0">
                <a:solidFill>
                  <a:srgbClr val="3E7C94"/>
                </a:solidFill>
                <a:latin typeface="Republika" panose="02000506040000020004" pitchFamily="2" charset="-18"/>
              </a:defRPr>
            </a:lvl2pPr>
            <a:lvl3pPr>
              <a:defRPr sz="1600" b="0">
                <a:solidFill>
                  <a:srgbClr val="3E7C94"/>
                </a:solidFill>
                <a:latin typeface="Republika" panose="02000506040000020004" pitchFamily="2" charset="-18"/>
              </a:defRPr>
            </a:lvl3pPr>
            <a:lvl4pPr>
              <a:defRPr sz="1400" b="0">
                <a:solidFill>
                  <a:srgbClr val="3E7C94"/>
                </a:solidFill>
                <a:latin typeface="Republika" panose="02000506040000020004" pitchFamily="2" charset="-18"/>
              </a:defRPr>
            </a:lvl4pPr>
            <a:lvl5pPr>
              <a:defRPr sz="1400" b="0">
                <a:solidFill>
                  <a:srgbClr val="3E7C94"/>
                </a:solidFill>
                <a:latin typeface="Republika" panose="02000506040000020004" pitchFamily="2" charset="-18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5FC8-6475-4FFD-B052-15C52F07DB04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37D1-3743-4D09-A17B-1CA58449C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638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slov in vseb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>
                <a:solidFill>
                  <a:srgbClr val="3E7C94"/>
                </a:solidFill>
                <a:latin typeface="Republika" panose="02000506040000020004" pitchFamily="2" charset="-18"/>
              </a:defRPr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 b="0">
                <a:solidFill>
                  <a:srgbClr val="3E7C94"/>
                </a:solidFill>
                <a:latin typeface="Republika" panose="02000506040000020004" pitchFamily="2" charset="-18"/>
              </a:defRPr>
            </a:lvl1pPr>
            <a:lvl2pPr>
              <a:defRPr sz="1800" b="0">
                <a:solidFill>
                  <a:srgbClr val="3E7C94"/>
                </a:solidFill>
                <a:latin typeface="Republika" panose="02000506040000020004" pitchFamily="2" charset="-18"/>
              </a:defRPr>
            </a:lvl2pPr>
            <a:lvl3pPr>
              <a:defRPr sz="1600" b="0">
                <a:solidFill>
                  <a:srgbClr val="3E7C94"/>
                </a:solidFill>
                <a:latin typeface="Republika" panose="02000506040000020004" pitchFamily="2" charset="-18"/>
              </a:defRPr>
            </a:lvl3pPr>
            <a:lvl4pPr>
              <a:defRPr sz="1400" b="0">
                <a:solidFill>
                  <a:srgbClr val="3E7C94"/>
                </a:solidFill>
                <a:latin typeface="Republika" panose="02000506040000020004" pitchFamily="2" charset="-18"/>
              </a:defRPr>
            </a:lvl4pPr>
            <a:lvl5pPr>
              <a:defRPr sz="1400" b="0">
                <a:solidFill>
                  <a:srgbClr val="3E7C94"/>
                </a:solidFill>
                <a:latin typeface="Republika" panose="02000506040000020004" pitchFamily="2" charset="-18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5FC8-6475-4FFD-B052-15C52F07DB04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37D1-3743-4D09-A17B-1CA58449C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48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5FC8-6475-4FFD-B052-15C52F07DB04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37D1-3743-4D09-A17B-1CA58449C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195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5FC8-6475-4FFD-B052-15C52F07DB04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37D1-3743-4D09-A17B-1CA58449C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704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" y="5079849"/>
            <a:ext cx="2151745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5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6" r:id="rId4"/>
  </p:sldLayoutIdLst>
  <p:timing>
    <p:tnLst>
      <p:par>
        <p:cTn id="1" dur="indefinite" restart="never" nodeType="tmRoot"/>
      </p:par>
    </p:tnLst>
  </p:timing>
  <p:txStyles>
    <p:titleStyle>
      <a:lvl1pPr algn="ctr" defTabSz="1015990" rtl="0" eaLnBrk="1" latinLnBrk="0" hangingPunct="1"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A5FC8-6475-4FFD-B052-15C52F07DB04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237D1-3743-4D09-A17B-1CA58449C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187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225" y="-94828"/>
            <a:ext cx="4404295" cy="5904656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395536" y="1417340"/>
            <a:ext cx="864096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rgbClr val="529DBA"/>
                </a:solidFill>
                <a:latin typeface="Republika" panose="02000806030000020004" pitchFamily="2" charset="-18"/>
              </a:rPr>
              <a:t>Ljubljana,  20. april 2023</a:t>
            </a:r>
          </a:p>
          <a:p>
            <a:endParaRPr lang="pl-PL" sz="1200" dirty="0" smtClean="0">
              <a:solidFill>
                <a:srgbClr val="529DBA"/>
              </a:solidFill>
              <a:latin typeface="Republika" panose="02000806030000020004" pitchFamily="2" charset="-18"/>
            </a:endParaRPr>
          </a:p>
          <a:p>
            <a:endParaRPr lang="pl-PL" sz="1200" b="1" dirty="0">
              <a:solidFill>
                <a:srgbClr val="529DBA"/>
              </a:solidFill>
              <a:latin typeface="Republika" panose="02000806030000020004" pitchFamily="2" charset="-18"/>
            </a:endParaRPr>
          </a:p>
          <a:p>
            <a:endParaRPr lang="sl-SI" sz="3200" b="1" dirty="0">
              <a:solidFill>
                <a:schemeClr val="tx1">
                  <a:lumMod val="65000"/>
                  <a:lumOff val="35000"/>
                </a:schemeClr>
              </a:solidFill>
              <a:latin typeface="Republika" panose="02000806030000020004" pitchFamily="2" charset="-18"/>
            </a:endParaRPr>
          </a:p>
          <a:p>
            <a:r>
              <a:rPr lang="sl-SI" sz="3600" b="1" dirty="0" smtClean="0">
                <a:solidFill>
                  <a:srgbClr val="3E7C94"/>
                </a:solidFill>
                <a:latin typeface="Republika" panose="02000806030000020004" pitchFamily="2" charset="-18"/>
              </a:rPr>
              <a:t>Revidiranje črpanja </a:t>
            </a:r>
          </a:p>
          <a:p>
            <a:r>
              <a:rPr lang="sl-SI" sz="3600" b="1" dirty="0" smtClean="0">
                <a:solidFill>
                  <a:srgbClr val="3E7C94"/>
                </a:solidFill>
                <a:latin typeface="Republika" panose="02000806030000020004" pitchFamily="2" charset="-18"/>
              </a:rPr>
              <a:t>evropskih sredstev</a:t>
            </a:r>
            <a:endParaRPr lang="en-US" sz="3600" b="1" dirty="0">
              <a:solidFill>
                <a:srgbClr val="3E7C94"/>
              </a:solidFill>
              <a:latin typeface="Republika" panose="02000806030000020004" pitchFamily="2" charset="-18"/>
            </a:endParaRPr>
          </a:p>
          <a:p>
            <a:endParaRPr lang="sl-SI" sz="3600" b="1" dirty="0">
              <a:solidFill>
                <a:schemeClr val="tx1">
                  <a:lumMod val="65000"/>
                  <a:lumOff val="35000"/>
                </a:schemeClr>
              </a:solidFill>
              <a:latin typeface="Republika" panose="02000806030000020004" pitchFamily="2" charset="-18"/>
            </a:endParaRPr>
          </a:p>
          <a:p>
            <a:endParaRPr lang="sl-SI" sz="1500" b="1" dirty="0">
              <a:solidFill>
                <a:schemeClr val="tx1">
                  <a:lumMod val="65000"/>
                  <a:lumOff val="35000"/>
                </a:schemeClr>
              </a:solidFill>
              <a:latin typeface="Republika" panose="02000806030000020004" pitchFamily="2" charset="-18"/>
            </a:endParaRPr>
          </a:p>
          <a:p>
            <a:endParaRPr lang="sl-SI" sz="1600" b="1" dirty="0">
              <a:solidFill>
                <a:srgbClr val="529DBA"/>
              </a:solidFill>
              <a:latin typeface="Republika" panose="02000806030000020004" pitchFamily="2" charset="-18"/>
            </a:endParaRPr>
          </a:p>
          <a:p>
            <a:r>
              <a:rPr lang="sl-SI" sz="1600" b="1" dirty="0" smtClean="0">
                <a:solidFill>
                  <a:srgbClr val="529DBA"/>
                </a:solidFill>
                <a:latin typeface="Republika" panose="02000806030000020004" pitchFamily="2" charset="-18"/>
              </a:rPr>
              <a:t>Katja Božič</a:t>
            </a:r>
            <a:endParaRPr lang="sl-SI" sz="1600" b="1" dirty="0">
              <a:solidFill>
                <a:srgbClr val="529DBA"/>
              </a:solidFill>
              <a:latin typeface="Republika" panose="02000806030000020004" pitchFamily="2" charset="-18"/>
            </a:endParaRPr>
          </a:p>
          <a:p>
            <a:r>
              <a:rPr lang="sl-SI" sz="1200" dirty="0" smtClean="0">
                <a:solidFill>
                  <a:srgbClr val="529DBA"/>
                </a:solidFill>
                <a:latin typeface="Republika" panose="02000806030000020004" pitchFamily="2" charset="-18"/>
              </a:rPr>
              <a:t>Vrhovna državna revizorka</a:t>
            </a:r>
            <a:endParaRPr lang="sl-SI" sz="700" dirty="0">
              <a:solidFill>
                <a:srgbClr val="529DBA"/>
              </a:solidFill>
              <a:latin typeface="Republika" panose="0200080603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011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843"/>
            <a:ext cx="9144000" cy="514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 txBox="1">
            <a:spLocks/>
          </p:cNvSpPr>
          <p:nvPr/>
        </p:nvSpPr>
        <p:spPr>
          <a:xfrm>
            <a:off x="611560" y="127332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10" b="1" kern="1200">
                <a:solidFill>
                  <a:srgbClr val="3E7C94"/>
                </a:solidFill>
                <a:latin typeface="Republika" panose="02000506040000020004" pitchFamily="2" charset="-18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j-ea"/>
                <a:cs typeface="+mj-cs"/>
              </a:rPr>
              <a:t>Ključna zaznana tveganja med izvajanjem operativnega programa evropske kohezijske politike 2014-2020:</a:t>
            </a:r>
            <a:endParaRPr kumimoji="0" lang="sl-SI" sz="2000" b="0" i="1" u="none" strike="noStrike" kern="1200" cap="none" spc="0" normalizeH="0" baseline="0" noProof="0" dirty="0">
              <a:ln>
                <a:noFill/>
              </a:ln>
              <a:solidFill>
                <a:srgbClr val="3E7C94"/>
              </a:solidFill>
              <a:effectLst/>
              <a:uLnTx/>
              <a:uFillTx/>
              <a:latin typeface="Republika" panose="02000506040000020004" pitchFamily="2" charset="-18"/>
              <a:ea typeface="+mj-ea"/>
              <a:cs typeface="+mj-cs"/>
            </a:endParaRPr>
          </a:p>
        </p:txBody>
      </p:sp>
      <p:sp>
        <p:nvSpPr>
          <p:cNvPr id="11" name="Označba mesta vsebine 2"/>
          <p:cNvSpPr txBox="1">
            <a:spLocks/>
          </p:cNvSpPr>
          <p:nvPr/>
        </p:nvSpPr>
        <p:spPr>
          <a:xfrm>
            <a:off x="611560" y="2137420"/>
            <a:ext cx="822960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3E7C94"/>
                </a:solidFill>
                <a:latin typeface="Republika" panose="02000506040000020004" pitchFamily="2" charset="-1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rgbClr val="3E7C94"/>
                </a:solidFill>
                <a:latin typeface="Republika" panose="02000506040000020004" pitchFamily="2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3E7C94"/>
                </a:solidFill>
                <a:latin typeface="Republika" panose="02000506040000020004" pitchFamily="2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b="0" kern="1200">
                <a:solidFill>
                  <a:srgbClr val="3E7C94"/>
                </a:solidFill>
                <a:latin typeface="Republika" panose="02000506040000020004" pitchFamily="2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b="0" kern="1200">
                <a:solidFill>
                  <a:srgbClr val="3E7C94"/>
                </a:solidFill>
                <a:latin typeface="Republika" panose="02000506040000020004" pitchFamily="2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700" b="0" i="0" u="none" strike="noStrike" kern="1200" cap="none" spc="0" normalizeH="0" baseline="0" noProof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težave z informacijskim sistemom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700" b="0" i="0" u="none" strike="noStrike" kern="1200" cap="none" spc="0" normalizeH="0" baseline="0" noProof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neizvedeni in dolgotrajni postopki presoje vplivov na okolje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700" b="0" i="0" u="none" strike="noStrike" kern="1200" cap="none" spc="0" normalizeH="0" baseline="0" noProof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administrativna bremena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700" b="0" i="0" u="none" strike="noStrike" kern="1200" cap="none" spc="0" normalizeH="0" baseline="0" noProof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dolgotrajni postopki javnega naročanja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700" b="0" i="0" u="none" strike="noStrike" kern="1200" cap="none" spc="0" normalizeH="0" baseline="0" noProof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težave v postopkih javno-zasebnega partnerstva</a:t>
            </a:r>
            <a:endParaRPr kumimoji="0" lang="sl-SI" sz="1700" b="0" i="0" u="none" strike="noStrike" kern="1200" cap="none" spc="0" normalizeH="0" baseline="0" noProof="0" dirty="0">
              <a:ln>
                <a:noFill/>
              </a:ln>
              <a:solidFill>
                <a:srgbClr val="3E7C94"/>
              </a:solidFill>
              <a:effectLst/>
              <a:uLnTx/>
              <a:uFillTx/>
              <a:latin typeface="Republika" panose="02000506040000020004" pitchFamily="2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0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523"/>
            <a:ext cx="9151619" cy="518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430587"/>
            <a:ext cx="2432515" cy="3438442"/>
          </a:xfrm>
          <a:prstGeom prst="rect">
            <a:avLst/>
          </a:prstGeom>
        </p:spPr>
      </p:pic>
      <p:pic>
        <p:nvPicPr>
          <p:cNvPr id="7" name="Označba mesta vseb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600" y="1454120"/>
            <a:ext cx="2399059" cy="3394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Naslov 3"/>
          <p:cNvSpPr txBox="1">
            <a:spLocks/>
          </p:cNvSpPr>
          <p:nvPr/>
        </p:nvSpPr>
        <p:spPr>
          <a:xfrm>
            <a:off x="611560" y="913284"/>
            <a:ext cx="4618856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500" b="1" i="0" u="none" strike="noStrike" kern="1200" cap="none" spc="0" normalizeH="0" baseline="0" noProof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Učinkovitost in uspešnost vzpostavitve in delovanja državnega računalniškega oblaka</a:t>
            </a:r>
            <a:endParaRPr kumimoji="0" lang="sl-SI" sz="2500" b="1" i="0" u="none" strike="noStrike" kern="1200" cap="none" spc="0" normalizeH="0" baseline="0" noProof="0" dirty="0">
              <a:ln>
                <a:noFill/>
              </a:ln>
              <a:solidFill>
                <a:srgbClr val="3E7C94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611560" y="3289548"/>
            <a:ext cx="475252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693AC"/>
                </a:solidFill>
                <a:effectLst/>
                <a:uLnTx/>
                <a:uFillTx/>
              </a:rPr>
              <a:t>revidiranec</a:t>
            </a:r>
            <a:r>
              <a:rPr kumimoji="0" lang="sl-SI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693AC"/>
                </a:solidFill>
                <a:effectLst/>
                <a:uLnTx/>
                <a:uFillTx/>
              </a:rPr>
              <a:t>: 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693AC"/>
                </a:solidFill>
                <a:effectLst/>
                <a:uLnTx/>
                <a:uFillTx/>
              </a:rPr>
              <a:t>Ministrstvo za javno upravo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693AC"/>
                </a:solidFill>
                <a:effectLst/>
                <a:uLnTx/>
                <a:uFillTx/>
              </a:rPr>
              <a:t>obdobje revidiranja: 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693AC"/>
                </a:solidFill>
                <a:effectLst/>
                <a:uLnTx/>
                <a:uFillTx/>
              </a:rPr>
              <a:t>1. 1. 2014 – 30. 6. 2020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693AC"/>
                </a:solidFill>
                <a:effectLst/>
                <a:uLnTx/>
                <a:uFillTx/>
              </a:rPr>
              <a:t>vrednost projekta: 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693AC"/>
                </a:solidFill>
                <a:effectLst/>
                <a:uLnTx/>
                <a:uFillTx/>
              </a:rPr>
              <a:t>14,4 mio EUR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693AC"/>
                </a:solidFill>
                <a:effectLst/>
                <a:uLnTx/>
                <a:uFillTx/>
              </a:rPr>
              <a:t>delež EU sredstev: 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693AC"/>
                </a:solidFill>
                <a:effectLst/>
                <a:uLnTx/>
                <a:uFillTx/>
              </a:rPr>
              <a:t>85 %</a:t>
            </a:r>
          </a:p>
        </p:txBody>
      </p:sp>
    </p:spTree>
    <p:extLst>
      <p:ext uri="{BB962C8B-B14F-4D97-AF65-F5344CB8AC3E}">
        <p14:creationId xmlns:p14="http://schemas.microsoft.com/office/powerpoint/2010/main" val="151912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1032" y="733076"/>
            <a:ext cx="7488831" cy="504056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sl-SI" sz="1300" b="0" dirty="0"/>
              <a:t>V obdobju, na katero se je nanašala revizija, Ministrstvo za javno upravo po mnenju računskega sodišča </a:t>
            </a:r>
            <a:r>
              <a:rPr lang="sl-SI" sz="1300" dirty="0"/>
              <a:t>ni zagotovilo učinkovite in uspešne vzpostavitve in delovanja državnega računalniškega oblaka</a:t>
            </a:r>
            <a:r>
              <a:rPr lang="sl-SI" sz="1300" dirty="0" smtClean="0"/>
              <a:t>.</a:t>
            </a:r>
            <a:endParaRPr lang="sl-SI" sz="1300" b="0" dirty="0"/>
          </a:p>
        </p:txBody>
      </p:sp>
      <p:sp>
        <p:nvSpPr>
          <p:cNvPr id="8" name="Označba mesta vsebine 7"/>
          <p:cNvSpPr>
            <a:spLocks noGrp="1"/>
          </p:cNvSpPr>
          <p:nvPr>
            <p:ph idx="1"/>
          </p:nvPr>
        </p:nvSpPr>
        <p:spPr>
          <a:xfrm>
            <a:off x="611560" y="1651450"/>
            <a:ext cx="5622324" cy="2808312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sl-S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Nekatere </a:t>
            </a:r>
            <a:r>
              <a:rPr lang="sl-SI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ugotovljene nesmotrnosti</a:t>
            </a:r>
            <a:r>
              <a:rPr lang="sl-S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l-S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odsotnost </a:t>
            </a:r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strategije razvoja informatike za državno </a:t>
            </a:r>
            <a:r>
              <a:rPr lang="sl-S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upravo 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l-S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neustrezno načrtovanje projekta</a:t>
            </a: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l-S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nepravilnosti pri oddaji javnih naročil</a:t>
            </a: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l-S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podvojena nabava </a:t>
            </a:r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opreme z enakimi </a:t>
            </a:r>
            <a:r>
              <a:rPr lang="sl-S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funkcionalnostmi</a:t>
            </a: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l-S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prevzem </a:t>
            </a:r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opreme brez potrditve zahtevane </a:t>
            </a:r>
            <a:r>
              <a:rPr lang="sl-S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kakovosti</a:t>
            </a: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l-S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nabava </a:t>
            </a:r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opreme, ki </a:t>
            </a:r>
            <a:r>
              <a:rPr lang="sl-S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ni </a:t>
            </a:r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bila dana v </a:t>
            </a:r>
            <a:r>
              <a:rPr lang="sl-S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uporabo</a:t>
            </a: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pomanjkanje tehničnega znanja in kadrovskih virov za izvajanje </a:t>
            </a:r>
            <a:r>
              <a:rPr lang="sl-S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projekta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l-S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neustrezno izvajanje nadzora nad delom zunanjih izvajalcev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l-SI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neustrezno spremljanje doseženih učinkov projekta</a:t>
            </a: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značba mesta besedila 8"/>
          <p:cNvSpPr>
            <a:spLocks noGrp="1"/>
          </p:cNvSpPr>
          <p:nvPr>
            <p:ph type="body" sz="half" idx="2"/>
          </p:nvPr>
        </p:nvSpPr>
        <p:spPr>
          <a:xfrm>
            <a:off x="611560" y="4441676"/>
            <a:ext cx="7848871" cy="792276"/>
          </a:xfrm>
        </p:spPr>
        <p:txBody>
          <a:bodyPr/>
          <a:lstStyle/>
          <a:p>
            <a:r>
              <a:rPr lang="sl-SI" sz="1300" b="1" dirty="0" smtClean="0">
                <a:latin typeface="+mj-lt"/>
              </a:rPr>
              <a:t>Računsko sodišče je od ministrstva zahtevalo predložitev odzivnega poročila</a:t>
            </a:r>
            <a:r>
              <a:rPr lang="sl-SI" sz="1300" b="1" dirty="0">
                <a:latin typeface="+mj-lt"/>
              </a:rPr>
              <a:t>, v </a:t>
            </a:r>
            <a:r>
              <a:rPr lang="sl-SI" sz="1300" b="1" dirty="0" smtClean="0">
                <a:latin typeface="+mj-lt"/>
              </a:rPr>
              <a:t>katerem je moralo ministrstvo </a:t>
            </a:r>
            <a:r>
              <a:rPr lang="sl-SI" sz="1300" b="1" dirty="0">
                <a:latin typeface="+mj-lt"/>
              </a:rPr>
              <a:t>izkazati popravljalne ukrepe za odpravo odkritih nesmotrnosti, in podalo </a:t>
            </a:r>
            <a:r>
              <a:rPr lang="sl-SI" sz="1300" b="1" dirty="0" smtClean="0">
                <a:latin typeface="+mj-lt"/>
              </a:rPr>
              <a:t>9 priporočil za izboljšanje </a:t>
            </a:r>
            <a:r>
              <a:rPr lang="sl-SI" sz="1300" b="1" dirty="0">
                <a:latin typeface="+mj-lt"/>
              </a:rPr>
              <a:t>delovanja</a:t>
            </a:r>
            <a:r>
              <a:rPr lang="sl-SI" sz="1300" b="1" dirty="0" smtClean="0">
                <a:latin typeface="+mj-lt"/>
              </a:rPr>
              <a:t>.</a:t>
            </a:r>
          </a:p>
          <a:p>
            <a:endParaRPr lang="sl-SI" sz="1300" b="1" dirty="0" smtClean="0">
              <a:latin typeface="+mj-lt"/>
            </a:endParaRPr>
          </a:p>
          <a:p>
            <a:endParaRPr lang="sl-SI" sz="13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03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430587"/>
            <a:ext cx="2432515" cy="343844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296" y="1256836"/>
            <a:ext cx="2792210" cy="3785944"/>
          </a:xfrm>
          <a:prstGeom prst="rect">
            <a:avLst/>
          </a:prstGeom>
        </p:spPr>
      </p:pic>
      <p:sp>
        <p:nvSpPr>
          <p:cNvPr id="8" name="Naslov 3"/>
          <p:cNvSpPr txBox="1">
            <a:spLocks/>
          </p:cNvSpPr>
          <p:nvPr/>
        </p:nvSpPr>
        <p:spPr>
          <a:xfrm>
            <a:off x="683568" y="985292"/>
            <a:ext cx="4618856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j-ea"/>
                <a:cs typeface="+mj-cs"/>
              </a:rPr>
              <a:t>Uspešnost Ministrstva za kulturo pri pripravi in izvedbi javnih razpisov "Spodbujanje kreativnih kulturnih industrij – Center za kreativnost"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827584" y="2929508"/>
            <a:ext cx="47525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</a:rPr>
              <a:t>revidiranec</a:t>
            </a:r>
            <a:r>
              <a:rPr kumimoji="0" lang="sl-SI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</a:rPr>
              <a:t>: </a:t>
            </a:r>
            <a:r>
              <a:rPr kumimoji="0" lang="sl-S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</a:rPr>
              <a:t>Ministrstvo za kulturo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</a:rPr>
              <a:t>obdobje revidiranja: </a:t>
            </a:r>
            <a:r>
              <a:rPr kumimoji="0" lang="sl-S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</a:rPr>
              <a:t>1. 2. 2019 - 30. 6. 2021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</a:rPr>
              <a:t>razpoložljiva sredstva:</a:t>
            </a:r>
            <a:r>
              <a:rPr kumimoji="0" lang="sl-S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</a:rPr>
              <a:t> 3,1 mio EUR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</a:rPr>
              <a:t>delež EU sredstev: </a:t>
            </a:r>
          </a:p>
          <a:p>
            <a:pPr marL="457200" lvl="2">
              <a:spcAft>
                <a:spcPts val="300"/>
              </a:spcAft>
              <a:defRPr/>
            </a:pPr>
            <a:r>
              <a:rPr kumimoji="0" lang="sl-S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</a:rPr>
              <a:t>70 % (kohezijska regija Zahodna Slovenija)</a:t>
            </a:r>
          </a:p>
          <a:p>
            <a:pPr marL="457200" lvl="2">
              <a:spcAft>
                <a:spcPts val="600"/>
              </a:spcAft>
              <a:defRPr/>
            </a:pPr>
            <a:r>
              <a:rPr kumimoji="0" lang="sl-S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</a:rPr>
              <a:t>75 % (kohezijska regija Vzhodna Slovenija)</a:t>
            </a:r>
          </a:p>
        </p:txBody>
      </p:sp>
    </p:spTree>
    <p:extLst>
      <p:ext uri="{BB962C8B-B14F-4D97-AF65-F5344CB8AC3E}">
        <p14:creationId xmlns:p14="http://schemas.microsoft.com/office/powerpoint/2010/main" val="32700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značba mesta vsebine 2"/>
          <p:cNvSpPr txBox="1">
            <a:spLocks/>
          </p:cNvSpPr>
          <p:nvPr/>
        </p:nvSpPr>
        <p:spPr>
          <a:xfrm>
            <a:off x="611560" y="601879"/>
            <a:ext cx="808558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3E7C94"/>
                </a:solidFill>
                <a:latin typeface="Republika" panose="02000506040000020004" pitchFamily="2" charset="-1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rgbClr val="3E7C94"/>
                </a:solidFill>
                <a:latin typeface="Republika" panose="02000506040000020004" pitchFamily="2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3E7C94"/>
                </a:solidFill>
                <a:latin typeface="Republika" panose="02000506040000020004" pitchFamily="2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b="0" kern="1200">
                <a:solidFill>
                  <a:srgbClr val="3E7C94"/>
                </a:solidFill>
                <a:latin typeface="Republika" panose="02000506040000020004" pitchFamily="2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b="0" kern="1200">
                <a:solidFill>
                  <a:srgbClr val="3E7C94"/>
                </a:solidFill>
                <a:latin typeface="Republika" panose="02000506040000020004" pitchFamily="2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Računsko sodišče je ugotovilo, da je bilo </a:t>
            </a: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ministrstvo pri pripravi in izvedbi javnih razpisov JR </a:t>
            </a:r>
            <a:r>
              <a:rPr kumimoji="0" lang="sl-SI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CzK</a:t>
            </a: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 2019 in JR </a:t>
            </a:r>
            <a:r>
              <a:rPr kumimoji="0" lang="sl-SI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CzK</a:t>
            </a: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 2020-2021 delno uspešno.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1400" b="0" i="0" u="none" strike="noStrike" kern="1200" cap="none" spc="0" normalizeH="0" baseline="0" noProof="0" dirty="0" smtClean="0">
              <a:ln>
                <a:noFill/>
              </a:ln>
              <a:solidFill>
                <a:srgbClr val="3E7C94"/>
              </a:solidFill>
              <a:effectLst/>
              <a:uLnTx/>
              <a:uFillTx/>
              <a:latin typeface="Republika" panose="02000506040000020004" pitchFamily="2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Ključne ugotovitve</a:t>
            </a: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pomanjkljivosti pri določanju ciljev, pogojev in meril ter pri določanju zavez, zaradi česar ministrstvo ne bo moglo izmeriti uspešnosti obeh javnih razpisov, razen v delu, ki se nanaša na kreiranje novih delovnih mest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ministrstvo v postopku obravnave in ocenjevanja vlog ni v celoti ravnalo v skladu s predpisano zakonodajo in internimi akti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pomanjkljivosti pri preverjanju upravičenosti do izplačila sredstev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pomanjkljivosti pri preverjanju dvojnega financiranja.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1400" b="0" i="0" u="none" strike="noStrike" kern="1200" cap="none" spc="0" normalizeH="0" baseline="0" noProof="0" dirty="0" smtClean="0">
              <a:ln>
                <a:noFill/>
              </a:ln>
              <a:solidFill>
                <a:srgbClr val="3E7C94"/>
              </a:solidFill>
              <a:effectLst/>
              <a:uLnTx/>
              <a:uFillTx/>
              <a:latin typeface="Republika" panose="02000506040000020004" pitchFamily="2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Računsko sodišče je ministrstvu podalo 6 priporočil za izboljšanje priprave in izvedbe javnih razpisov,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vključno s </a:t>
            </a: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priporočilom</a:t>
            </a: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, naj vladi predlaga </a:t>
            </a: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nadgraditev in medsebojno povezljivost informacijskih sistemov, ki se uporabljajo kot podpora za preverjanje obstoja dvojnega financiranja operacij</a:t>
            </a: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, da bodo onemogočali vnos oziroma nadaljnjo obdelavo zahtevkov za izplačilo upravičenih stroškov, ki so že bili predmet financiranja iz drugih javnih virov.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 </a:t>
            </a: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3E7C94"/>
              </a:solidFill>
              <a:effectLst/>
              <a:uLnTx/>
              <a:uFillTx/>
              <a:latin typeface="Republika" panose="02000506040000020004" pitchFamily="2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4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777380"/>
            <a:ext cx="2432515" cy="3438442"/>
          </a:xfrm>
          <a:prstGeom prst="rect">
            <a:avLst/>
          </a:prstGeom>
        </p:spPr>
      </p:pic>
      <p:pic>
        <p:nvPicPr>
          <p:cNvPr id="7" name="Označba mesta vseb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823201"/>
            <a:ext cx="2399058" cy="3392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Naslov 3"/>
          <p:cNvSpPr txBox="1">
            <a:spLocks/>
          </p:cNvSpPr>
          <p:nvPr/>
        </p:nvSpPr>
        <p:spPr>
          <a:xfrm>
            <a:off x="107504" y="910815"/>
            <a:ext cx="655056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j-ea"/>
                <a:cs typeface="+mj-cs"/>
              </a:rPr>
              <a:t>Učinkovitost porabe sredstev Evropskega sklada za regionalni razvoj in pravilnost izvedbe Javnega razpisa P7-2 2020 COVID MIKROKREDITI 2020, 2021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286440" y="2929508"/>
            <a:ext cx="619268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</a:rPr>
              <a:t>revidiranci</a:t>
            </a:r>
            <a:r>
              <a:rPr kumimoji="0" lang="sl-SI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</a:rPr>
              <a:t>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</a:rPr>
              <a:t>Ministrstvo za gospodarski razvoj in tehnologijo (posredniški organ)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</a:rPr>
              <a:t>SID banka (upravljavka sklada skladov)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</a:rPr>
              <a:t>Slovenski podjetniški sklad (finančni posrednik)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</a:rPr>
              <a:t>obdobje revidiranja: </a:t>
            </a:r>
            <a:r>
              <a:rPr kumimoji="0" lang="sl-S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</a:rPr>
              <a:t>1. 9. 2020 - 30. 9. 2021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</a:rPr>
              <a:t>razpoložljiva sredstva: </a:t>
            </a:r>
            <a:r>
              <a:rPr kumimoji="0" lang="sl-S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</a:rPr>
              <a:t>56,6 mio EUR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</a:rPr>
              <a:t>delež EU sredstev: </a:t>
            </a:r>
            <a:r>
              <a:rPr kumimoji="0" lang="sl-S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</a:rPr>
              <a:t>62,5 %</a:t>
            </a:r>
          </a:p>
        </p:txBody>
      </p:sp>
    </p:spTree>
    <p:extLst>
      <p:ext uri="{BB962C8B-B14F-4D97-AF65-F5344CB8AC3E}">
        <p14:creationId xmlns:p14="http://schemas.microsoft.com/office/powerpoint/2010/main" val="39584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2"/>
          <p:cNvSpPr txBox="1">
            <a:spLocks/>
          </p:cNvSpPr>
          <p:nvPr/>
        </p:nvSpPr>
        <p:spPr>
          <a:xfrm>
            <a:off x="611560" y="409228"/>
            <a:ext cx="828092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3E7C94"/>
                </a:solidFill>
                <a:latin typeface="Republika" panose="02000506040000020004" pitchFamily="2" charset="-1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rgbClr val="3E7C94"/>
                </a:solidFill>
                <a:latin typeface="Republika" panose="02000506040000020004" pitchFamily="2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3E7C94"/>
                </a:solidFill>
                <a:latin typeface="Republika" panose="02000506040000020004" pitchFamily="2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b="0" kern="1200">
                <a:solidFill>
                  <a:srgbClr val="3E7C94"/>
                </a:solidFill>
                <a:latin typeface="Republika" panose="02000506040000020004" pitchFamily="2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b="0" kern="1200">
                <a:solidFill>
                  <a:srgbClr val="3E7C94"/>
                </a:solidFill>
                <a:latin typeface="Republika" panose="02000506040000020004" pitchFamily="2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Računsko sodišče je ugotovilo, da sta bila </a:t>
            </a: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ministrstvo in SID banka pri porabi sredstev EU podpore učinkovita</a:t>
            </a: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SPS pa delno učinkovit</a:t>
            </a: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, predvsem zaradi </a:t>
            </a: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ugotovljenih pomanjkljivosti pri pripravi in izvedbi javnega razpisa</a:t>
            </a: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, ki se nanašajo na pogoje kandidiranja, ki niso bili jasni, razumljivi in objektivno preverljivi v času oddaje vloge ter nedvoumno povezani s cilji javnega razpisa, medtem ko merila niso bila usklajena s cilji, ki izhajajo iz začasnega okvira finančne operacije.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1400" b="0" i="0" u="none" strike="noStrike" kern="1200" cap="none" spc="0" normalizeH="0" baseline="0" noProof="0" dirty="0" smtClean="0">
              <a:ln>
                <a:noFill/>
              </a:ln>
              <a:solidFill>
                <a:srgbClr val="3E7C94"/>
              </a:solidFill>
              <a:effectLst/>
              <a:uLnTx/>
              <a:uFillTx/>
              <a:latin typeface="Republika" panose="02000506040000020004" pitchFamily="2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Računsko sodišče je o pravilnosti izvedbe javnega razpisa </a:t>
            </a: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SPS izreklo mnenje s pridržkom</a:t>
            </a: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, predvsem zaradi </a:t>
            </a: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nepravilnosti pri izvedbi javnega razpisa </a:t>
            </a: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– SPS ni zavrgel nepopolnih vlog oziroma je kot popolne oziroma ustrezne ocenil vloge, ki niso vsebovale vseh zahtevanih prilog oziroma niso izpolnjevale pogojev iz razpisa in drugih zakonskih zahtev, v več primerih pa ni preveril izpolnjevanja zahtevanih pogojev kandidiranja.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1400" b="0" i="0" u="none" strike="noStrike" kern="1200" cap="none" spc="0" normalizeH="0" baseline="0" noProof="0" dirty="0" smtClean="0">
              <a:ln>
                <a:noFill/>
              </a:ln>
              <a:solidFill>
                <a:srgbClr val="3E7C94"/>
              </a:solidFill>
              <a:effectLst/>
              <a:uLnTx/>
              <a:uFillTx/>
              <a:latin typeface="Republika" panose="02000506040000020004" pitchFamily="2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Računsko sodišče je SPS podalo 7 priporočil za izboljšanje priprave in izvedbe javnih razpisov,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ministrstvu in SPS pa 2 priporočili za učinkovitejšo porabo sredstev EU podpore,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vključno s </a:t>
            </a: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priporočilom</a:t>
            </a: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, naj ministrstvo vladi predlaga </a:t>
            </a: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nadgraditev obstoječih informacijskih sistemov</a:t>
            </a: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, da bodo onemogočali vnos oziroma nadaljnjo obdelavo podlag za izplačilo upravičenih stroškov, ki so že bili predmet financiranja iz drugih javnih virov, in tako omogočali </a:t>
            </a:r>
            <a:r>
              <a:rPr kumimoji="0" lang="sl-S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podporo za preverjanje obstoja dvojnega financiranja operacij</a:t>
            </a: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. </a:t>
            </a: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3E7C94"/>
              </a:solidFill>
              <a:effectLst/>
              <a:uLnTx/>
              <a:uFillTx/>
              <a:latin typeface="Republika" panose="02000506040000020004" pitchFamily="2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6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>
          <a:xfrm>
            <a:off x="605497" y="62525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10" b="1" kern="1200">
                <a:solidFill>
                  <a:srgbClr val="3E7C94"/>
                </a:solidFill>
                <a:latin typeface="Republika" panose="02000506040000020004" pitchFamily="2" charset="-18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j-ea"/>
                <a:cs typeface="+mj-cs"/>
              </a:rPr>
              <a:t>Potreba po sistemski rešitvi na področju preprečevanja dvojnega financiranja</a:t>
            </a:r>
            <a:endParaRPr kumimoji="0" lang="sl-SI" sz="2400" b="0" i="1" u="none" strike="noStrike" kern="1200" cap="none" spc="0" normalizeH="0" baseline="0" noProof="0" dirty="0">
              <a:ln>
                <a:noFill/>
              </a:ln>
              <a:solidFill>
                <a:srgbClr val="3E7C94"/>
              </a:solidFill>
              <a:effectLst/>
              <a:uLnTx/>
              <a:uFillTx/>
              <a:latin typeface="Republika" panose="02000506040000020004" pitchFamily="2" charset="-18"/>
              <a:ea typeface="+mj-ea"/>
              <a:cs typeface="+mj-cs"/>
            </a:endParaRP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611560" y="1777380"/>
            <a:ext cx="8229600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3E7C94"/>
                </a:solidFill>
                <a:latin typeface="Republika" panose="02000506040000020004" pitchFamily="2" charset="-1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rgbClr val="3E7C94"/>
                </a:solidFill>
                <a:latin typeface="Republika" panose="02000506040000020004" pitchFamily="2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3E7C94"/>
                </a:solidFill>
                <a:latin typeface="Republika" panose="02000506040000020004" pitchFamily="2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b="0" kern="1200">
                <a:solidFill>
                  <a:srgbClr val="3E7C94"/>
                </a:solidFill>
                <a:latin typeface="Republika" panose="02000506040000020004" pitchFamily="2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b="0" kern="1200">
                <a:solidFill>
                  <a:srgbClr val="3E7C94"/>
                </a:solidFill>
                <a:latin typeface="Republika" panose="02000506040000020004" pitchFamily="2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Sistem preprečevanja možnosti dvojnega financiranja sloni predvsem na obvezni pridobitvi </a:t>
            </a:r>
            <a:r>
              <a:rPr kumimoji="0" lang="sl-SI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izjave končnega prejemnika</a:t>
            </a:r>
            <a:r>
              <a:rPr kumimoji="0" lang="sl-SI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, da </a:t>
            </a:r>
            <a:r>
              <a:rPr kumimoji="0" lang="sl-SI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ne </a:t>
            </a:r>
            <a:r>
              <a:rPr kumimoji="0" lang="sl-SI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bo prišlo do dvojnega financiranja upravičenih stroškov, ter na opozorilu, da je treba sredstva, namenjena za kritje stroška, ki je bil že v celoti krit iz drugih javnih sredstev, vrniti in da se namerno dvojno uveljavljanje stroškov in izdatkov obravnava kot goljufija.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1700" b="0" i="0" u="none" strike="noStrike" kern="1200" cap="none" spc="0" normalizeH="0" baseline="0" noProof="0" dirty="0" smtClean="0">
              <a:ln>
                <a:noFill/>
              </a:ln>
              <a:solidFill>
                <a:srgbClr val="3E7C94"/>
              </a:solidFill>
              <a:effectLst/>
              <a:uLnTx/>
              <a:uFillTx/>
              <a:latin typeface="Republika" panose="02000506040000020004" pitchFamily="2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Podatki v registrih državnih pomoči omogočajo preverjanje višine dodeljenih pomoči posameznemu upravičencu, </a:t>
            </a:r>
            <a:r>
              <a:rPr kumimoji="0" lang="sl-SI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ne omogočajo pa preveritve, za kateri namen ali projekt oziroma za katere upravičene stroške je upravičenec sredstva prejel.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Informacijski program </a:t>
            </a:r>
            <a:r>
              <a:rPr kumimoji="0" lang="sl-SI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e-MA samodejno ne opozarja, da je upravičenec že prejemnik sredstev na drugem programu</a:t>
            </a:r>
            <a:r>
              <a:rPr kumimoji="0" lang="sl-SI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Republika" panose="02000506040000020004" pitchFamily="2" charset="-18"/>
                <a:ea typeface="+mn-ea"/>
                <a:cs typeface="+mn-cs"/>
              </a:rPr>
              <a:t>, ki je sofinanciran z javnimi sredstvi. </a:t>
            </a:r>
          </a:p>
        </p:txBody>
      </p:sp>
    </p:spTree>
    <p:extLst>
      <p:ext uri="{BB962C8B-B14F-4D97-AF65-F5344CB8AC3E}">
        <p14:creationId xmlns:p14="http://schemas.microsoft.com/office/powerpoint/2010/main" val="30244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>Pristojnosti računskega sodišča na področju revidiranja evropskih sredstev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345332"/>
            <a:ext cx="8229600" cy="3672408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sl-SI" dirty="0" smtClean="0"/>
              <a:t>Na podlagi 20</a:t>
            </a:r>
            <a:r>
              <a:rPr lang="sl-SI" dirty="0"/>
              <a:t>. </a:t>
            </a:r>
            <a:r>
              <a:rPr lang="sl-SI" dirty="0" smtClean="0"/>
              <a:t>člena </a:t>
            </a:r>
            <a:r>
              <a:rPr lang="sl-SI" dirty="0"/>
              <a:t>Zakona o računskem sodišču </a:t>
            </a:r>
            <a:r>
              <a:rPr lang="sl-SI" dirty="0" smtClean="0"/>
              <a:t>ima računsko sodišče pristojnost </a:t>
            </a:r>
            <a:r>
              <a:rPr lang="sl-SI" dirty="0"/>
              <a:t>revidirati pravilnost in smotrnost poslovanja uporabnikov javnih sredstev </a:t>
            </a:r>
            <a:r>
              <a:rPr lang="sl-SI" dirty="0" smtClean="0"/>
              <a:t>ter </a:t>
            </a:r>
            <a:r>
              <a:rPr lang="sl-SI" dirty="0"/>
              <a:t>računovodske in druge izkaze uporabnikov javnih sredstev, med katere poleg pravnih oseb javnega </a:t>
            </a:r>
            <a:r>
              <a:rPr lang="sl-SI" dirty="0" smtClean="0"/>
              <a:t>prava zakon med </a:t>
            </a:r>
            <a:r>
              <a:rPr lang="sl-SI" dirty="0"/>
              <a:t>drugim eksplicitno uvršča tudi pravne in fizične oseb, ki so prejele pomoč iz proračuna Evropske unije. </a:t>
            </a:r>
            <a:endParaRPr lang="sl-SI" dirty="0" smtClean="0"/>
          </a:p>
          <a:p>
            <a:pPr marL="571495" lvl="1" indent="0">
              <a:buNone/>
            </a:pPr>
            <a:r>
              <a:rPr lang="sl-SI" sz="1900" i="1" dirty="0"/>
              <a:t>Računsko sodišče </a:t>
            </a:r>
            <a:r>
              <a:rPr lang="sl-SI" sz="1900" i="1" dirty="0" smtClean="0"/>
              <a:t>izvaja </a:t>
            </a:r>
            <a:r>
              <a:rPr lang="sl-SI" sz="1900" b="1" i="1" dirty="0"/>
              <a:t>samostojne sistemske revizije in revizije konkretnih projektov, javnih razpisov in politik</a:t>
            </a:r>
            <a:r>
              <a:rPr lang="sl-SI" sz="1900" i="1" dirty="0"/>
              <a:t>, v okviru katerih se prepleta </a:t>
            </a:r>
            <a:r>
              <a:rPr lang="sl-SI" sz="1900" i="1" dirty="0" smtClean="0"/>
              <a:t>porabi </a:t>
            </a:r>
            <a:r>
              <a:rPr lang="sl-SI" sz="1900" i="1" dirty="0"/>
              <a:t>sredstev iz državnega proračuna in evropskih sredstev.</a:t>
            </a:r>
          </a:p>
          <a:p>
            <a:endParaRPr lang="sl-SI" i="1" dirty="0"/>
          </a:p>
          <a:p>
            <a:pPr>
              <a:spcAft>
                <a:spcPts val="1200"/>
              </a:spcAft>
            </a:pPr>
            <a:r>
              <a:rPr lang="sl-SI" dirty="0" smtClean="0"/>
              <a:t>V skladu s 25. členom Zakona o računskem sodišču in 97. členom Zakona o javnih financah računsko </a:t>
            </a:r>
            <a:r>
              <a:rPr lang="sl-SI" dirty="0"/>
              <a:t>sodišče </a:t>
            </a:r>
            <a:r>
              <a:rPr lang="sl-SI" dirty="0" smtClean="0"/>
              <a:t>vsako leto izvede </a:t>
            </a:r>
            <a:r>
              <a:rPr lang="sl-SI" b="1" dirty="0" smtClean="0"/>
              <a:t>revizijo </a:t>
            </a:r>
            <a:r>
              <a:rPr lang="sl-SI" b="1" dirty="0"/>
              <a:t>predloga zaključnega računa proračuna Republike </a:t>
            </a:r>
            <a:r>
              <a:rPr lang="sl-SI" b="1" dirty="0" smtClean="0"/>
              <a:t>Slovenije</a:t>
            </a:r>
            <a:r>
              <a:rPr lang="sl-SI" dirty="0" smtClean="0"/>
              <a:t>. </a:t>
            </a:r>
          </a:p>
          <a:p>
            <a:pPr marL="571495" lvl="1" indent="0">
              <a:buNone/>
            </a:pPr>
            <a:r>
              <a:rPr lang="sl-SI" i="1" dirty="0" smtClean="0"/>
              <a:t>V </a:t>
            </a:r>
            <a:r>
              <a:rPr lang="sl-SI" i="1" dirty="0"/>
              <a:t>okviru </a:t>
            </a:r>
            <a:r>
              <a:rPr lang="sl-SI" i="1" dirty="0" smtClean="0"/>
              <a:t>vsakoletne revizije zaključnega računa državnega proračuna računsko sodišče med drugim preverja tudi pravilnost </a:t>
            </a:r>
            <a:r>
              <a:rPr lang="sl-SI" i="1" dirty="0"/>
              <a:t>izkazovanja prejetih sredstev iz EU in drugih držav in pravilnost izkazovanja plačil sredstev v proračun EU ter pravilnost izvrševanja proračuna na izbranem vzorcu izplačil, ki lahko vključuje tudi evropska sredstva.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668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5859" y="409228"/>
            <a:ext cx="8229600" cy="576064"/>
          </a:xfrm>
        </p:spPr>
        <p:txBody>
          <a:bodyPr>
            <a:normAutofit/>
          </a:bodyPr>
          <a:lstStyle/>
          <a:p>
            <a:r>
              <a:rPr lang="sl-SI" dirty="0"/>
              <a:t>Pregled ključnih tveganj</a:t>
            </a:r>
            <a:endParaRPr lang="sl-SI" sz="1100" b="0" i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11560" y="1273324"/>
            <a:ext cx="8229600" cy="4032448"/>
          </a:xfrm>
        </p:spPr>
        <p:txBody>
          <a:bodyPr>
            <a:normAutofit fontScale="92500" lnSpcReduction="10000"/>
          </a:bodyPr>
          <a:lstStyle/>
          <a:p>
            <a:pPr lvl="0">
              <a:spcAft>
                <a:spcPts val="300"/>
              </a:spcAft>
            </a:pPr>
            <a:r>
              <a:rPr lang="sl-SI" sz="1700" dirty="0"/>
              <a:t>pomanjkljivo načrtovanje prihodkov iz naslova evropskih sredstev v državnem </a:t>
            </a:r>
            <a:r>
              <a:rPr lang="sl-SI" sz="1700" dirty="0" smtClean="0"/>
              <a:t>proračunu</a:t>
            </a:r>
            <a:endParaRPr lang="sl-SI" sz="1700" dirty="0"/>
          </a:p>
          <a:p>
            <a:pPr lvl="0">
              <a:spcAft>
                <a:spcPts val="300"/>
              </a:spcAft>
            </a:pPr>
            <a:r>
              <a:rPr lang="sl-SI" sz="1700" dirty="0"/>
              <a:t>prepočasne aktivnosti pri izvedbi postopkov javnih naročil in javno-zasebnih </a:t>
            </a:r>
            <a:r>
              <a:rPr lang="sl-SI" sz="1700" dirty="0" smtClean="0"/>
              <a:t>partnerstev</a:t>
            </a:r>
          </a:p>
          <a:p>
            <a:pPr lvl="0">
              <a:spcAft>
                <a:spcPts val="300"/>
              </a:spcAft>
            </a:pPr>
            <a:r>
              <a:rPr lang="sl-SI" sz="1700" dirty="0" smtClean="0"/>
              <a:t>nepravilnosti pri oddaji javnih naročil</a:t>
            </a:r>
            <a:endParaRPr lang="sl-SI" sz="1700" dirty="0"/>
          </a:p>
          <a:p>
            <a:pPr lvl="0">
              <a:spcAft>
                <a:spcPts val="300"/>
              </a:spcAft>
            </a:pPr>
            <a:r>
              <a:rPr lang="sl-SI" sz="1700" dirty="0"/>
              <a:t>dolgotrajni postopki pri pridobivanju okoljevarstvenih soglasij</a:t>
            </a:r>
          </a:p>
          <a:p>
            <a:pPr lvl="0">
              <a:spcAft>
                <a:spcPts val="300"/>
              </a:spcAft>
            </a:pPr>
            <a:r>
              <a:rPr lang="sl-SI" sz="1700" dirty="0" smtClean="0"/>
              <a:t>pomanjkljivosti </a:t>
            </a:r>
            <a:r>
              <a:rPr lang="sl-SI" sz="1700" dirty="0"/>
              <a:t>pri načrtovanju, izvedbi in nadzoru nad izvedbo javnih razpisov in projektov</a:t>
            </a:r>
          </a:p>
          <a:p>
            <a:pPr lvl="0">
              <a:spcAft>
                <a:spcPts val="300"/>
              </a:spcAft>
            </a:pPr>
            <a:r>
              <a:rPr lang="sl-SI" sz="1700" dirty="0" smtClean="0"/>
              <a:t>administrativno </a:t>
            </a:r>
            <a:r>
              <a:rPr lang="sl-SI" sz="1700" dirty="0"/>
              <a:t>obremenjeni </a:t>
            </a:r>
            <a:r>
              <a:rPr lang="sl-SI" sz="1700" dirty="0" smtClean="0"/>
              <a:t>postopki </a:t>
            </a:r>
            <a:r>
              <a:rPr lang="sl-SI" sz="1700" dirty="0"/>
              <a:t>pridobivanja evropskih sredstev s strani upravičencev</a:t>
            </a:r>
          </a:p>
          <a:p>
            <a:pPr>
              <a:spcAft>
                <a:spcPts val="300"/>
              </a:spcAft>
            </a:pPr>
            <a:r>
              <a:rPr lang="sl-SI" sz="1700" dirty="0"/>
              <a:t>zagotavljanje doseganja ciljev (npr. operativnega programa, javnega razpisa ali konkretnega projekta)</a:t>
            </a:r>
          </a:p>
          <a:p>
            <a:pPr lvl="0">
              <a:spcAft>
                <a:spcPts val="300"/>
              </a:spcAft>
            </a:pPr>
            <a:r>
              <a:rPr lang="sl-SI" sz="1700" dirty="0" smtClean="0"/>
              <a:t>zagotavljanje </a:t>
            </a:r>
            <a:r>
              <a:rPr lang="sl-SI" sz="1700" dirty="0"/>
              <a:t>namenskosti porabe sredstev</a:t>
            </a:r>
          </a:p>
          <a:p>
            <a:pPr lvl="0">
              <a:spcAft>
                <a:spcPts val="300"/>
              </a:spcAft>
            </a:pPr>
            <a:r>
              <a:rPr lang="sl-SI" sz="1700" dirty="0"/>
              <a:t>preprečevanje dvojnega financiranja</a:t>
            </a:r>
          </a:p>
          <a:p>
            <a:pPr lvl="0">
              <a:spcAft>
                <a:spcPts val="300"/>
              </a:spcAft>
            </a:pPr>
            <a:r>
              <a:rPr lang="sl-SI" sz="1700" dirty="0"/>
              <a:t>pomanjkljivosti v delovanju informacijskih </a:t>
            </a:r>
            <a:r>
              <a:rPr lang="sl-SI" sz="1700" dirty="0" smtClean="0"/>
              <a:t>sistemov</a:t>
            </a:r>
            <a:endParaRPr lang="sl-SI" sz="1700" dirty="0"/>
          </a:p>
        </p:txBody>
      </p:sp>
    </p:spTree>
    <p:extLst>
      <p:ext uri="{BB962C8B-B14F-4D97-AF65-F5344CB8AC3E}">
        <p14:creationId xmlns:p14="http://schemas.microsoft.com/office/powerpoint/2010/main" val="20249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5" y="-1772"/>
            <a:ext cx="9150889" cy="571854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7220"/>
            <a:ext cx="8077900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/>
              <a:t>Predlog zaključnega računa proračuna Republike Slovenije</a:t>
            </a: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1074" y="1333500"/>
            <a:ext cx="2781852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/>
              <a:t>Splošni </a:t>
            </a:r>
            <a:r>
              <a:rPr lang="sl-SI" dirty="0" smtClean="0"/>
              <a:t>del predloga </a:t>
            </a:r>
            <a:r>
              <a:rPr lang="sl-SI" dirty="0"/>
              <a:t>zaključnega računa proračuna </a:t>
            </a:r>
            <a:r>
              <a:rPr lang="sl-SI" dirty="0" smtClean="0"/>
              <a:t>Republike Slovenije za </a:t>
            </a:r>
            <a:r>
              <a:rPr lang="sl-SI" dirty="0"/>
              <a:t>leto </a:t>
            </a:r>
            <a:r>
              <a:rPr lang="sl-SI" dirty="0" smtClean="0"/>
              <a:t>2021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835695" y="4810466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l-SI" sz="1000" i="1" dirty="0" smtClean="0">
                <a:solidFill>
                  <a:srgbClr val="000000"/>
                </a:solidFill>
              </a:rPr>
              <a:t>Vir: Revizijsko </a:t>
            </a:r>
            <a:r>
              <a:rPr lang="sl-SI" sz="1000" i="1" dirty="0">
                <a:solidFill>
                  <a:srgbClr val="000000"/>
                </a:solidFill>
              </a:rPr>
              <a:t>poročilo Predlog zaključnega računa proračuna Republike Slovenije za leto </a:t>
            </a:r>
            <a:r>
              <a:rPr lang="sl-SI" sz="1000" i="1" dirty="0" smtClean="0">
                <a:solidFill>
                  <a:srgbClr val="000000"/>
                </a:solidFill>
              </a:rPr>
              <a:t>2021.</a:t>
            </a:r>
            <a:endParaRPr lang="sl-SI" sz="1000" i="1" dirty="0">
              <a:solidFill>
                <a:srgbClr val="00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362" y="1426090"/>
            <a:ext cx="5041621" cy="3384376"/>
          </a:xfrm>
          <a:prstGeom prst="rect">
            <a:avLst/>
          </a:prstGeom>
        </p:spPr>
      </p:pic>
      <p:sp>
        <p:nvSpPr>
          <p:cNvPr id="2" name="Elipsa 1"/>
          <p:cNvSpPr/>
          <p:nvPr/>
        </p:nvSpPr>
        <p:spPr>
          <a:xfrm>
            <a:off x="2195736" y="1777380"/>
            <a:ext cx="2520280" cy="648072"/>
          </a:xfrm>
          <a:prstGeom prst="ellipse">
            <a:avLst/>
          </a:prstGeom>
          <a:noFill/>
          <a:ln>
            <a:solidFill>
              <a:srgbClr val="C7D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61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značba mesta vsebin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5"/>
            <a:ext cx="9143999" cy="5143498"/>
          </a:xfrm>
        </p:spPr>
      </p:pic>
      <p:sp>
        <p:nvSpPr>
          <p:cNvPr id="2" name="Elipsa 1"/>
          <p:cNvSpPr/>
          <p:nvPr/>
        </p:nvSpPr>
        <p:spPr>
          <a:xfrm>
            <a:off x="6588224" y="1273324"/>
            <a:ext cx="1872208" cy="648072"/>
          </a:xfrm>
          <a:prstGeom prst="ellipse">
            <a:avLst/>
          </a:prstGeom>
          <a:noFill/>
          <a:ln>
            <a:solidFill>
              <a:srgbClr val="C7D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Elipsa 3"/>
          <p:cNvSpPr/>
          <p:nvPr/>
        </p:nvSpPr>
        <p:spPr>
          <a:xfrm>
            <a:off x="6516216" y="3577580"/>
            <a:ext cx="1872208" cy="648072"/>
          </a:xfrm>
          <a:prstGeom prst="ellipse">
            <a:avLst/>
          </a:prstGeom>
          <a:noFill/>
          <a:ln>
            <a:solidFill>
              <a:srgbClr val="C7D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82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4"/>
            <a:ext cx="9144000" cy="5143499"/>
          </a:xfrm>
        </p:spPr>
      </p:pic>
    </p:spTree>
    <p:extLst>
      <p:ext uri="{BB962C8B-B14F-4D97-AF65-F5344CB8AC3E}">
        <p14:creationId xmlns:p14="http://schemas.microsoft.com/office/powerpoint/2010/main" val="13729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7220"/>
            <a:ext cx="9210936" cy="518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3"/>
          <p:cNvSpPr txBox="1">
            <a:spLocks/>
          </p:cNvSpPr>
          <p:nvPr/>
        </p:nvSpPr>
        <p:spPr>
          <a:xfrm>
            <a:off x="323528" y="478087"/>
            <a:ext cx="8352928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7C9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Uspešnost črpanja sredstev evropske kohezijske politike v programskem obdobju 2014–2020</a:t>
            </a:r>
            <a:endParaRPr kumimoji="0" lang="sl-SI" sz="2500" b="1" i="0" u="none" strike="noStrike" kern="1200" cap="none" spc="0" normalizeH="0" baseline="0" noProof="0" dirty="0">
              <a:ln>
                <a:noFill/>
              </a:ln>
              <a:solidFill>
                <a:srgbClr val="3E7C94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523795" y="2281436"/>
            <a:ext cx="4968552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3693AC"/>
                </a:solidFill>
                <a:effectLst/>
                <a:uLnTx/>
                <a:uFillTx/>
              </a:rPr>
              <a:t>revidiranci</a:t>
            </a:r>
            <a:r>
              <a:rPr kumimoji="0" lang="sl-SI" sz="1600" b="0" i="1" u="sng" strike="noStrike" kern="0" cap="none" spc="0" normalizeH="0" baseline="0" noProof="0" dirty="0" smtClean="0">
                <a:ln>
                  <a:noFill/>
                </a:ln>
                <a:solidFill>
                  <a:srgbClr val="3693AC"/>
                </a:solidFill>
                <a:effectLst/>
                <a:uLnTx/>
                <a:uFillTx/>
              </a:rPr>
              <a:t>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693AC"/>
                </a:solidFill>
                <a:effectLst/>
                <a:uLnTx/>
                <a:uFillTx/>
              </a:rPr>
              <a:t>Vlada Republike Slovenije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693AC"/>
                </a:solidFill>
                <a:effectLst/>
                <a:uLnTx/>
                <a:uFillTx/>
              </a:rPr>
              <a:t>Služba Vlade Republike Slovenije za razvoj in evropsko kohezijsko politiko (organ upravljanja)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693AC"/>
                </a:solidFill>
                <a:effectLst/>
                <a:uLnTx/>
                <a:uFillTx/>
              </a:rPr>
              <a:t>Ministrstvo za finance (organ za potrjevanje)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0" cap="none" spc="0" normalizeH="0" baseline="0" noProof="0" dirty="0" smtClean="0">
              <a:ln>
                <a:noFill/>
              </a:ln>
              <a:solidFill>
                <a:srgbClr val="3693AC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1" u="sng" strike="noStrike" kern="0" cap="none" spc="0" normalizeH="0" baseline="0" noProof="0" dirty="0">
                <a:ln>
                  <a:noFill/>
                </a:ln>
                <a:solidFill>
                  <a:srgbClr val="3693AC"/>
                </a:solidFill>
                <a:effectLst/>
                <a:uLnTx/>
                <a:uFillTx/>
              </a:rPr>
              <a:t>obdobje revidiranja: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693AC"/>
                </a:solidFill>
                <a:effectLst/>
                <a:uLnTx/>
                <a:uFillTx/>
              </a:rPr>
              <a:t>1. 1. 2014 – 31. 12. 2019 pri aktivnostih načrtovanja, sprejemanja korektivnih ukrepov in poročanja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693AC"/>
                </a:solidFill>
                <a:effectLst/>
                <a:uLnTx/>
                <a:uFillTx/>
              </a:rPr>
              <a:t>1. 1. 2014 – 31. 12. 2020 pri aktivnostih izvedbe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259884"/>
            <a:ext cx="2792210" cy="3779848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825" y="1414191"/>
            <a:ext cx="2412831" cy="34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08" y="337220"/>
            <a:ext cx="9158808" cy="51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RSRS-modro-rdec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6B81"/>
      </a:accent1>
      <a:accent2>
        <a:srgbClr val="539DBD"/>
      </a:accent2>
      <a:accent3>
        <a:srgbClr val="A5D2DB"/>
      </a:accent3>
      <a:accent4>
        <a:srgbClr val="8E333A"/>
      </a:accent4>
      <a:accent5>
        <a:srgbClr val="B3414B"/>
      </a:accent5>
      <a:accent6>
        <a:srgbClr val="DDA6AC"/>
      </a:accent6>
      <a:hlink>
        <a:srgbClr val="8F8B89"/>
      </a:hlink>
      <a:folHlink>
        <a:srgbClr val="575756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PREDLOGA_RS-RS_EN" id="{E9064AD8-694D-47F7-BBAC-4AD5206355FE}" vid="{A77FF3BF-7DA5-44C1-85AE-B2AF67BDB477}"/>
    </a:ext>
  </a:extLst>
</a:theme>
</file>

<file path=ppt/theme/theme2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Prosojnice_RSRS</Template>
  <TotalTime>3032</TotalTime>
  <Words>1226</Words>
  <Application>Microsoft Office PowerPoint</Application>
  <PresentationFormat>Diaprojekcija na zaslonu (16:10)</PresentationFormat>
  <Paragraphs>104</Paragraphs>
  <Slides>21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21</vt:i4>
      </vt:variant>
    </vt:vector>
  </HeadingPairs>
  <TitlesOfParts>
    <vt:vector size="26" baseType="lpstr">
      <vt:lpstr>Arial</vt:lpstr>
      <vt:lpstr>Calibri</vt:lpstr>
      <vt:lpstr>Republika</vt:lpstr>
      <vt:lpstr>Officeova tema</vt:lpstr>
      <vt:lpstr>1_Officeova tema</vt:lpstr>
      <vt:lpstr>PowerPointova predstavitev</vt:lpstr>
      <vt:lpstr>Pristojnosti računskega sodišča na področju revidiranja evropskih sredstev</vt:lpstr>
      <vt:lpstr>Predlog zaključnega računa proračuna Republike Slovenije</vt:lpstr>
      <vt:lpstr>Splošni del predloga zaključnega računa proračuna Republike Slovenije za leto 2021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V obdobju, na katero se je nanašala revizija, Ministrstvo za javno upravo po mnenju računskega sodišča ni zagotovilo učinkovite in uspešne vzpostavitve in delovanja državnega računalniškega oblaka.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Pregled ključnih tveganj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Katja Božič</dc:creator>
  <cp:lastModifiedBy>Katja Božič</cp:lastModifiedBy>
  <cp:revision>128</cp:revision>
  <cp:lastPrinted>2023-04-14T12:58:59Z</cp:lastPrinted>
  <dcterms:created xsi:type="dcterms:W3CDTF">2022-07-04T13:00:00Z</dcterms:created>
  <dcterms:modified xsi:type="dcterms:W3CDTF">2023-04-19T11:20:27Z</dcterms:modified>
</cp:coreProperties>
</file>