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ropskasredstva.si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808242"/>
            <a:ext cx="9144000" cy="1934813"/>
          </a:xfrm>
        </p:spPr>
        <p:txBody>
          <a:bodyPr anchor="ctr">
            <a:normAutofit/>
          </a:bodyPr>
          <a:lstStyle/>
          <a:p>
            <a:r>
              <a:rPr lang="sl-SI" sz="32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Postopkovnik za </a:t>
            </a:r>
            <a:r>
              <a:rPr lang="sl-SI" sz="3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izvajanje </a:t>
            </a:r>
            <a:r>
              <a:rPr lang="sl-SI" sz="32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Listine Evropske unije o temeljnih </a:t>
            </a:r>
            <a:r>
              <a:rPr lang="sl-SI" sz="3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pravicah </a:t>
            </a:r>
            <a:r>
              <a:rPr lang="sl-SI" sz="32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in </a:t>
            </a:r>
            <a:r>
              <a:rPr lang="sl-SI" sz="3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Konvencije </a:t>
            </a:r>
            <a:r>
              <a:rPr lang="sl-SI" sz="32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Združenih narodov o pravicah invalidov v skladu s Sklepom Sveta </a:t>
            </a:r>
            <a:r>
              <a:rPr lang="sl-SI" sz="3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2010/48/ES</a:t>
            </a:r>
            <a:endParaRPr lang="sl-SI" sz="3200" b="1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524000" y="3746417"/>
            <a:ext cx="9144000" cy="1655762"/>
          </a:xfrm>
        </p:spPr>
        <p:txBody>
          <a:bodyPr/>
          <a:lstStyle/>
          <a:p>
            <a:endParaRPr lang="sl-SI" dirty="0" smtClean="0">
              <a:latin typeface="Republika" panose="02000506040000020004" pitchFamily="2" charset="-18"/>
            </a:endParaRPr>
          </a:p>
          <a:p>
            <a:r>
              <a:rPr lang="sv-SE" dirty="0" smtClean="0">
                <a:latin typeface="Republika" panose="02000506040000020004" pitchFamily="2" charset="-18"/>
              </a:rPr>
              <a:t>Predstavitev </a:t>
            </a:r>
            <a:r>
              <a:rPr lang="sv-SE" dirty="0">
                <a:latin typeface="Republika" panose="02000506040000020004" pitchFamily="2" charset="-18"/>
              </a:rPr>
              <a:t>sistema izvajanja EKP </a:t>
            </a:r>
            <a:r>
              <a:rPr lang="sv-SE" dirty="0" smtClean="0">
                <a:latin typeface="Republika" panose="02000506040000020004" pitchFamily="2" charset="-18"/>
              </a:rPr>
              <a:t>21-27</a:t>
            </a:r>
            <a:endParaRPr lang="sl-SI" dirty="0" smtClean="0">
              <a:latin typeface="Republika" panose="02000506040000020004" pitchFamily="2" charset="-18"/>
            </a:endParaRPr>
          </a:p>
          <a:p>
            <a:r>
              <a:rPr lang="en-US" sz="1800" dirty="0" smtClean="0">
                <a:latin typeface="Republika" panose="02000506040000020004" pitchFamily="2" charset="-18"/>
              </a:rPr>
              <a:t>Hotel </a:t>
            </a:r>
            <a:r>
              <a:rPr lang="en-US" sz="1800" dirty="0">
                <a:latin typeface="Republika" panose="02000506040000020004" pitchFamily="2" charset="-18"/>
              </a:rPr>
              <a:t>Union, 20. </a:t>
            </a:r>
            <a:r>
              <a:rPr lang="en-US" sz="1800" dirty="0" err="1">
                <a:latin typeface="Republika" panose="02000506040000020004" pitchFamily="2" charset="-18"/>
              </a:rPr>
              <a:t>april</a:t>
            </a:r>
            <a:r>
              <a:rPr lang="en-US" sz="1800" dirty="0">
                <a:latin typeface="Republika" panose="02000506040000020004" pitchFamily="2" charset="-18"/>
              </a:rPr>
              <a:t> 2023</a:t>
            </a:r>
            <a:endParaRPr lang="pl-PL" sz="1800" dirty="0">
              <a:latin typeface="Republika" panose="02000506040000020004" pitchFamily="2" charset="-18"/>
            </a:endParaRPr>
          </a:p>
        </p:txBody>
      </p:sp>
      <p:sp>
        <p:nvSpPr>
          <p:cNvPr id="33" name="Podnaslov 9"/>
          <p:cNvSpPr txBox="1">
            <a:spLocks/>
          </p:cNvSpPr>
          <p:nvPr/>
        </p:nvSpPr>
        <p:spPr>
          <a:xfrm>
            <a:off x="881575" y="5673436"/>
            <a:ext cx="3446981" cy="5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latin typeface="Republika" panose="02000506040000020004" pitchFamily="2" charset="-18"/>
              </a:rPr>
              <a:t>Nataša Kogej </a:t>
            </a:r>
            <a:r>
              <a:rPr lang="sl-SI" dirty="0">
                <a:latin typeface="Republika" panose="02000506040000020004" pitchFamily="2" charset="-18"/>
              </a:rPr>
              <a:t>S</a:t>
            </a:r>
            <a:r>
              <a:rPr lang="sl-SI" dirty="0" smtClean="0">
                <a:latin typeface="Republika" panose="02000506040000020004" pitchFamily="2" charset="-18"/>
              </a:rPr>
              <a:t>tarašinič</a:t>
            </a:r>
            <a:endParaRPr lang="sl-SI" dirty="0"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62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Namen postopkovnika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2148867"/>
            <a:ext cx="9259412" cy="4024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/>
              <a:t>Postopkovnik </a:t>
            </a:r>
            <a:r>
              <a:rPr lang="sl-SI" dirty="0" smtClean="0"/>
              <a:t>določa</a:t>
            </a:r>
            <a:r>
              <a:rPr lang="sl-SI" dirty="0"/>
              <a:t>, na kakšen način mora biti urejeno izvajanje in spremljanje dveh </a:t>
            </a:r>
            <a:r>
              <a:rPr lang="sl-SI" dirty="0" err="1"/>
              <a:t>omogočitvenih</a:t>
            </a:r>
            <a:r>
              <a:rPr lang="sl-SI" dirty="0"/>
              <a:t> </a:t>
            </a:r>
            <a:r>
              <a:rPr lang="sl-SI" dirty="0" smtClean="0"/>
              <a:t>pogojev:</a:t>
            </a:r>
          </a:p>
          <a:p>
            <a:pPr lvl="0"/>
            <a:r>
              <a:rPr lang="sl-SI" dirty="0"/>
              <a:t>Dejanska uporaba in izvajanje Listine o temeljnih </a:t>
            </a:r>
            <a:r>
              <a:rPr lang="sl-SI" dirty="0" smtClean="0"/>
              <a:t>pravicah</a:t>
            </a:r>
            <a:endParaRPr lang="sl-SI" dirty="0"/>
          </a:p>
          <a:p>
            <a:pPr lvl="0"/>
            <a:r>
              <a:rPr lang="sl-SI" dirty="0"/>
              <a:t>Izvajanje in uporaba Konvencije Združenih narodov o pravicah invalidov v skladu s Sklepom Sveta 2010/48/ES</a:t>
            </a:r>
          </a:p>
          <a:p>
            <a:pPr marL="0" indent="0">
              <a:buNone/>
            </a:pPr>
            <a:r>
              <a:rPr lang="sl-SI" dirty="0" smtClean="0"/>
              <a:t>… ter </a:t>
            </a:r>
            <a:r>
              <a:rPr lang="sl-SI" dirty="0"/>
              <a:t>poročanje v okviru Programa evropske kohezijske politike v obdobju 2021–2027 v Sloveniji.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/>
              <a:t>Cilj </a:t>
            </a:r>
            <a:r>
              <a:rPr lang="sl-SI" b="1" dirty="0"/>
              <a:t>je zagotoviti, da je vsak projekt ali program, financiran v okviru Programa evropske kohezijske politike v obdobju 2021–2027 v Sloveniji, v skladu z listino in </a:t>
            </a:r>
            <a:r>
              <a:rPr lang="sl-SI" b="1" dirty="0" smtClean="0"/>
              <a:t>konvencijo.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0463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1. </a:t>
            </a:r>
            <a:r>
              <a:rPr lang="pt-BR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Ureditve </a:t>
            </a:r>
            <a:r>
              <a:rPr lang="pt-BR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 zagotovitev izvajanja in uporabe listine ter konvencije: 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399430" y="2148867"/>
            <a:ext cx="9121195" cy="4024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l-SI" dirty="0" smtClean="0"/>
              <a:t>Vsebina </a:t>
            </a:r>
            <a:r>
              <a:rPr lang="it-IT" dirty="0" smtClean="0"/>
              <a:t>Sporazum</a:t>
            </a:r>
            <a:r>
              <a:rPr lang="sl-SI" dirty="0" smtClean="0"/>
              <a:t>a</a:t>
            </a:r>
            <a:r>
              <a:rPr lang="it-IT" dirty="0" smtClean="0"/>
              <a:t> </a:t>
            </a:r>
            <a:r>
              <a:rPr lang="it-IT" dirty="0"/>
              <a:t>o </a:t>
            </a:r>
            <a:r>
              <a:rPr lang="it-IT" dirty="0" err="1"/>
              <a:t>partnerstvu</a:t>
            </a:r>
            <a:r>
              <a:rPr lang="it-IT" dirty="0"/>
              <a:t> in </a:t>
            </a:r>
            <a:r>
              <a:rPr lang="it-IT" dirty="0" smtClean="0"/>
              <a:t>Program</a:t>
            </a:r>
            <a:r>
              <a:rPr lang="sl-SI" dirty="0" smtClean="0"/>
              <a:t>a je </a:t>
            </a:r>
            <a:r>
              <a:rPr lang="sl-SI" dirty="0" err="1" smtClean="0"/>
              <a:t>skla</a:t>
            </a:r>
            <a:r>
              <a:rPr lang="it-IT" dirty="0" err="1" smtClean="0"/>
              <a:t>dna</a:t>
            </a:r>
            <a:r>
              <a:rPr lang="it-IT" dirty="0" smtClean="0"/>
              <a:t> z</a:t>
            </a:r>
            <a:r>
              <a:rPr lang="sl-SI" dirty="0" smtClean="0"/>
              <a:t> </a:t>
            </a:r>
            <a:r>
              <a:rPr lang="it-IT" dirty="0" err="1" smtClean="0"/>
              <a:t>listin</a:t>
            </a:r>
            <a:r>
              <a:rPr lang="sl-SI" dirty="0" smtClean="0"/>
              <a:t>o</a:t>
            </a:r>
            <a:r>
              <a:rPr lang="it-IT" dirty="0" smtClean="0"/>
              <a:t> </a:t>
            </a:r>
            <a:r>
              <a:rPr lang="it-IT" dirty="0"/>
              <a:t>in </a:t>
            </a:r>
            <a:r>
              <a:rPr lang="it-IT" dirty="0" err="1" smtClean="0"/>
              <a:t>konvencij</a:t>
            </a:r>
            <a:r>
              <a:rPr lang="sl-SI" dirty="0" smtClean="0"/>
              <a:t>o</a:t>
            </a:r>
            <a:r>
              <a:rPr lang="it-IT" dirty="0" smtClean="0"/>
              <a:t>.</a:t>
            </a:r>
            <a:endParaRPr lang="sl-SI" dirty="0"/>
          </a:p>
          <a:p>
            <a:pPr lvl="0"/>
            <a:r>
              <a:rPr lang="sl-SI" dirty="0" smtClean="0"/>
              <a:t>Skrb </a:t>
            </a:r>
            <a:r>
              <a:rPr lang="sl-SI" dirty="0"/>
              <a:t>za skladnost vseh izvedbenih </a:t>
            </a:r>
            <a:r>
              <a:rPr lang="sl-SI" dirty="0" smtClean="0"/>
              <a:t>dokumentov </a:t>
            </a:r>
            <a:r>
              <a:rPr lang="sl-SI" dirty="0"/>
              <a:t>z listino in </a:t>
            </a:r>
            <a:r>
              <a:rPr lang="sl-SI" dirty="0" smtClean="0"/>
              <a:t>konvencijo: u</a:t>
            </a:r>
            <a:r>
              <a:rPr lang="it-IT" dirty="0" err="1" smtClean="0"/>
              <a:t>redba</a:t>
            </a:r>
            <a:r>
              <a:rPr lang="it-IT" dirty="0" smtClean="0"/>
              <a:t> </a:t>
            </a:r>
            <a:r>
              <a:rPr lang="it-IT" dirty="0"/>
              <a:t>o </a:t>
            </a:r>
            <a:r>
              <a:rPr lang="it-IT" dirty="0" err="1"/>
              <a:t>izvajanju</a:t>
            </a:r>
            <a:r>
              <a:rPr lang="it-IT" dirty="0"/>
              <a:t> </a:t>
            </a:r>
            <a:r>
              <a:rPr lang="sl-SI" dirty="0" smtClean="0"/>
              <a:t>EKP </a:t>
            </a:r>
            <a:r>
              <a:rPr lang="it-IT" dirty="0" smtClean="0"/>
              <a:t>2021–2027</a:t>
            </a:r>
            <a:r>
              <a:rPr lang="sl-SI" dirty="0" smtClean="0"/>
              <a:t>; uredba, </a:t>
            </a:r>
            <a:r>
              <a:rPr lang="it-IT" dirty="0" err="1" smtClean="0"/>
              <a:t>ki</a:t>
            </a:r>
            <a:r>
              <a:rPr lang="it-IT" dirty="0" smtClean="0"/>
              <a:t> </a:t>
            </a:r>
            <a:r>
              <a:rPr lang="it-IT" dirty="0" err="1"/>
              <a:t>ureja</a:t>
            </a:r>
            <a:r>
              <a:rPr lang="it-IT" dirty="0"/>
              <a:t> </a:t>
            </a:r>
            <a:r>
              <a:rPr lang="it-IT" dirty="0" err="1"/>
              <a:t>ustanovitev</a:t>
            </a:r>
            <a:r>
              <a:rPr lang="it-IT" dirty="0"/>
              <a:t> </a:t>
            </a:r>
            <a:r>
              <a:rPr lang="it-IT" dirty="0" err="1"/>
              <a:t>Odbora</a:t>
            </a:r>
            <a:r>
              <a:rPr lang="it-IT" dirty="0"/>
              <a:t> za </a:t>
            </a:r>
            <a:r>
              <a:rPr lang="it-IT" dirty="0" err="1" smtClean="0"/>
              <a:t>spremljanje</a:t>
            </a:r>
            <a:r>
              <a:rPr lang="sl-SI" dirty="0" smtClean="0"/>
              <a:t>, </a:t>
            </a:r>
            <a:r>
              <a:rPr lang="it-IT" dirty="0" err="1" smtClean="0"/>
              <a:t>Opis</a:t>
            </a:r>
            <a:r>
              <a:rPr lang="it-IT" dirty="0" smtClean="0"/>
              <a:t> </a:t>
            </a:r>
            <a:r>
              <a:rPr lang="it-IT" dirty="0"/>
              <a:t>sistema </a:t>
            </a:r>
            <a:r>
              <a:rPr lang="it-IT" dirty="0" err="1"/>
              <a:t>upravljanja</a:t>
            </a:r>
            <a:r>
              <a:rPr lang="it-IT" dirty="0"/>
              <a:t> in </a:t>
            </a:r>
            <a:r>
              <a:rPr lang="it-IT" dirty="0" err="1" smtClean="0"/>
              <a:t>nadzora</a:t>
            </a:r>
            <a:r>
              <a:rPr lang="sl-SI" dirty="0" smtClean="0"/>
              <a:t>; navodila</a:t>
            </a:r>
            <a:r>
              <a:rPr lang="it-IT" dirty="0" smtClean="0"/>
              <a:t> </a:t>
            </a:r>
            <a:r>
              <a:rPr lang="it-IT" dirty="0"/>
              <a:t>organa </a:t>
            </a:r>
            <a:r>
              <a:rPr lang="it-IT" dirty="0" err="1"/>
              <a:t>upravljanja</a:t>
            </a:r>
            <a:r>
              <a:rPr lang="it-IT" dirty="0"/>
              <a:t>, </a:t>
            </a:r>
            <a:r>
              <a:rPr lang="it-IT" dirty="0" err="1" smtClean="0"/>
              <a:t>postopkovni</a:t>
            </a:r>
            <a:r>
              <a:rPr lang="sl-SI" dirty="0" smtClean="0"/>
              <a:t>k, </a:t>
            </a:r>
            <a:r>
              <a:rPr lang="it-IT" dirty="0" err="1" smtClean="0"/>
              <a:t>dokumenti</a:t>
            </a:r>
            <a:r>
              <a:rPr lang="it-IT" dirty="0" smtClean="0"/>
              <a:t> </a:t>
            </a:r>
            <a:r>
              <a:rPr lang="it-IT" dirty="0"/>
              <a:t>za </a:t>
            </a:r>
            <a:r>
              <a:rPr lang="it-IT" dirty="0" err="1"/>
              <a:t>organizacijo</a:t>
            </a:r>
            <a:r>
              <a:rPr lang="it-IT" dirty="0"/>
              <a:t> in </a:t>
            </a:r>
            <a:r>
              <a:rPr lang="it-IT" dirty="0" err="1"/>
              <a:t>izvajanje</a:t>
            </a:r>
            <a:r>
              <a:rPr lang="it-IT" dirty="0"/>
              <a:t> </a:t>
            </a:r>
            <a:r>
              <a:rPr lang="it-IT" dirty="0" err="1"/>
              <a:t>načela</a:t>
            </a:r>
            <a:r>
              <a:rPr lang="it-IT" dirty="0"/>
              <a:t> </a:t>
            </a:r>
            <a:r>
              <a:rPr lang="it-IT" dirty="0" err="1"/>
              <a:t>partnerstva</a:t>
            </a:r>
            <a:r>
              <a:rPr lang="it-IT" dirty="0"/>
              <a:t>, </a:t>
            </a:r>
            <a:r>
              <a:rPr lang="it-IT" dirty="0" err="1"/>
              <a:t>poslovnik</a:t>
            </a:r>
            <a:r>
              <a:rPr lang="it-IT" dirty="0"/>
              <a:t> </a:t>
            </a:r>
            <a:r>
              <a:rPr lang="it-IT" dirty="0" err="1"/>
              <a:t>odbora</a:t>
            </a:r>
            <a:r>
              <a:rPr lang="it-IT" dirty="0"/>
              <a:t> za </a:t>
            </a:r>
            <a:r>
              <a:rPr lang="it-IT" dirty="0" err="1"/>
              <a:t>spremljanje</a:t>
            </a:r>
            <a:r>
              <a:rPr lang="it-IT" dirty="0"/>
              <a:t> </a:t>
            </a:r>
            <a:r>
              <a:rPr lang="it-IT" dirty="0" err="1"/>
              <a:t>itd</a:t>
            </a:r>
            <a:r>
              <a:rPr lang="it-IT" dirty="0"/>
              <a:t>.</a:t>
            </a:r>
            <a:endParaRPr lang="sl-SI" dirty="0"/>
          </a:p>
          <a:p>
            <a:r>
              <a:rPr lang="it-IT" dirty="0"/>
              <a:t> </a:t>
            </a:r>
            <a:r>
              <a:rPr lang="sl-SI" dirty="0" smtClean="0"/>
              <a:t>Vzpostavitev </a:t>
            </a:r>
            <a:r>
              <a:rPr lang="sl-SI" dirty="0"/>
              <a:t>ustreznih orodij za preverjanje oziroma ocenjevanje skladnosti programov</a:t>
            </a:r>
            <a:r>
              <a:rPr lang="sl-SI" dirty="0" smtClean="0"/>
              <a:t>: pogodba </a:t>
            </a:r>
            <a:r>
              <a:rPr lang="sl-SI" dirty="0"/>
              <a:t>o </a:t>
            </a:r>
            <a:r>
              <a:rPr lang="sl-SI" dirty="0" smtClean="0"/>
              <a:t>sofinanciranju, 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2.Ureditve </a:t>
            </a:r>
            <a:r>
              <a:rPr lang="sl-SI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poročanja odboru za spremljanje</a:t>
            </a: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359674" y="1854669"/>
            <a:ext cx="9160952" cy="4024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l-SI" sz="1600" b="1" dirty="0"/>
              <a:t>Sestava odbora za </a:t>
            </a:r>
            <a:r>
              <a:rPr lang="sl-SI" sz="1600" b="1" dirty="0" smtClean="0"/>
              <a:t>spremljanje</a:t>
            </a:r>
            <a:endParaRPr lang="sl-SI" sz="1600" b="1" dirty="0"/>
          </a:p>
          <a:p>
            <a:pPr lvl="0"/>
            <a:r>
              <a:rPr lang="sl-SI" sz="1600" b="1" dirty="0" smtClean="0"/>
              <a:t>Ureditev poročanja </a:t>
            </a:r>
            <a:r>
              <a:rPr lang="sl-SI" sz="1600" dirty="0" smtClean="0"/>
              <a:t>odboru za spremljanje: </a:t>
            </a:r>
          </a:p>
          <a:p>
            <a:pPr marL="0" lvl="0" indent="0">
              <a:buNone/>
            </a:pPr>
            <a:r>
              <a:rPr lang="sl-SI" sz="1600" dirty="0" smtClean="0"/>
              <a:t>„Organ upravljanja poroča odboru za spremljanje v primerih neskladnosti operacij z vidika Listine Evropske unije o temeljnih pravicah in Konvencije Združenih narodov o pravicah invalidov in pritožbah, v skladu z sedmim odstavkom 69. člena Uredbe 2021/1060/EU“ - predvidoma enkrat letno. </a:t>
            </a:r>
            <a:r>
              <a:rPr lang="sl-SI" sz="1600" dirty="0"/>
              <a:t> </a:t>
            </a:r>
          </a:p>
          <a:p>
            <a:pPr lvl="0"/>
            <a:r>
              <a:rPr lang="sl-SI" sz="1600" b="1" dirty="0"/>
              <a:t>Spremljanja izvajanja</a:t>
            </a:r>
            <a:r>
              <a:rPr lang="sl-SI" sz="1600" dirty="0"/>
              <a:t> listine in konvencije in izbiranje informacij za poročanje </a:t>
            </a:r>
            <a:r>
              <a:rPr lang="sl-SI" sz="1600" dirty="0" err="1" smtClean="0"/>
              <a:t>OzS</a:t>
            </a:r>
            <a:r>
              <a:rPr lang="sl-SI" sz="1600" dirty="0" smtClean="0"/>
              <a:t>: </a:t>
            </a:r>
          </a:p>
          <a:p>
            <a:pPr marL="0" lvl="0" indent="0">
              <a:buNone/>
            </a:pPr>
            <a:r>
              <a:rPr lang="sl-SI" sz="1600" dirty="0" smtClean="0"/>
              <a:t>OU bo </a:t>
            </a:r>
            <a:r>
              <a:rPr lang="sl-SI" sz="1600" dirty="0"/>
              <a:t>predvidoma imenoval eno ali več oseb, odgovornih za zbiranje informacij o primerih neskladnosti operacij, ki jih podpirajo skladi, z listino in konvencijo. </a:t>
            </a:r>
          </a:p>
          <a:p>
            <a:pPr marL="0" lvl="0" indent="0">
              <a:buNone/>
            </a:pPr>
            <a:r>
              <a:rPr lang="sl-SI" sz="1600" dirty="0" smtClean="0"/>
              <a:t>Medresorska delovna skupina </a:t>
            </a:r>
            <a:r>
              <a:rPr lang="sl-SI" sz="1600" dirty="0"/>
              <a:t>za koordinacijo izvajanja listine in konvencije, ki je posvetovalne narave in vključuje določena ministrstva ter zunanje </a:t>
            </a:r>
            <a:r>
              <a:rPr lang="sl-SI" sz="1600" dirty="0" smtClean="0"/>
              <a:t>svetovalce. Člani </a:t>
            </a:r>
            <a:r>
              <a:rPr lang="sl-SI" sz="1600" dirty="0"/>
              <a:t>medresorske skupine bodo sodelovali pri obravnavi pritožb in njihovem reševanju ter drugih </a:t>
            </a:r>
            <a:r>
              <a:rPr lang="sl-SI" sz="1600" dirty="0" smtClean="0"/>
              <a:t>vprašanjih</a:t>
            </a:r>
            <a:r>
              <a:rPr lang="sl-SI" sz="1600" dirty="0"/>
              <a:t>. </a:t>
            </a:r>
            <a:endParaRPr lang="sl-SI" sz="1600" dirty="0" smtClean="0"/>
          </a:p>
          <a:p>
            <a:pPr marL="0" lvl="0" indent="0">
              <a:buNone/>
            </a:pPr>
            <a:r>
              <a:rPr lang="sl-SI" sz="1600" dirty="0" smtClean="0"/>
              <a:t>V </a:t>
            </a:r>
            <a:r>
              <a:rPr lang="sl-SI" sz="1600" dirty="0"/>
              <a:t>primeru spoštovanja Konvencije o pravicah invalidov bo organ upravljanja poročilo pripravil v sodelovanju z MDDSZ ter Komisijo za spremljanje akcijskega programa za invalide (API) oziroma </a:t>
            </a:r>
            <a:r>
              <a:rPr lang="sl-SI" sz="1600" dirty="0" smtClean="0"/>
              <a:t>Svetom </a:t>
            </a:r>
            <a:r>
              <a:rPr lang="sl-SI" sz="1600" dirty="0"/>
              <a:t>za invalide. </a:t>
            </a:r>
          </a:p>
          <a:p>
            <a:pPr marL="0" lvl="0" indent="0">
              <a:buNone/>
            </a:pPr>
            <a:r>
              <a:rPr lang="sl-SI" sz="1600" dirty="0"/>
              <a:t>Kršitve bodo obravnavane v skladu z veljavnimi postopki varstva človekovih pravic in pravic invalidov.</a:t>
            </a:r>
          </a:p>
        </p:txBody>
      </p:sp>
    </p:spTree>
    <p:extLst>
      <p:ext uri="{BB962C8B-B14F-4D97-AF65-F5344CB8AC3E}">
        <p14:creationId xmlns:p14="http://schemas.microsoft.com/office/powerpoint/2010/main" val="356983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Dodatno … 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407380" y="2148867"/>
            <a:ext cx="9113245" cy="4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3200" dirty="0" smtClean="0"/>
              <a:t>Informacije </a:t>
            </a:r>
            <a:r>
              <a:rPr lang="sl-SI" sz="3200" dirty="0" smtClean="0"/>
              <a:t>in obrazec </a:t>
            </a:r>
            <a:r>
              <a:rPr lang="sl-SI" sz="3200" dirty="0"/>
              <a:t>za pritožbe na spletni strani </a:t>
            </a:r>
            <a:r>
              <a:rPr lang="sl-SI" sz="3200" u="sng" dirty="0">
                <a:hlinkClick r:id="rId3"/>
              </a:rPr>
              <a:t>www.evropskasredstva.si</a:t>
            </a:r>
            <a:r>
              <a:rPr lang="sl-SI" sz="3200" dirty="0"/>
              <a:t> (v pripravi) </a:t>
            </a:r>
            <a:endParaRPr lang="sl-SI" sz="3200" dirty="0" smtClean="0"/>
          </a:p>
          <a:p>
            <a:r>
              <a:rPr lang="sl-SI" sz="3200" dirty="0"/>
              <a:t>I</a:t>
            </a:r>
            <a:r>
              <a:rPr lang="sl-SI" sz="3200" dirty="0" smtClean="0"/>
              <a:t>zobraževanja </a:t>
            </a:r>
            <a:r>
              <a:rPr lang="sl-SI" sz="3200" dirty="0"/>
              <a:t>za OU in </a:t>
            </a:r>
            <a:r>
              <a:rPr lang="sl-SI" sz="3200" dirty="0" smtClean="0"/>
              <a:t>PT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270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Sistem spremljanja listine in konvencije v okviru EKP je v nastajanju … 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7124369" y="1997792"/>
            <a:ext cx="3935895" cy="4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2600" dirty="0" smtClean="0">
              <a:latin typeface="Republika" panose="02000506040000020004" pitchFamily="2" charset="-18"/>
            </a:endParaRPr>
          </a:p>
          <a:p>
            <a:pPr marL="0" indent="0">
              <a:buNone/>
            </a:pPr>
            <a:endParaRPr lang="sl-SI" sz="2600" dirty="0">
              <a:latin typeface="Republika" panose="02000506040000020004" pitchFamily="2" charset="-18"/>
            </a:endParaRPr>
          </a:p>
          <a:p>
            <a:pPr marL="0" indent="0">
              <a:buNone/>
            </a:pPr>
            <a:r>
              <a:rPr lang="sl-SI" sz="2600" dirty="0">
                <a:latin typeface="Calibri "/>
              </a:rPr>
              <a:t>Včasih ti uspe, drugič se </a:t>
            </a:r>
            <a:r>
              <a:rPr lang="sl-SI" sz="2600">
                <a:latin typeface="Calibri "/>
              </a:rPr>
              <a:t>naučiš</a:t>
            </a:r>
            <a:r>
              <a:rPr lang="sl-SI" sz="2600" smtClean="0">
                <a:latin typeface="Calibri "/>
              </a:rPr>
              <a:t>.</a:t>
            </a:r>
          </a:p>
          <a:p>
            <a:pPr marL="0" indent="0" algn="r">
              <a:buNone/>
            </a:pPr>
            <a:r>
              <a:rPr lang="sl-SI" sz="1800" i="1" smtClean="0">
                <a:latin typeface="Calibri "/>
              </a:rPr>
              <a:t>Robert </a:t>
            </a:r>
            <a:r>
              <a:rPr lang="sl-SI" sz="1800" i="1" dirty="0" err="1">
                <a:latin typeface="Calibri "/>
              </a:rPr>
              <a:t>Kiyosaki</a:t>
            </a:r>
            <a:r>
              <a:rPr lang="sl-SI" sz="1800" i="1" dirty="0">
                <a:latin typeface="Calibri "/>
              </a:rPr>
              <a:t> </a:t>
            </a:r>
          </a:p>
          <a:p>
            <a:pPr marL="0" indent="0">
              <a:buNone/>
            </a:pPr>
            <a:endParaRPr lang="sl-SI" sz="2600" dirty="0" smtClean="0">
              <a:latin typeface="Republika" panose="02000506040000020004" pitchFamily="2" charset="-18"/>
            </a:endParaRPr>
          </a:p>
          <a:p>
            <a:pPr marL="0" indent="0">
              <a:buNone/>
            </a:pPr>
            <a:endParaRPr lang="sl-SI" sz="2600" dirty="0">
              <a:latin typeface="Republika" panose="02000506040000020004" pitchFamily="2" charset="-18"/>
            </a:endParaRPr>
          </a:p>
        </p:txBody>
      </p:sp>
      <p:pic>
        <p:nvPicPr>
          <p:cNvPr id="1026" name="Picture 2" descr="italki - Learning a language, a difficult but funny task It is my first  diary entry. To be honest, I used Go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40" y="2340307"/>
            <a:ext cx="4762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14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450</Words>
  <Application>Microsoft Office PowerPoint</Application>
  <PresentationFormat>Širokozaslonsko</PresentationFormat>
  <Paragraphs>33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</vt:lpstr>
      <vt:lpstr>Calibri Light</vt:lpstr>
      <vt:lpstr>Republika</vt:lpstr>
      <vt:lpstr>Officeova tema</vt:lpstr>
      <vt:lpstr>Postopkovnik za izvajanje Listine Evropske unije o temeljnih pravicah in Konvencije Združenih narodov o pravicah invalidov v skladu s Sklepom Sveta 2010/48/ES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SVRK</cp:lastModifiedBy>
  <cp:revision>22</cp:revision>
  <dcterms:created xsi:type="dcterms:W3CDTF">2023-03-08T14:06:17Z</dcterms:created>
  <dcterms:modified xsi:type="dcterms:W3CDTF">2023-04-18T11:42:39Z</dcterms:modified>
</cp:coreProperties>
</file>