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2">
  <p:sldMasterIdLst>
    <p:sldMasterId id="2147483650" r:id="rId1"/>
    <p:sldMasterId id="2147483731" r:id="rId2"/>
  </p:sldMasterIdLst>
  <p:notesMasterIdLst>
    <p:notesMasterId r:id="rId50"/>
  </p:notesMasterIdLst>
  <p:handoutMasterIdLst>
    <p:handoutMasterId r:id="rId51"/>
  </p:handoutMasterIdLst>
  <p:sldIdLst>
    <p:sldId id="350" r:id="rId3"/>
    <p:sldId id="400" r:id="rId4"/>
    <p:sldId id="306" r:id="rId5"/>
    <p:sldId id="399" r:id="rId6"/>
    <p:sldId id="414" r:id="rId7"/>
    <p:sldId id="334" r:id="rId8"/>
    <p:sldId id="424" r:id="rId9"/>
    <p:sldId id="384" r:id="rId10"/>
    <p:sldId id="413" r:id="rId11"/>
    <p:sldId id="401" r:id="rId12"/>
    <p:sldId id="335" r:id="rId13"/>
    <p:sldId id="420" r:id="rId14"/>
    <p:sldId id="362" r:id="rId15"/>
    <p:sldId id="360" r:id="rId16"/>
    <p:sldId id="402" r:id="rId17"/>
    <p:sldId id="361" r:id="rId18"/>
    <p:sldId id="431" r:id="rId19"/>
    <p:sldId id="432" r:id="rId20"/>
    <p:sldId id="407" r:id="rId21"/>
    <p:sldId id="434" r:id="rId22"/>
    <p:sldId id="409" r:id="rId23"/>
    <p:sldId id="417" r:id="rId24"/>
    <p:sldId id="436" r:id="rId25"/>
    <p:sldId id="398" r:id="rId26"/>
    <p:sldId id="419" r:id="rId27"/>
    <p:sldId id="394" r:id="rId28"/>
    <p:sldId id="387" r:id="rId29"/>
    <p:sldId id="438" r:id="rId30"/>
    <p:sldId id="439" r:id="rId31"/>
    <p:sldId id="388" r:id="rId32"/>
    <p:sldId id="440" r:id="rId33"/>
    <p:sldId id="395" r:id="rId34"/>
    <p:sldId id="442" r:id="rId35"/>
    <p:sldId id="447" r:id="rId36"/>
    <p:sldId id="448" r:id="rId37"/>
    <p:sldId id="433" r:id="rId38"/>
    <p:sldId id="443" r:id="rId39"/>
    <p:sldId id="386" r:id="rId40"/>
    <p:sldId id="444" r:id="rId41"/>
    <p:sldId id="426" r:id="rId42"/>
    <p:sldId id="446" r:id="rId43"/>
    <p:sldId id="445" r:id="rId44"/>
    <p:sldId id="427" r:id="rId45"/>
    <p:sldId id="428" r:id="rId46"/>
    <p:sldId id="429" r:id="rId47"/>
    <p:sldId id="430" r:id="rId48"/>
    <p:sldId id="303" r:id="rId49"/>
  </p:sldIdLst>
  <p:sldSz cx="9144000" cy="6858000" type="screen4x3"/>
  <p:notesSz cx="6794500" cy="992505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Republika" panose="02000506040000020004" pitchFamily="2" charset="-18"/>
      <p:regular r:id="rId56"/>
      <p:bold r:id="rId57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877B6BFA-7B71-4678-893A-D855E8FABEE4}">
          <p14:sldIdLst>
            <p14:sldId id="350"/>
            <p14:sldId id="400"/>
            <p14:sldId id="306"/>
            <p14:sldId id="399"/>
            <p14:sldId id="414"/>
            <p14:sldId id="334"/>
            <p14:sldId id="424"/>
            <p14:sldId id="384"/>
            <p14:sldId id="413"/>
            <p14:sldId id="401"/>
            <p14:sldId id="335"/>
            <p14:sldId id="420"/>
            <p14:sldId id="362"/>
            <p14:sldId id="360"/>
            <p14:sldId id="402"/>
            <p14:sldId id="361"/>
            <p14:sldId id="431"/>
            <p14:sldId id="432"/>
            <p14:sldId id="407"/>
            <p14:sldId id="434"/>
            <p14:sldId id="409"/>
            <p14:sldId id="417"/>
            <p14:sldId id="436"/>
            <p14:sldId id="398"/>
            <p14:sldId id="419"/>
            <p14:sldId id="394"/>
            <p14:sldId id="387"/>
            <p14:sldId id="438"/>
            <p14:sldId id="439"/>
            <p14:sldId id="388"/>
            <p14:sldId id="440"/>
            <p14:sldId id="395"/>
            <p14:sldId id="442"/>
            <p14:sldId id="447"/>
            <p14:sldId id="448"/>
            <p14:sldId id="433"/>
            <p14:sldId id="443"/>
            <p14:sldId id="386"/>
            <p14:sldId id="444"/>
            <p14:sldId id="426"/>
            <p14:sldId id="446"/>
            <p14:sldId id="445"/>
            <p14:sldId id="427"/>
            <p14:sldId id="428"/>
            <p14:sldId id="429"/>
            <p14:sldId id="430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 Greif" initials="GG" lastIdx="1" clrIdx="0">
    <p:extLst>
      <p:ext uri="{19B8F6BF-5375-455C-9EA6-DF929625EA0E}">
        <p15:presenceInfo xmlns:p15="http://schemas.microsoft.com/office/powerpoint/2012/main" userId="S::Gregor.Greif@gov.si::bade6438-5018-4881-9e5e-b570a03569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 autoAdjust="0"/>
    <p:restoredTop sz="85627" autoAdjust="0"/>
  </p:normalViewPr>
  <p:slideViewPr>
    <p:cSldViewPr snapToGrid="0" snapToObjects="1">
      <p:cViewPr varScale="1">
        <p:scale>
          <a:sx n="110" d="100"/>
          <a:sy n="110" d="100"/>
        </p:scale>
        <p:origin x="1074" y="10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7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360" y="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4" y="0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54768AD-204A-4215-BD53-84CC9E25AACA}" type="datetime1">
              <a:rPr lang="sl-SI"/>
              <a:pPr>
                <a:defRPr/>
              </a:pPr>
              <a:t>19. 04. 2023</a:t>
            </a:fld>
            <a:endParaRPr lang="sl-SI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7845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4" y="9427845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482F4F8-C183-4D42-9A3E-9EAED7A1E1D9}" type="slidenum">
              <a:rPr lang="sl-SI"/>
              <a:pPr>
                <a:defRPr/>
              </a:pPr>
              <a:t>‹#›</a:t>
            </a:fld>
            <a:r>
              <a:rPr lang="sl-SI"/>
              <a:t>/(##)</a:t>
            </a:r>
          </a:p>
        </p:txBody>
      </p:sp>
    </p:spTree>
    <p:extLst>
      <p:ext uri="{BB962C8B-B14F-4D97-AF65-F5344CB8AC3E}">
        <p14:creationId xmlns:p14="http://schemas.microsoft.com/office/powerpoint/2010/main" val="18048877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4" y="0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960E445-93F1-4C19-8A25-638853BC2F51}" type="datetime1">
              <a:rPr lang="sl-SI"/>
              <a:pPr>
                <a:defRPr/>
              </a:pPr>
              <a:t>19. 04. 2023</a:t>
            </a:fld>
            <a:endParaRPr lang="sl-SI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720"/>
            <a:ext cx="5435600" cy="4465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7845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4" y="9427845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7D22BCA-1938-417C-9214-6164618E532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78146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503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5931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9125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1016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591903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3027694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4064087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1316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686875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10889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112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299195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254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978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981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430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342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390F-7B07-447C-8549-B88F7C6B761B}" type="datetime1">
              <a:rPr lang="sl-SI" smtClean="0"/>
              <a:t>19. 04. 2023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E35F-680F-430C-9526-32D3E14CB1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4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A2F3-7320-4A4D-9E8C-9BFE2B4EC902}" type="datetime1">
              <a:rPr lang="sl-SI" smtClean="0"/>
              <a:t>19. 04. 2023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CED5-F7A4-4A94-8926-C44EACB1F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AFE7-3255-43E1-B45F-A2CBAB205BE9}" type="datetime1">
              <a:rPr lang="sl-SI" smtClean="0"/>
              <a:t>19. 04. 2023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1634-C9CC-457B-9500-661437989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F178-77FE-485C-B1A8-AC8E1C104704}" type="datetime1">
              <a:rPr lang="sl-SI" smtClean="0"/>
              <a:t>19. 04. 2023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3ED7-83F3-4A8F-A016-9A7DEA6E3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A1CB-3C1B-4D18-9A54-C74D53F9909E}" type="datetime1">
              <a:rPr lang="sl-SI" smtClean="0"/>
              <a:t>19. 04. 2023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904D-197B-4E8A-81BC-DF5B722A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B957-E1A0-4637-AE5C-8AF02B180F19}" type="datetime1">
              <a:rPr lang="sl-SI" smtClean="0"/>
              <a:t>19. 04. 2023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1234-13A9-41B2-88D2-98394431D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51C3-1904-4358-ABD4-04CA41BF5D86}" type="datetime1">
              <a:rPr lang="sl-SI" smtClean="0"/>
              <a:t>19. 04. 2023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8C18-44A6-4213-B056-58502FF4B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526E-BF63-42D3-BB98-2ACA3AD12192}" type="datetime1">
              <a:rPr lang="sl-SI" smtClean="0"/>
              <a:t>19. 04. 2023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1343-760C-4A99-B169-F80D149FD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AE87-CD4E-4DBA-BE0B-94856C5D5C43}" type="datetime1">
              <a:rPr lang="sl-SI" smtClean="0"/>
              <a:t>19. 04. 2023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6180-ED4E-4656-A76A-31E07C6EE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6071-C835-4D0A-8F3A-10589F69F7F1}" type="datetime1">
              <a:rPr lang="sl-SI" smtClean="0"/>
              <a:t>19. 04. 2023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4F7F-4C0C-4159-AE6E-E94CADBAA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1E17-685A-4365-BE8B-C51E6E4B0F20}" type="datetime1">
              <a:rPr lang="sl-SI" smtClean="0"/>
              <a:t>19. 04. 2023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C279-F02B-4610-9F68-7B547C1FB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78D8-BF1B-4BBD-9F9F-4DDA9CB82596}" type="datetime1">
              <a:rPr lang="sl-SI" smtClean="0"/>
              <a:t>19. 04. 2023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8FB7-A3A3-4119-A653-60653CD5F55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8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8F9B-2BEF-44D5-9B87-D0CFBFFADD79}" type="datetime1">
              <a:rPr lang="sl-SI" smtClean="0"/>
              <a:t>19. 04. 2023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447F-B0D8-46F9-8260-ECA4BE71D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B1BE-0679-405C-B3CF-83D79CBFC66C}" type="datetime1">
              <a:rPr lang="sl-SI" smtClean="0"/>
              <a:t>19. 04. 2023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70F7-4E74-4929-9F7A-E8D60448843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53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916F-C5DE-41EA-801C-F65376E25AE6}" type="datetime1">
              <a:rPr lang="sl-SI" smtClean="0"/>
              <a:t>19. 04. 2023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E155-5F52-4164-89B0-B50466356DB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68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81E5-F37C-49CF-ABF4-47A696799C0B}" type="datetime1">
              <a:rPr lang="sl-SI" smtClean="0"/>
              <a:t>19. 04. 2023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BF0E-1C5B-4CBD-9F6C-81A8A6BB52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84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2EDB-0D14-488B-BD4E-DC747D9EDF41}" type="datetime1">
              <a:rPr lang="sl-SI" smtClean="0"/>
              <a:t>19. 04. 2023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3D51-A900-4D58-B81B-B7EC72AA8C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70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BA6EB-4260-4D47-922F-92CA7EE85F27}" type="datetime1">
              <a:rPr lang="sl-SI" smtClean="0"/>
              <a:t>19. 04. 2023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8BA6-50F5-498A-B1CC-3967BE50714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84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3B25-CD04-4B92-9817-5B50AEEE0AB4}" type="datetime1">
              <a:rPr lang="sl-SI" smtClean="0"/>
              <a:t>19. 04. 2023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6124-80F1-4D58-A5FC-6DB148F0846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79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FDFF-F70C-41A1-92B5-A89B7EFB6D58}" type="datetime1">
              <a:rPr lang="sl-SI" smtClean="0"/>
              <a:t>19. 04. 2023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5C37-655F-4654-B61C-8B51ABC5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FBDCF0-A186-43B9-A2DE-5CE2A83F85AB}" type="datetime1">
              <a:rPr lang="sl-SI" smtClean="0"/>
              <a:t>19. 04. 2023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ABAB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8BC18-41C7-4B1E-8064-13BFFCFF4898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512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FINANCE</a:t>
            </a:r>
          </a:p>
          <a:p>
            <a:pPr eaLnBrk="1" hangingPunct="1">
              <a:lnSpc>
                <a:spcPts val="838"/>
              </a:lnSpc>
              <a:defRPr/>
            </a:pPr>
            <a:endParaRPr lang="sl-SI" sz="700" b="1">
              <a:solidFill>
                <a:schemeClr val="tx2"/>
              </a:solidFill>
              <a:latin typeface="Republika" charset="-18"/>
            </a:endParaRPr>
          </a:p>
          <a:p>
            <a:pPr eaLnBrk="1" hangingPunct="1">
              <a:lnSpc>
                <a:spcPts val="838"/>
              </a:lnSpc>
              <a:defRPr/>
            </a:pPr>
            <a:r>
              <a:rPr lang="sl-SI" sz="700" b="1">
                <a:solidFill>
                  <a:schemeClr val="tx2"/>
                </a:solidFill>
                <a:latin typeface="Republika" charset="-18"/>
              </a:rPr>
              <a:t>URAD REPUBLIKE SLOVENIJE ZA NADZOR PRORAČUNA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1032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9" r:id="rId2"/>
    <p:sldLayoutId id="2147483738" r:id="rId3"/>
    <p:sldLayoutId id="2147483737" r:id="rId4"/>
    <p:sldLayoutId id="2147483753" r:id="rId5"/>
    <p:sldLayoutId id="2147483754" r:id="rId6"/>
    <p:sldLayoutId id="2147483755" r:id="rId7"/>
    <p:sldLayoutId id="214748373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1204913" cy="512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FINANCE</a:t>
            </a:r>
          </a:p>
          <a:p>
            <a:pPr eaLnBrk="1" hangingPunct="1">
              <a:lnSpc>
                <a:spcPts val="838"/>
              </a:lnSpc>
              <a:defRPr/>
            </a:pPr>
            <a:endParaRPr lang="sl-SI" sz="700" b="1">
              <a:solidFill>
                <a:schemeClr val="tx2"/>
              </a:solidFill>
              <a:latin typeface="Republika" charset="-18"/>
            </a:endParaRPr>
          </a:p>
          <a:p>
            <a:pPr eaLnBrk="1" hangingPunct="1">
              <a:lnSpc>
                <a:spcPts val="838"/>
              </a:lnSpc>
              <a:defRPr/>
            </a:pPr>
            <a:r>
              <a:rPr lang="sl-SI" sz="700" b="1">
                <a:solidFill>
                  <a:schemeClr val="tx2"/>
                </a:solidFill>
                <a:latin typeface="Republika" charset="-18"/>
              </a:rPr>
              <a:t>URAD REPUBLIKE SLOVENIJE ZA NADZOR PRORAČUNA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10244" name="Picture 8" descr="grb moder za 10 pt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861ED7-1EF0-44F6-83D0-D4D2B4B7AEF3}" type="datetime1">
              <a:rPr lang="sl-SI" smtClean="0"/>
              <a:t>19. 04. 2023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ABABA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BC7E42-9AE6-44A7-9A06-F57D2053B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p.gov.si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869DA8-E1ED-4FD3-B495-C8DF49C82840}"/>
              </a:ext>
            </a:extLst>
          </p:cNvPr>
          <p:cNvSpPr txBox="1">
            <a:spLocks/>
          </p:cNvSpPr>
          <p:nvPr/>
        </p:nvSpPr>
        <p:spPr bwMode="auto">
          <a:xfrm>
            <a:off x="984069" y="1587000"/>
            <a:ext cx="7106740" cy="4195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Revidiranje sredstev</a:t>
            </a:r>
            <a:r>
              <a:rPr lang="sl-SI" sz="3600" b="1" kern="0" dirty="0">
                <a:solidFill>
                  <a:srgbClr val="C00000"/>
                </a:solidFill>
                <a:latin typeface="Calibri"/>
              </a:rPr>
              <a:t> </a:t>
            </a: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evropske kohezijske politike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Urad RS za nadzor proračuna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l-SI" sz="2800" b="1" kern="0" dirty="0">
                <a:solidFill>
                  <a:srgbClr val="C00000"/>
                </a:solidFill>
                <a:latin typeface="Calibri"/>
              </a:rPr>
              <a:t>(r</a:t>
            </a:r>
            <a:r>
              <a:rPr kumimoji="0" lang="sl-SI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evizijski</a:t>
            </a:r>
            <a:r>
              <a:rPr kumimoji="0" 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organ)</a:t>
            </a:r>
            <a:b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sl-SI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Ljubljana, 20. april 2023</a:t>
            </a:r>
            <a:endParaRPr kumimoji="0" lang="en-GB" altLang="sl-SI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3" descr="image003">
            <a:extLst>
              <a:ext uri="{FF2B5EF4-FFF2-40B4-BE49-F238E27FC236}">
                <a16:creationId xmlns:a16="http://schemas.microsoft.com/office/drawing/2014/main" id="{16C8418F-E370-84FB-9412-302137E65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0381F-AA07-C5A4-8B6D-A929E676656E}"/>
              </a:ext>
            </a:extLst>
          </p:cNvPr>
          <p:cNvSpPr txBox="1">
            <a:spLocks/>
          </p:cNvSpPr>
          <p:nvPr/>
        </p:nvSpPr>
        <p:spPr bwMode="auto">
          <a:xfrm>
            <a:off x="1126944" y="2444249"/>
            <a:ext cx="7106740" cy="2528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Predstavitev revizij sistema in pregled najpomembnejših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ugotovitev / pomanjkljivosti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programskem obdobju 2014-2020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sl-SI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9E129-694A-4BBE-8101-1EDCD761EDDE}"/>
              </a:ext>
            </a:extLst>
          </p:cNvPr>
          <p:cNvSpPr txBox="1"/>
          <p:nvPr/>
        </p:nvSpPr>
        <p:spPr>
          <a:xfrm>
            <a:off x="777240" y="2203428"/>
            <a:ext cx="7806690" cy="32470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8038" marR="0" lvl="1" indent="-541338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sl-SI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8038" marR="0" lvl="1" indent="-541338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Revizije sistema upravljanja in nadzora</a:t>
            </a:r>
          </a:p>
          <a:p>
            <a:pPr marL="808038" lvl="1" indent="-541338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Tematske (horizontalne) revizije</a:t>
            </a:r>
          </a:p>
          <a:p>
            <a:pPr marL="808038" marR="0" lvl="1" indent="-541338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Revizije izpolnjevanja priporočil </a:t>
            </a:r>
          </a:p>
          <a:p>
            <a:pPr marL="809625" marR="0" lvl="1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sl-SI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(iz sistemskih in tematskih revizij)</a:t>
            </a:r>
          </a:p>
          <a:p>
            <a:pPr marL="266700" marR="0" lvl="1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E43314D-F56F-A4EF-1666-37E5A3E10449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Poročila revizijskega organa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5617B1E-227A-7561-47CC-269A87A2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C00000"/>
                </a:solidFill>
              </a:rPr>
              <a:t>Revizije sistema</a:t>
            </a:r>
          </a:p>
        </p:txBody>
      </p:sp>
    </p:spTree>
    <p:extLst>
      <p:ext uri="{BB962C8B-B14F-4D97-AF65-F5344CB8AC3E}">
        <p14:creationId xmlns:p14="http://schemas.microsoft.com/office/powerpoint/2010/main" val="10588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CEC1B73-FF65-E25A-64EF-CF09425774EF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1C2D5-5F8A-358C-E148-5C9E66C63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C00000"/>
                </a:solidFill>
              </a:rPr>
              <a:t>Namen revizij sistema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236E0-45EB-4FD2-5EDF-6665E92B5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2203428"/>
            <a:ext cx="7806690" cy="2323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sl-SI" sz="2300" dirty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l-SI" sz="2300" dirty="0">
                <a:solidFill>
                  <a:srgbClr val="000000"/>
                </a:solidFill>
                <a:latin typeface="+mj-lt"/>
              </a:rPr>
              <a:t>Revizijski organ mora pridobiti zadostne in ustrezne revizijske dokaze za podajo mnenja o tem, ali: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300" dirty="0">
                <a:solidFill>
                  <a:srgbClr val="000000"/>
                </a:solidFill>
                <a:latin typeface="+mj-lt"/>
              </a:rPr>
              <a:t>vzpostavljeni sistem upravljanja in nadzora </a:t>
            </a:r>
            <a:r>
              <a:rPr lang="sl-SI" sz="2300" b="1" i="1" dirty="0">
                <a:solidFill>
                  <a:srgbClr val="000000"/>
                </a:solidFill>
                <a:latin typeface="+mj-lt"/>
              </a:rPr>
              <a:t>deluje pravilno</a:t>
            </a:r>
            <a:r>
              <a:rPr lang="sl-SI" sz="23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sl-SI" sz="23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7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" y="2203428"/>
            <a:ext cx="7806690" cy="3616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marR="0" lvl="1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Uporabljena metodologija: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24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Smernice za Komisijo in države članice v zvezi s skupno metodologijo za ocenjevanje sistemov upravljanja in nadzora v državah članicah </a:t>
            </a:r>
            <a:r>
              <a:rPr kumimoji="0" 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EGESIF_14-0010-final</a:t>
            </a:r>
            <a:r>
              <a:rPr kumimoji="0" 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r>
              <a:rPr kumimoji="0" 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</a:t>
            </a:r>
            <a:r>
              <a:rPr kumimoji="0" 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</a:t>
            </a:r>
            <a:r>
              <a:rPr kumimoji="0" 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24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</a:t>
            </a:r>
            <a:r>
              <a:rPr kumimoji="0" lang="sl-SI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 upravljanja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sl-SI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posredniške organe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24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ključnih zahtev; 36 meril za ocenjevanje; 4 kategorije ocen</a:t>
            </a:r>
          </a:p>
          <a:p>
            <a:pPr marL="5524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</a:t>
            </a:r>
            <a:r>
              <a:rPr kumimoji="0" lang="sl-SI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 za potrjevanje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5524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ključnih zahtev; 18 meril za ocenjevanje; 4 kategorije ocen</a:t>
            </a:r>
          </a:p>
          <a:p>
            <a:pPr marL="5524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FC77E62C-7B36-77D3-A893-7452AF7649C1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C88A47-B60F-0D24-E4A4-B50D6E151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C00000"/>
                </a:solidFill>
              </a:rPr>
              <a:t>Metodologija</a:t>
            </a:r>
          </a:p>
        </p:txBody>
      </p:sp>
    </p:spTree>
    <p:extLst>
      <p:ext uri="{BB962C8B-B14F-4D97-AF65-F5344CB8AC3E}">
        <p14:creationId xmlns:p14="http://schemas.microsoft.com/office/powerpoint/2010/main" val="15161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" y="2084535"/>
            <a:ext cx="7806690" cy="40663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1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Ustrezna ločenost funkcij ter ustrezni sistemi poročanja in spremljanja, če pristojni 			organ zaupa izvajanje nalog drugemu organu</a:t>
            </a:r>
          </a:p>
          <a:p>
            <a:pPr marL="22860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2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Ustrezen izbor operacij</a:t>
            </a:r>
          </a:p>
          <a:p>
            <a:pPr marL="22860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3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Ustrezno obveščanje upravičencev</a:t>
            </a:r>
          </a:p>
          <a:p>
            <a:pPr marL="22860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4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Ustrezna upravljalna preverjanja</a:t>
            </a:r>
          </a:p>
          <a:p>
            <a:pPr marL="22860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5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Vzpostavljen učinkovit sistem, ki zagotavlja, da se hranijo vsi dokumenti v zvezi z izdatki 		in revizijami ter tako omogoči ustrezna revizijska sled</a:t>
            </a:r>
          </a:p>
          <a:p>
            <a:pPr marL="22860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6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Zanesljiv sistem za zbiranje, beleženje in hrambo podatkov za namene spremljanja, 		vrednotenja, finančnega upravljanja, preverjanja in revizije, vključno s povezavami s 		sistemi elektronske izmenjave podatkov z upravičenci</a:t>
            </a:r>
          </a:p>
          <a:p>
            <a:pPr marL="22860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7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Učinkovito izvajanje sorazmernih ukrepov za preprečevanje goljufij</a:t>
            </a:r>
          </a:p>
          <a:p>
            <a:pPr marL="22860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8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Ustrezni postopki za pripravo izjave o upravljanju ter letnega povzetka končnih 			revizijskih poročil in izvedenih kontrol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10AF430-79D4-A372-2D6A-FAC1F78149E3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C5B4A9-9718-AECC-C27C-5C956ACE1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000" b="1" dirty="0">
                <a:solidFill>
                  <a:srgbClr val="C00000"/>
                </a:solidFill>
              </a:rPr>
              <a:t>Metodologija – področja oz. ključne zahteve (KZ) za OU in PO</a:t>
            </a:r>
          </a:p>
        </p:txBody>
      </p:sp>
    </p:spTree>
    <p:extLst>
      <p:ext uri="{BB962C8B-B14F-4D97-AF65-F5344CB8AC3E}">
        <p14:creationId xmlns:p14="http://schemas.microsoft.com/office/powerpoint/2010/main" val="29207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" y="2081091"/>
            <a:ext cx="7818120" cy="2508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marR="0" lvl="0" indent="0" algn="just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9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Ustrezna ločenost funkcij ter ustrezni sistemi poročanja in spremljanja, če pristojni 			organ zaupa izvajanje nalog drugemu organu</a:t>
            </a:r>
          </a:p>
          <a:p>
            <a:pPr marL="228600" marR="0" lvl="0" indent="0" algn="just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10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Ustrezni postopki za pripravo in vložitev vlog za plačilo</a:t>
            </a:r>
          </a:p>
          <a:p>
            <a:pPr marL="228600" marR="0" lvl="0" indent="0" algn="just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11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Primerna računalniška evidenca prijavljenih izdatkov in pripadajočega javnega 			prispevka</a:t>
            </a:r>
          </a:p>
          <a:p>
            <a:pPr marL="228600" marR="0" lvl="0" indent="0" algn="just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12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Primerna in popolna evidenca izterljivih, izterjanih in umaknjenih zneskov</a:t>
            </a:r>
          </a:p>
          <a:p>
            <a:pPr marL="228600" marR="0" lvl="0" indent="0" algn="just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KZ 13</a:t>
            </a: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Ustrezni postopki za pripravo računovodskih izkazov ter potrjevanje njihove 				popolnosti, točnosti in resničnosti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94A8BF2-B101-883A-0B8A-7BA1D8B241B4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63F8C-B3DC-13A7-DD88-4CF6DBB7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000" b="1" dirty="0">
                <a:solidFill>
                  <a:srgbClr val="C00000"/>
                </a:solidFill>
              </a:rPr>
              <a:t>Metodologija – ključne zahteve (KZ) za organ za potrjevanje</a:t>
            </a:r>
          </a:p>
        </p:txBody>
      </p:sp>
    </p:spTree>
    <p:extLst>
      <p:ext uri="{BB962C8B-B14F-4D97-AF65-F5344CB8AC3E}">
        <p14:creationId xmlns:p14="http://schemas.microsoft.com/office/powerpoint/2010/main" val="23974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670" y="2080318"/>
            <a:ext cx="7806690" cy="3023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ctr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Kategorije ocen za ocenjevanje:</a:t>
            </a:r>
          </a:p>
          <a:p>
            <a:pPr marL="0" marR="0" lvl="0" indent="0" algn="l" defTabSz="457200" rtl="0" eaLnBrk="1" fontAlgn="ctr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Kategorija 1: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Deluje dobro. Izboljšave niso potrebne ali pa so 						potrebne le manjše izboljšave.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ctr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Kategorija 2: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Deluje, vendar so potrebne nekatere izboljšave.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ctr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Kategorija 3: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Deluje delno; potrebne so znatne izboljšave.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ctr" latinLnBrk="0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Kategorija 4: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Dejansko ne deluje.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0E6A5DA6-9A70-1959-3981-513C3B9C4033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C7194F-0D5E-F699-1E66-90BACFB7D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000" b="1" dirty="0">
                <a:solidFill>
                  <a:srgbClr val="C00000"/>
                </a:solidFill>
              </a:rPr>
              <a:t>Metodologija – kategorije ocen</a:t>
            </a:r>
          </a:p>
        </p:txBody>
      </p:sp>
    </p:spTree>
    <p:extLst>
      <p:ext uri="{BB962C8B-B14F-4D97-AF65-F5344CB8AC3E}">
        <p14:creationId xmlns:p14="http://schemas.microsoft.com/office/powerpoint/2010/main" val="6477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" y="2203428"/>
            <a:ext cx="7806690" cy="4201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 je v obdobju 2014-2020 izvedel </a:t>
            </a:r>
            <a:r>
              <a:rPr lang="sl-SI" b="1" u="sng" dirty="0">
                <a:solidFill>
                  <a:srgbClr val="0070C0"/>
                </a:solidFill>
                <a:latin typeface="Calibri"/>
              </a:rPr>
              <a:t>5</a:t>
            </a:r>
            <a:r>
              <a:rPr kumimoji="0" lang="sl-SI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revizij sistema</a:t>
            </a: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od tega: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sistemskih revizij: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 eno sistemsko revizijo pri 9 posredniških organih, 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pri PO MGRT dve sistemski reviziji (sistemska revizija PO ter ločeno za 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  področji CLLD in ESS),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 organu za potrjevanje dve sistemski reviziji,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pri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organu upravljanja dve sistemski reviziji. 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5 tematskih revizij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upravljalna preverjanja,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-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informacijski sistemi za izvajanje OP EKP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kakovost izbora projektov ter upravljalnih preverjanj, povezanih z					 	  izvajanjem FI,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- zanesljivost informacij o kazalnikih in mejnikih ter napredku OP EKP,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</a:t>
            </a:r>
            <a:r>
              <a:rPr lang="sl-SI" sz="1400" i="1" dirty="0">
                <a:solidFill>
                  <a:srgbClr val="000000"/>
                </a:solidFill>
                <a:latin typeface="Calibri"/>
              </a:rPr>
              <a:t>- izvajanje učinkovitih in sorazmernih ukrepov za preprečevanje goljufij, 				 	  podprtih z oceno tveganja goljufije (še v teku).</a:t>
            </a:r>
          </a:p>
          <a:p>
            <a:pPr marL="285750" indent="-28575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35 naknadnih revizij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revizij izpolnjevanja priporočil iz sistemskih revizij </a:t>
            </a:r>
            <a:r>
              <a:rPr lang="sl-SI" sz="1400" i="1" dirty="0">
                <a:solidFill>
                  <a:srgbClr val="000000"/>
                </a:solidFill>
                <a:latin typeface="Calibri"/>
              </a:rPr>
              <a:t>(1 še v teku),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- 5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revizij izpolnjevanja priporočil iz tematskih revizij </a:t>
            </a:r>
            <a:r>
              <a:rPr lang="sl-SI" sz="1400" i="1" dirty="0">
                <a:solidFill>
                  <a:srgbClr val="000000"/>
                </a:solidFill>
                <a:latin typeface="Calibri"/>
              </a:rPr>
              <a:t>(1 še v teku)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sl-SI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9E53E50-9580-28A7-414F-F6A0E0330403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2420B5-FCA3-7EE6-BC02-DE796552D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C00000"/>
                </a:solidFill>
              </a:rPr>
              <a:t>Izvedene revizije sistema</a:t>
            </a:r>
          </a:p>
        </p:txBody>
      </p:sp>
    </p:spTree>
    <p:extLst>
      <p:ext uri="{BB962C8B-B14F-4D97-AF65-F5344CB8AC3E}">
        <p14:creationId xmlns:p14="http://schemas.microsoft.com/office/powerpoint/2010/main" val="41968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" y="2203428"/>
            <a:ext cx="7806690" cy="3811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 je v obdobju 2014-2020 v okviru opravljenih revizij sistema podal </a:t>
            </a:r>
            <a:r>
              <a:rPr kumimoji="0" lang="sl-SI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146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ugotovitev in priporočil</a:t>
            </a: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 sicer pri: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revizijah sistema: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- 96 priporočil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4 tematskih revizijah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- 50 priporočil </a:t>
            </a:r>
            <a:r>
              <a:rPr lang="sl-SI" sz="1400" i="1" dirty="0">
                <a:solidFill>
                  <a:srgbClr val="000000"/>
                </a:solidFill>
                <a:latin typeface="Calibri"/>
              </a:rPr>
              <a:t>(1 tematska revizija še v teku) 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400" dirty="0">
              <a:solidFill>
                <a:srgbClr val="000000"/>
              </a:solidFill>
              <a:latin typeface="Calibri"/>
            </a:endParaRPr>
          </a:p>
          <a:p>
            <a:pPr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navedenih 146 priporočil je 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zaključenih 114</a:t>
            </a: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 sicer pri:</a:t>
            </a:r>
          </a:p>
          <a:p>
            <a:pPr marL="285750" indent="-28575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revizijah sistema:	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- 82 priporočil</a:t>
            </a:r>
          </a:p>
          <a:p>
            <a:pPr marL="285750" indent="-28575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4 tematskih revizijah: 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- 32 priporočil</a:t>
            </a:r>
            <a:endParaRPr lang="sl-SI" sz="1400" i="1" dirty="0">
              <a:solidFill>
                <a:srgbClr val="000000"/>
              </a:solidFill>
              <a:latin typeface="Calibri"/>
            </a:endParaRPr>
          </a:p>
          <a:p>
            <a:pPr marL="285750" indent="-28575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1400" dirty="0">
              <a:solidFill>
                <a:srgbClr val="000000"/>
              </a:solidFill>
              <a:latin typeface="Calibri"/>
            </a:endParaRPr>
          </a:p>
          <a:p>
            <a:pPr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i="1" dirty="0">
                <a:solidFill>
                  <a:srgbClr val="0070C0"/>
                </a:solidFill>
                <a:latin typeface="Calibri"/>
              </a:rPr>
              <a:t>Odprta priporočila morajo biti izpolnjena do konca programskega obdobja 2014-2020 oz. do oddaje paketa zagotovil Komisiji, tj. do 15. februarja 2025.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4D85358-9DFD-9723-87C0-947A94A90649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D3A01B-6B89-C5BF-CC20-C1EF9EB7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C00000"/>
                </a:solidFill>
              </a:rPr>
              <a:t>Izvedene revizije sistema - priporočila</a:t>
            </a:r>
          </a:p>
        </p:txBody>
      </p:sp>
    </p:spTree>
    <p:extLst>
      <p:ext uri="{BB962C8B-B14F-4D97-AF65-F5344CB8AC3E}">
        <p14:creationId xmlns:p14="http://schemas.microsoft.com/office/powerpoint/2010/main" val="1812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F56E858-C3E3-4D14-90FE-1069C03E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CAD1C-494A-4B3D-9592-6C580CD8A5ED}"/>
              </a:ext>
            </a:extLst>
          </p:cNvPr>
          <p:cNvSpPr txBox="1"/>
          <p:nvPr/>
        </p:nvSpPr>
        <p:spPr>
          <a:xfrm>
            <a:off x="788670" y="2136676"/>
            <a:ext cx="7806690" cy="2046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 1: 	</a:t>
            </a:r>
          </a:p>
          <a:p>
            <a:pPr marL="0" marR="0" lvl="0" indent="271463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</a:t>
            </a:r>
            <a:r>
              <a:rPr kumimoji="0" lang="sl-SI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nekaterih primerih ni bila zagotovljena ustrezna ločenost funkcij med nalogami izbora operacije in 	nadzora nad operacijo (upravljalna preverjanja);</a:t>
            </a:r>
          </a:p>
          <a:p>
            <a:pPr marL="269875" marR="0" lvl="0" indent="-269875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 pri preverjanju prenesenih nalog na PO in v nekaterih primerih PO pri preverjanju prenesenih nalog na izvajalske organe niso preverjali vseh prenesenih nalog;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sl-SI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 ni zagotovil zadostnih človeških virov z ustreznimi izkušnjami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spremljanje aktivnosti izvajanja operacij finančnih instrumentov in izvajanje upravljalnih preverjanj tovrstnih operacij 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 okviru tematske revizije upravljalnih preverjanj FI)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A8CD4B6-A3C7-DFEA-5591-2DD92E15E9B4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000" b="1" kern="0" dirty="0">
                <a:solidFill>
                  <a:srgbClr val="002060"/>
                </a:solidFill>
              </a:rPr>
              <a:t>Povzetek najpomembnejših ugotovitev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2136E16-5A5F-A741-A5C6-F777C421B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Organ upravljanja (OU) in posredniški organi (PO)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3C87C39-CAB2-D364-0951-8C1E7F1DADEB}"/>
              </a:ext>
            </a:extLst>
          </p:cNvPr>
          <p:cNvSpPr txBox="1"/>
          <p:nvPr/>
        </p:nvSpPr>
        <p:spPr>
          <a:xfrm>
            <a:off x="777240" y="4320031"/>
            <a:ext cx="7806690" cy="2046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 2: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1400" dirty="0">
                <a:solidFill>
                  <a:srgbClr val="000000"/>
                </a:solidFill>
                <a:latin typeface="+mj-lt"/>
              </a:rPr>
              <a:t>pomanjkljivosti pri opredelitvi metodologij za ocenjevanje vlog na JR in glede ocenjevanj vlog; 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1400" dirty="0">
                <a:solidFill>
                  <a:srgbClr val="000000"/>
                </a:solidFill>
                <a:latin typeface="+mj-lt"/>
              </a:rPr>
              <a:t>pomanjkljivo izvajanje upravljalnih preverjanj </a:t>
            </a:r>
            <a:r>
              <a:rPr lang="pl-PL" sz="1400" dirty="0">
                <a:solidFill>
                  <a:srgbClr val="000000"/>
                </a:solidFill>
                <a:latin typeface="+mj-lt"/>
              </a:rPr>
              <a:t>pred izdajo odločitve o podpori </a:t>
            </a:r>
            <a:r>
              <a:rPr lang="sl-SI" sz="1400" dirty="0">
                <a:solidFill>
                  <a:srgbClr val="000000"/>
                </a:solidFill>
                <a:latin typeface="+mj-lt"/>
              </a:rPr>
              <a:t>v delu, ki se nanaša na področje preverjanja analize stroškov in koristi </a:t>
            </a:r>
            <a:r>
              <a:rPr lang="sl-SI" sz="1400" i="1" dirty="0">
                <a:solidFill>
                  <a:srgbClr val="000000"/>
                </a:solidFill>
                <a:latin typeface="+mj-lt"/>
              </a:rPr>
              <a:t>(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ugotovitev glede uporabe napačne 7 % diskontne stopnje pri izračunih finančne vrzeli pri operacijah „vodnega področja“, ki so bile prenesene iz programskega obdobja 2007-2013 v 2014-2020);</a:t>
            </a:r>
          </a:p>
          <a:p>
            <a:pPr marL="269875" marR="0" lvl="0" indent="-269875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tveganje, da nekatere operacije ne bodo zaključene v programskem obdobju 2014–2020, kar pomeni, da obstaja tveganje naknadne izgube že certificiranih upravičenih izdatkov pri teh operacijah</a:t>
            </a:r>
            <a:r>
              <a:rPr kumimoji="0" lang="sl-SI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2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1FC0F-3C63-4696-AA5B-2535CC9F6DEB}"/>
              </a:ext>
            </a:extLst>
          </p:cNvPr>
          <p:cNvSpPr txBox="1"/>
          <p:nvPr/>
        </p:nvSpPr>
        <p:spPr>
          <a:xfrm>
            <a:off x="627017" y="1699168"/>
            <a:ext cx="7979489" cy="4201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VSEBINA </a:t>
            </a:r>
          </a:p>
          <a:p>
            <a:pPr marL="432000" marR="0" lvl="0" indent="-457200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Predstavitev revizijskega organa (RO)</a:t>
            </a:r>
          </a:p>
          <a:p>
            <a:pPr marL="432000" marR="0" lvl="0" indent="-457200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Področje revidiranja</a:t>
            </a:r>
          </a:p>
          <a:p>
            <a:pPr marL="432000" marR="0" lvl="0" indent="-457200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1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Potek letne revizije</a:t>
            </a:r>
            <a:endParaRPr lang="sl-SI" sz="19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900" dirty="0">
                <a:solidFill>
                  <a:srgbClr val="000000"/>
                </a:solidFill>
                <a:latin typeface="+mn-lt"/>
              </a:rPr>
              <a:t>Predstavitev revizij sistema in pregled najpomembnejših ugotovitev/pomanjkljivosti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900" dirty="0">
                <a:solidFill>
                  <a:srgbClr val="000000"/>
                </a:solidFill>
                <a:latin typeface="+mn-lt"/>
              </a:rPr>
              <a:t>Predstavitev revizij operacij in pregled najpomembnejših ugotovitev/pomanjkljivosti</a:t>
            </a: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900" dirty="0">
                <a:solidFill>
                  <a:srgbClr val="000000"/>
                </a:solidFill>
                <a:latin typeface="+mn-lt"/>
              </a:rPr>
              <a:t>Prihodnje aktivnosti</a:t>
            </a:r>
            <a:r>
              <a:rPr lang="sl-SI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: zaključevanje OP EKP, </a:t>
            </a:r>
            <a:r>
              <a:rPr lang="sl-SI" sz="1900" dirty="0">
                <a:solidFill>
                  <a:srgbClr val="000000"/>
                </a:solidFill>
                <a:latin typeface="+mn-lt"/>
              </a:rPr>
              <a:t>Program EKP 2021-2027 </a:t>
            </a:r>
            <a:endParaRPr kumimoji="0" lang="sl-S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245F646-DE52-72FA-D27C-1B02B2B0215E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200" b="1" kern="0" dirty="0">
                <a:solidFill>
                  <a:srgbClr val="002060"/>
                </a:solidFill>
              </a:rPr>
              <a:t>Revidiranje sredstev EKP</a:t>
            </a:r>
          </a:p>
        </p:txBody>
      </p:sp>
    </p:spTree>
    <p:extLst>
      <p:ext uri="{BB962C8B-B14F-4D97-AF65-F5344CB8AC3E}">
        <p14:creationId xmlns:p14="http://schemas.microsoft.com/office/powerpoint/2010/main" val="21951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F56E858-C3E3-4D14-90FE-1069C03E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A8CD4B6-A3C7-DFEA-5591-2DD92E15E9B4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000" b="1" kern="0" dirty="0">
                <a:solidFill>
                  <a:srgbClr val="002060"/>
                </a:solidFill>
              </a:rPr>
              <a:t>Povzetek najpomembnejših ugotovitev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2136E16-5A5F-A741-A5C6-F777C421B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Organ upravljanja (OU) in posredniški organi (PO)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729CE8D-479B-8682-0736-498A68F290B2}"/>
              </a:ext>
            </a:extLst>
          </p:cNvPr>
          <p:cNvSpPr txBox="1"/>
          <p:nvPr/>
        </p:nvSpPr>
        <p:spPr>
          <a:xfrm>
            <a:off x="777240" y="2141873"/>
            <a:ext cx="7806690" cy="10310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 3: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1400" dirty="0">
                <a:solidFill>
                  <a:srgbClr val="000000"/>
                </a:solidFill>
              </a:rPr>
              <a:t>neustreznost doseženih vrednosti nekaterih kazalnikov zaradi neustreznega razumevanja definicij kazalnikov oz. nezadostnega informiranja upravičencev o vsebini kazalnikov 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 okviru tematske revizije kazalnikov in mejnikov).</a:t>
            </a:r>
            <a:r>
              <a:rPr lang="sl-SI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03E6F93-EE03-8B31-2D1C-C25BB2645859}"/>
              </a:ext>
            </a:extLst>
          </p:cNvPr>
          <p:cNvSpPr txBox="1"/>
          <p:nvPr/>
        </p:nvSpPr>
        <p:spPr>
          <a:xfrm>
            <a:off x="771253" y="3304368"/>
            <a:ext cx="7806690" cy="2200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 4: 	</a:t>
            </a:r>
          </a:p>
          <a:p>
            <a:pPr marL="0" marR="0" lvl="0" indent="271463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pomanjkljivosti pri izvajanju administrativnih preverjanj ter preverjanj na kraju samem;</a:t>
            </a:r>
          </a:p>
          <a:p>
            <a:pPr marL="0" marR="0" lvl="0" indent="271463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pomanjkljivosti pri preverjanju področij napredka operacije in kazalnikov;</a:t>
            </a:r>
          </a:p>
          <a:p>
            <a:pPr marL="0" marR="0" lvl="0" indent="271463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tveganje, da se določena preverjanja podvajajo 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 okviru tematske revizije upravljalnih preverjanj)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ugotovitev, da niti OU niti PO še nista izvedla preverjanj na kraju samem operacij finančnih instrumentov 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 okviru tematske revizije upravljalnih preverjanj FI);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ugotovitev, da določeni podatki o kazalnikih niso bili ustrezno preverjeni oz. ustrezna dokazila za potrditev poročanih vrednosti niso obstajala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(v okviru tematske revizije kazalnikov in mejnikov)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529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F56E858-C3E3-4D14-90FE-1069C03E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001CE8-C1E7-DB59-33AD-CC97C1E1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Organ upravljanja (OU) in posredniški organi (PO)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CD87E3C-8DEA-E557-A2DE-792D3A903CEB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000" b="1" kern="0" dirty="0">
                <a:solidFill>
                  <a:srgbClr val="002060"/>
                </a:solidFill>
              </a:rPr>
              <a:t>Povzetek najpomembnejših ugotovitev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C1F6970-3742-BFE1-D6AF-D49C2C3180DD}"/>
              </a:ext>
            </a:extLst>
          </p:cNvPr>
          <p:cNvSpPr txBox="1"/>
          <p:nvPr/>
        </p:nvSpPr>
        <p:spPr>
          <a:xfrm>
            <a:off x="771253" y="2141873"/>
            <a:ext cx="7806690" cy="13619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KZ 5: </a:t>
            </a:r>
          </a:p>
          <a:p>
            <a:pPr marL="285750" marR="0" lvl="0" indent="-285750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pomanjkljivosti pri zagotavljanju revizijske sledi </a:t>
            </a:r>
            <a:r>
              <a:rPr lang="sl-SI" sz="1400" dirty="0">
                <a:solidFill>
                  <a:srgbClr val="000000"/>
                </a:solidFill>
                <a:latin typeface="+mj-lt"/>
              </a:rPr>
              <a:t>glede:</a:t>
            </a:r>
          </a:p>
          <a:p>
            <a:pPr marL="742950" lvl="1" indent="-285750" algn="just" defTabSz="263525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sl-SI" sz="1400" dirty="0">
                <a:solidFill>
                  <a:srgbClr val="000000"/>
                </a:solidFill>
                <a:latin typeface="+mj-lt"/>
              </a:rPr>
              <a:t>ocenjevanj vlog prijaviteljev, </a:t>
            </a:r>
          </a:p>
          <a:p>
            <a:pPr marL="742950" lvl="1" indent="-285750" algn="just" defTabSz="263525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opravljenih upravljalnih preverjanj, </a:t>
            </a:r>
          </a:p>
          <a:p>
            <a:pPr marL="742950" lvl="1" indent="-285750" algn="just" defTabSz="263525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preverjanja metodologij za SCO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(v okviru tematske revizije upravljalnih preverjanj)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75A55C4-A048-24DB-F902-130EF7804B9A}"/>
              </a:ext>
            </a:extLst>
          </p:cNvPr>
          <p:cNvSpPr txBox="1"/>
          <p:nvPr/>
        </p:nvSpPr>
        <p:spPr>
          <a:xfrm>
            <a:off x="771253" y="3635228"/>
            <a:ext cx="7824107" cy="1400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 6: 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1400" dirty="0">
                <a:solidFill>
                  <a:srgbClr val="000000"/>
                </a:solidFill>
              </a:rPr>
              <a:t>podatki, vneseni v IS e-MA niso v vseh primerih pravilni in popolni; </a:t>
            </a:r>
          </a:p>
          <a:p>
            <a:pPr marL="269875" marR="0" lvl="0" indent="-269875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IS e-MA vneseni podatki o izvedenih upravljalnih preverjanjih so bili pomanjkljivi; </a:t>
            </a:r>
          </a:p>
          <a:p>
            <a:pPr marL="269875" lvl="0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ugotovitve na področjih kazalnikov, poročanja ter informacijske varnosti računalniškega sistema in varstva posameznikov pri obdelavi osebnih </a:t>
            </a:r>
            <a:r>
              <a:rPr lang="sl-SI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podatkov </a:t>
            </a:r>
            <a:r>
              <a:rPr lang="sl-SI" sz="14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(v okviru tematske revizije IS za OP EKP)</a:t>
            </a:r>
            <a:r>
              <a:rPr lang="sl-SI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.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9E208D8-1482-4B8A-DECA-717AC8F3FD87}"/>
              </a:ext>
            </a:extLst>
          </p:cNvPr>
          <p:cNvSpPr txBox="1"/>
          <p:nvPr/>
        </p:nvSpPr>
        <p:spPr>
          <a:xfrm>
            <a:off x="777240" y="5167055"/>
            <a:ext cx="7824107" cy="815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 7: 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1400" dirty="0">
                <a:solidFill>
                  <a:srgbClr val="000000"/>
                </a:solidFill>
                <a:latin typeface="Calibri" pitchFamily="34" charset="0"/>
              </a:rPr>
              <a:t>ni bilo vzpostavljenih postopkov ravnanja v primeru suma goljufij, prav tako ni bilo vzpostavljenih postopkov za zmanjševanje tveganja njihove pojavitve v prihodnosti.</a:t>
            </a:r>
          </a:p>
        </p:txBody>
      </p:sp>
    </p:spTree>
    <p:extLst>
      <p:ext uri="{BB962C8B-B14F-4D97-AF65-F5344CB8AC3E}">
        <p14:creationId xmlns:p14="http://schemas.microsoft.com/office/powerpoint/2010/main" val="22236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869DA8-E1ED-4FD3-B495-C8DF49C82840}"/>
              </a:ext>
            </a:extLst>
          </p:cNvPr>
          <p:cNvSpPr txBox="1">
            <a:spLocks/>
          </p:cNvSpPr>
          <p:nvPr/>
        </p:nvSpPr>
        <p:spPr bwMode="auto">
          <a:xfrm>
            <a:off x="1018630" y="1863224"/>
            <a:ext cx="7106740" cy="3048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sl-SI" sz="3200" b="1" kern="0" dirty="0">
                <a:solidFill>
                  <a:srgbClr val="C00000"/>
                </a:solidFill>
                <a:latin typeface="Calibri"/>
              </a:rPr>
              <a:t>Predstavitev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kern="0" dirty="0">
                <a:solidFill>
                  <a:srgbClr val="C00000"/>
                </a:solidFill>
                <a:latin typeface="Calibri"/>
              </a:rPr>
              <a:t>revizij operacij in najpogostejših ugotovitev/pomanjkljivosti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kern="0" dirty="0">
                <a:solidFill>
                  <a:srgbClr val="C00000"/>
                </a:solidFill>
                <a:latin typeface="Calibri"/>
              </a:rPr>
              <a:t>v programskem obdobju 2014 -2020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altLang="sl-SI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9CA7F947-F081-4E94-A3D6-E3C792CA5AE0}"/>
              </a:ext>
            </a:extLst>
          </p:cNvPr>
          <p:cNvSpPr txBox="1"/>
          <p:nvPr/>
        </p:nvSpPr>
        <p:spPr>
          <a:xfrm>
            <a:off x="639540" y="2334973"/>
            <a:ext cx="7689668" cy="304698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sl-SI" sz="24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</a:rPr>
              <a:t>Revizijski organ mora pridobiti zadostne in ustrezne revizijske dokaze za podajo mnenja o tem, ali: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400" dirty="0">
                <a:solidFill>
                  <a:srgbClr val="000000"/>
                </a:solidFill>
              </a:rPr>
              <a:t>so izdatki v računovodskih izkazih, v zvezi s katerimi je bil Komisiji predložen zahtevek za povračilo, </a:t>
            </a:r>
            <a:r>
              <a:rPr lang="sl-SI" sz="2400" b="1" dirty="0">
                <a:solidFill>
                  <a:srgbClr val="000000"/>
                </a:solidFill>
              </a:rPr>
              <a:t>zakoniti in pravilni.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sl-SI" sz="1800" dirty="0">
              <a:solidFill>
                <a:srgbClr val="000000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569A943-32B2-FDAC-1307-28A9C5A1A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DB620-339F-EE08-C615-EAE6BB8FB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altLang="sl-SI" sz="2800" b="1" dirty="0">
                <a:solidFill>
                  <a:srgbClr val="C00000"/>
                </a:solidFill>
              </a:rPr>
              <a:t>Namen revizij operacij</a:t>
            </a:r>
          </a:p>
        </p:txBody>
      </p:sp>
    </p:spTree>
    <p:extLst>
      <p:ext uri="{BB962C8B-B14F-4D97-AF65-F5344CB8AC3E}">
        <p14:creationId xmlns:p14="http://schemas.microsoft.com/office/powerpoint/2010/main" val="12585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DBC5672-1741-40CE-B579-88B497505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2341031"/>
            <a:ext cx="7686412" cy="397031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lang="sl-SI" sz="2400" b="1" dirty="0">
              <a:solidFill>
                <a:srgbClr val="0070C0"/>
              </a:solidFill>
            </a:endParaRP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sz="2400" b="1" dirty="0">
                <a:solidFill>
                  <a:srgbClr val="0070C0"/>
                </a:solidFill>
              </a:rPr>
              <a:t>Populacija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potrjenih (certificiranih) izdatkov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sz="2400" b="1" dirty="0">
                <a:solidFill>
                  <a:srgbClr val="0070C0"/>
                </a:solidFill>
              </a:rPr>
              <a:t>Izračun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sl-SI" sz="2400" b="1" dirty="0">
                <a:solidFill>
                  <a:srgbClr val="0070C0"/>
                </a:solidFill>
              </a:rPr>
              <a:t>(določitev)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velikosti vzorca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sz="2400" b="1" dirty="0">
                <a:solidFill>
                  <a:srgbClr val="0070C0"/>
                </a:solidFill>
              </a:rPr>
              <a:t>I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zbor vzorca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 (iz vzorca)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Vrednotenje rezultatov revizij operacij (TER, RTER)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5129AF-7762-58F1-A122-27759FCC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D8F4D3E-3DBB-5349-7B1D-ADEAA797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2800" b="1" dirty="0">
                <a:solidFill>
                  <a:srgbClr val="C00000"/>
                </a:solidFill>
              </a:rPr>
              <a:t>Osnovni postopek za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6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BFDB595-B50D-40A1-8480-85EFBCC7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altLang="sl-SI" sz="2800" b="1" dirty="0">
                <a:solidFill>
                  <a:srgbClr val="C00000"/>
                </a:solidFill>
              </a:rPr>
              <a:t>Revizije operacij v obdobju 2014-2020</a:t>
            </a: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9CA7F947-F081-4E94-A3D6-E3C792CA5AE0}"/>
              </a:ext>
            </a:extLst>
          </p:cNvPr>
          <p:cNvSpPr txBox="1"/>
          <p:nvPr/>
        </p:nvSpPr>
        <p:spPr>
          <a:xfrm>
            <a:off x="639540" y="2339951"/>
            <a:ext cx="7689668" cy="3662541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sl-SI" sz="2400" dirty="0">
              <a:solidFill>
                <a:srgbClr val="00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</a:rPr>
              <a:t>Prve revizije operacij izvedene v letu 2017 (3. obračunsko leto), ko je imelo potrjene izdatke 12 operacij - revidirano vse.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sl-SI" sz="2400" dirty="0">
              <a:solidFill>
                <a:srgbClr val="00000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</a:rPr>
              <a:t>Od četrtega (2018) do osmega obračunskega leta (2022) revizije statističnega vzorca operacij.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sl-SI" sz="2400" dirty="0">
              <a:solidFill>
                <a:srgbClr val="000000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3277FDD-4613-6BE2-D154-77B02F650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</p:spTree>
    <p:extLst>
      <p:ext uri="{BB962C8B-B14F-4D97-AF65-F5344CB8AC3E}">
        <p14:creationId xmlns:p14="http://schemas.microsoft.com/office/powerpoint/2010/main" val="3772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99F99B5-4922-42F6-9816-A4E389CF3FC0}"/>
              </a:ext>
            </a:extLst>
          </p:cNvPr>
          <p:cNvSpPr txBox="1"/>
          <p:nvPr/>
        </p:nvSpPr>
        <p:spPr>
          <a:xfrm>
            <a:off x="639541" y="2334427"/>
            <a:ext cx="7689668" cy="3893374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Statistično vzorčenje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2200" b="1" dirty="0">
                <a:solidFill>
                  <a:srgbClr val="000000"/>
                </a:solidFill>
              </a:rPr>
              <a:t>Populacija: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2200" b="1" dirty="0">
                <a:solidFill>
                  <a:srgbClr val="0070C0"/>
                </a:solidFill>
                <a:highlight>
                  <a:srgbClr val="FFFFFF"/>
                </a:highlight>
              </a:rPr>
              <a:t>V obračunskem letu potrjeni (certificirani) izdatki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Metoda: 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rPr>
              <a:t>Vzorčenje po denarni enoti z razslojevanjem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2200" b="1" dirty="0">
                <a:solidFill>
                  <a:srgbClr val="000000"/>
                </a:solidFill>
              </a:rPr>
              <a:t>Vzorčna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enota: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Zahtevek za izplačilo (</a:t>
            </a:r>
            <a:r>
              <a:rPr kumimoji="0" lang="sl-SI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ZzI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</a:t>
            </a:r>
            <a:endParaRPr kumimoji="0" lang="sl-SI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Izbor: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Naključni izbor, sistematično izbiranje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2200" b="1" dirty="0">
                <a:solidFill>
                  <a:srgbClr val="000000"/>
                </a:solidFill>
              </a:rPr>
              <a:t>Dodatna zahteva: 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najmanj 30 vzorčnih enot po sloju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943D342-232B-41D7-B54E-7557AA9D868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3B60FA3-B277-A600-1D1E-5840AEBB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8E7E0-B432-6215-8DFF-3A866B78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rPr>
              <a:t>Določitev velikosti in izbor vzorca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5D76C4C-3CC2-4341-B953-D7309AFA4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8537"/>
              </p:ext>
            </p:extLst>
          </p:nvPr>
        </p:nvGraphicFramePr>
        <p:xfrm>
          <a:off x="639540" y="2312376"/>
          <a:ext cx="7689667" cy="4021880"/>
        </p:xfrm>
        <a:graphic>
          <a:graphicData uri="http://schemas.openxmlformats.org/drawingml/2006/table">
            <a:tbl>
              <a:tblPr/>
              <a:tblGrid>
                <a:gridCol w="2583494">
                  <a:extLst>
                    <a:ext uri="{9D8B030D-6E8A-4147-A177-3AD203B41FA5}">
                      <a16:colId xmlns:a16="http://schemas.microsoft.com/office/drawing/2014/main" val="2922317806"/>
                    </a:ext>
                  </a:extLst>
                </a:gridCol>
                <a:gridCol w="1693969">
                  <a:extLst>
                    <a:ext uri="{9D8B030D-6E8A-4147-A177-3AD203B41FA5}">
                      <a16:colId xmlns:a16="http://schemas.microsoft.com/office/drawing/2014/main" val="1320875352"/>
                    </a:ext>
                  </a:extLst>
                </a:gridCol>
                <a:gridCol w="1834131">
                  <a:extLst>
                    <a:ext uri="{9D8B030D-6E8A-4147-A177-3AD203B41FA5}">
                      <a16:colId xmlns:a16="http://schemas.microsoft.com/office/drawing/2014/main" val="370659114"/>
                    </a:ext>
                  </a:extLst>
                </a:gridCol>
                <a:gridCol w="1578073">
                  <a:extLst>
                    <a:ext uri="{9D8B030D-6E8A-4147-A177-3AD203B41FA5}">
                      <a16:colId xmlns:a16="http://schemas.microsoft.com/office/drawing/2014/main" val="3167218916"/>
                    </a:ext>
                  </a:extLst>
                </a:gridCol>
              </a:tblGrid>
              <a:tr h="687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Število </a:t>
                      </a:r>
                      <a:r>
                        <a:rPr lang="sl-SI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ZzI</a:t>
                      </a:r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 populaciji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Število izbranih ZzI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izbranih</a:t>
                      </a:r>
                    </a:p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l-SI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ZzI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47884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2,23 %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75992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0,41 %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6943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0,56 %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42107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0,44 %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70561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0,28 %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92298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Vse skupaj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0,51 %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75335"/>
                  </a:ext>
                </a:extLst>
              </a:tr>
            </a:tbl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2FC1AC0C-44C1-EB50-E996-0F20B449A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6D6E5-BFCF-7856-E9F6-08AFA48A3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rPr>
              <a:t>Odstotek revidiranih zahtevkov za izplačilo</a:t>
            </a:r>
          </a:p>
        </p:txBody>
      </p:sp>
    </p:spTree>
    <p:extLst>
      <p:ext uri="{BB962C8B-B14F-4D97-AF65-F5344CB8AC3E}">
        <p14:creationId xmlns:p14="http://schemas.microsoft.com/office/powerpoint/2010/main" val="22562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5D76C4C-3CC2-4341-B953-D7309AFA4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13040"/>
              </p:ext>
            </p:extLst>
          </p:nvPr>
        </p:nvGraphicFramePr>
        <p:xfrm>
          <a:off x="639539" y="2312376"/>
          <a:ext cx="7689667" cy="4043974"/>
        </p:xfrm>
        <a:graphic>
          <a:graphicData uri="http://schemas.openxmlformats.org/drawingml/2006/table">
            <a:tbl>
              <a:tblPr/>
              <a:tblGrid>
                <a:gridCol w="2601602">
                  <a:extLst>
                    <a:ext uri="{9D8B030D-6E8A-4147-A177-3AD203B41FA5}">
                      <a16:colId xmlns:a16="http://schemas.microsoft.com/office/drawing/2014/main" val="2922317806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val="1320875352"/>
                    </a:ext>
                  </a:extLst>
                </a:gridCol>
                <a:gridCol w="2023759">
                  <a:extLst>
                    <a:ext uri="{9D8B030D-6E8A-4147-A177-3AD203B41FA5}">
                      <a16:colId xmlns:a16="http://schemas.microsoft.com/office/drawing/2014/main" val="370659114"/>
                    </a:ext>
                  </a:extLst>
                </a:gridCol>
                <a:gridCol w="1642912">
                  <a:extLst>
                    <a:ext uri="{9D8B030D-6E8A-4147-A177-3AD203B41FA5}">
                      <a16:colId xmlns:a16="http://schemas.microsoft.com/office/drawing/2014/main" val="3167218916"/>
                    </a:ext>
                  </a:extLst>
                </a:gridCol>
              </a:tblGrid>
              <a:tr h="1169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Število operacij v populaciji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Število revidiranih operacij (revizij)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revidiranih operacij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47884"/>
                  </a:ext>
                </a:extLst>
              </a:tr>
              <a:tr h="47902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5,54 %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75992"/>
                  </a:ext>
                </a:extLst>
              </a:tr>
              <a:tr h="47902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1,79 %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6943"/>
                  </a:ext>
                </a:extLst>
              </a:tr>
              <a:tr h="47902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3,23 %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42107"/>
                  </a:ext>
                </a:extLst>
              </a:tr>
              <a:tr h="47902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1,92 %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70561"/>
                  </a:ext>
                </a:extLst>
              </a:tr>
              <a:tr h="47902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1,39 %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92298"/>
                  </a:ext>
                </a:extLst>
              </a:tr>
              <a:tr h="47902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Vse skupaj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10.456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2,17 %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36437"/>
                  </a:ext>
                </a:extLst>
              </a:tr>
            </a:tbl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1879AD38-FA81-3A8A-ED62-822AEFADC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FF77C-D44A-99AC-3DE4-94A970AE6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rPr>
              <a:t>Odstotek revidiranih zahtevkov za izplačilo</a:t>
            </a:r>
          </a:p>
        </p:txBody>
      </p:sp>
    </p:spTree>
    <p:extLst>
      <p:ext uri="{BB962C8B-B14F-4D97-AF65-F5344CB8AC3E}">
        <p14:creationId xmlns:p14="http://schemas.microsoft.com/office/powerpoint/2010/main" val="4588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ED5D83F-1D35-E22B-48E3-DECB9B26D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74735"/>
              </p:ext>
            </p:extLst>
          </p:nvPr>
        </p:nvGraphicFramePr>
        <p:xfrm>
          <a:off x="639541" y="2339951"/>
          <a:ext cx="7689668" cy="3743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600">
                  <a:extLst>
                    <a:ext uri="{9D8B030D-6E8A-4147-A177-3AD203B41FA5}">
                      <a16:colId xmlns:a16="http://schemas.microsoft.com/office/drawing/2014/main" val="845449277"/>
                    </a:ext>
                  </a:extLst>
                </a:gridCol>
                <a:gridCol w="2498756">
                  <a:extLst>
                    <a:ext uri="{9D8B030D-6E8A-4147-A177-3AD203B41FA5}">
                      <a16:colId xmlns:a16="http://schemas.microsoft.com/office/drawing/2014/main" val="2276970400"/>
                    </a:ext>
                  </a:extLst>
                </a:gridCol>
                <a:gridCol w="2589312">
                  <a:extLst>
                    <a:ext uri="{9D8B030D-6E8A-4147-A177-3AD203B41FA5}">
                      <a16:colId xmlns:a16="http://schemas.microsoft.com/office/drawing/2014/main" val="3342254081"/>
                    </a:ext>
                  </a:extLst>
                </a:gridCol>
              </a:tblGrid>
              <a:tr h="87616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Obračunsko leto </a:t>
                      </a:r>
                    </a:p>
                    <a:p>
                      <a:pPr algn="ctr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(oznaka revizijskih poročil)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Dana priporočila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Odprta priporočila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47490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 obračunsko leto (RO18)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19635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 obračunsko leto (RO19)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sl-SI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49912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 obračunsko leto (RO20)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sl-SI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51096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 obračunsko leto (RO21)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sl-SI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08521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 obračunsko leto (RO22)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93764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Skupaj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05543"/>
                  </a:ext>
                </a:extLst>
              </a:tr>
            </a:tbl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6EC81DB0-7350-26A2-3762-3984DD239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6838-530E-79A5-5682-4E4A849D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Dana in odprta priporočila (31. 12. 2022)</a:t>
            </a:r>
          </a:p>
        </p:txBody>
      </p:sp>
    </p:spTree>
    <p:extLst>
      <p:ext uri="{BB962C8B-B14F-4D97-AF65-F5344CB8AC3E}">
        <p14:creationId xmlns:p14="http://schemas.microsoft.com/office/powerpoint/2010/main" val="13641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32660" y="720725"/>
            <a:ext cx="6362700" cy="696595"/>
          </a:xfr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sl-SI" sz="3200" b="1" dirty="0">
                <a:solidFill>
                  <a:srgbClr val="002060"/>
                </a:solidFill>
              </a:rPr>
              <a:t>Predstavitev UNP - RO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77240" y="1813560"/>
            <a:ext cx="7818120" cy="2694940"/>
          </a:xfr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sl-SI" sz="3000" b="1" dirty="0">
                <a:solidFill>
                  <a:srgbClr val="0070C0"/>
                </a:solidFill>
              </a:rPr>
              <a:t>Urad RS za nadzor proračuna je:</a:t>
            </a:r>
          </a:p>
          <a:p>
            <a:pPr marL="457200" indent="-457200" algn="l">
              <a:buFontTx/>
              <a:buChar char="-"/>
            </a:pPr>
            <a:r>
              <a:rPr lang="sl-SI" sz="2800" dirty="0">
                <a:solidFill>
                  <a:srgbClr val="000000"/>
                </a:solidFill>
              </a:rPr>
              <a:t>organ v sestavi MF,</a:t>
            </a:r>
          </a:p>
          <a:p>
            <a:pPr marL="457200" indent="-457200" algn="l">
              <a:buFontTx/>
              <a:buChar char="-"/>
            </a:pPr>
            <a:r>
              <a:rPr lang="sl-SI" sz="2800" dirty="0">
                <a:solidFill>
                  <a:srgbClr val="000000"/>
                </a:solidFill>
              </a:rPr>
              <a:t>organizacijsko in funkcionalno neodvisen,</a:t>
            </a:r>
          </a:p>
          <a:p>
            <a:pPr marL="457200" indent="-457200" algn="l">
              <a:buFontTx/>
              <a:buChar char="-"/>
            </a:pPr>
            <a:r>
              <a:rPr lang="sl-SI" sz="2800" dirty="0">
                <a:solidFill>
                  <a:srgbClr val="000000"/>
                </a:solidFill>
              </a:rPr>
              <a:t>lokacijsko ločen od ostalih organov,</a:t>
            </a:r>
          </a:p>
          <a:p>
            <a:pPr marL="457200" indent="-457200" algn="l">
              <a:buFontTx/>
              <a:buChar char="-"/>
            </a:pPr>
            <a:r>
              <a:rPr lang="sl-SI" sz="2800" dirty="0">
                <a:solidFill>
                  <a:srgbClr val="000000"/>
                </a:solidFill>
              </a:rPr>
              <a:t>edini revizijski organ v 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C18-44A6-4213-B056-58502FF4BB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DBC5672-1741-40CE-B579-88B497505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2770838"/>
            <a:ext cx="7689668" cy="304698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Tipologija ugotovitev projektov je del (Priloga 5)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Smernic za države članice o letnem poročilu o nadzoru in revizijskem mnenju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 njej se ugotovitve znotraj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 različnih kategorij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razvrstijo v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78 podkategorij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0AAEEE1-E5BA-BD17-BF9F-3B228078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52D6A-922B-79B1-BDBC-BB2B4E88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Razvrstitev ugotovitev po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tipologiji Komisije</a:t>
            </a:r>
          </a:p>
        </p:txBody>
      </p:sp>
    </p:spTree>
    <p:extLst>
      <p:ext uri="{BB962C8B-B14F-4D97-AF65-F5344CB8AC3E}">
        <p14:creationId xmlns:p14="http://schemas.microsoft.com/office/powerpoint/2010/main" val="3936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C185A23-4BEB-9A37-34A5-88DA125E3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22705"/>
              </p:ext>
            </p:extLst>
          </p:nvPr>
        </p:nvGraphicFramePr>
        <p:xfrm>
          <a:off x="639541" y="2212843"/>
          <a:ext cx="7689668" cy="4449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3871">
                  <a:extLst>
                    <a:ext uri="{9D8B030D-6E8A-4147-A177-3AD203B41FA5}">
                      <a16:colId xmlns:a16="http://schemas.microsoft.com/office/drawing/2014/main" val="3498750971"/>
                    </a:ext>
                  </a:extLst>
                </a:gridCol>
                <a:gridCol w="1084960">
                  <a:extLst>
                    <a:ext uri="{9D8B030D-6E8A-4147-A177-3AD203B41FA5}">
                      <a16:colId xmlns:a16="http://schemas.microsoft.com/office/drawing/2014/main" val="499407210"/>
                    </a:ext>
                  </a:extLst>
                </a:gridCol>
                <a:gridCol w="2000837">
                  <a:extLst>
                    <a:ext uri="{9D8B030D-6E8A-4147-A177-3AD203B41FA5}">
                      <a16:colId xmlns:a16="http://schemas.microsoft.com/office/drawing/2014/main" val="1387816122"/>
                    </a:ext>
                  </a:extLst>
                </a:gridCol>
              </a:tblGrid>
              <a:tr h="54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Kategorija nepravilnosti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Število priporočil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Dejanska vrednost nepravilnosti (v EUR)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07266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Dobro finančno poslovodenje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3.535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68478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Drugi neupravičeni izdatki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271.280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0229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Manjkajoče dodatne informacije ali dokumentacija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178.057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16278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Projekti, ki ustvarjajo prihodek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480902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Državna pomoč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418.702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0805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Kazalniki uspešnosti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50586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Poenostavljene možnosti obračunavanja stroškov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74.618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9199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Javno naročanje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1.296.455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39829"/>
                  </a:ext>
                </a:extLst>
              </a:tr>
              <a:tr h="27359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Finančni instrumenti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00216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Računovodska ali računska napaka na ravni operacije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36029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Ukrepi informiranja in obveščanja javnosti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87316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Neupravičen projekt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1.132.333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321469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Skupaj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3.375.480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95034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22EA84ED-0C1D-EE01-582F-85B2C9D3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10BE8-CB7C-6595-9653-0F719478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Ugotovitve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priporočila po tipologiji Komisije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rgbClr val="0070C0"/>
                </a:solidFill>
              </a:rPr>
              <a:t>skupaj o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4. do 8. obračunskega leta</a:t>
            </a: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4F11B6-4DC1-4C77-8CE7-A9FC8ED7520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75699BF-C6ED-424A-9BBC-FE7F064C37BF}"/>
              </a:ext>
            </a:extLst>
          </p:cNvPr>
          <p:cNvSpPr/>
          <p:nvPr/>
        </p:nvSpPr>
        <p:spPr>
          <a:xfrm>
            <a:off x="639541" y="1842615"/>
            <a:ext cx="7689668" cy="4292522"/>
          </a:xfrm>
          <a:prstGeom prst="rect">
            <a:avLst/>
          </a:prstGeom>
          <a:solidFill>
            <a:srgbClr val="FFFFFF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osredniški organ sklepa o izboru upravičencu ni izdal v roku, ki ga je določil v javnem razpisu, prav </a:t>
            </a:r>
            <a:r>
              <a:rPr lang="sl-SI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tako pa upravičenca </a:t>
            </a: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 pozval k podpisu pogodbe v skladu z določili Zakona o podpornem okolju za podjetništvo.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informacijskem sistemu e-MA podatki v nekaterih primerih pomanjkljivi ali nepravilni. 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Določeni podatki v informacijskem sistemu e-MA ali niso vneseni ali pa niso ustrezno opredeljeni, prav tako obstajajo neskladja med določenimi členi pogodbe o sofinanciranju.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Posredniški organ administrativne kontrole zahtevka za izplačilo ni izvedel v za to predpisanih rokih. 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Posredniški organ v okviru administrativnih preverjanj ni preveril dokazil o plačilih, izvedenih s strani upravičenca.</a:t>
            </a:r>
            <a:r>
              <a:rPr lang="sl-SI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9BF3B9E-D02C-1B1E-14B7-FED654EA9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24BD8-1B57-20B1-291F-F4BE721B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Nepravilnosti (povezane z dobrim </a:t>
            </a: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poslovodenjem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4F11B6-4DC1-4C77-8CE7-A9FC8ED7520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75699BF-C6ED-424A-9BBC-FE7F064C37BF}"/>
              </a:ext>
            </a:extLst>
          </p:cNvPr>
          <p:cNvSpPr/>
          <p:nvPr/>
        </p:nvSpPr>
        <p:spPr>
          <a:xfrm>
            <a:off x="639541" y="1848931"/>
            <a:ext cx="7689668" cy="3236079"/>
          </a:xfrm>
          <a:prstGeom prst="rect">
            <a:avLst/>
          </a:prstGeom>
          <a:solidFill>
            <a:srgbClr val="FFFFFF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Skupni upravičeni stroški operacije v dokumentu o odobritvi operacije niso določeni. </a:t>
            </a:r>
            <a:endParaRPr lang="sl-SI" sz="17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Določene utemeljitve ocen ocenjevalcev se ne skladajo z dodeljenimi točkami in niso v skladu z navodili za zunanje ocenjevalce. 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Vloga prijavitelja je zaradi napake ocenjevalca prejela višje število točk, kot bi jih ob upoštevanju določil razpisne dokumentacije. 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Upravičenec ni postopal v skladu s pogodbo o sofinanciranju, ker pred sklenitvijo sporazumov s potencialnimi prejemniki storitev ni preveril podatkov o dodeljenih pomočeh »de minimis«. 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43CE2D1-B4E9-C103-956F-CB04FC912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35DFAE-C0D7-8469-C927-6285EBC68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Nepravilnosti (povezane z dobrim </a:t>
            </a: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poslovodenjem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13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4F11B6-4DC1-4C77-8CE7-A9FC8ED7520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75699BF-C6ED-424A-9BBC-FE7F064C37BF}"/>
              </a:ext>
            </a:extLst>
          </p:cNvPr>
          <p:cNvSpPr/>
          <p:nvPr/>
        </p:nvSpPr>
        <p:spPr>
          <a:xfrm>
            <a:off x="639540" y="1843510"/>
            <a:ext cx="7689668" cy="3393878"/>
          </a:xfrm>
          <a:prstGeom prst="rect">
            <a:avLst/>
          </a:prstGeom>
          <a:solidFill>
            <a:srgbClr val="FFFFFF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je uveljavljal subvencijo za zaposlitev brezposelne osebe pri prijavitelju, ki ni izpolnjeval vseh pogojev za dodelitev subvencije.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Neupravičeni izdatki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zaradi neskladnosti z Navodili organa upravljanja o upravičenih stroških in določili javnega razpisa.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kumimoji="0" lang="sl-SI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pravičenec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je uveljavljal stroške dela plač iz naslova povečanega obsega dela za dva zaposlena, pri tem pa iz aktov o njuni zaposlitvi ni bilo razvidno, da bi opravljala naloge na zadevni operaciji.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Neupravičeni stroški pavšalnega financiranja, obračunani od izdatkov, ki so neupravičeni.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DB2C9CB-43E7-2365-899F-4BBAA3EB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4AB6E2-8348-5616-43CC-741A10255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Nepravilnosti (drugi neupravičeni izdatki)</a:t>
            </a:r>
          </a:p>
        </p:txBody>
      </p:sp>
    </p:spTree>
    <p:extLst>
      <p:ext uri="{BB962C8B-B14F-4D97-AF65-F5344CB8AC3E}">
        <p14:creationId xmlns:p14="http://schemas.microsoft.com/office/powerpoint/2010/main" val="26966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4F11B6-4DC1-4C77-8CE7-A9FC8ED7520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75699BF-C6ED-424A-9BBC-FE7F064C37BF}"/>
              </a:ext>
            </a:extLst>
          </p:cNvPr>
          <p:cNvSpPr/>
          <p:nvPr/>
        </p:nvSpPr>
        <p:spPr>
          <a:xfrm>
            <a:off x="639540" y="1848688"/>
            <a:ext cx="7689668" cy="4184864"/>
          </a:xfrm>
          <a:prstGeom prst="rect">
            <a:avLst/>
          </a:prstGeom>
          <a:solidFill>
            <a:srgbClr val="FFFFFF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Neupravičeni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izdatki za ure dela na operaciji, opravljene pred datumom začetka obdobja upravičenosti izdatkov.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Neupravičeni izdatki zaradi neskladja med urami mesečnih </a:t>
            </a:r>
            <a:r>
              <a:rPr kumimoji="0" lang="sl-SI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časovnicah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in dejansko prisotnostjo zaposlenih na delu.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je uveljavljal izdatke za ukrepe tudi za prostore, ki skladno z določili javnega razpisa in vloge upravičenca niso bili upravičeni do sofinanciranja.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je uveljavljal izdatke, ki niso bili povezani z revidirano operacijo, in izdatke, ki niso nastali v obdobju upravičenosti.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je uveljavljal izdatke, za katere prejemniki sredstev niso predložili ustreznih dokazil ali pa dokazil sploh niso predložili.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2B22F44-8E31-E170-AE32-FDEF7738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45EC74-A125-9B6B-97F0-99E98862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Nepravilnosti (drugi neupravičeni izdatki)</a:t>
            </a:r>
          </a:p>
        </p:txBody>
      </p:sp>
    </p:spTree>
    <p:extLst>
      <p:ext uri="{BB962C8B-B14F-4D97-AF65-F5344CB8AC3E}">
        <p14:creationId xmlns:p14="http://schemas.microsoft.com/office/powerpoint/2010/main" val="42871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4F11B6-4DC1-4C77-8CE7-A9FC8ED7520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75699BF-C6ED-424A-9BBC-FE7F064C37BF}"/>
              </a:ext>
            </a:extLst>
          </p:cNvPr>
          <p:cNvSpPr/>
          <p:nvPr/>
        </p:nvSpPr>
        <p:spPr>
          <a:xfrm>
            <a:off x="639539" y="1828121"/>
            <a:ext cx="7689669" cy="2756780"/>
          </a:xfrm>
          <a:prstGeom prst="rect">
            <a:avLst/>
          </a:prstGeom>
          <a:solidFill>
            <a:srgbClr val="FFFFFF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Podatki o realizaciji kazalnikov niso sprotno in usrezno poročani.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Realizacija kazalnika v informacijskem sistemu e-MA se razlikuje od realizirane vrednosti kazalnika iz Letnega poročila o izvajanju.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ne razpolaga s poročili za opravljeno delo iz naslova povečanega obsega dela za javne uslužbence, ki se financirajo iz projekta tehnične pomoči.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Posredniški organ ne izvaja aktivnosti spremljanja kazalnika. 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6468EC5-C436-BB68-E397-88A23CDA2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8B4F4F-0768-0C29-83A0-AE4829279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46276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">
              <a:defRPr/>
            </a:pPr>
            <a:r>
              <a:rPr kumimoji="0" lang="sl-SI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Nepravilnosti (</a:t>
            </a:r>
            <a:r>
              <a:rPr lang="pl-PL" sz="2300" b="1" dirty="0">
                <a:solidFill>
                  <a:srgbClr val="C00000"/>
                </a:solidFill>
              </a:rPr>
              <a:t>dodatne informacije ali dokumentacija</a:t>
            </a:r>
            <a:r>
              <a:rPr kumimoji="0" lang="sl-SI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88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4F11B6-4DC1-4C77-8CE7-A9FC8ED7520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75699BF-C6ED-424A-9BBC-FE7F064C37BF}"/>
              </a:ext>
            </a:extLst>
          </p:cNvPr>
          <p:cNvSpPr/>
          <p:nvPr/>
        </p:nvSpPr>
        <p:spPr>
          <a:xfrm>
            <a:off x="639541" y="1843510"/>
            <a:ext cx="7689668" cy="3887859"/>
          </a:xfrm>
          <a:prstGeom prst="rect">
            <a:avLst/>
          </a:prstGeom>
          <a:solidFill>
            <a:srgbClr val="FFFFFF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Izračun finančnih vrzeli pri okoljskih projektih (tretje obračunsko leto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eizpolnjeni pogoji za upravičenost izdatkov v primeru poenostavljenih oblik stroškov (revizija ERS).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kumimoji="0" lang="sl-SI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revisoka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intenzivnost državne pomoči (peto ter šesto obračunsko leto).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eustrezna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metodologija za izračun poenostavljene oblike stroškov (šesto obračunsko leto).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sl-SI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eustrezna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metodologija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za SSE in nepravilnosti pri javnem razpisu (sedmo obračunsko leto).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 osnovo za pavšalno financiranje posrednih stroškov vključeni tudi stroški storitev zunanjih izvajalcev na osnovi </a:t>
            </a:r>
            <a:r>
              <a:rPr lang="sl-SI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podjemnih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avtorskih pogodb (osmo obračunsko leto).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A8F750D-6FF3-20C3-E468-9585442B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51658D-F80A-D016-79A3-F66518B3E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Pomembnejše sistemske nepravilnosti</a:t>
            </a:r>
          </a:p>
        </p:txBody>
      </p:sp>
    </p:spTree>
    <p:extLst>
      <p:ext uri="{BB962C8B-B14F-4D97-AF65-F5344CB8AC3E}">
        <p14:creationId xmlns:p14="http://schemas.microsoft.com/office/powerpoint/2010/main" val="37697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1416B51-EA4A-4328-A06A-CC5879A4A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69982"/>
              </p:ext>
            </p:extLst>
          </p:nvPr>
        </p:nvGraphicFramePr>
        <p:xfrm>
          <a:off x="639540" y="1847577"/>
          <a:ext cx="7689667" cy="3406140"/>
        </p:xfrm>
        <a:graphic>
          <a:graphicData uri="http://schemas.openxmlformats.org/drawingml/2006/table">
            <a:tbl>
              <a:tblPr/>
              <a:tblGrid>
                <a:gridCol w="2556935">
                  <a:extLst>
                    <a:ext uri="{9D8B030D-6E8A-4147-A177-3AD203B41FA5}">
                      <a16:colId xmlns:a16="http://schemas.microsoft.com/office/drawing/2014/main" val="3552023214"/>
                    </a:ext>
                  </a:extLst>
                </a:gridCol>
                <a:gridCol w="1801914">
                  <a:extLst>
                    <a:ext uri="{9D8B030D-6E8A-4147-A177-3AD203B41FA5}">
                      <a16:colId xmlns:a16="http://schemas.microsoft.com/office/drawing/2014/main" val="1302776309"/>
                    </a:ext>
                  </a:extLst>
                </a:gridCol>
                <a:gridCol w="1702736">
                  <a:extLst>
                    <a:ext uri="{9D8B030D-6E8A-4147-A177-3AD203B41FA5}">
                      <a16:colId xmlns:a16="http://schemas.microsoft.com/office/drawing/2014/main" val="110558548"/>
                    </a:ext>
                  </a:extLst>
                </a:gridCol>
                <a:gridCol w="1628082">
                  <a:extLst>
                    <a:ext uri="{9D8B030D-6E8A-4147-A177-3AD203B41FA5}">
                      <a16:colId xmlns:a16="http://schemas.microsoft.com/office/drawing/2014/main" val="2784228149"/>
                    </a:ext>
                  </a:extLst>
                </a:gridCol>
              </a:tblGrid>
              <a:tr h="1246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Dejanski neupravičeni izdatki </a:t>
                      </a:r>
                    </a:p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(v EUR)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Projicirana vrednost napak </a:t>
                      </a:r>
                    </a:p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(v EUR)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algn="ctr" fontAlgn="ctr"/>
                      <a:r>
                        <a:rPr lang="sl-SI" sz="2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(stopnja napake, TER)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86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1.027.715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1.746.135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21356"/>
                  </a:ext>
                </a:extLst>
              </a:tr>
              <a:tr h="14567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672.974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15.038.784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2,50 %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07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1.509.915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21.005.233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3,60 %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699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88.458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7.514.266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06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obračunsko leto</a:t>
                      </a:r>
                      <a:endParaRPr lang="sl-SI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76.418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14.322.527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73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Vse skupaj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3.375.480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59.626.945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36215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13AEE309-E89B-493E-B370-8371A3F4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39" y="5572743"/>
            <a:ext cx="768966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Dopustna napaka: 2 % vrednosti potrjenih  izdatkov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748C502-013F-704E-E7CF-9D91E5AD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645A9-EAC4-7742-970F-34E0E3FE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Dejanske in projicirane vrednosti napak</a:t>
            </a:r>
          </a:p>
        </p:txBody>
      </p:sp>
    </p:spTree>
    <p:extLst>
      <p:ext uri="{BB962C8B-B14F-4D97-AF65-F5344CB8AC3E}">
        <p14:creationId xmlns:p14="http://schemas.microsoft.com/office/powerpoint/2010/main" val="37412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F56E858-C3E3-4D14-90FE-1069C03E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4ABAB7-632F-69D4-E3AC-2BC76C68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Predlogi RO za izboljšave sistema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4DECA8F-C6D4-A973-D37A-E033D2588708}"/>
              </a:ext>
            </a:extLst>
          </p:cNvPr>
          <p:cNvSpPr txBox="1"/>
          <p:nvPr/>
        </p:nvSpPr>
        <p:spPr>
          <a:xfrm>
            <a:off x="777240" y="2185583"/>
            <a:ext cx="7806690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 predlaga OU in PO/PT, da: 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izvedejo aktivnosti za zmanjšanje tveganj pri operacijah, pri katerih obstaja verjetnost, da ne bodo dokončane pravočasno v obdobju 2014-2020;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tudi v novem obdobju 2021-2027 upoštevajo priporočila za izboljšave sistema upravljanja in nadzora iz obdobja 2014-2020;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srgbClr val="000000"/>
                </a:solidFill>
              </a:rPr>
              <a:t>ob morebitnih ugotovljenih pomanjkljivostih čimprej aktivno pristopijo k izvedbi ukrepov za odpravo pomanjkljivosti/nepravilnosti; 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srgbClr val="000000"/>
                </a:solidFill>
              </a:rPr>
              <a:t>upoštevajo priporočila iz revizij operacij.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671D7A-8F65-324E-683D-D005AB39C114}"/>
              </a:ext>
            </a:extLst>
          </p:cNvPr>
          <p:cNvSpPr txBox="1">
            <a:spLocks/>
          </p:cNvSpPr>
          <p:nvPr/>
        </p:nvSpPr>
        <p:spPr>
          <a:xfrm>
            <a:off x="2221230" y="673217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000" b="1" kern="0" dirty="0">
                <a:solidFill>
                  <a:srgbClr val="002060"/>
                </a:solidFill>
              </a:rPr>
              <a:t>Povzetek najpomembnejših ugotovitev</a:t>
            </a:r>
          </a:p>
        </p:txBody>
      </p:sp>
    </p:spTree>
    <p:extLst>
      <p:ext uri="{BB962C8B-B14F-4D97-AF65-F5344CB8AC3E}">
        <p14:creationId xmlns:p14="http://schemas.microsoft.com/office/powerpoint/2010/main" val="28894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788670" y="1785283"/>
            <a:ext cx="7806690" cy="4062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>
              <a:spcBef>
                <a:spcPts val="600"/>
              </a:spcBef>
              <a:spcAft>
                <a:spcPts val="600"/>
              </a:spcAft>
            </a:pPr>
            <a:r>
              <a:rPr lang="sl-SI" sz="2800" b="1" dirty="0">
                <a:solidFill>
                  <a:srgbClr val="000000"/>
                </a:solidFill>
                <a:latin typeface="Calibri"/>
              </a:rPr>
              <a:t>V UNP so oblikovane naslednje NOE:</a:t>
            </a:r>
          </a:p>
          <a:p>
            <a:pPr marL="266700" lvl="1">
              <a:spcBef>
                <a:spcPts val="0"/>
              </a:spcBef>
              <a:spcAft>
                <a:spcPts val="0"/>
              </a:spcAft>
            </a:pPr>
            <a:endParaRPr lang="sl-SI" sz="1000" b="1" dirty="0">
              <a:solidFill>
                <a:srgbClr val="000000"/>
              </a:solidFill>
              <a:latin typeface="Calibri"/>
            </a:endParaRPr>
          </a:p>
          <a:p>
            <a:pPr marL="7239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Sektor za notranji nadzor javnih financ</a:t>
            </a:r>
          </a:p>
          <a:p>
            <a:pPr marL="7239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Sektor proračunska inšpekcija</a:t>
            </a:r>
          </a:p>
          <a:p>
            <a:pPr marL="7239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 za revizijo evropskih strukturnih skladov</a:t>
            </a:r>
          </a:p>
          <a:p>
            <a:pPr marL="7239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Sektor za revizijo evropskih kmetijskih skladov</a:t>
            </a:r>
          </a:p>
          <a:p>
            <a:pPr marL="7239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Sektor za revizijo načrta za okrevanje in odpornost</a:t>
            </a:r>
          </a:p>
          <a:p>
            <a:pPr marL="7239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Sektor za revizijo drugih evropskih skladov in mehanizmov</a:t>
            </a:r>
          </a:p>
          <a:p>
            <a:pPr marL="7239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  <a:latin typeface="Calibri"/>
              </a:rPr>
              <a:t>Služba za splošne in skupne zadeve</a:t>
            </a:r>
          </a:p>
          <a:p>
            <a:pPr marL="266700" lvl="1">
              <a:spcBef>
                <a:spcPts val="600"/>
              </a:spcBef>
              <a:spcAft>
                <a:spcPts val="600"/>
              </a:spcAft>
            </a:pPr>
            <a:endParaRPr lang="sl-SI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>
              <a:spcBef>
                <a:spcPts val="600"/>
              </a:spcBef>
              <a:spcAft>
                <a:spcPts val="600"/>
              </a:spcAft>
            </a:pPr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Naloge revizijskega organa se na UNP izvajajo v okviru Sektorja za revizijo evropskih strukturnih skladov.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F935574-8F1D-2F04-AC98-392DC72FC00C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200" b="1" kern="0" dirty="0">
                <a:solidFill>
                  <a:srgbClr val="002060"/>
                </a:solidFill>
              </a:rPr>
              <a:t>Predstavitev UNP - RO</a:t>
            </a:r>
          </a:p>
        </p:txBody>
      </p:sp>
    </p:spTree>
    <p:extLst>
      <p:ext uri="{BB962C8B-B14F-4D97-AF65-F5344CB8AC3E}">
        <p14:creationId xmlns:p14="http://schemas.microsoft.com/office/powerpoint/2010/main" val="3810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869DA8-E1ED-4FD3-B495-C8DF49C82840}"/>
              </a:ext>
            </a:extLst>
          </p:cNvPr>
          <p:cNvSpPr txBox="1">
            <a:spLocks/>
          </p:cNvSpPr>
          <p:nvPr/>
        </p:nvSpPr>
        <p:spPr bwMode="auto">
          <a:xfrm>
            <a:off x="1126944" y="2074985"/>
            <a:ext cx="7106740" cy="2074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Nadaljnje aktivnosti RO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kern="0" dirty="0">
                <a:solidFill>
                  <a:srgbClr val="C00000"/>
                </a:solidFill>
                <a:latin typeface="Calibri"/>
              </a:rPr>
              <a:t>-&gt;</a:t>
            </a: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zaključevanje OP EKP 2014-2020</a:t>
            </a: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altLang="sl-SI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624689" y="2151763"/>
            <a:ext cx="7959241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 algn="just">
              <a:spcBef>
                <a:spcPts val="600"/>
              </a:spcBef>
              <a:spcAft>
                <a:spcPts val="600"/>
              </a:spcAft>
            </a:pPr>
            <a:r>
              <a:rPr lang="sl-SI" sz="2200" b="1" dirty="0">
                <a:solidFill>
                  <a:srgbClr val="000000"/>
                </a:solidFill>
                <a:latin typeface="Calibri"/>
              </a:rPr>
              <a:t>Skladno s smernicami EK za zaključevanje mora RO v zadnje LPN vključiti tudi informacije o: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200" dirty="0" err="1">
                <a:solidFill>
                  <a:srgbClr val="000000"/>
                </a:solidFill>
                <a:latin typeface="Calibri"/>
              </a:rPr>
              <a:t>neodpravljenih</a:t>
            </a:r>
            <a:r>
              <a:rPr lang="sl-SI" sz="2200" dirty="0">
                <a:solidFill>
                  <a:srgbClr val="000000"/>
                </a:solidFill>
                <a:latin typeface="Calibri"/>
              </a:rPr>
              <a:t> pomanjkljivostih iz revizij RO, EK in ERS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200" dirty="0">
                <a:solidFill>
                  <a:srgbClr val="000000"/>
                </a:solidFill>
                <a:latin typeface="Calibri"/>
              </a:rPr>
              <a:t>zagotovilih o zanesljivosti podatkov v zvezi s kazalniki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200" dirty="0">
                <a:solidFill>
                  <a:srgbClr val="000000"/>
                </a:solidFill>
                <a:latin typeface="Calibri"/>
              </a:rPr>
              <a:t>zagotovilih o zakonitosti in pravilnosti izdatkov na podlagi FI (upravičenosti končnih zneskov porabe)  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200" dirty="0">
                <a:solidFill>
                  <a:srgbClr val="000000"/>
                </a:solidFill>
                <a:latin typeface="Calibri"/>
              </a:rPr>
              <a:t>zagotovilih, da je znesek javnih izdatkov, plačan upravičencem vsaj enak prispevku sklada, ki ga je Komisija plačala državi članici </a:t>
            </a:r>
            <a:endParaRPr lang="sl-SI" sz="22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CE48D7FD-34F7-ACEE-8C4A-E4E051DFC68D}"/>
              </a:ext>
            </a:extLst>
          </p:cNvPr>
          <p:cNvSpPr txBox="1">
            <a:spLocks/>
          </p:cNvSpPr>
          <p:nvPr/>
        </p:nvSpPr>
        <p:spPr>
          <a:xfrm>
            <a:off x="2221230" y="673217"/>
            <a:ext cx="6362700" cy="102883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sl-SI" altLang="sl-SI" sz="3200" b="1" dirty="0">
                <a:solidFill>
                  <a:srgbClr val="002060"/>
                </a:solidFill>
              </a:rPr>
              <a:t>Zaključevanje OP EKP 2014-2020 aktivnosti</a:t>
            </a:r>
            <a:endParaRPr lang="en-US" altLang="sl-SI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869DA8-E1ED-4FD3-B495-C8DF49C82840}"/>
              </a:ext>
            </a:extLst>
          </p:cNvPr>
          <p:cNvSpPr txBox="1">
            <a:spLocks/>
          </p:cNvSpPr>
          <p:nvPr/>
        </p:nvSpPr>
        <p:spPr bwMode="auto">
          <a:xfrm>
            <a:off x="1126944" y="2074985"/>
            <a:ext cx="7106740" cy="2074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Nadaljnje aktivnosti RO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-&gt; Program EKP 2021-2027</a:t>
            </a: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altLang="sl-SI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777240" y="2264547"/>
            <a:ext cx="780669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 algn="ctr">
              <a:spcBef>
                <a:spcPts val="600"/>
              </a:spcBef>
              <a:spcAft>
                <a:spcPts val="600"/>
              </a:spcAft>
            </a:pPr>
            <a:endParaRPr lang="sl-SI" sz="2400" b="1" dirty="0">
              <a:solidFill>
                <a:srgbClr val="000000"/>
              </a:solidFill>
              <a:latin typeface="Calibri"/>
            </a:endParaRPr>
          </a:p>
          <a:p>
            <a:pPr marL="266700" lvl="1" algn="ctr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Skladno z </a:t>
            </a:r>
          </a:p>
          <a:p>
            <a:pPr marL="266700" lvl="1" algn="ctr">
              <a:spcBef>
                <a:spcPts val="600"/>
              </a:spcBef>
              <a:spcAft>
                <a:spcPts val="600"/>
              </a:spcAft>
            </a:pPr>
            <a:r>
              <a:rPr lang="sl-SI" sz="2400" b="1" dirty="0">
                <a:solidFill>
                  <a:srgbClr val="000000"/>
                </a:solidFill>
                <a:latin typeface="Calibri"/>
              </a:rPr>
              <a:t>Uredbo o izvajanju evropske kohezijske politike v obdobju 2021-2027 </a:t>
            </a:r>
          </a:p>
          <a:p>
            <a:pPr marL="266700" lvl="1" algn="ctr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je kot revizijski organ določen</a:t>
            </a:r>
          </a:p>
          <a:p>
            <a:pPr marL="266700" lvl="1" algn="ctr">
              <a:spcBef>
                <a:spcPts val="600"/>
              </a:spcBef>
              <a:spcAft>
                <a:spcPts val="600"/>
              </a:spcAft>
            </a:pPr>
            <a:r>
              <a:rPr lang="sl-SI" sz="2400" b="1" dirty="0">
                <a:solidFill>
                  <a:srgbClr val="0070C0"/>
                </a:solidFill>
                <a:latin typeface="Calibri"/>
              </a:rPr>
              <a:t>Urad RS za nadzor proračuna </a:t>
            </a:r>
          </a:p>
          <a:p>
            <a:pPr marL="266700" lvl="1" algn="ctr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(organ v sestavi Ministrstva za finance)</a:t>
            </a:r>
          </a:p>
          <a:p>
            <a:pPr marL="266700" lvl="1" algn="ctr">
              <a:spcBef>
                <a:spcPts val="600"/>
              </a:spcBef>
              <a:spcAft>
                <a:spcPts val="600"/>
              </a:spcAft>
            </a:pPr>
            <a:endParaRPr lang="sl-SI" sz="2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63119B29-3C72-807C-476C-9B8BACD31CC0}"/>
              </a:ext>
            </a:extLst>
          </p:cNvPr>
          <p:cNvSpPr txBox="1">
            <a:spLocks/>
          </p:cNvSpPr>
          <p:nvPr/>
        </p:nvSpPr>
        <p:spPr>
          <a:xfrm>
            <a:off x="2221230" y="673217"/>
            <a:ext cx="6362700" cy="62142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sl-SI" altLang="sl-SI" sz="3200" b="1" dirty="0">
                <a:solidFill>
                  <a:srgbClr val="002060"/>
                </a:solidFill>
              </a:rPr>
              <a:t>Program EKP 2021-2027</a:t>
            </a:r>
            <a:endParaRPr lang="en-US" altLang="sl-SI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A38C42-BD4A-3190-DD1D-968AA2E99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Revizijski organ</a:t>
            </a:r>
          </a:p>
        </p:txBody>
      </p:sp>
    </p:spTree>
    <p:extLst>
      <p:ext uri="{BB962C8B-B14F-4D97-AF65-F5344CB8AC3E}">
        <p14:creationId xmlns:p14="http://schemas.microsoft.com/office/powerpoint/2010/main" val="808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777240" y="2264547"/>
            <a:ext cx="780669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 algn="just">
              <a:spcBef>
                <a:spcPts val="600"/>
              </a:spcBef>
              <a:spcAft>
                <a:spcPts val="600"/>
              </a:spcAft>
            </a:pPr>
            <a:endParaRPr lang="sl-SI" sz="2400" dirty="0">
              <a:solidFill>
                <a:srgbClr val="000000"/>
              </a:solidFill>
              <a:latin typeface="Calibri"/>
            </a:endParaRPr>
          </a:p>
          <a:p>
            <a:pPr marL="266700" lvl="1" algn="just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Revizijski organ je skladno z Uredbo (EU) št. 2021/1060 Evropskega parlamenta in Sveta odgovoren za izvajanje:</a:t>
            </a:r>
          </a:p>
          <a:p>
            <a:pPr marL="5524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000" b="1" dirty="0">
                <a:solidFill>
                  <a:srgbClr val="000000"/>
                </a:solidFill>
                <a:latin typeface="Calibri"/>
              </a:rPr>
              <a:t>revizij sistema upravljanja in nadzora,</a:t>
            </a:r>
          </a:p>
          <a:p>
            <a:pPr marL="5524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000" b="1" dirty="0">
                <a:solidFill>
                  <a:srgbClr val="000000"/>
                </a:solidFill>
                <a:latin typeface="Calibri"/>
              </a:rPr>
              <a:t>revizij operacij in </a:t>
            </a:r>
          </a:p>
          <a:p>
            <a:pPr marL="5524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000" b="1" dirty="0">
                <a:solidFill>
                  <a:srgbClr val="000000"/>
                </a:solidFill>
                <a:latin typeface="Calibri"/>
              </a:rPr>
              <a:t>revizij obračunov.</a:t>
            </a:r>
          </a:p>
          <a:p>
            <a:pPr marL="266700" lvl="1">
              <a:spcBef>
                <a:spcPts val="600"/>
              </a:spcBef>
              <a:spcAft>
                <a:spcPts val="600"/>
              </a:spcAft>
            </a:pPr>
            <a:endParaRPr lang="sl-SI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37CA1CD-6FF1-06F4-90BC-522891EEA27A}"/>
              </a:ext>
            </a:extLst>
          </p:cNvPr>
          <p:cNvSpPr txBox="1">
            <a:spLocks/>
          </p:cNvSpPr>
          <p:nvPr/>
        </p:nvSpPr>
        <p:spPr>
          <a:xfrm>
            <a:off x="2221230" y="673217"/>
            <a:ext cx="6362700" cy="62142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sl-SI" altLang="sl-SI" sz="3200" b="1" dirty="0">
                <a:solidFill>
                  <a:srgbClr val="002060"/>
                </a:solidFill>
              </a:rPr>
              <a:t>Program EKP 2021-2027</a:t>
            </a:r>
            <a:endParaRPr lang="en-US" altLang="sl-SI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D8741F6-2671-CAAC-3C35-6103303A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Revizijski organ - naloge</a:t>
            </a:r>
          </a:p>
        </p:txBody>
      </p:sp>
    </p:spTree>
    <p:extLst>
      <p:ext uri="{BB962C8B-B14F-4D97-AF65-F5344CB8AC3E}">
        <p14:creationId xmlns:p14="http://schemas.microsoft.com/office/powerpoint/2010/main" val="17274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777240" y="2264547"/>
            <a:ext cx="7806690" cy="3447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solidFill>
                  <a:srgbClr val="000000"/>
                </a:solidFill>
                <a:latin typeface="Calibri"/>
              </a:rPr>
              <a:t>Revizijski organ pripravi in Komisiji za posamezno obračunsko leto do 15. 2. predloži:</a:t>
            </a:r>
          </a:p>
          <a:p>
            <a:pPr marL="625475" lvl="1" indent="-354013">
              <a:spcBef>
                <a:spcPts val="600"/>
              </a:spcBef>
              <a:spcAft>
                <a:spcPts val="600"/>
              </a:spcAft>
            </a:pPr>
            <a:r>
              <a:rPr lang="sl-SI" sz="2200" b="1" dirty="0">
                <a:solidFill>
                  <a:srgbClr val="0070C0"/>
                </a:solidFill>
                <a:latin typeface="Calibri"/>
              </a:rPr>
              <a:t>(a) </a:t>
            </a:r>
            <a:r>
              <a:rPr lang="sl-SI" sz="2200" b="1" u="sng" dirty="0">
                <a:solidFill>
                  <a:srgbClr val="0070C0"/>
                </a:solidFill>
                <a:latin typeface="Calibri"/>
              </a:rPr>
              <a:t>letno revizijsko mnenje </a:t>
            </a:r>
            <a:r>
              <a:rPr lang="sl-SI" sz="2200" dirty="0">
                <a:solidFill>
                  <a:srgbClr val="000000"/>
                </a:solidFill>
                <a:latin typeface="Calibri"/>
              </a:rPr>
              <a:t>na podlagi celotnega izvedenega revizijskega dela v zvezi z naslednjimi ločenimi elementi:</a:t>
            </a:r>
          </a:p>
          <a:p>
            <a:pPr marL="896938" lvl="1" indent="-271463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i="1" dirty="0">
                <a:solidFill>
                  <a:srgbClr val="000000"/>
                </a:solidFill>
                <a:latin typeface="Calibri"/>
              </a:rPr>
              <a:t>popolnost, natančnost in verodostojnost obračunov;</a:t>
            </a:r>
          </a:p>
          <a:p>
            <a:pPr marL="896938" lvl="1" indent="-271463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i="1" dirty="0">
                <a:solidFill>
                  <a:srgbClr val="000000"/>
                </a:solidFill>
                <a:latin typeface="Calibri"/>
              </a:rPr>
              <a:t>zakonitost in pravilnost izdatkov, vključenih v obračune, predložene Komisiji, in</a:t>
            </a:r>
          </a:p>
          <a:p>
            <a:pPr marL="896938" lvl="1" indent="-271463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l-SI" sz="2000" i="1" dirty="0">
                <a:solidFill>
                  <a:srgbClr val="000000"/>
                </a:solidFill>
                <a:latin typeface="Calibri"/>
              </a:rPr>
              <a:t>uspešnost delovanja sistema upravljanja in nadzora.</a:t>
            </a:r>
          </a:p>
          <a:p>
            <a:pPr marL="266700" lvl="1">
              <a:spcBef>
                <a:spcPts val="600"/>
              </a:spcBef>
              <a:spcAft>
                <a:spcPts val="600"/>
              </a:spcAft>
            </a:pPr>
            <a:r>
              <a:rPr lang="sl-SI" sz="2200" b="1" dirty="0">
                <a:solidFill>
                  <a:srgbClr val="0070C0"/>
                </a:solidFill>
                <a:latin typeface="Calibri"/>
              </a:rPr>
              <a:t>(b) </a:t>
            </a:r>
            <a:r>
              <a:rPr lang="sl-SI" sz="2200" b="1" u="sng" dirty="0">
                <a:solidFill>
                  <a:srgbClr val="0070C0"/>
                </a:solidFill>
                <a:latin typeface="Calibri"/>
              </a:rPr>
              <a:t>letno poročilo o nadzoru</a:t>
            </a:r>
            <a:r>
              <a:rPr lang="sl-SI" sz="2200" b="1" dirty="0">
                <a:solidFill>
                  <a:srgbClr val="0070C0"/>
                </a:solidFill>
                <a:latin typeface="Calibri"/>
              </a:rPr>
              <a:t>.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0E8756C-512C-EA4B-40F0-D95A2464CDDA}"/>
              </a:ext>
            </a:extLst>
          </p:cNvPr>
          <p:cNvSpPr txBox="1">
            <a:spLocks/>
          </p:cNvSpPr>
          <p:nvPr/>
        </p:nvSpPr>
        <p:spPr>
          <a:xfrm>
            <a:off x="2221230" y="673217"/>
            <a:ext cx="6362700" cy="62142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sl-SI" altLang="sl-SI" sz="3200" b="1" dirty="0">
                <a:solidFill>
                  <a:srgbClr val="002060"/>
                </a:solidFill>
              </a:rPr>
              <a:t>Program EKP 2021-2027</a:t>
            </a:r>
            <a:endParaRPr lang="en-US" altLang="sl-SI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E1C39B1-F8BF-9E64-B945-61F896FF3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Revizijski organ - naloge</a:t>
            </a:r>
          </a:p>
        </p:txBody>
      </p:sp>
    </p:spTree>
    <p:extLst>
      <p:ext uri="{BB962C8B-B14F-4D97-AF65-F5344CB8AC3E}">
        <p14:creationId xmlns:p14="http://schemas.microsoft.com/office/powerpoint/2010/main" val="10064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777240" y="2264547"/>
            <a:ext cx="7806690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marR="0" lvl="1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zvezi z novim programskim obdobjem bo revizijski organ najprej pristopil k pripravi:</a:t>
            </a:r>
          </a:p>
          <a:p>
            <a:pPr marL="5524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sl-SI" sz="2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revizijske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strategije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(takoj po prejemu OSUN-a organa upravljanja) in </a:t>
            </a:r>
          </a:p>
          <a:p>
            <a:pPr marL="5524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sl-SI" sz="2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revizijske</a:t>
            </a:r>
            <a:r>
              <a:rPr lang="sl-SI" sz="2400" b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sl-SI" sz="24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metodologije</a:t>
            </a:r>
            <a:r>
              <a:rPr lang="sl-SI" sz="2400" b="1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sl-SI" sz="24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za revidiranje sredstev EKP.</a:t>
            </a:r>
          </a:p>
          <a:p>
            <a:pPr marL="5524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8D59424E-E594-989C-1650-4FF2A8E4E2EB}"/>
              </a:ext>
            </a:extLst>
          </p:cNvPr>
          <p:cNvSpPr txBox="1">
            <a:spLocks/>
          </p:cNvSpPr>
          <p:nvPr/>
        </p:nvSpPr>
        <p:spPr>
          <a:xfrm>
            <a:off x="2221230" y="673217"/>
            <a:ext cx="6362700" cy="62142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sl-SI" altLang="sl-SI" sz="3200" b="1" dirty="0">
                <a:solidFill>
                  <a:srgbClr val="002060"/>
                </a:solidFill>
              </a:rPr>
              <a:t>Program EKP 2021-2027</a:t>
            </a:r>
            <a:endParaRPr lang="en-US" altLang="sl-SI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3643292-520B-4297-0B81-6E9B9475D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Revizijski organ – prve aktivnosti</a:t>
            </a:r>
          </a:p>
        </p:txBody>
      </p:sp>
    </p:spTree>
    <p:extLst>
      <p:ext uri="{BB962C8B-B14F-4D97-AF65-F5344CB8AC3E}">
        <p14:creationId xmlns:p14="http://schemas.microsoft.com/office/powerpoint/2010/main" val="12054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59180" y="2213609"/>
            <a:ext cx="7275829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sl-SI" altLang="sl-SI" sz="3200" b="1" dirty="0">
                <a:solidFill>
                  <a:srgbClr val="0070C0"/>
                </a:solidFill>
              </a:rPr>
              <a:t>Hvala za vašo pozornost!</a:t>
            </a:r>
            <a:endParaRPr lang="en-US" altLang="sl-SI" sz="32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073" name="Picture 1" descr="Description: cid:image001.jpg@01CD506C.1F588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7" y="3631626"/>
            <a:ext cx="16224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4102" y="3635291"/>
            <a:ext cx="289579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  	</a:t>
            </a:r>
            <a:endParaRPr lang="sl-SI" altLang="sl-SI" sz="1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40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40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Calibri" pitchFamily="34" charset="0"/>
                <a:cs typeface="Calibri" pitchFamily="34" charset="0"/>
              </a:rPr>
              <a:t>	</a:t>
            </a:r>
            <a:endParaRPr kumimoji="0" lang="sl-SI" altLang="sl-SI" sz="140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Fajfarjeva 33, 1502 Ljubljana </a:t>
            </a:r>
            <a:endParaRPr lang="sl-SI" altLang="sl-SI" sz="1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Calibri" pitchFamily="34" charset="0"/>
                <a:hlinkClick r:id="rId3"/>
              </a:rPr>
              <a:t>www.unp.gov.si</a:t>
            </a:r>
            <a:endParaRPr kumimoji="0" lang="sl-SI" altLang="sl-SI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" name="Picture 3" descr="image003">
            <a:extLst>
              <a:ext uri="{FF2B5EF4-FFF2-40B4-BE49-F238E27FC236}">
                <a16:creationId xmlns:a16="http://schemas.microsoft.com/office/drawing/2014/main" id="{D36B072F-A08E-54FD-3B04-DB4D01262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2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8340FB3-90CB-5385-4EC7-9E53E8317B24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Predstavitev področja revidiranja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82BAEDB-4F96-DA66-615A-832B1FF09C8B}"/>
              </a:ext>
            </a:extLst>
          </p:cNvPr>
          <p:cNvSpPr txBox="1"/>
          <p:nvPr/>
        </p:nvSpPr>
        <p:spPr>
          <a:xfrm>
            <a:off x="788670" y="1785283"/>
            <a:ext cx="7806690" cy="3985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sl-SI" sz="2800" b="1" dirty="0">
                <a:solidFill>
                  <a:srgbClr val="000000"/>
                </a:solidFill>
                <a:latin typeface="Calibri"/>
              </a:rPr>
              <a:t>Naloge RO določajo: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sl-SI" sz="1000" b="1" dirty="0">
              <a:solidFill>
                <a:srgbClr val="000000"/>
              </a:solidFill>
              <a:latin typeface="Calibri"/>
            </a:endParaRPr>
          </a:p>
          <a:p>
            <a:pPr marL="514350" lvl="0" indent="-514350">
              <a:buFont typeface="+mj-lt"/>
              <a:buAutoNum type="arabicParenR"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Uredba o skupnih določbah Evropskega parlamenta in </a:t>
            </a:r>
            <a:r>
              <a:rPr lang="sl-SI" sz="2000" dirty="0">
                <a:solidFill>
                  <a:schemeClr val="tx2"/>
                </a:solidFill>
                <a:latin typeface="Arial" charset="0"/>
              </a:rPr>
              <a:t>Sveta </a:t>
            </a:r>
          </a:p>
          <a:p>
            <a:pPr marL="539750" lvl="0" indent="-539750">
              <a:defRPr/>
            </a:pPr>
            <a:r>
              <a:rPr lang="sl-SI" sz="2000" i="1" dirty="0">
                <a:solidFill>
                  <a:schemeClr val="tx2"/>
                </a:solidFill>
                <a:latin typeface="Arial" charset="0"/>
              </a:rPr>
              <a:t>	- št. 1303/2013 za obdobje 2014-2020 in </a:t>
            </a:r>
          </a:p>
          <a:p>
            <a:pPr marL="539750" lvl="0" indent="-539750">
              <a:defRPr/>
            </a:pPr>
            <a:r>
              <a:rPr kumimoji="0" lang="sl-SI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- št. 1060/2021</a:t>
            </a:r>
            <a:r>
              <a:rPr lang="sl-SI" sz="2000" i="1" dirty="0">
                <a:solidFill>
                  <a:schemeClr val="tx2"/>
                </a:solidFill>
                <a:latin typeface="Arial" charset="0"/>
              </a:rPr>
              <a:t> za obdobje 2021-2027</a:t>
            </a:r>
            <a:r>
              <a:rPr kumimoji="0" lang="sl-SI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39750" marR="0" lvl="0" indent="-539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2)	Uredba (EU, EURATOM) št. 2018/1046 Evropskega parlamenta in Sveta </a:t>
            </a:r>
          </a:p>
          <a:p>
            <a:pPr marL="539750" marR="0" lvl="0" indent="-539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l-SI" sz="2000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sl-SI" sz="2000" i="1" dirty="0">
                <a:solidFill>
                  <a:schemeClr val="tx2"/>
                </a:solidFill>
                <a:latin typeface="Arial" charset="0"/>
              </a:rPr>
              <a:t>- </a:t>
            </a:r>
            <a:r>
              <a:rPr kumimoji="0" lang="sl-SI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Finančna uredba 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sl-SI" sz="2000" dirty="0">
              <a:solidFill>
                <a:schemeClr val="tx2"/>
              </a:solidFill>
            </a:endParaRPr>
          </a:p>
          <a:p>
            <a:pPr marL="539750" marR="0" lvl="0" indent="-539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3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Uredba o porabi sredstev EKP v RS </a:t>
            </a:r>
          </a:p>
          <a:p>
            <a:pPr marL="539750" marR="0" lvl="0" indent="-539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l-SI" sz="2000" i="1" dirty="0">
                <a:solidFill>
                  <a:schemeClr val="tx2"/>
                </a:solidFill>
                <a:latin typeface="Arial" charset="0"/>
              </a:rPr>
              <a:t>	- </a:t>
            </a:r>
            <a:r>
              <a:rPr kumimoji="0" lang="sl-SI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Slovenska uredba</a:t>
            </a:r>
          </a:p>
        </p:txBody>
      </p:sp>
    </p:spTree>
    <p:extLst>
      <p:ext uri="{BB962C8B-B14F-4D97-AF65-F5344CB8AC3E}">
        <p14:creationId xmlns:p14="http://schemas.microsoft.com/office/powerpoint/2010/main" val="429160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A15011-B3AE-4C13-BD60-2EF75920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0070C0"/>
                </a:solidFill>
              </a:rPr>
              <a:t>Naloge revizijskega organa</a:t>
            </a:r>
            <a:endParaRPr lang="en-US" altLang="sl-SI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777240" y="2203428"/>
            <a:ext cx="7806690" cy="3385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 algn="just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Revizijski organ je skladno z navedenimi pravnimi podlagami odgovoren za izvajanje:</a:t>
            </a:r>
          </a:p>
          <a:p>
            <a:pPr marL="552450" lvl="1" indent="-28575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sl-SI" sz="2000" b="1" dirty="0">
                <a:solidFill>
                  <a:srgbClr val="000000"/>
                </a:solidFill>
                <a:latin typeface="Calibri"/>
              </a:rPr>
              <a:t>revizij pravilnosti delovanja sistema upravljanja in nadzora za OP EKP,</a:t>
            </a:r>
          </a:p>
          <a:p>
            <a:pPr marL="552450" lvl="1" indent="-28575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sl-SI" sz="2000" b="1" dirty="0">
                <a:solidFill>
                  <a:srgbClr val="000000"/>
                </a:solidFill>
                <a:latin typeface="Calibri"/>
              </a:rPr>
              <a:t>revizij ustreznega vzorca operacij na podlagi prijavljenih izdatkov in</a:t>
            </a:r>
          </a:p>
          <a:p>
            <a:pPr marL="552450" lvl="1" indent="-28575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sl-SI" sz="2000" b="1" dirty="0">
                <a:solidFill>
                  <a:srgbClr val="000000"/>
                </a:solidFill>
                <a:latin typeface="Calibri"/>
              </a:rPr>
              <a:t>revizij računovodskih izkazov.</a:t>
            </a:r>
          </a:p>
          <a:p>
            <a:pPr marL="266700" lvl="1" algn="just">
              <a:spcBef>
                <a:spcPts val="600"/>
              </a:spcBef>
              <a:spcAft>
                <a:spcPts val="600"/>
              </a:spcAft>
            </a:pPr>
            <a:endParaRPr lang="sl-SI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63D65BA-F7A9-24BA-70F2-0AF1C3D5E2BB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Predstavitev področja revidiranja</a:t>
            </a:r>
          </a:p>
        </p:txBody>
      </p:sp>
    </p:spTree>
    <p:extLst>
      <p:ext uri="{BB962C8B-B14F-4D97-AF65-F5344CB8AC3E}">
        <p14:creationId xmlns:p14="http://schemas.microsoft.com/office/powerpoint/2010/main" val="4909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777240" y="2207554"/>
            <a:ext cx="7806690" cy="3647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 algn="just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Revizijski organ za vsako obračunsko leto pripravi:</a:t>
            </a:r>
          </a:p>
          <a:p>
            <a:pPr marL="609600" lvl="1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400" b="1" dirty="0">
                <a:solidFill>
                  <a:srgbClr val="000000"/>
                </a:solidFill>
                <a:latin typeface="Calibri"/>
              </a:rPr>
              <a:t>Revizijsko mnenje</a:t>
            </a:r>
            <a:r>
              <a:rPr lang="sl-SI" sz="2400" dirty="0">
                <a:solidFill>
                  <a:srgbClr val="000000"/>
                </a:solidFill>
                <a:latin typeface="Calibri"/>
              </a:rPr>
              <a:t>, v katerem navede:</a:t>
            </a:r>
          </a:p>
          <a:p>
            <a:pPr marL="1066800" lvl="2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sl-SI" sz="1600" dirty="0">
                <a:solidFill>
                  <a:srgbClr val="000000"/>
                </a:solidFill>
                <a:latin typeface="Calibri"/>
              </a:rPr>
              <a:t>ali računovodski izkazi prikazujejo verodostojno in pošteno sliko,  </a:t>
            </a:r>
          </a:p>
          <a:p>
            <a:pPr marL="1066800" lvl="2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sl-SI" sz="1600" dirty="0">
                <a:solidFill>
                  <a:srgbClr val="000000"/>
                </a:solidFill>
                <a:latin typeface="Calibri"/>
              </a:rPr>
              <a:t>ali so izdatki, predloženi Komisiji, zakoniti in pravilni ter</a:t>
            </a:r>
          </a:p>
          <a:p>
            <a:pPr marL="1066800" lvl="2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sl-SI" sz="1600" dirty="0">
                <a:solidFill>
                  <a:srgbClr val="000000"/>
                </a:solidFill>
                <a:latin typeface="Calibri"/>
              </a:rPr>
              <a:t>ali vzpostavljeni kontrolni sistemi delujejo pravilno. </a:t>
            </a:r>
          </a:p>
          <a:p>
            <a:pPr marL="1066800" lvl="2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sl-SI" sz="1600" dirty="0">
                <a:solidFill>
                  <a:srgbClr val="000000"/>
                </a:solidFill>
                <a:latin typeface="Calibri"/>
              </a:rPr>
              <a:t>Navede pa tudi, ali se je pri revizijskem delu pojavil dvom v trditvah v izjavi o upravljanju. </a:t>
            </a:r>
          </a:p>
          <a:p>
            <a:pPr marL="609600" lvl="1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400" b="1" dirty="0">
                <a:solidFill>
                  <a:srgbClr val="000000"/>
                </a:solidFill>
                <a:latin typeface="Calibri"/>
              </a:rPr>
              <a:t> Letno poročilo o nadzoru.</a:t>
            </a:r>
          </a:p>
          <a:p>
            <a:pPr marL="266700" lvl="1" algn="just">
              <a:spcBef>
                <a:spcPts val="12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  <a:latin typeface="Calibri"/>
              </a:rPr>
              <a:t>Navedena dokumenta </a:t>
            </a:r>
            <a:r>
              <a:rPr lang="sl-SI" sz="2400" b="1" dirty="0">
                <a:solidFill>
                  <a:srgbClr val="000000"/>
                </a:solidFill>
                <a:latin typeface="Calibri"/>
              </a:rPr>
              <a:t>predloži Komisiji do 15.2.</a:t>
            </a:r>
            <a:endParaRPr lang="sl-SI" sz="2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23C035C-9699-41C9-8A00-99631C161F90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Predstavitev področja revidiranja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084380A-C883-4019-98BE-1DA687EAD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0070C0"/>
                </a:solidFill>
              </a:rPr>
              <a:t>Naloge revizijskega organa</a:t>
            </a:r>
            <a:endParaRPr lang="en-US" altLang="sl-SI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F9911BF8-5CBB-D0D5-E1A0-20CA258525F1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Potek letne revizije</a:t>
            </a:r>
          </a:p>
          <a:p>
            <a:endParaRPr lang="sl-SI" sz="3400" b="1" kern="0" dirty="0">
              <a:solidFill>
                <a:srgbClr val="C000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08F039-A3AF-873E-BA90-F29071205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0070C0"/>
                </a:solidFill>
              </a:rPr>
              <a:t>Strokovni okvir letne revizije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BDB6EDD-6A95-4F5E-69BC-DC0D110CD9B6}"/>
              </a:ext>
            </a:extLst>
          </p:cNvPr>
          <p:cNvSpPr txBox="1"/>
          <p:nvPr/>
        </p:nvSpPr>
        <p:spPr>
          <a:xfrm>
            <a:off x="777240" y="2207554"/>
            <a:ext cx="7806690" cy="3954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33400" marR="0" lvl="0" indent="-5334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Revizijska strategija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revizijskega organa </a:t>
            </a:r>
          </a:p>
          <a:p>
            <a:pPr marL="533400" marR="0" lvl="0" indent="-5334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</a:rPr>
              <a:t>	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(predložena Komisiji po SFC2014; posodablja se letno)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33400" marR="0" lvl="0" indent="-5334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l-SI" sz="2400" b="1" dirty="0">
                <a:solidFill>
                  <a:schemeClr val="tx2"/>
                </a:solidFill>
                <a:latin typeface="+mj-lt"/>
              </a:rPr>
              <a:t>2. Revizijski priročnik </a:t>
            </a:r>
            <a:r>
              <a:rPr lang="sl-SI" sz="2400" dirty="0">
                <a:solidFill>
                  <a:schemeClr val="tx2"/>
                </a:solidFill>
                <a:latin typeface="+mj-lt"/>
              </a:rPr>
              <a:t>(usmeritve za izvajanje nalog  revizijskega organa pri reviziji sredstev evropske kohezijske politike za programsko obdobje 2014–2020): </a:t>
            </a:r>
          </a:p>
          <a:p>
            <a:pPr marL="1200150" lvl="1" indent="-45720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</a:rPr>
              <a:t>predvideni postopki revidiranja</a:t>
            </a:r>
          </a:p>
          <a:p>
            <a:pPr marL="1200150" lvl="1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</a:rPr>
              <a:t>vsebinski vprašalniki, ki se letno posodabljajo; priloga priročniku</a:t>
            </a:r>
          </a:p>
          <a:p>
            <a:pPr marL="266700" lvl="1" algn="just">
              <a:spcBef>
                <a:spcPts val="600"/>
              </a:spcBef>
              <a:spcAft>
                <a:spcPts val="600"/>
              </a:spcAft>
            </a:pPr>
            <a:endParaRPr lang="sl-SI" sz="20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4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290B3D4-3B2F-57E0-BE4A-C8753100FEC5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Potek letne revizije</a:t>
            </a:r>
          </a:p>
          <a:p>
            <a:endParaRPr lang="sl-SI" sz="3400" b="1" kern="0" dirty="0">
              <a:solidFill>
                <a:srgbClr val="C000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0FF29-1CE0-1D8F-997C-1B2C8905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0070C0"/>
                </a:solidFill>
              </a:rPr>
              <a:t>Letna revizija in rezultati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E7546EB-37DA-9622-B01B-BED552A569F1}"/>
              </a:ext>
            </a:extLst>
          </p:cNvPr>
          <p:cNvSpPr txBox="1"/>
          <p:nvPr/>
        </p:nvSpPr>
        <p:spPr>
          <a:xfrm>
            <a:off x="777240" y="2207554"/>
            <a:ext cx="7806690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Letna revizija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izvaja za vsako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obračunsko leto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je sestavljena iz: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Revizije sistemov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Revizij operacij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Revizije računovodskih izkazov (obračunov)</a:t>
            </a: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 je osnova za </a:t>
            </a:r>
            <a:r>
              <a:rPr lang="sl-SI" sz="2400" dirty="0">
                <a:solidFill>
                  <a:schemeClr val="tx2"/>
                </a:solidFill>
                <a:latin typeface="+mj-lt"/>
              </a:rPr>
              <a:t>pripravo: </a:t>
            </a:r>
          </a:p>
          <a:p>
            <a:pPr marL="895350" lvl="1" indent="-438150">
              <a:buFont typeface="Arial" panose="020B0604020202020204" pitchFamily="34" charset="0"/>
              <a:buChar char="•"/>
              <a:defRPr/>
            </a:pPr>
            <a:r>
              <a:rPr lang="sl-SI" sz="2400" b="1" dirty="0">
                <a:solidFill>
                  <a:srgbClr val="002060"/>
                </a:solidFill>
                <a:latin typeface="+mj-lt"/>
              </a:rPr>
              <a:t>Mnenja in </a:t>
            </a:r>
          </a:p>
          <a:p>
            <a:pPr marL="895350" lvl="1" indent="-438150">
              <a:buFont typeface="Arial" panose="020B0604020202020204" pitchFamily="34" charset="0"/>
              <a:buChar char="•"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Letnega poročila o nadzoru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</a:rPr>
              <a:t>ter njuno predložitev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Komisiji do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15. februarja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vsakega leta (</a:t>
            </a:r>
            <a:r>
              <a:rPr lang="sl-SI" sz="2400" dirty="0">
                <a:solidFill>
                  <a:schemeClr val="tx2"/>
                </a:solidFill>
                <a:latin typeface="+mj-lt"/>
              </a:rPr>
              <a:t>po SFC2014).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6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6_si10-cgp-mpe-PREDLOGA-97-2003">
  <a:themeElements>
    <a:clrScheme name="026_si10-cgp-mpe-PREDLOGA-97-2003 1">
      <a:dk1>
        <a:srgbClr val="999999"/>
      </a:dk1>
      <a:lt1>
        <a:srgbClr val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FFFFFF"/>
      </a:accent3>
      <a:accent4>
        <a:srgbClr val="828282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026_si10-cgp-mpe-PREDLOGA-97-200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26_si10-cgp-mpe-PREDLOGA-97-2003 1">
        <a:dk1>
          <a:srgbClr val="999999"/>
        </a:dk1>
        <a:lt1>
          <a:srgbClr val="FFFFFF"/>
        </a:lt1>
        <a:dk2>
          <a:srgbClr val="000000"/>
        </a:dk2>
        <a:lt2>
          <a:srgbClr val="D8D8D8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828282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18375</TotalTime>
  <Words>3377</Words>
  <Application>Microsoft Office PowerPoint</Application>
  <PresentationFormat>Diaprojekcija na zaslonu (4:3)</PresentationFormat>
  <Paragraphs>551</Paragraphs>
  <Slides>47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47</vt:i4>
      </vt:variant>
    </vt:vector>
  </HeadingPairs>
  <TitlesOfParts>
    <vt:vector size="53" baseType="lpstr">
      <vt:lpstr>Calibri</vt:lpstr>
      <vt:lpstr>Arial</vt:lpstr>
      <vt:lpstr>Courier New</vt:lpstr>
      <vt:lpstr>Republika</vt:lpstr>
      <vt:lpstr>Custom Design</vt:lpstr>
      <vt:lpstr>026_si10-cgp-mpe-PREDLOGA-97-2003</vt:lpstr>
      <vt:lpstr>PowerPointova predstavitev</vt:lpstr>
      <vt:lpstr>PowerPointova predstavitev</vt:lpstr>
      <vt:lpstr>Predstavitev UNP - RO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the work of AA (for OP RD, OP HRD, OP DETI )   Annual Review Meeting          Ljubljana, 28 November 2012</dc:title>
  <dc:creator>Roman Rojko</dc:creator>
  <cp:lastModifiedBy>Boštjan Debeljak</cp:lastModifiedBy>
  <cp:revision>706</cp:revision>
  <cp:lastPrinted>2023-04-19T06:11:34Z</cp:lastPrinted>
  <dcterms:created xsi:type="dcterms:W3CDTF">2010-10-04T10:22:54Z</dcterms:created>
  <dcterms:modified xsi:type="dcterms:W3CDTF">2023-04-19T06:41:07Z</dcterms:modified>
</cp:coreProperties>
</file>