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7" r:id="rId4"/>
    <p:sldId id="281" r:id="rId5"/>
    <p:sldId id="282" r:id="rId6"/>
    <p:sldId id="284" r:id="rId7"/>
    <p:sldId id="283" r:id="rId8"/>
    <p:sldId id="286" r:id="rId9"/>
    <p:sldId id="278" r:id="rId10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06B38-25D7-493E-9373-FCCC7E1C439E}" type="doc">
      <dgm:prSet loTypeId="urn:microsoft.com/office/officeart/2005/8/layout/hProcess1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6BCEEEBC-F43F-4966-A805-DA26A67FE1D3}">
      <dgm:prSet phldrT="[besedilo]" custT="1"/>
      <dgm:spPr>
        <a:xfrm>
          <a:off x="12" y="0"/>
          <a:ext cx="3267887" cy="194326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3000"/>
            </a:spcAft>
          </a:pPr>
          <a:r>
            <a:rPr lang="sl-SI" sz="3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epublika" panose="02000506040000020004"/>
              <a:ea typeface="+mn-ea"/>
              <a:cs typeface="+mn-cs"/>
            </a:rPr>
            <a:t>Analiza tveganja za vzorčno izvajanje AP </a:t>
          </a:r>
          <a:endParaRPr lang="sl-SI" sz="3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epublika" panose="02000506040000020004"/>
            <a:ea typeface="+mn-ea"/>
            <a:cs typeface="+mn-cs"/>
          </a:endParaRPr>
        </a:p>
      </dgm:t>
    </dgm:pt>
    <dgm:pt modelId="{AC89E806-8BF0-449A-AA89-2AD2A1A0577C}" type="parTrans" cxnId="{FCD9A8F9-D2B9-4E6A-84CD-F4967B597569}">
      <dgm:prSet/>
      <dgm:spPr/>
      <dgm:t>
        <a:bodyPr/>
        <a:lstStyle/>
        <a:p>
          <a:endParaRPr lang="sl-SI"/>
        </a:p>
      </dgm:t>
    </dgm:pt>
    <dgm:pt modelId="{F89954CD-4FC8-445B-BFBA-F1B66DC676F5}" type="sibTrans" cxnId="{FCD9A8F9-D2B9-4E6A-84CD-F4967B597569}">
      <dgm:prSet/>
      <dgm:spPr/>
      <dgm:t>
        <a:bodyPr/>
        <a:lstStyle/>
        <a:p>
          <a:endParaRPr lang="sl-SI"/>
        </a:p>
      </dgm:t>
    </dgm:pt>
    <dgm:pt modelId="{2FAA5E01-4A39-4235-B40D-7D51277D95C3}">
      <dgm:prSet phldrT="[besedilo]" custT="1"/>
      <dgm:spPr>
        <a:xfrm>
          <a:off x="3313394" y="3089258"/>
          <a:ext cx="3434532" cy="139380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l-SI" sz="3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epublika" panose="02000506040000020004"/>
              <a:ea typeface="+mn-ea"/>
              <a:cs typeface="+mn-cs"/>
            </a:rPr>
            <a:t>Navodila OU za izvajanje upravljalnih preverjanj</a:t>
          </a:r>
          <a:endParaRPr lang="sl-SI" sz="3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epublika" panose="02000506040000020004"/>
            <a:ea typeface="+mn-ea"/>
            <a:cs typeface="+mn-cs"/>
          </a:endParaRPr>
        </a:p>
      </dgm:t>
    </dgm:pt>
    <dgm:pt modelId="{E4B2340D-B4CE-436B-A02C-2BB6B1AAA09B}" type="parTrans" cxnId="{59994FD2-E348-4B41-9623-B8D7A3916F33}">
      <dgm:prSet/>
      <dgm:spPr/>
      <dgm:t>
        <a:bodyPr/>
        <a:lstStyle/>
        <a:p>
          <a:endParaRPr lang="sl-SI"/>
        </a:p>
      </dgm:t>
    </dgm:pt>
    <dgm:pt modelId="{064648C2-B240-4F7E-B68F-7798C2D3850A}" type="sibTrans" cxnId="{59994FD2-E348-4B41-9623-B8D7A3916F33}">
      <dgm:prSet/>
      <dgm:spPr/>
      <dgm:t>
        <a:bodyPr/>
        <a:lstStyle/>
        <a:p>
          <a:endParaRPr lang="sl-SI"/>
        </a:p>
      </dgm:t>
    </dgm:pt>
    <dgm:pt modelId="{17619182-A85B-48B6-A872-16BC9F619708}">
      <dgm:prSet phldrT="[besedilo]" custT="1"/>
      <dgm:spPr>
        <a:xfrm>
          <a:off x="6616718" y="165119"/>
          <a:ext cx="3520139" cy="183141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l-SI" sz="3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epublika" panose="02000506040000020004"/>
              <a:ea typeface="+mn-ea"/>
              <a:cs typeface="+mn-cs"/>
            </a:rPr>
            <a:t>Delovno srečanje - priprava metodologije za izvajanje AP</a:t>
          </a:r>
          <a:endParaRPr lang="sl-SI" sz="3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epublika" panose="02000506040000020004"/>
            <a:ea typeface="+mn-ea"/>
            <a:cs typeface="+mn-cs"/>
          </a:endParaRPr>
        </a:p>
      </dgm:t>
    </dgm:pt>
    <dgm:pt modelId="{FBF7F096-CB7D-45A4-A46E-2FC6DE179F02}" type="parTrans" cxnId="{7882A292-AD77-4C2E-B5D1-677471F4B0FD}">
      <dgm:prSet/>
      <dgm:spPr/>
      <dgm:t>
        <a:bodyPr/>
        <a:lstStyle/>
        <a:p>
          <a:endParaRPr lang="sl-SI"/>
        </a:p>
      </dgm:t>
    </dgm:pt>
    <dgm:pt modelId="{37344E28-1760-4EE1-99BC-4107545A4C7F}" type="sibTrans" cxnId="{7882A292-AD77-4C2E-B5D1-677471F4B0FD}">
      <dgm:prSet/>
      <dgm:spPr/>
      <dgm:t>
        <a:bodyPr/>
        <a:lstStyle/>
        <a:p>
          <a:endParaRPr lang="sl-SI"/>
        </a:p>
      </dgm:t>
    </dgm:pt>
    <dgm:pt modelId="{FE7DA19D-730E-46FC-8F9B-318D9C978B4A}" type="pres">
      <dgm:prSet presAssocID="{18F06B38-25D7-493E-9373-FCCC7E1C439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A9958699-9929-4549-8F4F-D9917456CA49}" type="pres">
      <dgm:prSet presAssocID="{18F06B38-25D7-493E-9373-FCCC7E1C439E}" presName="arrow" presStyleLbl="bgShp" presStyleIdx="0" presStyleCnt="1" custLinFactNeighborX="-564" custLinFactNeighborY="1202"/>
      <dgm:spPr>
        <a:xfrm>
          <a:off x="0" y="1480809"/>
          <a:ext cx="11427968" cy="1943269"/>
        </a:xfrm>
        <a:prstGeom prst="notchedRightArrow">
          <a:avLst/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3E788EBD-5EEF-442A-B61E-079D6CD851CA}" type="pres">
      <dgm:prSet presAssocID="{18F06B38-25D7-493E-9373-FCCC7E1C439E}" presName="points" presStyleCnt="0"/>
      <dgm:spPr/>
    </dgm:pt>
    <dgm:pt modelId="{3709442B-8353-4510-9759-D90F179653E9}" type="pres">
      <dgm:prSet presAssocID="{6BCEEEBC-F43F-4966-A805-DA26A67FE1D3}" presName="compositeA" presStyleCnt="0"/>
      <dgm:spPr/>
    </dgm:pt>
    <dgm:pt modelId="{F3C3ED59-0659-40E9-8F2B-95FDBC0C1931}" type="pres">
      <dgm:prSet presAssocID="{6BCEEEBC-F43F-4966-A805-DA26A67FE1D3}" presName="textA" presStyleLbl="revTx" presStyleIdx="0" presStyleCnt="3" custScaleX="52213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D6DA9A8-6229-47BD-B776-1838FE870F51}" type="pres">
      <dgm:prSet presAssocID="{6BCEEEBC-F43F-4966-A805-DA26A67FE1D3}" presName="circleA" presStyleLbl="node1" presStyleIdx="0" presStyleCnt="3" custScaleX="182196" custScaleY="166958"/>
      <dgm:spPr>
        <a:xfrm>
          <a:off x="1191386" y="2091006"/>
          <a:ext cx="885139" cy="67616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sl-SI"/>
        </a:p>
      </dgm:t>
    </dgm:pt>
    <dgm:pt modelId="{774858B1-5849-4755-83C0-B4A687919204}" type="pres">
      <dgm:prSet presAssocID="{6BCEEEBC-F43F-4966-A805-DA26A67FE1D3}" presName="spaceA" presStyleCnt="0"/>
      <dgm:spPr/>
    </dgm:pt>
    <dgm:pt modelId="{42EF14C5-2352-46C8-8938-6F8C785B1AFB}" type="pres">
      <dgm:prSet presAssocID="{F89954CD-4FC8-445B-BFBA-F1B66DC676F5}" presName="space" presStyleCnt="0"/>
      <dgm:spPr/>
    </dgm:pt>
    <dgm:pt modelId="{9A00B053-9A1B-47BB-9F61-C9C40BD9CDE0}" type="pres">
      <dgm:prSet presAssocID="{2FAA5E01-4A39-4235-B40D-7D51277D95C3}" presName="compositeB" presStyleCnt="0"/>
      <dgm:spPr/>
    </dgm:pt>
    <dgm:pt modelId="{75037C3E-A113-4B57-B64C-B9AED0A4E776}" type="pres">
      <dgm:prSet presAssocID="{2FAA5E01-4A39-4235-B40D-7D51277D95C3}" presName="textB" presStyleLbl="revTx" presStyleIdx="1" presStyleCnt="3" custScaleX="548758" custScaleY="71725" custLinFactNeighborX="2269" custLinFactNeighborY="-122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EF1773F-2646-4DD5-B735-46898EB2ABBC}" type="pres">
      <dgm:prSet presAssocID="{2FAA5E01-4A39-4235-B40D-7D51277D95C3}" presName="circleB" presStyleLbl="node1" presStyleIdx="1" presStyleCnt="3" custScaleX="184632" custScaleY="172742" custLinFactNeighborX="14000" custLinFactNeighborY="-27822"/>
      <dgm:spPr>
        <a:xfrm>
          <a:off x="4635986" y="2095410"/>
          <a:ext cx="896974" cy="67175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sl-SI"/>
        </a:p>
      </dgm:t>
    </dgm:pt>
    <dgm:pt modelId="{AA6B2DC3-3547-4D85-85FC-93BCCEAE372B}" type="pres">
      <dgm:prSet presAssocID="{2FAA5E01-4A39-4235-B40D-7D51277D95C3}" presName="spaceB" presStyleCnt="0"/>
      <dgm:spPr/>
    </dgm:pt>
    <dgm:pt modelId="{8FB6D2CD-6F28-4D19-9CFF-71F55B820091}" type="pres">
      <dgm:prSet presAssocID="{064648C2-B240-4F7E-B68F-7798C2D3850A}" presName="space" presStyleCnt="0"/>
      <dgm:spPr/>
    </dgm:pt>
    <dgm:pt modelId="{DF050881-CA32-4CEA-9659-99EFC24DA622}" type="pres">
      <dgm:prSet presAssocID="{17619182-A85B-48B6-A872-16BC9F619708}" presName="compositeA" presStyleCnt="0"/>
      <dgm:spPr/>
    </dgm:pt>
    <dgm:pt modelId="{FEC90EB2-CB99-4856-B8D9-D6BB97A02FE2}" type="pres">
      <dgm:prSet presAssocID="{17619182-A85B-48B6-A872-16BC9F619708}" presName="textA" presStyleLbl="revTx" presStyleIdx="2" presStyleCnt="3" custScaleX="562436" custScaleY="94244" custLinFactNeighborX="-23695" custLinFactNeighborY="705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0518362-8337-4BB1-BAD4-D72CFA747B2A}" type="pres">
      <dgm:prSet presAssocID="{17619182-A85B-48B6-A872-16BC9F619708}" presName="circleA" presStyleLbl="node1" presStyleIdx="2" presStyleCnt="3" custScaleX="194907" custScaleY="178469" custLinFactNeighborX="0" custLinFactNeighborY="5647"/>
      <dgm:spPr>
        <a:xfrm>
          <a:off x="8133938" y="2071658"/>
          <a:ext cx="782301" cy="71379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sl-SI"/>
        </a:p>
      </dgm:t>
    </dgm:pt>
    <dgm:pt modelId="{EAE4ACCD-8E12-4EFC-9A8A-66DA2C11036B}" type="pres">
      <dgm:prSet presAssocID="{17619182-A85B-48B6-A872-16BC9F619708}" presName="spaceA" presStyleCnt="0"/>
      <dgm:spPr/>
    </dgm:pt>
  </dgm:ptLst>
  <dgm:cxnLst>
    <dgm:cxn modelId="{FCD9A8F9-D2B9-4E6A-84CD-F4967B597569}" srcId="{18F06B38-25D7-493E-9373-FCCC7E1C439E}" destId="{6BCEEEBC-F43F-4966-A805-DA26A67FE1D3}" srcOrd="0" destOrd="0" parTransId="{AC89E806-8BF0-449A-AA89-2AD2A1A0577C}" sibTransId="{F89954CD-4FC8-445B-BFBA-F1B66DC676F5}"/>
    <dgm:cxn modelId="{DD0B84EE-028F-4144-8B41-A6A1441054DD}" type="presOf" srcId="{2FAA5E01-4A39-4235-B40D-7D51277D95C3}" destId="{75037C3E-A113-4B57-B64C-B9AED0A4E776}" srcOrd="0" destOrd="0" presId="urn:microsoft.com/office/officeart/2005/8/layout/hProcess11"/>
    <dgm:cxn modelId="{20BBA095-7908-4E09-95F8-8330A37E5D34}" type="presOf" srcId="{6BCEEEBC-F43F-4966-A805-DA26A67FE1D3}" destId="{F3C3ED59-0659-40E9-8F2B-95FDBC0C1931}" srcOrd="0" destOrd="0" presId="urn:microsoft.com/office/officeart/2005/8/layout/hProcess11"/>
    <dgm:cxn modelId="{7C372F71-A9EF-4E41-9733-E73345475C9E}" type="presOf" srcId="{17619182-A85B-48B6-A872-16BC9F619708}" destId="{FEC90EB2-CB99-4856-B8D9-D6BB97A02FE2}" srcOrd="0" destOrd="0" presId="urn:microsoft.com/office/officeart/2005/8/layout/hProcess11"/>
    <dgm:cxn modelId="{7882A292-AD77-4C2E-B5D1-677471F4B0FD}" srcId="{18F06B38-25D7-493E-9373-FCCC7E1C439E}" destId="{17619182-A85B-48B6-A872-16BC9F619708}" srcOrd="2" destOrd="0" parTransId="{FBF7F096-CB7D-45A4-A46E-2FC6DE179F02}" sibTransId="{37344E28-1760-4EE1-99BC-4107545A4C7F}"/>
    <dgm:cxn modelId="{F8BB2E49-F57D-4363-8E8D-D4CD058C7D1E}" type="presOf" srcId="{18F06B38-25D7-493E-9373-FCCC7E1C439E}" destId="{FE7DA19D-730E-46FC-8F9B-318D9C978B4A}" srcOrd="0" destOrd="0" presId="urn:microsoft.com/office/officeart/2005/8/layout/hProcess11"/>
    <dgm:cxn modelId="{59994FD2-E348-4B41-9623-B8D7A3916F33}" srcId="{18F06B38-25D7-493E-9373-FCCC7E1C439E}" destId="{2FAA5E01-4A39-4235-B40D-7D51277D95C3}" srcOrd="1" destOrd="0" parTransId="{E4B2340D-B4CE-436B-A02C-2BB6B1AAA09B}" sibTransId="{064648C2-B240-4F7E-B68F-7798C2D3850A}"/>
    <dgm:cxn modelId="{911DA679-BB5C-4DDC-8F85-C9D5CF1B2D1B}" type="presParOf" srcId="{FE7DA19D-730E-46FC-8F9B-318D9C978B4A}" destId="{A9958699-9929-4549-8F4F-D9917456CA49}" srcOrd="0" destOrd="0" presId="urn:microsoft.com/office/officeart/2005/8/layout/hProcess11"/>
    <dgm:cxn modelId="{81ACFB8E-4EE8-4E13-B748-A5067359E54C}" type="presParOf" srcId="{FE7DA19D-730E-46FC-8F9B-318D9C978B4A}" destId="{3E788EBD-5EEF-442A-B61E-079D6CD851CA}" srcOrd="1" destOrd="0" presId="urn:microsoft.com/office/officeart/2005/8/layout/hProcess11"/>
    <dgm:cxn modelId="{CE0CE8AD-9334-4481-A035-6BEB960EBDDA}" type="presParOf" srcId="{3E788EBD-5EEF-442A-B61E-079D6CD851CA}" destId="{3709442B-8353-4510-9759-D90F179653E9}" srcOrd="0" destOrd="0" presId="urn:microsoft.com/office/officeart/2005/8/layout/hProcess11"/>
    <dgm:cxn modelId="{2347437A-BFDA-412F-9CD7-1401D5276E6C}" type="presParOf" srcId="{3709442B-8353-4510-9759-D90F179653E9}" destId="{F3C3ED59-0659-40E9-8F2B-95FDBC0C1931}" srcOrd="0" destOrd="0" presId="urn:microsoft.com/office/officeart/2005/8/layout/hProcess11"/>
    <dgm:cxn modelId="{A8CB1B6F-03E3-4188-8CC6-2E715F4673DD}" type="presParOf" srcId="{3709442B-8353-4510-9759-D90F179653E9}" destId="{0D6DA9A8-6229-47BD-B776-1838FE870F51}" srcOrd="1" destOrd="0" presId="urn:microsoft.com/office/officeart/2005/8/layout/hProcess11"/>
    <dgm:cxn modelId="{4DC710CA-8EDD-4522-A4FE-556283E8E803}" type="presParOf" srcId="{3709442B-8353-4510-9759-D90F179653E9}" destId="{774858B1-5849-4755-83C0-B4A687919204}" srcOrd="2" destOrd="0" presId="urn:microsoft.com/office/officeart/2005/8/layout/hProcess11"/>
    <dgm:cxn modelId="{1000E6E2-E7A1-4308-BB1D-9755C534B9F1}" type="presParOf" srcId="{3E788EBD-5EEF-442A-B61E-079D6CD851CA}" destId="{42EF14C5-2352-46C8-8938-6F8C785B1AFB}" srcOrd="1" destOrd="0" presId="urn:microsoft.com/office/officeart/2005/8/layout/hProcess11"/>
    <dgm:cxn modelId="{25B93A03-AEB4-46D5-90EF-74EC3234AF76}" type="presParOf" srcId="{3E788EBD-5EEF-442A-B61E-079D6CD851CA}" destId="{9A00B053-9A1B-47BB-9F61-C9C40BD9CDE0}" srcOrd="2" destOrd="0" presId="urn:microsoft.com/office/officeart/2005/8/layout/hProcess11"/>
    <dgm:cxn modelId="{7E23A966-0968-4166-B96D-310C91B017B9}" type="presParOf" srcId="{9A00B053-9A1B-47BB-9F61-C9C40BD9CDE0}" destId="{75037C3E-A113-4B57-B64C-B9AED0A4E776}" srcOrd="0" destOrd="0" presId="urn:microsoft.com/office/officeart/2005/8/layout/hProcess11"/>
    <dgm:cxn modelId="{D53B6725-F7AF-4071-BF01-E4A0D3AC0BEA}" type="presParOf" srcId="{9A00B053-9A1B-47BB-9F61-C9C40BD9CDE0}" destId="{1EF1773F-2646-4DD5-B735-46898EB2ABBC}" srcOrd="1" destOrd="0" presId="urn:microsoft.com/office/officeart/2005/8/layout/hProcess11"/>
    <dgm:cxn modelId="{31A3F624-91A6-4FEB-8FC4-7866E5E5A99A}" type="presParOf" srcId="{9A00B053-9A1B-47BB-9F61-C9C40BD9CDE0}" destId="{AA6B2DC3-3547-4D85-85FC-93BCCEAE372B}" srcOrd="2" destOrd="0" presId="urn:microsoft.com/office/officeart/2005/8/layout/hProcess11"/>
    <dgm:cxn modelId="{F3F54047-4DAD-45BF-BE06-62D35FE02F6E}" type="presParOf" srcId="{3E788EBD-5EEF-442A-B61E-079D6CD851CA}" destId="{8FB6D2CD-6F28-4D19-9CFF-71F55B820091}" srcOrd="3" destOrd="0" presId="urn:microsoft.com/office/officeart/2005/8/layout/hProcess11"/>
    <dgm:cxn modelId="{3D21D5C1-C862-40FA-B34F-5235B9DEE612}" type="presParOf" srcId="{3E788EBD-5EEF-442A-B61E-079D6CD851CA}" destId="{DF050881-CA32-4CEA-9659-99EFC24DA622}" srcOrd="4" destOrd="0" presId="urn:microsoft.com/office/officeart/2005/8/layout/hProcess11"/>
    <dgm:cxn modelId="{70C463DC-F596-4EE8-A9AC-2C4BE0DAA5B5}" type="presParOf" srcId="{DF050881-CA32-4CEA-9659-99EFC24DA622}" destId="{FEC90EB2-CB99-4856-B8D9-D6BB97A02FE2}" srcOrd="0" destOrd="0" presId="urn:microsoft.com/office/officeart/2005/8/layout/hProcess11"/>
    <dgm:cxn modelId="{D599621F-857A-4DB9-AA22-857144E06881}" type="presParOf" srcId="{DF050881-CA32-4CEA-9659-99EFC24DA622}" destId="{00518362-8337-4BB1-BAD4-D72CFA747B2A}" srcOrd="1" destOrd="0" presId="urn:microsoft.com/office/officeart/2005/8/layout/hProcess11"/>
    <dgm:cxn modelId="{3A51524B-24BA-42FB-B766-34DA14E8367B}" type="presParOf" srcId="{DF050881-CA32-4CEA-9659-99EFC24DA622}" destId="{EAE4ACCD-8E12-4EFC-9A8A-66DA2C11036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58699-9929-4549-8F4F-D9917456CA49}">
      <dsp:nvSpPr>
        <dsp:cNvPr id="0" name=""/>
        <dsp:cNvSpPr/>
      </dsp:nvSpPr>
      <dsp:spPr>
        <a:xfrm>
          <a:off x="0" y="1480809"/>
          <a:ext cx="11427968" cy="1943269"/>
        </a:xfrm>
        <a:prstGeom prst="notchedRightArrow">
          <a:avLst/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3C3ED59-0659-40E9-8F2B-95FDBC0C1931}">
      <dsp:nvSpPr>
        <dsp:cNvPr id="0" name=""/>
        <dsp:cNvSpPr/>
      </dsp:nvSpPr>
      <dsp:spPr>
        <a:xfrm>
          <a:off x="12" y="0"/>
          <a:ext cx="3267887" cy="1943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3000"/>
            </a:spcAft>
          </a:pPr>
          <a:r>
            <a:rPr lang="sl-SI" sz="3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epublika" panose="02000506040000020004"/>
              <a:ea typeface="+mn-ea"/>
              <a:cs typeface="+mn-cs"/>
            </a:rPr>
            <a:t>Analiza tveganja za vzorčno izvajanje AP </a:t>
          </a:r>
          <a:endParaRPr lang="sl-SI" sz="3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epublika" panose="02000506040000020004"/>
            <a:ea typeface="+mn-ea"/>
            <a:cs typeface="+mn-cs"/>
          </a:endParaRPr>
        </a:p>
      </dsp:txBody>
      <dsp:txXfrm>
        <a:off x="12" y="0"/>
        <a:ext cx="3267887" cy="1943269"/>
      </dsp:txXfrm>
    </dsp:sp>
    <dsp:sp modelId="{0D6DA9A8-6229-47BD-B776-1838FE870F51}">
      <dsp:nvSpPr>
        <dsp:cNvPr id="0" name=""/>
        <dsp:cNvSpPr/>
      </dsp:nvSpPr>
      <dsp:spPr>
        <a:xfrm>
          <a:off x="1191386" y="2023531"/>
          <a:ext cx="885139" cy="8111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037C3E-A113-4B57-B64C-B9AED0A4E776}">
      <dsp:nvSpPr>
        <dsp:cNvPr id="0" name=""/>
        <dsp:cNvSpPr/>
      </dsp:nvSpPr>
      <dsp:spPr>
        <a:xfrm>
          <a:off x="3313394" y="3089258"/>
          <a:ext cx="3434532" cy="1393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epublika" panose="02000506040000020004"/>
              <a:ea typeface="+mn-ea"/>
              <a:cs typeface="+mn-cs"/>
            </a:rPr>
            <a:t>Navodila OU za izvajanje upravljalnih preverjanj</a:t>
          </a:r>
          <a:endParaRPr lang="sl-SI" sz="3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epublika" panose="02000506040000020004"/>
            <a:ea typeface="+mn-ea"/>
            <a:cs typeface="+mn-cs"/>
          </a:endParaRPr>
        </a:p>
      </dsp:txBody>
      <dsp:txXfrm>
        <a:off x="3313394" y="3089258"/>
        <a:ext cx="3434532" cy="1393809"/>
      </dsp:txXfrm>
    </dsp:sp>
    <dsp:sp modelId="{1EF1773F-2646-4DD5-B735-46898EB2ABBC}">
      <dsp:nvSpPr>
        <dsp:cNvPr id="0" name=""/>
        <dsp:cNvSpPr/>
      </dsp:nvSpPr>
      <dsp:spPr>
        <a:xfrm>
          <a:off x="4635986" y="2011681"/>
          <a:ext cx="896974" cy="83921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C90EB2-CB99-4856-B8D9-D6BB97A02FE2}">
      <dsp:nvSpPr>
        <dsp:cNvPr id="0" name=""/>
        <dsp:cNvSpPr/>
      </dsp:nvSpPr>
      <dsp:spPr>
        <a:xfrm>
          <a:off x="6616718" y="165119"/>
          <a:ext cx="3520139" cy="1831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Republika" panose="02000506040000020004"/>
              <a:ea typeface="+mn-ea"/>
              <a:cs typeface="+mn-cs"/>
            </a:rPr>
            <a:t>Delovno srečanje - priprava metodologije za izvajanje AP</a:t>
          </a:r>
          <a:endParaRPr lang="sl-SI" sz="3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Republika" panose="02000506040000020004"/>
            <a:ea typeface="+mn-ea"/>
            <a:cs typeface="+mn-cs"/>
          </a:endParaRPr>
        </a:p>
      </dsp:txBody>
      <dsp:txXfrm>
        <a:off x="6616718" y="165119"/>
        <a:ext cx="3520139" cy="1831414"/>
      </dsp:txXfrm>
    </dsp:sp>
    <dsp:sp modelId="{00518362-8337-4BB1-BAD4-D72CFA747B2A}">
      <dsp:nvSpPr>
        <dsp:cNvPr id="0" name=""/>
        <dsp:cNvSpPr/>
      </dsp:nvSpPr>
      <dsp:spPr>
        <a:xfrm>
          <a:off x="8051643" y="1995040"/>
          <a:ext cx="946891" cy="86703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59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6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5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44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11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1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7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1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B516-A3E7-4DC4-A1CC-05A26997E54A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5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808242"/>
            <a:ext cx="9144000" cy="1934813"/>
          </a:xfrm>
        </p:spPr>
        <p:txBody>
          <a:bodyPr anchor="ctr">
            <a:normAutofit/>
          </a:bodyPr>
          <a:lstStyle/>
          <a:p>
            <a:r>
              <a:rPr lang="sl-SI" sz="48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KONTROLA ORGANA UPRAVLJANJA</a:t>
            </a:r>
            <a:endParaRPr lang="sl-SI" sz="4800" b="1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>
          <a:xfrm>
            <a:off x="1524000" y="3746416"/>
            <a:ext cx="9144000" cy="926167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Republika" panose="02000506040000020004" pitchFamily="2" charset="-18"/>
              </a:rPr>
              <a:t>Pregled sistema izvajanja EKP 21-27</a:t>
            </a:r>
          </a:p>
          <a:p>
            <a:r>
              <a:rPr lang="en-US" sz="1800" dirty="0">
                <a:latin typeface="Republika" panose="02000506040000020004" pitchFamily="2" charset="-18"/>
              </a:rPr>
              <a:t>Hotel Union, </a:t>
            </a:r>
            <a:r>
              <a:rPr lang="en-US" sz="1800" dirty="0" smtClean="0">
                <a:latin typeface="Republika" panose="02000506040000020004" pitchFamily="2" charset="-18"/>
              </a:rPr>
              <a:t>20</a:t>
            </a:r>
            <a:r>
              <a:rPr lang="sl-SI" sz="1800" dirty="0" smtClean="0">
                <a:latin typeface="Republika" panose="02000506040000020004" pitchFamily="2" charset="-18"/>
              </a:rPr>
              <a:t>. april 2023</a:t>
            </a:r>
          </a:p>
          <a:p>
            <a:endParaRPr lang="pl-PL" sz="2800" dirty="0">
              <a:latin typeface="Republika" panose="02000506040000020004" pitchFamily="2" charset="-18"/>
            </a:endParaRPr>
          </a:p>
        </p:txBody>
      </p:sp>
      <p:sp>
        <p:nvSpPr>
          <p:cNvPr id="33" name="Podnaslov 9"/>
          <p:cNvSpPr txBox="1">
            <a:spLocks/>
          </p:cNvSpPr>
          <p:nvPr/>
        </p:nvSpPr>
        <p:spPr>
          <a:xfrm>
            <a:off x="881575" y="5673436"/>
            <a:ext cx="2094707" cy="501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600" dirty="0" smtClean="0">
                <a:latin typeface="Republika" panose="02000506040000020004" pitchFamily="2" charset="-18"/>
              </a:rPr>
              <a:t>Sektor za kontrolo in vrednotenje</a:t>
            </a:r>
          </a:p>
          <a:p>
            <a:r>
              <a:rPr lang="sl-SI" sz="1600" dirty="0" smtClean="0">
                <a:latin typeface="Republika" panose="02000506040000020004" pitchFamily="2" charset="-18"/>
              </a:rPr>
              <a:t>mag. Maja Martinšek</a:t>
            </a:r>
            <a:endParaRPr lang="sl-SI" sz="1600" dirty="0"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629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76519"/>
            <a:ext cx="10092587" cy="782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PREVERJANJE </a:t>
            </a:r>
            <a:r>
              <a:rPr lang="sl-SI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KORIŠČENJA SREDSTEV  </a:t>
            </a: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1677147"/>
            <a:ext cx="9259412" cy="449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89" y="1381756"/>
            <a:ext cx="10516511" cy="496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159613" y="639483"/>
            <a:ext cx="10092587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b="0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</a:rPr>
              <a:t>KAJ</a:t>
            </a:r>
            <a:r>
              <a:rPr kumimoji="0" lang="sl-SI" b="0" i="0" u="none" strike="noStrike" kern="1200" cap="none" spc="0" normalizeH="0" noProof="0" dirty="0" smtClean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</a:rPr>
              <a:t> SE PREVERJA</a:t>
            </a: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1677147"/>
            <a:ext cx="9259412" cy="449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12377" y="1350683"/>
            <a:ext cx="11547976" cy="4702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epublika" panose="02000506040000020004" pitchFamily="2" charset="-1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>
                <a:latin typeface="Republika" panose="02000506040000020004" pitchFamily="2" charset="-18"/>
              </a:rPr>
              <a:t> sredstva </a:t>
            </a:r>
            <a:r>
              <a:rPr lang="sl-SI" dirty="0">
                <a:latin typeface="Republika" panose="02000506040000020004" pitchFamily="2" charset="-18"/>
              </a:rPr>
              <a:t>kohezijske politike porabljena v skladu z </a:t>
            </a:r>
            <a:r>
              <a:rPr lang="sl-SI" dirty="0" smtClean="0">
                <a:latin typeface="Republika" panose="02000506040000020004" pitchFamily="2" charset="-18"/>
              </a:rPr>
              <a:t>načeli  gospodarnosti, učinkovitosti</a:t>
            </a:r>
          </a:p>
          <a:p>
            <a:pPr marL="0" indent="0">
              <a:buNone/>
            </a:pPr>
            <a:r>
              <a:rPr lang="sl-SI" dirty="0" smtClean="0">
                <a:latin typeface="Republika" panose="02000506040000020004" pitchFamily="2" charset="-18"/>
              </a:rPr>
              <a:t>     in uspešnosti</a:t>
            </a:r>
          </a:p>
          <a:p>
            <a:pPr marL="0" indent="0" algn="just">
              <a:buNone/>
            </a:pPr>
            <a:endParaRPr lang="sl-SI" sz="500" dirty="0" smtClean="0">
              <a:latin typeface="Republika" panose="02000506040000020004" pitchFamily="2" charset="-18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sl-SI" dirty="0">
                <a:latin typeface="Republika" panose="02000506040000020004" pitchFamily="2" charset="-18"/>
              </a:rPr>
              <a:t> </a:t>
            </a:r>
            <a:r>
              <a:rPr lang="sl-SI" dirty="0" smtClean="0">
                <a:latin typeface="Republika" panose="02000506040000020004" pitchFamily="2" charset="-18"/>
              </a:rPr>
              <a:t>da </a:t>
            </a:r>
            <a:r>
              <a:rPr lang="sl-SI" dirty="0">
                <a:latin typeface="Republika" panose="02000506040000020004" pitchFamily="2" charset="-18"/>
              </a:rPr>
              <a:t>so nastali stroški in izdatki upravičeni </a:t>
            </a:r>
            <a:endParaRPr lang="sl-SI" dirty="0" smtClean="0">
              <a:latin typeface="Republika" panose="02000506040000020004" pitchFamily="2" charset="-18"/>
            </a:endParaRPr>
          </a:p>
          <a:p>
            <a:pPr marL="0" indent="0" algn="just">
              <a:buNone/>
            </a:pPr>
            <a:endParaRPr lang="sl-SI" sz="500" dirty="0">
              <a:latin typeface="Republika" panose="02000506040000020004" pitchFamily="2" charset="-18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sl-SI" dirty="0" smtClean="0">
                <a:latin typeface="Republika" panose="02000506040000020004" pitchFamily="2" charset="-18"/>
              </a:rPr>
              <a:t> stroški </a:t>
            </a:r>
            <a:r>
              <a:rPr lang="sl-SI" dirty="0">
                <a:latin typeface="Republika" panose="02000506040000020004" pitchFamily="2" charset="-18"/>
              </a:rPr>
              <a:t>in izdatki v skladu </a:t>
            </a:r>
            <a:r>
              <a:rPr lang="sl-SI" dirty="0" smtClean="0">
                <a:latin typeface="Republika" panose="02000506040000020004" pitchFamily="2" charset="-18"/>
              </a:rPr>
              <a:t>s pravili in </a:t>
            </a:r>
            <a:r>
              <a:rPr lang="sl-SI" dirty="0">
                <a:latin typeface="Republika" panose="02000506040000020004" pitchFamily="2" charset="-18"/>
              </a:rPr>
              <a:t>n</a:t>
            </a:r>
            <a:r>
              <a:rPr lang="sl-SI" dirty="0" smtClean="0">
                <a:latin typeface="Republika" panose="02000506040000020004" pitchFamily="2" charset="-18"/>
              </a:rPr>
              <a:t>avodili </a:t>
            </a:r>
            <a:r>
              <a:rPr lang="sl-SI" dirty="0">
                <a:latin typeface="Republika" panose="02000506040000020004" pitchFamily="2" charset="-18"/>
              </a:rPr>
              <a:t>organa upravljanja </a:t>
            </a:r>
            <a:r>
              <a:rPr lang="sl-SI" dirty="0" smtClean="0">
                <a:latin typeface="Republika" panose="02000506040000020004" pitchFamily="2" charset="-18"/>
              </a:rPr>
              <a:t>o  upravičenih</a:t>
            </a:r>
          </a:p>
          <a:p>
            <a:pPr marL="0" indent="0" algn="just">
              <a:buNone/>
            </a:pPr>
            <a:r>
              <a:rPr lang="sl-SI">
                <a:latin typeface="Republika" panose="02000506040000020004" pitchFamily="2" charset="-18"/>
              </a:rPr>
              <a:t> </a:t>
            </a:r>
            <a:r>
              <a:rPr lang="sl-SI" smtClean="0">
                <a:latin typeface="Republika" panose="02000506040000020004" pitchFamily="2" charset="-18"/>
              </a:rPr>
              <a:t>   </a:t>
            </a:r>
            <a:r>
              <a:rPr lang="sl-SI" dirty="0">
                <a:latin typeface="Republika" panose="02000506040000020004" pitchFamily="2" charset="-18"/>
              </a:rPr>
              <a:t> </a:t>
            </a:r>
            <a:r>
              <a:rPr lang="sl-SI" smtClean="0">
                <a:latin typeface="Republika" panose="02000506040000020004" pitchFamily="2" charset="-18"/>
              </a:rPr>
              <a:t>stroških </a:t>
            </a:r>
            <a:endParaRPr lang="sl-SI" dirty="0" smtClean="0">
              <a:latin typeface="Republika" panose="02000506040000020004" pitchFamily="2" charset="-18"/>
            </a:endParaRPr>
          </a:p>
          <a:p>
            <a:pPr marL="0" indent="0" algn="just">
              <a:buNone/>
            </a:pPr>
            <a:endParaRPr lang="sl-SI" sz="500" dirty="0" smtClean="0">
              <a:latin typeface="Republika" panose="02000506040000020004" pitchFamily="2" charset="-18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sl-SI" dirty="0" smtClean="0">
                <a:latin typeface="Republika" panose="02000506040000020004" pitchFamily="2" charset="-18"/>
              </a:rPr>
              <a:t> dokazila </a:t>
            </a:r>
            <a:r>
              <a:rPr lang="sl-SI" dirty="0">
                <a:latin typeface="Republika" panose="02000506040000020004" pitchFamily="2" charset="-18"/>
              </a:rPr>
              <a:t>za nastale stroške in izdatke, ki jih morajo </a:t>
            </a:r>
            <a:r>
              <a:rPr lang="sl-SI" dirty="0" smtClean="0">
                <a:latin typeface="Republika" panose="02000506040000020004" pitchFamily="2" charset="-18"/>
              </a:rPr>
              <a:t>predložiti upravičenci</a:t>
            </a:r>
            <a:endParaRPr lang="sl-SI" dirty="0">
              <a:latin typeface="Republika" panose="02000506040000020004" pitchFamily="2" charset="-18"/>
            </a:endParaRPr>
          </a:p>
          <a:p>
            <a:pPr algn="just"/>
            <a:endParaRPr lang="sl-SI" sz="2000" dirty="0">
              <a:latin typeface="Republika" panose="02000506040000020004" pitchFamily="2" charset="-18"/>
            </a:endParaRPr>
          </a:p>
          <a:p>
            <a:pPr marL="0" lvl="0" indent="0">
              <a:buNone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9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34683"/>
            <a:ext cx="10092587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OBDOBJE 2014 - 2020 in 2021 - 2027</a:t>
            </a: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042416" y="1197864"/>
            <a:ext cx="9478210" cy="497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29097" y="1444481"/>
            <a:ext cx="11056471" cy="4345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529097" y="1371059"/>
            <a:ext cx="11202715" cy="4695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akreditacija sistema 					</a:t>
            </a:r>
            <a:r>
              <a:rPr lang="sl-SI" sz="2800" dirty="0" smtClean="0">
                <a:solidFill>
                  <a:srgbClr val="FF0000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2014-2020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sl-SI" sz="500" dirty="0">
              <a:solidFill>
                <a:srgbClr val="FF0000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administrativna kontrola za tehnično pomoč		</a:t>
            </a:r>
            <a:r>
              <a:rPr lang="sl-SI" sz="2800" dirty="0" smtClean="0">
                <a:solidFill>
                  <a:srgbClr val="FF0000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2014-2020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500" dirty="0">
              <a:solidFill>
                <a:srgbClr val="FF0000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100% administrativna kontrola				</a:t>
            </a:r>
            <a:r>
              <a:rPr lang="sl-SI" sz="2800" dirty="0" smtClean="0">
                <a:solidFill>
                  <a:srgbClr val="FF0000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2014-2020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sl-SI" sz="500" dirty="0" smtClean="0">
              <a:solidFill>
                <a:srgbClr val="FF0000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vzorčna </a:t>
            </a:r>
            <a:r>
              <a:rPr lang="sl-SI" sz="2800" dirty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administrativna kontrola			</a:t>
            </a:r>
            <a:r>
              <a:rPr lang="sl-SI" sz="2800" dirty="0" smtClean="0">
                <a:solidFill>
                  <a:srgbClr val="FF0000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2021-2027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sl-SI" sz="500" dirty="0">
              <a:solidFill>
                <a:srgbClr val="FF0000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izvajanje preverjanj na kraju samem</a:t>
            </a:r>
            <a:r>
              <a:rPr lang="sl-SI" sz="2800" dirty="0" smtClean="0">
                <a:solidFill>
                  <a:srgbClr val="FF0000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 		2014-2020 </a:t>
            </a: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sl-SI" sz="2800" dirty="0" smtClean="0">
                <a:solidFill>
                  <a:srgbClr val="FF0000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 2021-2027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sl-SI" sz="500" dirty="0">
              <a:solidFill>
                <a:srgbClr val="FF0000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izvajanje kontrol prenesenih nalog		</a:t>
            </a:r>
            <a:r>
              <a:rPr lang="sl-SI" sz="2800" dirty="0" smtClean="0">
                <a:solidFill>
                  <a:srgbClr val="FF0000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2014-2020 </a:t>
            </a: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sl-SI" sz="2800" dirty="0" smtClean="0">
                <a:solidFill>
                  <a:srgbClr val="FF0000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 2021-2027</a:t>
            </a:r>
            <a:endParaRPr lang="sl-SI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34683"/>
            <a:ext cx="10092587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SISTEM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j-ea"/>
                <a:cs typeface="+mj-cs"/>
              </a:rPr>
              <a:t> 2021 - 2027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j-ea"/>
              <a:cs typeface="+mj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042416" y="1197864"/>
            <a:ext cx="9478210" cy="497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29097" y="1444481"/>
            <a:ext cx="11056471" cy="4345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786383" y="1292500"/>
            <a:ext cx="10610745" cy="4732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akreditacije sistema 					</a:t>
            </a:r>
            <a:endParaRPr kumimoji="0" lang="sl-SI" sz="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 administrativne kontrole za tehnično pomoč		</a:t>
            </a:r>
            <a:endParaRPr kumimoji="0" lang="sl-SI" sz="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 100% administrativne kontrole	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zvajanje administrativnih preverjanj na podlagi ocene tveganja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sl-SI" sz="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izvajanje preverjanj na kraju samem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800" dirty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 podlagi ocene tveganja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sl-SI" sz="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izvajanje kontrol prenesenih nalog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zmanjšanj obseg upravljalnih preverjanj </a:t>
            </a:r>
            <a:endParaRPr kumimoji="0" lang="sl-SI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34683"/>
            <a:ext cx="10092587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IZZIVI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j-ea"/>
                <a:cs typeface="+mj-cs"/>
              </a:rPr>
              <a:t> 2021 - 2027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j-ea"/>
              <a:cs typeface="+mj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042416" y="1197864"/>
            <a:ext cx="9478210" cy="497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29097" y="1444481"/>
            <a:ext cx="11056471" cy="4345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786384" y="1292500"/>
            <a:ext cx="11064240" cy="449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vsa preverjanja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bodo temeljila na oceni 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tveganj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vzpostaviti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dober sistem 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preverjanj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dobro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načrtovana 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preverjanja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reverjanja </a:t>
            </a:r>
            <a:r>
              <a:rPr lang="pl-PL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podajo </a:t>
            </a:r>
            <a:r>
              <a:rPr lang="pl-PL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zadostno zagotovilo o </a:t>
            </a:r>
            <a:r>
              <a:rPr lang="pl-PL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upravičenosti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ravočasno opravljena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sl-SI" sz="1000" dirty="0" smtClean="0">
              <a:solidFill>
                <a:prstClr val="black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poštevati pretekle ugotovitve, zaznane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pomanjkljivosti oz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. specifična tveganja v vseh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fazah izvajanja 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EKP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Levo ukrivljena puščica 2"/>
          <p:cNvSpPr/>
          <p:nvPr/>
        </p:nvSpPr>
        <p:spPr>
          <a:xfrm>
            <a:off x="7808976" y="1545336"/>
            <a:ext cx="1490472" cy="8046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34683"/>
            <a:ext cx="10092587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ČASOVNICA AKTIVNOSTI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j-ea"/>
              <a:cs typeface="+mj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051560" y="1162570"/>
            <a:ext cx="9478210" cy="497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29097" y="1444481"/>
            <a:ext cx="11056471" cy="4345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06451660"/>
              </p:ext>
            </p:extLst>
          </p:nvPr>
        </p:nvGraphicFramePr>
        <p:xfrm>
          <a:off x="593522" y="1280159"/>
          <a:ext cx="11427968" cy="4858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558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33781" y="557264"/>
            <a:ext cx="10092587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NAVODILA ORGANA UPRAVLJANJA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j-ea"/>
                <a:cs typeface="+mj-cs"/>
              </a:rPr>
              <a:t> 2021 - 2027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j-ea"/>
              <a:cs typeface="+mj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042416" y="1197864"/>
            <a:ext cx="9478210" cy="497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74817" y="1292501"/>
            <a:ext cx="11056471" cy="4726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822960" y="1502812"/>
            <a:ext cx="10323576" cy="5082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sl-SI" sz="500" dirty="0" smtClean="0">
              <a:solidFill>
                <a:prstClr val="black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Navodil o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izpolnjevanju pogojev za opravljanje nalog posredniškega 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telesa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Navodila 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izvajanje upravljalnih preverjanj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Navodila </a:t>
            </a: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vrednotenje izvajanja evropske kohezijske politike </a:t>
            </a:r>
            <a:endParaRPr lang="sl-SI" sz="2800" dirty="0" smtClean="0">
              <a:solidFill>
                <a:prstClr val="black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Navodila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za spremljanje in poročanje 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Navodila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o upravičenih stroških  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Navodila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za finančno upravljanje in Izvedbeni načrt Programa 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800" dirty="0" smtClean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Navodila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za komuniciranje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2761129"/>
            <a:ext cx="10092587" cy="1087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HVALA ZA POZORNOST!</a:t>
            </a: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1677147"/>
            <a:ext cx="9259412" cy="449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19953" y="3006164"/>
            <a:ext cx="11056471" cy="1033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307</Words>
  <Application>Microsoft Office PowerPoint</Application>
  <PresentationFormat>Širokozaslonsko</PresentationFormat>
  <Paragraphs>59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Republika</vt:lpstr>
      <vt:lpstr>Times New Roman</vt:lpstr>
      <vt:lpstr>Wingdings</vt:lpstr>
      <vt:lpstr>Officeova tema</vt:lpstr>
      <vt:lpstr>KONTROLA ORGANA UPRAVLJANJA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koperckal</dc:creator>
  <cp:lastModifiedBy>Kontrola</cp:lastModifiedBy>
  <cp:revision>106</cp:revision>
  <cp:lastPrinted>2023-04-17T13:09:13Z</cp:lastPrinted>
  <dcterms:created xsi:type="dcterms:W3CDTF">2023-03-08T14:06:17Z</dcterms:created>
  <dcterms:modified xsi:type="dcterms:W3CDTF">2023-04-19T10:13:46Z</dcterms:modified>
</cp:coreProperties>
</file>