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68" r:id="rId4"/>
    <p:sldId id="269" r:id="rId5"/>
    <p:sldId id="271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C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dirty="0" smtClean="0"/>
              <a:t>JANUAR</a:t>
            </a:r>
            <a:r>
              <a:rPr lang="sl-SI" baseline="0" dirty="0" smtClean="0"/>
              <a:t> 2023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8340496"/>
        <c:axId val="555136704"/>
      </c:barChart>
      <c:catAx>
        <c:axId val="54834049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555136704"/>
        <c:crosses val="autoZero"/>
        <c:auto val="1"/>
        <c:lblAlgn val="ctr"/>
        <c:lblOffset val="100"/>
        <c:noMultiLvlLbl val="1"/>
      </c:catAx>
      <c:valAx>
        <c:axId val="555136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548340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359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2643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752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25449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545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687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5119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4919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170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8198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644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851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808242"/>
            <a:ext cx="9144000" cy="1934813"/>
          </a:xfrm>
        </p:spPr>
        <p:txBody>
          <a:bodyPr anchor="ctr">
            <a:normAutofit/>
          </a:bodyPr>
          <a:lstStyle/>
          <a:p>
            <a:r>
              <a:rPr lang="sl-SI" sz="54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Navodila o upravičenih stroških (NUS 21-27)</a:t>
            </a:r>
            <a:endParaRPr lang="sl-SI" sz="5400" b="1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epublika" panose="02000506040000020004" pitchFamily="2" charset="-18"/>
            </a:endParaRPr>
          </a:p>
        </p:txBody>
      </p:sp>
      <p:sp>
        <p:nvSpPr>
          <p:cNvPr id="10" name="Podnaslov 9"/>
          <p:cNvSpPr>
            <a:spLocks noGrp="1"/>
          </p:cNvSpPr>
          <p:nvPr>
            <p:ph type="subTitle" idx="1"/>
          </p:nvPr>
        </p:nvSpPr>
        <p:spPr>
          <a:xfrm>
            <a:off x="1524000" y="4114552"/>
            <a:ext cx="9144000" cy="1655762"/>
          </a:xfrm>
        </p:spPr>
        <p:txBody>
          <a:bodyPr/>
          <a:lstStyle/>
          <a:p>
            <a:r>
              <a:rPr lang="pl-PL" dirty="0" smtClean="0">
                <a:latin typeface="Republika" panose="02000506040000020004" pitchFamily="2" charset="-18"/>
              </a:rPr>
              <a:t>Predstavitev izvajanja EKP 21-27</a:t>
            </a:r>
          </a:p>
          <a:p>
            <a:r>
              <a:rPr lang="pl-PL" sz="1800" i="1" dirty="0" smtClean="0">
                <a:latin typeface="Republika" panose="02000506040000020004" pitchFamily="2" charset="-18"/>
              </a:rPr>
              <a:t>Hotel Union, 20. 4. 2023</a:t>
            </a:r>
            <a:endParaRPr lang="pl-PL" sz="1800" i="1" dirty="0">
              <a:latin typeface="Republika" panose="02000506040000020004" pitchFamily="2" charset="-18"/>
            </a:endParaRPr>
          </a:p>
        </p:txBody>
      </p:sp>
      <p:sp>
        <p:nvSpPr>
          <p:cNvPr id="33" name="Podnaslov 9"/>
          <p:cNvSpPr txBox="1">
            <a:spLocks/>
          </p:cNvSpPr>
          <p:nvPr/>
        </p:nvSpPr>
        <p:spPr>
          <a:xfrm>
            <a:off x="881575" y="5673436"/>
            <a:ext cx="2044505" cy="501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 smtClean="0">
                <a:latin typeface="Republika" panose="02000506040000020004" pitchFamily="2" charset="-18"/>
              </a:rPr>
              <a:t>Grega Pirš</a:t>
            </a:r>
            <a:endParaRPr lang="sl-SI" dirty="0">
              <a:latin typeface="Republika" panose="0200050604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56297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 txBox="1">
            <a:spLocks/>
          </p:cNvSpPr>
          <p:nvPr/>
        </p:nvSpPr>
        <p:spPr>
          <a:xfrm>
            <a:off x="1261213" y="479915"/>
            <a:ext cx="10092587" cy="961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Proces priprave NUS 21-27</a:t>
            </a:r>
            <a:endParaRPr lang="sl-SI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1120877" y="1677146"/>
            <a:ext cx="2340078" cy="1012722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b="1" dirty="0" smtClean="0"/>
              <a:t>NUS 14-20</a:t>
            </a:r>
            <a:endParaRPr lang="sl-SI" sz="2400" b="1" dirty="0"/>
          </a:p>
        </p:txBody>
      </p:sp>
      <p:sp>
        <p:nvSpPr>
          <p:cNvPr id="6" name="Pravokotnik 5"/>
          <p:cNvSpPr/>
          <p:nvPr/>
        </p:nvSpPr>
        <p:spPr>
          <a:xfrm>
            <a:off x="3460955" y="2866103"/>
            <a:ext cx="2340078" cy="1012722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/>
              <a:t>Nove pravne podlage EKP 21-27</a:t>
            </a:r>
            <a:endParaRPr lang="sl-SI" b="1" dirty="0"/>
          </a:p>
        </p:txBody>
      </p:sp>
      <p:sp>
        <p:nvSpPr>
          <p:cNvPr id="7" name="Pravokotnik 6"/>
          <p:cNvSpPr/>
          <p:nvPr/>
        </p:nvSpPr>
        <p:spPr>
          <a:xfrm>
            <a:off x="5801033" y="4055060"/>
            <a:ext cx="2340078" cy="1012722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/>
              <a:t>Prispevki PT-jev</a:t>
            </a:r>
            <a:endParaRPr lang="sl-SI" b="1" dirty="0"/>
          </a:p>
        </p:txBody>
      </p:sp>
      <p:sp>
        <p:nvSpPr>
          <p:cNvPr id="8" name="Pravokotnik 7"/>
          <p:cNvSpPr/>
          <p:nvPr/>
        </p:nvSpPr>
        <p:spPr>
          <a:xfrm>
            <a:off x="8141111" y="5244017"/>
            <a:ext cx="2340078" cy="1012722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b="1" dirty="0"/>
              <a:t>NUS </a:t>
            </a:r>
            <a:r>
              <a:rPr lang="sl-SI" sz="2400" b="1" dirty="0" smtClean="0"/>
              <a:t>21-27 (v1.0)</a:t>
            </a:r>
            <a:endParaRPr lang="sl-SI" sz="2400" b="1" dirty="0"/>
          </a:p>
        </p:txBody>
      </p:sp>
      <p:sp>
        <p:nvSpPr>
          <p:cNvPr id="5" name="Zlomljena puščica 4"/>
          <p:cNvSpPr/>
          <p:nvPr/>
        </p:nvSpPr>
        <p:spPr>
          <a:xfrm rot="16200000" flipH="1" flipV="1">
            <a:off x="3830280" y="1833101"/>
            <a:ext cx="752540" cy="1137229"/>
          </a:xfrm>
          <a:prstGeom prst="ben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6" name="Zlomljena puščica 15"/>
          <p:cNvSpPr/>
          <p:nvPr/>
        </p:nvSpPr>
        <p:spPr>
          <a:xfrm rot="16200000" flipH="1" flipV="1">
            <a:off x="6111364" y="3022058"/>
            <a:ext cx="752540" cy="1137229"/>
          </a:xfrm>
          <a:prstGeom prst="ben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7" name="Zlomljena puščica 16"/>
          <p:cNvSpPr/>
          <p:nvPr/>
        </p:nvSpPr>
        <p:spPr>
          <a:xfrm rot="16200000" flipH="1" flipV="1">
            <a:off x="8490773" y="4183789"/>
            <a:ext cx="752540" cy="1137229"/>
          </a:xfrm>
          <a:prstGeom prst="ben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8062450" y="1160207"/>
            <a:ext cx="3618271" cy="197438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 smtClean="0"/>
              <a:t>Posredovanje vlog PT-jev na OU za izdajo odločite o podpori</a:t>
            </a:r>
            <a:endParaRPr lang="sl-SI" sz="2400" dirty="0"/>
          </a:p>
        </p:txBody>
      </p:sp>
      <p:sp>
        <p:nvSpPr>
          <p:cNvPr id="18" name="Desna puščica 17"/>
          <p:cNvSpPr/>
          <p:nvPr/>
        </p:nvSpPr>
        <p:spPr>
          <a:xfrm rot="16200000">
            <a:off x="8898483" y="3981309"/>
            <a:ext cx="1973251" cy="415991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573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značba mesta vsebine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09819859"/>
              </p:ext>
            </p:extLst>
          </p:nvPr>
        </p:nvGraphicFramePr>
        <p:xfrm>
          <a:off x="914399" y="1981946"/>
          <a:ext cx="5181600" cy="3038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Naslov 1"/>
          <p:cNvSpPr txBox="1">
            <a:spLocks/>
          </p:cNvSpPr>
          <p:nvPr/>
        </p:nvSpPr>
        <p:spPr>
          <a:xfrm>
            <a:off x="1261213" y="715889"/>
            <a:ext cx="10092587" cy="961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l-SI" sz="3600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Naslov 1"/>
          <p:cNvSpPr txBox="1">
            <a:spLocks/>
          </p:cNvSpPr>
          <p:nvPr/>
        </p:nvSpPr>
        <p:spPr>
          <a:xfrm>
            <a:off x="1413613" y="868289"/>
            <a:ext cx="10092587" cy="961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Struktura NUS 21-27</a:t>
            </a:r>
            <a:endParaRPr lang="sl-SI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1514169" y="1829546"/>
            <a:ext cx="8463116" cy="658761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/>
              <a:t>Splošne definicije in pogoji upravičenosti</a:t>
            </a:r>
            <a:endParaRPr lang="sl-SI" sz="2800" b="1" dirty="0"/>
          </a:p>
        </p:txBody>
      </p:sp>
      <p:sp>
        <p:nvSpPr>
          <p:cNvPr id="10" name="Pravokotnik 9"/>
          <p:cNvSpPr/>
          <p:nvPr/>
        </p:nvSpPr>
        <p:spPr>
          <a:xfrm>
            <a:off x="1514170" y="2597013"/>
            <a:ext cx="8463114" cy="658761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/>
              <a:t>Definicije kategorij upravičenih stroškov in dokazila</a:t>
            </a:r>
            <a:endParaRPr lang="sl-SI" sz="2800" b="1" dirty="0"/>
          </a:p>
        </p:txBody>
      </p:sp>
      <p:sp>
        <p:nvSpPr>
          <p:cNvPr id="11" name="Pravokotnik 10"/>
          <p:cNvSpPr/>
          <p:nvPr/>
        </p:nvSpPr>
        <p:spPr>
          <a:xfrm>
            <a:off x="1514169" y="3387348"/>
            <a:ext cx="8463114" cy="658761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/>
              <a:t>Posebnosti za finančne instrumente</a:t>
            </a:r>
            <a:endParaRPr lang="sl-SI" sz="2800" b="1" dirty="0"/>
          </a:p>
        </p:txBody>
      </p:sp>
      <p:sp>
        <p:nvSpPr>
          <p:cNvPr id="13" name="Pravokotnik 12"/>
          <p:cNvSpPr/>
          <p:nvPr/>
        </p:nvSpPr>
        <p:spPr>
          <a:xfrm>
            <a:off x="1514169" y="4177683"/>
            <a:ext cx="8463114" cy="658761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/>
              <a:t>Oblike nepovratnih sredstev (POS)</a:t>
            </a:r>
            <a:endParaRPr lang="sl-SI" sz="2800" b="1" dirty="0"/>
          </a:p>
        </p:txBody>
      </p:sp>
      <p:sp>
        <p:nvSpPr>
          <p:cNvPr id="14" name="Pravokotnik 13"/>
          <p:cNvSpPr/>
          <p:nvPr/>
        </p:nvSpPr>
        <p:spPr>
          <a:xfrm>
            <a:off x="1514169" y="4968018"/>
            <a:ext cx="8463114" cy="658761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/>
              <a:t>Posebnosti posameznih skladov</a:t>
            </a:r>
            <a:endParaRPr lang="sl-SI" sz="2800" b="1" dirty="0"/>
          </a:p>
        </p:txBody>
      </p:sp>
    </p:spTree>
    <p:extLst>
      <p:ext uri="{BB962C8B-B14F-4D97-AF65-F5344CB8AC3E}">
        <p14:creationId xmlns:p14="http://schemas.microsoft.com/office/powerpoint/2010/main" val="187256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 txBox="1">
            <a:spLocks/>
          </p:cNvSpPr>
          <p:nvPr/>
        </p:nvSpPr>
        <p:spPr>
          <a:xfrm>
            <a:off x="1261213" y="715889"/>
            <a:ext cx="10092587" cy="961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l-SI" sz="3600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1261213" y="715889"/>
            <a:ext cx="10092587" cy="961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Bistvene spremembe glede na NUS 14-20</a:t>
            </a:r>
            <a:endParaRPr lang="sl-SI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285824"/>
              </p:ext>
            </p:extLst>
          </p:nvPr>
        </p:nvGraphicFramePr>
        <p:xfrm>
          <a:off x="1396477" y="1931251"/>
          <a:ext cx="8481448" cy="2829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0724">
                  <a:extLst>
                    <a:ext uri="{9D8B030D-6E8A-4147-A177-3AD203B41FA5}">
                      <a16:colId xmlns:a16="http://schemas.microsoft.com/office/drawing/2014/main" val="2915768019"/>
                    </a:ext>
                  </a:extLst>
                </a:gridCol>
                <a:gridCol w="4240724">
                  <a:extLst>
                    <a:ext uri="{9D8B030D-6E8A-4147-A177-3AD203B41FA5}">
                      <a16:colId xmlns:a16="http://schemas.microsoft.com/office/drawing/2014/main" val="4179584135"/>
                    </a:ext>
                  </a:extLst>
                </a:gridCol>
              </a:tblGrid>
              <a:tr h="611375">
                <a:tc>
                  <a:txBody>
                    <a:bodyPr/>
                    <a:lstStyle/>
                    <a:p>
                      <a:r>
                        <a:rPr lang="sl-SI" sz="2400" b="1" dirty="0" smtClean="0"/>
                        <a:t>NUS 14-20</a:t>
                      </a:r>
                      <a:endParaRPr lang="sl-SI" sz="2400" b="1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b="1" dirty="0" smtClean="0"/>
                        <a:t>NUS 21-27</a:t>
                      </a:r>
                      <a:endParaRPr lang="sl-SI" sz="2400" b="1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400853"/>
                  </a:ext>
                </a:extLst>
              </a:tr>
              <a:tr h="572184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Posredni stroški:</a:t>
                      </a:r>
                      <a:r>
                        <a:rPr lang="sl-SI" sz="2400" baseline="0" dirty="0" smtClean="0"/>
                        <a:t> dejanski in POS</a:t>
                      </a:r>
                      <a:endParaRPr lang="sl-SI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Posredni</a:t>
                      </a:r>
                      <a:r>
                        <a:rPr lang="sl-SI" sz="2400" baseline="0" dirty="0" smtClean="0"/>
                        <a:t> stroški: izključno POS</a:t>
                      </a:r>
                      <a:endParaRPr lang="sl-SI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904193"/>
                  </a:ext>
                </a:extLst>
              </a:tr>
              <a:tr h="572184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DDV: izjava </a:t>
                      </a:r>
                      <a:r>
                        <a:rPr lang="sl-SI" sz="2400" dirty="0" smtClean="0"/>
                        <a:t>FURS; </a:t>
                      </a:r>
                      <a:r>
                        <a:rPr lang="sl-SI" sz="2400" dirty="0" smtClean="0"/>
                        <a:t>ni mejne vrednosti</a:t>
                      </a:r>
                      <a:endParaRPr lang="sl-SI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DDV: ni izjave </a:t>
                      </a:r>
                      <a:r>
                        <a:rPr lang="sl-SI" sz="2400" dirty="0" smtClean="0"/>
                        <a:t>FURS; </a:t>
                      </a:r>
                      <a:r>
                        <a:rPr lang="sl-SI" sz="2400" dirty="0" smtClean="0"/>
                        <a:t>meja</a:t>
                      </a:r>
                      <a:r>
                        <a:rPr lang="sl-SI" sz="2400" baseline="0" dirty="0" smtClean="0"/>
                        <a:t> 5 mio EUR</a:t>
                      </a:r>
                      <a:endParaRPr lang="sl-SI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23721"/>
                  </a:ext>
                </a:extLst>
              </a:tr>
              <a:tr h="572184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Neobvezna uporaba POS</a:t>
                      </a:r>
                      <a:endParaRPr lang="sl-SI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dirty="0" smtClean="0"/>
                        <a:t>Pod določenimi pogoji</a:t>
                      </a:r>
                    </a:p>
                    <a:p>
                      <a:r>
                        <a:rPr lang="sl-SI" sz="2400" dirty="0" smtClean="0"/>
                        <a:t>uporaba POS </a:t>
                      </a:r>
                      <a:r>
                        <a:rPr lang="sl-SI" sz="2400" u="sng" dirty="0" smtClean="0"/>
                        <a:t>obvezna</a:t>
                      </a:r>
                      <a:endParaRPr lang="sl-SI" sz="2400" u="sng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465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92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 txBox="1">
            <a:spLocks/>
          </p:cNvSpPr>
          <p:nvPr/>
        </p:nvSpPr>
        <p:spPr>
          <a:xfrm>
            <a:off x="1261213" y="715889"/>
            <a:ext cx="10092587" cy="961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l-SI" sz="3600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Naslov 1"/>
          <p:cNvSpPr txBox="1">
            <a:spLocks/>
          </p:cNvSpPr>
          <p:nvPr/>
        </p:nvSpPr>
        <p:spPr>
          <a:xfrm>
            <a:off x="1413613" y="701145"/>
            <a:ext cx="10092587" cy="961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Kaj sledi?</a:t>
            </a:r>
            <a:endParaRPr lang="sl-SI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Desna puščica 9"/>
          <p:cNvSpPr/>
          <p:nvPr/>
        </p:nvSpPr>
        <p:spPr>
          <a:xfrm>
            <a:off x="3976722" y="2295064"/>
            <a:ext cx="1973251" cy="415991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ravokotnik 11"/>
          <p:cNvSpPr/>
          <p:nvPr/>
        </p:nvSpPr>
        <p:spPr>
          <a:xfrm>
            <a:off x="1413613" y="2011443"/>
            <a:ext cx="2340078" cy="1012722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b="1" dirty="0" smtClean="0">
                <a:solidFill>
                  <a:schemeClr val="bg1"/>
                </a:solidFill>
              </a:rPr>
              <a:t>Usklajevanje </a:t>
            </a:r>
            <a:r>
              <a:rPr lang="sl-SI" sz="2400" b="1" dirty="0">
                <a:solidFill>
                  <a:schemeClr val="bg1"/>
                </a:solidFill>
              </a:rPr>
              <a:t>NUS s PT-ji</a:t>
            </a:r>
          </a:p>
        </p:txBody>
      </p:sp>
      <p:sp>
        <p:nvSpPr>
          <p:cNvPr id="14" name="Pravokotnik 13"/>
          <p:cNvSpPr/>
          <p:nvPr/>
        </p:nvSpPr>
        <p:spPr>
          <a:xfrm>
            <a:off x="6173004" y="2011443"/>
            <a:ext cx="2340078" cy="1012722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b="1" dirty="0" smtClean="0">
                <a:solidFill>
                  <a:schemeClr val="bg1"/>
                </a:solidFill>
              </a:rPr>
              <a:t>NUS </a:t>
            </a:r>
            <a:r>
              <a:rPr lang="sl-SI" sz="2400" b="1" dirty="0" smtClean="0">
                <a:solidFill>
                  <a:schemeClr val="bg1"/>
                </a:solidFill>
              </a:rPr>
              <a:t>v2.0</a:t>
            </a:r>
            <a:endParaRPr lang="sl-SI" sz="2400" b="1" dirty="0">
              <a:solidFill>
                <a:schemeClr val="bg1"/>
              </a:solidFill>
            </a:endParaRPr>
          </a:p>
        </p:txBody>
      </p:sp>
      <p:sp>
        <p:nvSpPr>
          <p:cNvPr id="16" name="Elipsa 15"/>
          <p:cNvSpPr/>
          <p:nvPr/>
        </p:nvSpPr>
        <p:spPr>
          <a:xfrm>
            <a:off x="2273799" y="4129549"/>
            <a:ext cx="2819312" cy="133718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 smtClean="0"/>
              <a:t>Jasni pogoji upravičenosti </a:t>
            </a:r>
            <a:endParaRPr lang="sl-SI" sz="2400" dirty="0"/>
          </a:p>
        </p:txBody>
      </p:sp>
      <p:sp>
        <p:nvSpPr>
          <p:cNvPr id="18" name="Elipsa 17"/>
          <p:cNvSpPr/>
          <p:nvPr/>
        </p:nvSpPr>
        <p:spPr>
          <a:xfrm>
            <a:off x="5313955" y="4129549"/>
            <a:ext cx="2819312" cy="133718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 smtClean="0"/>
              <a:t>Poenostavitev izvajanja</a:t>
            </a:r>
            <a:endParaRPr lang="sl-SI" sz="2400" dirty="0"/>
          </a:p>
        </p:txBody>
      </p:sp>
      <p:sp>
        <p:nvSpPr>
          <p:cNvPr id="19" name="Elipsa 18"/>
          <p:cNvSpPr/>
          <p:nvPr/>
        </p:nvSpPr>
        <p:spPr>
          <a:xfrm>
            <a:off x="8354111" y="4129549"/>
            <a:ext cx="2819312" cy="133718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 smtClean="0"/>
              <a:t>Jasna dokazila</a:t>
            </a:r>
            <a:endParaRPr lang="sl-SI" sz="2400" dirty="0"/>
          </a:p>
        </p:txBody>
      </p:sp>
      <p:cxnSp>
        <p:nvCxnSpPr>
          <p:cNvPr id="20" name="Raven puščični povezovalnik 19"/>
          <p:cNvCxnSpPr/>
          <p:nvPr/>
        </p:nvCxnSpPr>
        <p:spPr>
          <a:xfrm flipH="1">
            <a:off x="3976722" y="3181481"/>
            <a:ext cx="2483184" cy="849745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en puščični povezovalnik 20"/>
          <p:cNvCxnSpPr/>
          <p:nvPr/>
        </p:nvCxnSpPr>
        <p:spPr>
          <a:xfrm flipH="1">
            <a:off x="6853084" y="3146322"/>
            <a:ext cx="377754" cy="884904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en puščični povezovalnik 22"/>
          <p:cNvCxnSpPr/>
          <p:nvPr/>
        </p:nvCxnSpPr>
        <p:spPr>
          <a:xfrm>
            <a:off x="7791687" y="3181481"/>
            <a:ext cx="1696442" cy="747251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28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6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</TotalTime>
  <Words>143</Words>
  <Application>Microsoft Office PowerPoint</Application>
  <PresentationFormat>Širokozaslonsko</PresentationFormat>
  <Paragraphs>33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Republika</vt:lpstr>
      <vt:lpstr>Officeova tema</vt:lpstr>
      <vt:lpstr>Navodila o upravičenih stroških (NUS 21-27)</vt:lpstr>
      <vt:lpstr>PowerPointova predstavitev</vt:lpstr>
      <vt:lpstr>PowerPointova predstavitev</vt:lpstr>
      <vt:lpstr>PowerPointova predstavitev</vt:lpstr>
      <vt:lpstr>PowerPointova predstavitev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</dc:title>
  <dc:creator>koperckal</dc:creator>
  <cp:lastModifiedBy>Grega Pirš</cp:lastModifiedBy>
  <cp:revision>29</cp:revision>
  <dcterms:created xsi:type="dcterms:W3CDTF">2023-03-08T14:06:17Z</dcterms:created>
  <dcterms:modified xsi:type="dcterms:W3CDTF">2023-04-19T21:06:12Z</dcterms:modified>
</cp:coreProperties>
</file>