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8" r:id="rId3"/>
    <p:sldId id="279" r:id="rId4"/>
    <p:sldId id="280" r:id="rId5"/>
    <p:sldId id="281" r:id="rId6"/>
    <p:sldId id="282" r:id="rId7"/>
    <p:sldId id="266" r:id="rId8"/>
    <p:sldId id="270" r:id="rId9"/>
    <p:sldId id="267" r:id="rId10"/>
    <p:sldId id="269" r:id="rId11"/>
    <p:sldId id="268" r:id="rId12"/>
    <p:sldId id="283" r:id="rId13"/>
    <p:sldId id="284" r:id="rId14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6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4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59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6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5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44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11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1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7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1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5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600" b="1" dirty="0" smtClean="0"/>
              <a:t>Izvajanje </a:t>
            </a:r>
            <a:r>
              <a:rPr lang="sl-SI" sz="3600" b="1" dirty="0"/>
              <a:t>evropske kohezijske politike v obdobju 2021–2027 za cilj naložbe za rast in delovna </a:t>
            </a:r>
            <a:r>
              <a:rPr lang="sl-SI" sz="3600" b="1" dirty="0" smtClean="0"/>
              <a:t>mesta</a:t>
            </a:r>
          </a:p>
          <a:p>
            <a:pPr marL="0" indent="0" algn="ctr">
              <a:buNone/>
            </a:pPr>
            <a:endParaRPr lang="sl-SI" sz="3600" b="1" dirty="0"/>
          </a:p>
          <a:p>
            <a:pPr marL="0" indent="0" algn="ctr">
              <a:buNone/>
            </a:pPr>
            <a:endParaRPr lang="sl-SI" sz="3600" dirty="0" smtClean="0"/>
          </a:p>
          <a:p>
            <a:pPr marL="0" indent="0" algn="ctr">
              <a:buNone/>
            </a:pPr>
            <a:endParaRPr lang="sl-SI" sz="3600" dirty="0" smtClean="0"/>
          </a:p>
          <a:p>
            <a:pPr marL="0" indent="0" algn="ctr">
              <a:buNone/>
            </a:pPr>
            <a:endParaRPr lang="sl-SI" sz="3600" dirty="0"/>
          </a:p>
          <a:p>
            <a:pPr marL="0" indent="0" algn="ctr">
              <a:buNone/>
            </a:pPr>
            <a:r>
              <a:rPr lang="sl-SI" sz="1600" dirty="0" smtClean="0"/>
              <a:t>20. april 2023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1784937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130584" y="61494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b="1" dirty="0" smtClean="0"/>
              <a:t>Veljavni INP 23/1 (EU del)</a:t>
            </a:r>
            <a:endParaRPr lang="sl-SI" b="1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912" y="1776227"/>
            <a:ext cx="9734550" cy="1619250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1210912" y="3705101"/>
            <a:ext cx="97345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dirty="0" smtClean="0"/>
              <a:t>Cilj OU je, da je finančna izvedba PEKP ob upoštevanju zagotavljanja doseganja pravila N+3 ustrezno porazdeljena po letih, s čimer se izognemo tudi preveliki obremenitvi državnega proračuna ob izteku izvajanja programskega obdobja 2021–2027.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dirty="0" smtClean="0"/>
              <a:t>V INP 23/1 še ni predvidenih vseh ukrepov, predvsem zaradi nekaj nejasnosti v povezavi s prenosom področij med posameznimi ministrstvi </a:t>
            </a:r>
            <a:r>
              <a:rPr lang="sl-SI" dirty="0"/>
              <a:t>v okviru reorganizacije Vlade </a:t>
            </a:r>
            <a:r>
              <a:rPr lang="sl-SI" dirty="0" smtClean="0"/>
              <a:t>RS kot </a:t>
            </a:r>
            <a:r>
              <a:rPr lang="sl-SI" dirty="0"/>
              <a:t>posledice spremenjenega Zakona o Vladi Republike </a:t>
            </a:r>
            <a:r>
              <a:rPr lang="sl-SI" dirty="0" smtClean="0"/>
              <a:t>Slovenije.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00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1" y="519947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b="1" dirty="0" smtClean="0"/>
              <a:t>Veljavni INP 23/1</a:t>
            </a:r>
            <a:endParaRPr lang="sl-SI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953" y="1677146"/>
            <a:ext cx="6353105" cy="441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DOMAČA NALOGA </a:t>
            </a:r>
            <a:r>
              <a:rPr lang="sl-SI" b="1" dirty="0" smtClean="0"/>
              <a:t>SU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Dokončati: </a:t>
            </a:r>
            <a:r>
              <a:rPr lang="sl-SI" dirty="0" smtClean="0"/>
              <a:t>sporazumi, </a:t>
            </a:r>
            <a:r>
              <a:rPr lang="sl-SI" dirty="0" smtClean="0"/>
              <a:t>OSUN, </a:t>
            </a:r>
            <a:r>
              <a:rPr lang="sl-SI" dirty="0" smtClean="0"/>
              <a:t>navodila, moduli v IS eMA2</a:t>
            </a:r>
            <a:endParaRPr lang="sl-SI" dirty="0" smtClean="0"/>
          </a:p>
          <a:p>
            <a:r>
              <a:rPr lang="sl-SI" dirty="0" smtClean="0"/>
              <a:t>Pripraviti: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l-SI" dirty="0" smtClean="0"/>
              <a:t>Priprava navodil </a:t>
            </a:r>
            <a:endParaRPr lang="sl-SI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sl-SI" dirty="0" smtClean="0"/>
              <a:t>Tripartitni </a:t>
            </a:r>
            <a:r>
              <a:rPr lang="sl-SI" dirty="0" smtClean="0"/>
              <a:t>sporazum med organi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l-SI" dirty="0" smtClean="0"/>
              <a:t>Priročnik </a:t>
            </a:r>
            <a:r>
              <a:rPr lang="sl-SI" dirty="0" smtClean="0"/>
              <a:t>OU </a:t>
            </a:r>
            <a:endParaRPr lang="sl-SI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sl-SI" dirty="0"/>
              <a:t>Strategijo za boj proti </a:t>
            </a:r>
            <a:r>
              <a:rPr lang="sl-SI" dirty="0" smtClean="0"/>
              <a:t>goljufijam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sl-SI" dirty="0"/>
          </a:p>
          <a:p>
            <a:pPr lvl="2">
              <a:buFont typeface="Wingdings" panose="05000000000000000000" pitchFamily="2" charset="2"/>
              <a:buChar char="ü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5224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37" y="1813834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2315885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0475" y="715963"/>
            <a:ext cx="10093325" cy="960437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l-SI" b="1" dirty="0" smtClean="0"/>
              <a:t>Navodila OU za finančno upravljanje s sredstvi kohezijske politike cilja Naložbe za rast in delovna mesta v programskem obdobju 2021</a:t>
            </a:r>
            <a:r>
              <a:rPr lang="sl-SI" dirty="0" smtClean="0"/>
              <a:t>–</a:t>
            </a:r>
            <a:r>
              <a:rPr lang="sl-SI" b="1" dirty="0" smtClean="0"/>
              <a:t>2027</a:t>
            </a:r>
            <a:endParaRPr lang="sl-SI" b="1" dirty="0"/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798513" y="2149475"/>
            <a:ext cx="9721850" cy="31464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 smtClean="0"/>
              <a:t>Navodila opredeljujejo: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sl-SI" sz="2400" dirty="0"/>
              <a:t>p</a:t>
            </a:r>
            <a:r>
              <a:rPr lang="sl-SI" sz="2400" dirty="0" smtClean="0"/>
              <a:t>renos </a:t>
            </a:r>
            <a:r>
              <a:rPr lang="sl-SI" sz="2400" dirty="0"/>
              <a:t>pravic porabe PEKP v okviru prednostne </a:t>
            </a:r>
            <a:r>
              <a:rPr lang="sl-SI" sz="2400" dirty="0" smtClean="0"/>
              <a:t>naloge,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sl-SI" sz="2400" dirty="0" smtClean="0"/>
              <a:t>INP,</a:t>
            </a:r>
            <a:endParaRPr lang="sl-SI" sz="2400" dirty="0"/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n</a:t>
            </a:r>
            <a:r>
              <a:rPr lang="sl-SI" sz="2400" dirty="0" smtClean="0"/>
              <a:t>ačrtovanje in zagotavljanje sredstev EKP v državnem proračunu,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o</a:t>
            </a:r>
            <a:r>
              <a:rPr lang="sl-SI" sz="2400" dirty="0" smtClean="0"/>
              <a:t>blikovanje evidenčnih projektov, uvrščanje novih projektov in spremembe projektov v veljavnem načrtu razvojnih programov,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f</a:t>
            </a:r>
            <a:r>
              <a:rPr lang="sl-SI" sz="2400" dirty="0" smtClean="0"/>
              <a:t>inančno načrtovanje in izvajanje operacij,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 smtClean="0"/>
              <a:t>predplačila </a:t>
            </a:r>
            <a:r>
              <a:rPr lang="sl-SI" sz="2400" dirty="0" smtClean="0"/>
              <a:t>iz DP, izplačila iz DP, povračila iz DP, vračila.</a:t>
            </a:r>
          </a:p>
        </p:txBody>
      </p:sp>
    </p:spTree>
    <p:extLst>
      <p:ext uri="{BB962C8B-B14F-4D97-AF65-F5344CB8AC3E}">
        <p14:creationId xmlns:p14="http://schemas.microsoft.com/office/powerpoint/2010/main" val="3572804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0475" y="715963"/>
            <a:ext cx="10093325" cy="960437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l-SI" b="1" dirty="0"/>
              <a:t>Navodila OU za finančno upravljanje s sredstvi kohezijske politike cilja Naložbe za rast in delovna mesta v programskem obdobju </a:t>
            </a:r>
            <a:r>
              <a:rPr lang="sl-SI" b="1" dirty="0" smtClean="0"/>
              <a:t>2021</a:t>
            </a:r>
            <a:r>
              <a:rPr lang="sl-SI" dirty="0"/>
              <a:t>–</a:t>
            </a:r>
            <a:r>
              <a:rPr lang="sl-SI" b="1" dirty="0" smtClean="0"/>
              <a:t>2027</a:t>
            </a:r>
            <a:endParaRPr lang="sl-SI" b="1" dirty="0"/>
          </a:p>
        </p:txBody>
      </p:sp>
      <p:sp>
        <p:nvSpPr>
          <p:cNvPr id="4099" name="Označba mesta vsebine 2"/>
          <p:cNvSpPr txBox="1">
            <a:spLocks/>
          </p:cNvSpPr>
          <p:nvPr/>
        </p:nvSpPr>
        <p:spPr bwMode="auto">
          <a:xfrm>
            <a:off x="890588" y="2149475"/>
            <a:ext cx="9934575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sl-SI" sz="2400" dirty="0" smtClean="0">
                <a:latin typeface="Calibri  "/>
                <a:cs typeface="Arial" charset="0"/>
              </a:rPr>
              <a:t>Izhajali smo iz navodil 2014</a:t>
            </a:r>
            <a:r>
              <a:rPr lang="sl-SI" sz="2400" dirty="0" smtClean="0"/>
              <a:t>–</a:t>
            </a:r>
            <a:r>
              <a:rPr lang="sl-SI" sz="2400" dirty="0" smtClean="0">
                <a:latin typeface="Calibri  "/>
                <a:cs typeface="Arial" charset="0"/>
              </a:rPr>
              <a:t>2020, saj se področje finančnega upravljanja ni bistveno spremenilo na nacionalni ravni.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defRPr/>
            </a:pPr>
            <a:endParaRPr lang="sl-SI" sz="2400" dirty="0" smtClean="0">
              <a:latin typeface="Calibri  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sl-SI" sz="2400" dirty="0" smtClean="0">
                <a:latin typeface="Calibri  "/>
                <a:cs typeface="Arial" charset="0"/>
              </a:rPr>
              <a:t>Predvidevamo dodatno nadgraditi in dopolniti navodila zaradi nadgradnje sistema e-MA2 in </a:t>
            </a:r>
            <a:r>
              <a:rPr lang="sl-SI" sz="2400" dirty="0" smtClean="0">
                <a:latin typeface="Calibri  "/>
                <a:cs typeface="Arial" charset="0"/>
              </a:rPr>
              <a:t>navodil </a:t>
            </a:r>
            <a:r>
              <a:rPr lang="sl-SI" sz="2400" dirty="0" smtClean="0">
                <a:latin typeface="Calibri  "/>
                <a:cs typeface="Arial" charset="0"/>
              </a:rPr>
              <a:t>organa za </a:t>
            </a:r>
            <a:r>
              <a:rPr lang="sl-SI" sz="2400" dirty="0" err="1" smtClean="0">
                <a:latin typeface="Calibri  "/>
                <a:cs typeface="Arial" charset="0"/>
              </a:rPr>
              <a:t>računovodenje</a:t>
            </a:r>
            <a:r>
              <a:rPr lang="sl-SI" sz="2400" dirty="0" smtClean="0">
                <a:latin typeface="Calibri  "/>
                <a:cs typeface="Arial" charset="0"/>
              </a:rPr>
              <a:t> MF-OR.</a:t>
            </a:r>
          </a:p>
        </p:txBody>
      </p:sp>
      <p:sp>
        <p:nvSpPr>
          <p:cNvPr id="2" name="Elipsa 1"/>
          <p:cNvSpPr/>
          <p:nvPr/>
        </p:nvSpPr>
        <p:spPr>
          <a:xfrm>
            <a:off x="7164125" y="4842344"/>
            <a:ext cx="2266122" cy="946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optimizacija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1166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78288" y="715963"/>
            <a:ext cx="10093325" cy="96043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l-SI" sz="3600" b="1" dirty="0" smtClean="0"/>
              <a:t>Zagotavljanje sredstev v državnem proračunu</a:t>
            </a:r>
            <a:endParaRPr lang="sl-SI" sz="3600" b="1" dirty="0"/>
          </a:p>
        </p:txBody>
      </p:sp>
      <p:sp>
        <p:nvSpPr>
          <p:cNvPr id="17411" name="Označba mesta vsebine 2"/>
          <p:cNvSpPr txBox="1">
            <a:spLocks/>
          </p:cNvSpPr>
          <p:nvPr/>
        </p:nvSpPr>
        <p:spPr bwMode="auto">
          <a:xfrm>
            <a:off x="5068888" y="2149475"/>
            <a:ext cx="5451475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l-SI" altLang="sl-SI" sz="2600">
              <a:latin typeface="Republika" panose="02000506040000020004" pitchFamily="2" charset="-18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754063" y="1766888"/>
            <a:ext cx="10028237" cy="45593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sz="2400" dirty="0" smtClean="0">
                <a:latin typeface="Calibri "/>
              </a:rPr>
              <a:t>Na podlagi INP 23/1 smo pri Rebalansu 2023 odprli 8 evidenčnih projektov, ki so imeli plan porabe sredstev že v letu 2023.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600" dirty="0" smtClean="0">
              <a:latin typeface="Republika" panose="02000506040000020004" pitchFamily="2" charset="-18"/>
            </a:endParaRP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798763"/>
            <a:ext cx="8970963" cy="304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882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0475" y="715963"/>
            <a:ext cx="10093325" cy="96043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l-SI" sz="3600" b="1" dirty="0" smtClean="0"/>
              <a:t>Zagotavljanje sredstev v državnem proračunu</a:t>
            </a:r>
            <a:endParaRPr lang="sl-SI" sz="3600" b="1" dirty="0"/>
          </a:p>
        </p:txBody>
      </p:sp>
      <p:sp>
        <p:nvSpPr>
          <p:cNvPr id="18435" name="Označba mesta vsebine 2"/>
          <p:cNvSpPr txBox="1">
            <a:spLocks/>
          </p:cNvSpPr>
          <p:nvPr/>
        </p:nvSpPr>
        <p:spPr bwMode="auto">
          <a:xfrm>
            <a:off x="5068888" y="2149475"/>
            <a:ext cx="5451475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l-SI" altLang="sl-SI" sz="2600">
              <a:latin typeface="Republika" panose="02000506040000020004" pitchFamily="2" charset="-18"/>
            </a:endParaRPr>
          </a:p>
        </p:txBody>
      </p:sp>
      <p:sp>
        <p:nvSpPr>
          <p:cNvPr id="6149" name="Označba mesta vsebine 2"/>
          <p:cNvSpPr txBox="1">
            <a:spLocks/>
          </p:cNvSpPr>
          <p:nvPr/>
        </p:nvSpPr>
        <p:spPr bwMode="auto">
          <a:xfrm>
            <a:off x="809625" y="2149475"/>
            <a:ext cx="9972675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fontAlgn="auto">
              <a:spcAft>
                <a:spcPts val="0"/>
              </a:spcAft>
              <a:defRPr/>
            </a:pPr>
            <a:r>
              <a:rPr lang="sl-SI" sz="2400" dirty="0">
                <a:latin typeface="Calibri "/>
                <a:cs typeface="Arial" charset="0"/>
              </a:rPr>
              <a:t>Planirali smo sredstva na </a:t>
            </a:r>
            <a:r>
              <a:rPr lang="sl-SI" sz="2400" dirty="0" smtClean="0">
                <a:latin typeface="Calibri "/>
                <a:cs typeface="Arial" charset="0"/>
              </a:rPr>
              <a:t>proračunskih postavkah MKRR v </a:t>
            </a:r>
            <a:r>
              <a:rPr lang="sl-SI" sz="2400" dirty="0">
                <a:latin typeface="Calibri "/>
                <a:cs typeface="Arial" charset="0"/>
              </a:rPr>
              <a:t>višini </a:t>
            </a:r>
            <a:endParaRPr lang="sl-SI" sz="2400" dirty="0" smtClean="0">
              <a:latin typeface="Calibri "/>
              <a:cs typeface="Arial" charset="0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sl-SI" sz="2400" dirty="0" smtClean="0">
                <a:latin typeface="Calibri "/>
                <a:cs typeface="Arial" charset="0"/>
              </a:rPr>
              <a:t>      40,2 </a:t>
            </a:r>
            <a:r>
              <a:rPr lang="sl-SI" sz="2400" dirty="0">
                <a:latin typeface="Calibri "/>
                <a:cs typeface="Arial" charset="0"/>
              </a:rPr>
              <a:t>mio </a:t>
            </a:r>
            <a:r>
              <a:rPr lang="sl-SI" sz="2400" dirty="0" smtClean="0">
                <a:latin typeface="Calibri "/>
                <a:cs typeface="Arial" charset="0"/>
              </a:rPr>
              <a:t>EUR: </a:t>
            </a:r>
            <a:endParaRPr lang="sl-SI" sz="2400" dirty="0">
              <a:latin typeface="Calibri "/>
              <a:cs typeface="Arial" charset="0"/>
            </a:endParaRP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dirty="0" smtClean="0">
                <a:latin typeface="Calibri "/>
                <a:cs typeface="Arial" charset="0"/>
              </a:rPr>
              <a:t>30,6 </a:t>
            </a:r>
            <a:r>
              <a:rPr lang="sl-SI" sz="2400" dirty="0">
                <a:latin typeface="Calibri "/>
                <a:cs typeface="Arial" charset="0"/>
              </a:rPr>
              <a:t>mio EU sredstev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dirty="0" smtClean="0">
                <a:latin typeface="Calibri "/>
                <a:cs typeface="Arial" charset="0"/>
              </a:rPr>
              <a:t>9,6 </a:t>
            </a:r>
            <a:r>
              <a:rPr lang="sl-SI" sz="2400" dirty="0">
                <a:latin typeface="Calibri "/>
                <a:cs typeface="Arial" charset="0"/>
              </a:rPr>
              <a:t>mio SLO </a:t>
            </a:r>
            <a:r>
              <a:rPr lang="sl-SI" sz="2400" dirty="0" smtClean="0">
                <a:latin typeface="Calibri "/>
                <a:cs typeface="Arial" charset="0"/>
              </a:rPr>
              <a:t>udeležbe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sz="2400" dirty="0">
              <a:latin typeface="Calibri "/>
              <a:cs typeface="Arial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defRPr/>
            </a:pPr>
            <a:r>
              <a:rPr lang="sl-SI" sz="2400" dirty="0" smtClean="0">
                <a:latin typeface="Calibri "/>
                <a:cs typeface="Arial" charset="0"/>
              </a:rPr>
              <a:t>Med letom bomo na podlagi odobrenih odločitev o podpori zagotavljali sredstva na PT s prerazporeditvami.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sl-SI" sz="2600" dirty="0" smtClean="0">
              <a:latin typeface="Republika" pitchFamily="2" charset="-1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08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0475" y="715963"/>
            <a:ext cx="10093325" cy="96043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l-SI" sz="3600" b="1" dirty="0" smtClean="0"/>
              <a:t>Zagotavljanje sredstev v državnem proračunu</a:t>
            </a:r>
            <a:endParaRPr lang="sl-SI" sz="3600" b="1" dirty="0"/>
          </a:p>
        </p:txBody>
      </p:sp>
      <p:sp>
        <p:nvSpPr>
          <p:cNvPr id="19459" name="Označba mesta vsebine 2"/>
          <p:cNvSpPr txBox="1">
            <a:spLocks/>
          </p:cNvSpPr>
          <p:nvPr/>
        </p:nvSpPr>
        <p:spPr bwMode="auto">
          <a:xfrm>
            <a:off x="5068888" y="2149475"/>
            <a:ext cx="5451475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l-SI" altLang="sl-SI" sz="2600">
              <a:latin typeface="Republika" panose="02000506040000020004" pitchFamily="2" charset="-18"/>
            </a:endParaRPr>
          </a:p>
        </p:txBody>
      </p:sp>
      <p:sp>
        <p:nvSpPr>
          <p:cNvPr id="19460" name="Označba mesta vsebine 2"/>
          <p:cNvSpPr txBox="1">
            <a:spLocks/>
          </p:cNvSpPr>
          <p:nvPr/>
        </p:nvSpPr>
        <p:spPr bwMode="auto">
          <a:xfrm>
            <a:off x="809625" y="1897063"/>
            <a:ext cx="997267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1000"/>
              </a:spcBef>
            </a:pPr>
            <a:r>
              <a:rPr lang="sl-SI" altLang="sl-SI" sz="2400" dirty="0">
                <a:latin typeface="Calibri "/>
              </a:rPr>
              <a:t>Pri </a:t>
            </a:r>
            <a:r>
              <a:rPr lang="sl-SI" altLang="sl-SI" sz="2400" dirty="0" smtClean="0">
                <a:latin typeface="Calibri "/>
              </a:rPr>
              <a:t>spremembi </a:t>
            </a:r>
            <a:r>
              <a:rPr lang="sl-SI" altLang="sl-SI" sz="2400" dirty="0">
                <a:latin typeface="Calibri "/>
              </a:rPr>
              <a:t>proračuna za leto 2024 in pripravi proračuna za </a:t>
            </a:r>
            <a:r>
              <a:rPr lang="sl-SI" altLang="sl-SI" sz="2400" dirty="0" smtClean="0">
                <a:latin typeface="Calibri "/>
              </a:rPr>
              <a:t>leto 2025 </a:t>
            </a:r>
            <a:r>
              <a:rPr lang="sl-SI" altLang="sl-SI" sz="2400" dirty="0">
                <a:latin typeface="Calibri "/>
              </a:rPr>
              <a:t>bomo odprli še ostalih 8 planiranih evidenčnih projektov, ki imajo  dinamiko porabe sredstev od leta 2024 dalje.</a:t>
            </a:r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3121025"/>
            <a:ext cx="8504237" cy="266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025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b="1" dirty="0" smtClean="0"/>
              <a:t>Izvedbeni načrt Programa (INP)</a:t>
            </a:r>
            <a:endParaRPr lang="sl-SI" b="1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803293" y="1997780"/>
            <a:ext cx="110084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2000" dirty="0"/>
              <a:t>INP je </a:t>
            </a:r>
            <a:r>
              <a:rPr lang="sl-SI" altLang="sl-SI" sz="2000" dirty="0" smtClean="0"/>
              <a:t>finančna </a:t>
            </a:r>
            <a:r>
              <a:rPr lang="sl-SI" altLang="sl-SI" sz="2000" dirty="0"/>
              <a:t>razčlenitev </a:t>
            </a:r>
            <a:r>
              <a:rPr lang="sl-SI" altLang="sl-SI" sz="2000" dirty="0" smtClean="0"/>
              <a:t>PEKP. </a:t>
            </a:r>
            <a:r>
              <a:rPr lang="sl-SI" altLang="sl-SI" sz="2000" dirty="0"/>
              <a:t>Predstavlja samo pravico porabe v okviru državnega proračuna (razen v primeru finančnih instrumentov, ko se pravice porabe ne zagotavljajo v okviru sprejetega proračuna</a:t>
            </a:r>
            <a:r>
              <a:rPr lang="sl-SI" altLang="sl-SI" sz="2000" dirty="0" smtClean="0"/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alt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2000" dirty="0"/>
              <a:t>Je podlaga za načrtovanje državnega proračuna</a:t>
            </a:r>
            <a:r>
              <a:rPr lang="sl-SI" altLang="sl-SI" sz="2000" dirty="0" smtClean="0"/>
              <a:t>.</a:t>
            </a:r>
            <a:endParaRPr lang="sl-SI" altLang="sl-SI" sz="2000" dirty="0" smtClean="0"/>
          </a:p>
          <a:p>
            <a:pPr algn="just"/>
            <a:endParaRPr lang="sl-SI" alt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2000" dirty="0"/>
              <a:t>Prikaz </a:t>
            </a:r>
            <a:r>
              <a:rPr lang="sl-SI" altLang="sl-SI" sz="2000" dirty="0" smtClean="0"/>
              <a:t>INP </a:t>
            </a:r>
            <a:r>
              <a:rPr lang="sl-SI" altLang="sl-SI" sz="2000" dirty="0"/>
              <a:t>je </a:t>
            </a:r>
            <a:r>
              <a:rPr lang="sl-SI" altLang="sl-SI" sz="2000" dirty="0" smtClean="0"/>
              <a:t>lahko razčlenjen </a:t>
            </a:r>
            <a:r>
              <a:rPr lang="sl-SI" altLang="sl-SI" sz="2000" dirty="0"/>
              <a:t>po prednostnih nalogah, specifičnih ciljih, neposrednih proračunskih uporabnikih, predlagateljih finančnega načrta, po načinu izbora operacij, po skladih, po kohezijskih regijah, po letih in morebitnih drugih </a:t>
            </a:r>
            <a:r>
              <a:rPr lang="sl-SI" altLang="sl-SI" sz="2000" dirty="0" smtClean="0"/>
              <a:t>atributih. </a:t>
            </a:r>
          </a:p>
          <a:p>
            <a:pPr algn="just"/>
            <a:endParaRPr lang="sl-SI" altLang="sl-SI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2000" dirty="0" smtClean="0"/>
              <a:t>Sprejme ga OU </a:t>
            </a:r>
            <a:r>
              <a:rPr lang="sl-SI" altLang="sl-SI" sz="2000" dirty="0"/>
              <a:t>in ga objavi na spletni strani www.evropskasredstva.si. </a:t>
            </a:r>
          </a:p>
        </p:txBody>
      </p:sp>
    </p:spTree>
    <p:extLst>
      <p:ext uri="{BB962C8B-B14F-4D97-AF65-F5344CB8AC3E}">
        <p14:creationId xmlns:p14="http://schemas.microsoft.com/office/powerpoint/2010/main" val="989183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14228" y="1380263"/>
            <a:ext cx="110084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2000" dirty="0" smtClean="0"/>
              <a:t>Namenska sredstva EU in sredstva slovenske udeležbe se načrtujejo v ustreznem razmerju.</a:t>
            </a:r>
          </a:p>
          <a:p>
            <a:pPr algn="just"/>
            <a:endParaRPr lang="sl-SI" alt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2000" dirty="0" smtClean="0"/>
              <a:t>INP predstavlja plan izplačil iz državnega proračuna, zato se pri sredstvih slovenske udeležbe ne upošteva morebitnih drugih virov slovenske udeležbe. </a:t>
            </a:r>
          </a:p>
          <a:p>
            <a:pPr algn="just"/>
            <a:endParaRPr lang="sl-SI" altLang="sl-SI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2000" dirty="0"/>
              <a:t>Načrtovanje v INP  prispeva tudi k obravnavanju tveganj glede prevzetih obveznosti (pravilo N+3/N+2).</a:t>
            </a:r>
          </a:p>
          <a:p>
            <a:pPr algn="just"/>
            <a:endParaRPr lang="sl-SI" altLang="sl-SI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altLang="sl-SI" sz="2000" dirty="0"/>
              <a:t>Trenutno veljavni INP 23/1 je bil sprejet in objavljen </a:t>
            </a:r>
            <a:r>
              <a:rPr lang="sl-SI" altLang="sl-SI" sz="2000" dirty="0" smtClean="0"/>
              <a:t>na spletni strani OU dne </a:t>
            </a:r>
            <a:r>
              <a:rPr lang="sl-SI" altLang="sl-SI" sz="2000" dirty="0"/>
              <a:t>15</a:t>
            </a:r>
            <a:r>
              <a:rPr lang="sl-SI" altLang="sl-SI" sz="2000" dirty="0" smtClean="0"/>
              <a:t>. 3. 2023</a:t>
            </a:r>
            <a:r>
              <a:rPr lang="sl-SI" altLang="sl-SI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34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b="1" dirty="0" smtClean="0"/>
              <a:t>Postopek priprave in sprejetja INP</a:t>
            </a:r>
            <a:endParaRPr lang="sl-SI" b="1" dirty="0"/>
          </a:p>
        </p:txBody>
      </p:sp>
      <p:sp>
        <p:nvSpPr>
          <p:cNvPr id="4" name="Elipsa 3"/>
          <p:cNvSpPr/>
          <p:nvPr/>
        </p:nvSpPr>
        <p:spPr>
          <a:xfrm>
            <a:off x="838200" y="1751013"/>
            <a:ext cx="3286125" cy="9858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l-SI" sz="1400" dirty="0"/>
              <a:t>POZIV OU POSREDNIŠKIM TELESOM ZA POSREDOVANJE PREDLOGOV</a:t>
            </a:r>
          </a:p>
        </p:txBody>
      </p:sp>
      <p:sp>
        <p:nvSpPr>
          <p:cNvPr id="5" name="Elipsa 4"/>
          <p:cNvSpPr/>
          <p:nvPr/>
        </p:nvSpPr>
        <p:spPr>
          <a:xfrm>
            <a:off x="4452938" y="3065463"/>
            <a:ext cx="3286125" cy="9858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l-SI" sz="1400" dirty="0"/>
              <a:t>POSAMEZNO PT OBLIKUJE PREDLOGE IN JIH VNESE V IS </a:t>
            </a:r>
            <a:r>
              <a:rPr lang="sl-SI" sz="1400" dirty="0" err="1"/>
              <a:t>eMA</a:t>
            </a:r>
            <a:r>
              <a:rPr lang="sl-SI" sz="1400" dirty="0"/>
              <a:t> 2*</a:t>
            </a:r>
          </a:p>
        </p:txBody>
      </p:sp>
      <p:sp>
        <p:nvSpPr>
          <p:cNvPr id="7" name="Elipsa 6"/>
          <p:cNvSpPr/>
          <p:nvPr/>
        </p:nvSpPr>
        <p:spPr>
          <a:xfrm>
            <a:off x="8020050" y="4506913"/>
            <a:ext cx="3286125" cy="9794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l-SI" sz="1400" dirty="0"/>
              <a:t>OU PO PREGLEDU, PRESOJI UPRAVIČENOSTI PREDLOGOV IN USKLADITVI PREDLOGOV PRIPRAVI SKUPNI INP </a:t>
            </a:r>
          </a:p>
        </p:txBody>
      </p:sp>
      <p:cxnSp>
        <p:nvCxnSpPr>
          <p:cNvPr id="8" name="Raven puščični povezovalnik 7"/>
          <p:cNvCxnSpPr/>
          <p:nvPr/>
        </p:nvCxnSpPr>
        <p:spPr>
          <a:xfrm>
            <a:off x="3859213" y="2589213"/>
            <a:ext cx="1196975" cy="47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7253288" y="4051300"/>
            <a:ext cx="1196975" cy="47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avokotnik 9"/>
          <p:cNvSpPr/>
          <p:nvPr/>
        </p:nvSpPr>
        <p:spPr>
          <a:xfrm>
            <a:off x="441305" y="5711180"/>
            <a:ext cx="1043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sz="1200" dirty="0" smtClean="0"/>
              <a:t>*Do vzpostavitve informacijskega </a:t>
            </a:r>
            <a:r>
              <a:rPr lang="sl-SI" altLang="sl-SI" sz="1200" dirty="0"/>
              <a:t>sistem </a:t>
            </a:r>
            <a:r>
              <a:rPr lang="sl-SI" altLang="sl-SI" sz="1200" dirty="0" err="1"/>
              <a:t>eMA</a:t>
            </a:r>
            <a:r>
              <a:rPr lang="sl-SI" altLang="sl-SI" sz="1200" dirty="0"/>
              <a:t> 2 </a:t>
            </a:r>
            <a:r>
              <a:rPr lang="sl-SI" altLang="sl-SI" sz="1200" dirty="0" smtClean="0"/>
              <a:t>in modula za </a:t>
            </a:r>
            <a:r>
              <a:rPr lang="sl-SI" altLang="sl-SI" sz="1200" dirty="0"/>
              <a:t>evidentiranje projektov</a:t>
            </a:r>
            <a:r>
              <a:rPr lang="sl-SI" altLang="sl-SI" sz="1200" dirty="0" smtClean="0"/>
              <a:t> PT </a:t>
            </a:r>
            <a:r>
              <a:rPr lang="sl-SI" altLang="sl-SI" sz="1200" dirty="0"/>
              <a:t>predlog za INP posreduje </a:t>
            </a:r>
            <a:r>
              <a:rPr lang="sl-SI" altLang="sl-SI" sz="1200" dirty="0" smtClean="0"/>
              <a:t>OU po ustaljenem postopku iz programskega obdobja </a:t>
            </a:r>
            <a:r>
              <a:rPr lang="sl-SI" altLang="sl-SI" sz="1200" dirty="0" smtClean="0"/>
              <a:t>2014–2020. </a:t>
            </a:r>
            <a:endParaRPr lang="sl-SI" altLang="sl-SI" sz="1200" dirty="0"/>
          </a:p>
        </p:txBody>
      </p:sp>
    </p:spTree>
    <p:extLst>
      <p:ext uri="{BB962C8B-B14F-4D97-AF65-F5344CB8AC3E}">
        <p14:creationId xmlns:p14="http://schemas.microsoft.com/office/powerpoint/2010/main" val="6471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</TotalTime>
  <Words>601</Words>
  <Application>Microsoft Office PowerPoint</Application>
  <PresentationFormat>Širokozaslonsko</PresentationFormat>
  <Paragraphs>63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</vt:lpstr>
      <vt:lpstr>Calibri  </vt:lpstr>
      <vt:lpstr>Calibri Light</vt:lpstr>
      <vt:lpstr>Republika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DOMAČA NALOGA SU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koperckal</dc:creator>
  <cp:lastModifiedBy>SU</cp:lastModifiedBy>
  <cp:revision>52</cp:revision>
  <cp:lastPrinted>2023-04-19T13:11:46Z</cp:lastPrinted>
  <dcterms:created xsi:type="dcterms:W3CDTF">2023-03-08T14:06:17Z</dcterms:created>
  <dcterms:modified xsi:type="dcterms:W3CDTF">2023-04-20T05:04:01Z</dcterms:modified>
</cp:coreProperties>
</file>