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2" r:id="rId25"/>
    <p:sldId id="284" r:id="rId26"/>
    <p:sldId id="285" r:id="rId27"/>
    <p:sldId id="286" r:id="rId28"/>
    <p:sldId id="287" r:id="rId29"/>
  </p:sldIdLst>
  <p:sldSz cx="24382413" cy="13716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-18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/>
    <p:restoredTop sz="94694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40958dc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g4840958dc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840958dc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g4840958dc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840958dc1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g4840958dc1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840958dc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4840958dc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840958dc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g4840958dc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840958dc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4840958dc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840958dc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g4840958dc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840958dc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" name="Google Shape;218;g4840958dc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840958dc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g4840958dc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840958dc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4840958dc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840958dc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4840958dc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840958dc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4840958dc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840958dc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g4840958dc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840958dc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g4840958dc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840958dc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4840958dc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840958dc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4840958dc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840958dc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g4840958dc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840958d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4840958d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840958dc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4840958dc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840958dc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4840958dc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840958dc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4840958dc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840958dc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4840958dc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7839869" y="-2512327"/>
            <a:ext cx="8702676" cy="21029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verticale e tes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265555" y="3913359"/>
            <a:ext cx="11623676" cy="52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3598250" y="-1191708"/>
            <a:ext cx="11623676" cy="15467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Verdana"/>
              <a:buNone/>
              <a:defRPr sz="5600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663592" y="3419477"/>
            <a:ext cx="2102983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9"/>
              <a:buFont typeface="Calibri"/>
              <a:buNone/>
              <a:defRPr sz="119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663592" y="9178927"/>
            <a:ext cx="2102983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2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2343596" y="3651250"/>
            <a:ext cx="10362526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679467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679467" y="5010150"/>
            <a:ext cx="10314903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12343597" y="3362326"/>
            <a:ext cx="10365701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12343597" y="5010150"/>
            <a:ext cx="10365701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6350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0365701" y="1974851"/>
            <a:ext cx="12343597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679468" y="4114800"/>
            <a:ext cx="7863962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76291" y="730251"/>
            <a:ext cx="2102983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76291" y="3651250"/>
            <a:ext cx="2102983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7220080" y="12712701"/>
            <a:ext cx="5486043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efinition.org/od/2.1/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-79527"/>
            <a:ext cx="24538153" cy="1379552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778933" y="9764817"/>
            <a:ext cx="22182600" cy="15087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rgbClr val="E7E6E6">
                <a:alpha val="74509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l" sz="8000" b="1" i="0" u="none" strike="noStrike" cap="none" baseline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</a:t>
            </a:r>
          </a:p>
        </p:txBody>
      </p:sp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13" y="3552825"/>
            <a:ext cx="15078075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TEHNIČNEM SMISLU</a:t>
            </a:r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9500">
            <a:off x="4416878" y="3415230"/>
            <a:ext cx="18260832" cy="7342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87426" y="7912602"/>
            <a:ext cx="4527974" cy="42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TEHNIČNEM SMISLU</a:t>
            </a:r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t="1835" r="999"/>
          <a:stretch/>
        </p:blipFill>
        <p:spPr>
          <a:xfrm>
            <a:off x="3518104" y="2258178"/>
            <a:ext cx="18870175" cy="988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6024" y="8569364"/>
            <a:ext cx="4266325" cy="38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PRAVNEM SMISLU</a:t>
            </a: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375" y="3986751"/>
            <a:ext cx="10189650" cy="1906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6"/>
          <p:cNvCxnSpPr/>
          <p:nvPr/>
        </p:nvCxnSpPr>
        <p:spPr>
          <a:xfrm>
            <a:off x="12191402" y="5892657"/>
            <a:ext cx="4451700" cy="2761200"/>
          </a:xfrm>
          <a:prstGeom prst="straightConnector1">
            <a:avLst/>
          </a:prstGeom>
          <a:noFill/>
          <a:ln w="76200" cap="flat" cmpd="sng">
            <a:solidFill>
              <a:srgbClr val="5B9BD5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79" name="Google Shape;179;p26"/>
          <p:cNvCxnSpPr/>
          <p:nvPr/>
        </p:nvCxnSpPr>
        <p:spPr>
          <a:xfrm flipH="1">
            <a:off x="7447299" y="5892659"/>
            <a:ext cx="4743900" cy="2761200"/>
          </a:xfrm>
          <a:prstGeom prst="straightConnector1">
            <a:avLst/>
          </a:prstGeom>
          <a:noFill/>
          <a:ln w="76200" cap="flat" cmpd="sng">
            <a:solidFill>
              <a:srgbClr val="439EA5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80" name="Google Shape;180;p26"/>
          <p:cNvSpPr txBox="1"/>
          <p:nvPr/>
        </p:nvSpPr>
        <p:spPr>
          <a:xfrm>
            <a:off x="1810525" y="9123125"/>
            <a:ext cx="96012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sl" sz="4400" b="0" i="0" u="none" baseline="0">
                <a:latin typeface="Montserrat"/>
                <a:ea typeface="Montserrat"/>
                <a:cs typeface="Montserrat"/>
                <a:sym typeface="Montserrat"/>
              </a:rPr>
              <a:t>V TEHNIČNEM SMISLU</a:t>
            </a:r>
          </a:p>
        </p:txBody>
      </p:sp>
      <p:sp>
        <p:nvSpPr>
          <p:cNvPr id="181" name="Google Shape;181;p26"/>
          <p:cNvSpPr txBox="1"/>
          <p:nvPr/>
        </p:nvSpPr>
        <p:spPr>
          <a:xfrm>
            <a:off x="12191200" y="9123125"/>
            <a:ext cx="10189500" cy="856500"/>
          </a:xfrm>
          <a:prstGeom prst="rect">
            <a:avLst/>
          </a:prstGeom>
          <a:noFill/>
          <a:ln w="762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sl" sz="4400" b="0" i="0" u="none" baseline="0">
                <a:latin typeface="Montserrat"/>
                <a:ea typeface="Montserrat"/>
                <a:cs typeface="Montserrat"/>
                <a:sym typeface="Montserrat"/>
              </a:rPr>
              <a:t>V PRAVNEM SMISLU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PRAVNEM SMISLU</a:t>
            </a:r>
          </a:p>
        </p:txBody>
      </p:sp>
      <p:sp>
        <p:nvSpPr>
          <p:cNvPr id="187" name="Google Shape;187;p27"/>
          <p:cNvSpPr txBox="1"/>
          <p:nvPr/>
        </p:nvSpPr>
        <p:spPr>
          <a:xfrm>
            <a:off x="1973179" y="6298500"/>
            <a:ext cx="9577137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750"/>
              <a:buFont typeface="Montserrat"/>
              <a:buNone/>
            </a:pPr>
            <a:r>
              <a:rPr lang="en-GB" sz="7000" b="0" i="0" u="none" strike="noStrike" cap="none" baseline="0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TRANSPARENTNOST</a:t>
            </a:r>
            <a:endParaRPr lang="sl" sz="7000" b="0" i="0" u="none" strike="noStrike" cap="none" baseline="0" dirty="0">
              <a:solidFill>
                <a:srgbClr val="439E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14653900" y="6298500"/>
            <a:ext cx="632650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750"/>
              <a:buFont typeface="Montserrat"/>
              <a:buNone/>
            </a:pPr>
            <a:r>
              <a:rPr lang="sl" sz="7000" b="0" i="0" u="none" strike="noStrike" cap="none" baseline="0" dirty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ZASEBNOST</a:t>
            </a:r>
          </a:p>
        </p:txBody>
      </p:sp>
      <p:cxnSp>
        <p:nvCxnSpPr>
          <p:cNvPr id="189" name="Google Shape;189;p27"/>
          <p:cNvCxnSpPr/>
          <p:nvPr/>
        </p:nvCxnSpPr>
        <p:spPr>
          <a:xfrm>
            <a:off x="12136300" y="3143100"/>
            <a:ext cx="16200" cy="84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PRAVNEM SMISLU</a:t>
            </a:r>
          </a:p>
        </p:txBody>
      </p:sp>
      <p:sp>
        <p:nvSpPr>
          <p:cNvPr id="195" name="Google Shape;195;p28"/>
          <p:cNvSpPr txBox="1"/>
          <p:nvPr/>
        </p:nvSpPr>
        <p:spPr>
          <a:xfrm>
            <a:off x="1397635" y="3835975"/>
            <a:ext cx="10067980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9EA5"/>
              </a:buClr>
              <a:buSzPts val="750"/>
              <a:buFont typeface="Montserrat"/>
              <a:buNone/>
            </a:pPr>
            <a:r>
              <a:rPr lang="en-GB" sz="7000" b="1" i="0" u="none" strike="noStrike" cap="none" baseline="0" dirty="0">
                <a:solidFill>
                  <a:srgbClr val="439EA5"/>
                </a:solidFill>
                <a:latin typeface="Montserrat"/>
                <a:ea typeface="Montserrat"/>
                <a:cs typeface="Montserrat"/>
                <a:sym typeface="Montserrat"/>
              </a:rPr>
              <a:t>TRANSPARENTNOST</a:t>
            </a:r>
            <a:endParaRPr lang="sl" sz="7000" b="1" i="0" u="none" strike="noStrike" cap="none" baseline="0" dirty="0">
              <a:solidFill>
                <a:srgbClr val="439EA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1616175" y="5667813"/>
            <a:ext cx="9630900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600"/>
              <a:buFont typeface="Montserrat"/>
              <a:buNone/>
            </a:pPr>
            <a:r>
              <a:rPr lang="sl" sz="4400" b="0" i="0" u="none" strike="noStrike" cap="none" baseline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Javnosti morajo biti dostopne informacije, ki jih državni organ zbira za </a:t>
            </a:r>
            <a:r>
              <a:rPr lang="sl-SI" sz="4400" b="0" i="0" u="none" strike="noStrike" cap="none" baseline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izvajanje javnih storitev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endParaRPr sz="1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F7B2D965-7812-B8C1-B61C-7CD530E12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206" y="2946547"/>
            <a:ext cx="10640672" cy="69417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PRAVNEM SMISLU</a:t>
            </a:r>
          </a:p>
        </p:txBody>
      </p:sp>
      <p:pic>
        <p:nvPicPr>
          <p:cNvPr id="203" name="Google Shape;203;p29" descr="https://pixabay.com/static/uploads/photo/2015/12/04/17/06/top-secret-1076813_960_7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857" y="3043579"/>
            <a:ext cx="11792700" cy="843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PRAVNEM SMISLU</a:t>
            </a:r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3725" y="4132324"/>
            <a:ext cx="17754951" cy="821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/>
        </p:nvSpPr>
        <p:spPr>
          <a:xfrm>
            <a:off x="9973734" y="2502137"/>
            <a:ext cx="6010183" cy="11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750"/>
              <a:buFont typeface="Montserrat"/>
              <a:buNone/>
            </a:pPr>
            <a:r>
              <a:rPr lang="sl" sz="7000" b="1" i="0" u="none" strike="noStrike" cap="none" baseline="0" dirty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ZASEBNOST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/>
        </p:nvSpPr>
        <p:spPr>
          <a:xfrm>
            <a:off x="7034350" y="6320700"/>
            <a:ext cx="103137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l" sz="8000" b="1" i="0" u="none" baseline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UPORABNIŠKE LICENCE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PODATKI: UPORABNIŠKE LICENCE</a:t>
            </a: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t="2969"/>
          <a:stretch/>
        </p:blipFill>
        <p:spPr>
          <a:xfrm>
            <a:off x="3631994" y="3581433"/>
            <a:ext cx="17776749" cy="766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3562750" y="5549700"/>
            <a:ext cx="172569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l" sz="8000" b="1" i="0" u="none" baseline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KAJ SO 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l" sz="8000" b="1" i="0" u="none" baseline="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ODPRTI DRŽAVNI PODATKI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/>
        </p:nvSpPr>
        <p:spPr>
          <a:xfrm>
            <a:off x="4965875" y="6446525"/>
            <a:ext cx="151692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l" sz="8000" b="1" i="0" u="none" strike="noStrike" cap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KAJ SO ODPRTI PODATKI?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DRŽAVNI PODATKI</a:t>
            </a: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l="1950" t="2154" r="2419" b="11333"/>
          <a:stretch/>
        </p:blipFill>
        <p:spPr>
          <a:xfrm>
            <a:off x="1881625" y="2428076"/>
            <a:ext cx="21929300" cy="722173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5"/>
          <p:cNvSpPr txBox="1"/>
          <p:nvPr/>
        </p:nvSpPr>
        <p:spPr>
          <a:xfrm>
            <a:off x="1881575" y="9934525"/>
            <a:ext cx="21929400" cy="21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Odprti državni podatki: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javni podatki, ki jih </a:t>
            </a:r>
            <a:r>
              <a:rPr lang="sl-SI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javne uprave 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zbirajo za institucionalne namene (npr. za zagotavljanje storitev, spremljanje politik, zagotavljanje pravic …)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STRATEGIJA JAVNE UPRAVE</a:t>
            </a:r>
          </a:p>
        </p:txBody>
      </p:sp>
      <p:pic>
        <p:nvPicPr>
          <p:cNvPr id="246" name="Google Shape;246;p36"/>
          <p:cNvPicPr preferRelativeResize="0"/>
          <p:nvPr/>
        </p:nvPicPr>
        <p:blipFill rotWithShape="1">
          <a:blip r:embed="rId3">
            <a:alphaModFix/>
          </a:blip>
          <a:srcRect t="13703"/>
          <a:stretch/>
        </p:blipFill>
        <p:spPr>
          <a:xfrm>
            <a:off x="2755512" y="3755150"/>
            <a:ext cx="18871375" cy="87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6"/>
          <p:cNvSpPr txBox="1"/>
          <p:nvPr/>
        </p:nvSpPr>
        <p:spPr>
          <a:xfrm>
            <a:off x="2755500" y="2700250"/>
            <a:ext cx="194235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sl" sz="4400" b="1" i="0" u="sng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Cilji</a:t>
            </a:r>
            <a:r>
              <a:rPr lang="sl" sz="4400" b="1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transparent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nost, odgovornost, sodelovanje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/>
        </p:nvSpPr>
        <p:spPr>
          <a:xfrm>
            <a:off x="2164750" y="6110550"/>
            <a:ext cx="20052900" cy="14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sl" sz="8000" b="1" i="0" u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KAKŠNA JE VREDNOST ODPRTIH PODATKOV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JAVNA UPRAVA POD STROGIM OČESOM JAVNOSTI</a:t>
            </a:r>
          </a:p>
        </p:txBody>
      </p:sp>
      <p:pic>
        <p:nvPicPr>
          <p:cNvPr id="258" name="Google Shape;25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5850" y="3877612"/>
            <a:ext cx="6757774" cy="67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/>
          <p:nvPr/>
        </p:nvSpPr>
        <p:spPr>
          <a:xfrm>
            <a:off x="11346575" y="5164150"/>
            <a:ext cx="108732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4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Priložnost za vsakogar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4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(novinarje, analitike ali državljane posameznike), da natančno pregledajo delovanje vlade in javne uprave.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/>
          <p:nvPr/>
        </p:nvSpPr>
        <p:spPr>
          <a:xfrm>
            <a:off x="4387425" y="1393350"/>
            <a:ext cx="196431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VEČ PODATKOV IN S TEM VEČJA OZAVEŠČENOST O DRŽAVNIH POLITIKAH</a:t>
            </a:r>
          </a:p>
        </p:txBody>
      </p:sp>
      <p:pic>
        <p:nvPicPr>
          <p:cNvPr id="272" name="Google Shape;27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0475" y="2740775"/>
            <a:ext cx="4248225" cy="97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0"/>
          <p:cNvSpPr txBox="1"/>
          <p:nvPr/>
        </p:nvSpPr>
        <p:spPr>
          <a:xfrm>
            <a:off x="9381825" y="4783050"/>
            <a:ext cx="14017500" cy="41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sl" sz="44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Razpoložljivost podrobnih in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sl" sz="44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najnovejših informacij javnosti omogoča informirano sodelovanje pri odločitvah in spremljanje učinkovitosti politik.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VEČ PODATKOV POMENI VEČ STORITEV</a:t>
            </a:r>
          </a:p>
        </p:txBody>
      </p:sp>
      <p:pic>
        <p:nvPicPr>
          <p:cNvPr id="286" name="Google Shape;28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429" y="2929773"/>
            <a:ext cx="6922000" cy="920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/>
          <p:nvPr/>
        </p:nvSpPr>
        <p:spPr>
          <a:xfrm>
            <a:off x="12140400" y="3863850"/>
            <a:ext cx="10984800" cy="5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Javni podatki v odprti obliki, 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ki so 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na voljo za uporabo za komercialne namene, </a:t>
            </a:r>
            <a:r>
              <a:rPr lang="sl-SI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omogočajo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ustvarjanje novih aplikacij in storitev, ki temeljijo na razpoložljivosti najnovejših in kakovostnih podatkov.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PRIMER: JAVNI PREVOZ V REALNEM ČASU</a:t>
            </a:r>
          </a:p>
        </p:txBody>
      </p:sp>
      <p:pic>
        <p:nvPicPr>
          <p:cNvPr id="293" name="Google Shape;29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31575" y="2333576"/>
            <a:ext cx="5180025" cy="10060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3"/>
          <p:cNvSpPr txBox="1"/>
          <p:nvPr/>
        </p:nvSpPr>
        <p:spPr>
          <a:xfrm>
            <a:off x="2523750" y="5192400"/>
            <a:ext cx="14346900" cy="3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600"/>
              <a:buFont typeface="Montserrat"/>
              <a:buNone/>
            </a:pPr>
            <a:r>
              <a:rPr lang="sl" sz="44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Primer je naša aplikacija za javni prevoz, ki uporablja geografske podatke in podatke v realnem času za določanje položaja javnih avtobusov.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/>
        </p:nvSpPr>
        <p:spPr>
          <a:xfrm>
            <a:off x="4181049" y="4414625"/>
            <a:ext cx="3987300" cy="1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600"/>
              <a:buFont typeface="Montserrat"/>
              <a:buNone/>
            </a:pPr>
            <a:r>
              <a:rPr lang="sl" sz="5000" b="1" i="0" u="none" strike="noStrike" cap="none" baseline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Še več …</a:t>
            </a:r>
          </a:p>
        </p:txBody>
      </p:sp>
      <p:sp>
        <p:nvSpPr>
          <p:cNvPr id="300" name="Google Shape;300;p44"/>
          <p:cNvSpPr txBox="1"/>
          <p:nvPr/>
        </p:nvSpPr>
        <p:spPr>
          <a:xfrm>
            <a:off x="4181050" y="6140275"/>
            <a:ext cx="16020300" cy="31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600"/>
              <a:buFont typeface="Montserrat"/>
              <a:buNone/>
            </a:pPr>
            <a:r>
              <a:rPr lang="sl" sz="4800" b="0" i="0" u="none" strike="noStrike" cap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 spremnem gradivu za ta modul boste našli še druge koristne informacije o svetu odprtih podatkov.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4800" i="0" u="none" strike="noStrike" cap="none" dirty="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600"/>
              <a:buFont typeface="Montserrat"/>
              <a:buNone/>
            </a:pPr>
            <a:r>
              <a:rPr lang="sl" sz="4800" b="0" i="0" u="none" strike="noStrike" cap="none" baseline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Veselo brskanje!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</a:pPr>
            <a:endParaRPr sz="1400" b="0" i="0" u="none" strike="noStrike" cap="none" dirty="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t="29" b="19"/>
          <a:stretch/>
        </p:blipFill>
        <p:spPr>
          <a:xfrm>
            <a:off x="0" y="-79527"/>
            <a:ext cx="24538153" cy="1379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213" y="3552825"/>
            <a:ext cx="15078075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0200" y="11720350"/>
            <a:ext cx="9705001" cy="135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387425" y="1393350"/>
            <a:ext cx="15698999" cy="9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strike="noStrike" cap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POJEM ODPRTOSTI</a:t>
            </a: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911" y="3311276"/>
            <a:ext cx="10134277" cy="508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4084100" y="9083275"/>
            <a:ext cx="15231900" cy="22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l" sz="4800" b="0" i="0" u="none" strike="noStrike" cap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Odprtost je pojem, ki temelji na </a:t>
            </a:r>
            <a:r>
              <a:rPr lang="en-GB" sz="4800" b="0" i="0" u="none" strike="noStrike" cap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transparentnosti</a:t>
            </a:r>
            <a:r>
              <a:rPr lang="sl" sz="4800" b="0" i="0" u="none" strike="noStrike" cap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in neomejenem dostopu</a:t>
            </a:r>
            <a:endParaRPr lang="en-GB" sz="4800" b="0" i="0" u="none" strike="noStrike" cap="none" baseline="0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sl" sz="4800" b="0" i="0" u="none" strike="noStrike" cap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do informacij in znanja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4387425" y="1393350"/>
            <a:ext cx="19423501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 dirty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NEKAJ ODPRTIH PROJEKTOV</a:t>
            </a: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969" y="8178739"/>
            <a:ext cx="4829122" cy="172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2115" y="3119145"/>
            <a:ext cx="3513293" cy="435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1575" y="3114315"/>
            <a:ext cx="5042707" cy="43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 descr="http://schoolofopen.p2pu.org/wp-content/uploads/2014/08/SOO-AfricaV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08415" y="7675529"/>
            <a:ext cx="5852304" cy="292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13871538" y="3717012"/>
            <a:ext cx="8180700" cy="6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Ta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ideja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je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pogosta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pri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različnih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svetovnih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gibanjih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, (Open science, Open Source Initiative, Open Access,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itd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.), ki se </a:t>
            </a:r>
            <a:r>
              <a:rPr lang="en-US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zavzemajo</a:t>
            </a:r>
            <a:r>
              <a:rPr lang="en-US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za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dprt</a:t>
            </a:r>
            <a:r>
              <a:rPr lang="en-GB" sz="4400" b="0" i="0" u="none" baseline="0" dirty="0" err="1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ost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vsebin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dprt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kod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lang="sl" sz="4400" b="0" i="0" u="none" baseline="0" dirty="0">
              <a:solidFill>
                <a:srgbClr val="4C4C4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dprti dostop</a:t>
            </a: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– 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dprto izobraževanje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OPREDELITEV POJMA ODPRT</a:t>
            </a:r>
          </a:p>
        </p:txBody>
      </p:sp>
      <p:sp>
        <p:nvSpPr>
          <p:cNvPr id="123" name="Google Shape;123;p19"/>
          <p:cNvSpPr txBox="1"/>
          <p:nvPr/>
        </p:nvSpPr>
        <p:spPr>
          <a:xfrm>
            <a:off x="1141200" y="3626800"/>
            <a:ext cx="22100100" cy="1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Najnovejša mednarodn</a:t>
            </a:r>
            <a:r>
              <a:rPr lang="en-GB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sl" sz="4400" b="0" i="0" u="none" baseline="0" dirty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opredelitev pojma</a:t>
            </a:r>
            <a:r>
              <a:rPr lang="sl" sz="4400" b="0" i="0" u="none" baseline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l" sz="4400" b="0" i="0" u="sng" baseline="0" dirty="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odprt</a:t>
            </a: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99" y="5795889"/>
            <a:ext cx="22100000" cy="61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OPREDELITEV POJMA ODPRTI PODATKI</a:t>
            </a:r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346" y="3717598"/>
            <a:ext cx="9294025" cy="68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12861913" y="3717600"/>
            <a:ext cx="9168300" cy="6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112" lvl="0" indent="-11112" algn="l" rtl="0">
              <a:lnSpc>
                <a:spcPct val="115000"/>
              </a:lnSpc>
              <a:buClr>
                <a:srgbClr val="4C4C4C"/>
              </a:buClr>
              <a:buSzPts val="600"/>
            </a:pPr>
            <a:r>
              <a:rPr lang="sl" sz="24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lang="sl" sz="4800" b="1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ODPRTI PODATKI</a:t>
            </a:r>
            <a:r>
              <a:rPr lang="sl" sz="48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sl" sz="4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sl" sz="4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l" sz="48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 na voljo na spletu</a:t>
            </a:r>
            <a:br>
              <a:rPr lang="sl" sz="4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sl" sz="4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l" sz="48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 na voljo za ponovno uporabo</a:t>
            </a:r>
            <a:br>
              <a:rPr lang="sl" sz="4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sl" sz="480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l" sz="48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… nelastniške oblike zapisa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DOVOLJENA PONOVNA UPORABA PODATKOV</a:t>
            </a:r>
          </a:p>
        </p:txBody>
      </p:sp>
      <p:sp>
        <p:nvSpPr>
          <p:cNvPr id="137" name="Google Shape;137;p21"/>
          <p:cNvSpPr txBox="1"/>
          <p:nvPr/>
        </p:nvSpPr>
        <p:spPr>
          <a:xfrm>
            <a:off x="3616900" y="3204050"/>
            <a:ext cx="171486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700"/>
              <a:buFont typeface="Montserrat"/>
              <a:buNone/>
            </a:pPr>
            <a:r>
              <a:rPr lang="sl" sz="48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morajo biti na voljo tudi </a:t>
            </a:r>
            <a:r>
              <a:rPr lang="sl" sz="48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</a:rPr>
              <a:t>za ponovno uporabo za komercialne namene, pri čemer je edina zahteva</a:t>
            </a:r>
            <a:r>
              <a:rPr lang="sl" sz="4800" b="0" i="0" u="none" baseline="0">
                <a:solidFill>
                  <a:srgbClr val="4C4C4C"/>
                </a:solidFill>
                <a:latin typeface="Montserrat"/>
                <a:ea typeface="Montserrat"/>
                <a:cs typeface="Montserrat"/>
                <a:sym typeface="Montserrat"/>
              </a:rPr>
              <a:t> navedba vira in/ali souporaba podatkov na enak način.</a:t>
            </a: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8575" y="6578375"/>
            <a:ext cx="5605250" cy="56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TEHNIČNEM SMISLU</a:t>
            </a:r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6375" y="3986751"/>
            <a:ext cx="10189650" cy="19060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2"/>
          <p:cNvCxnSpPr/>
          <p:nvPr/>
        </p:nvCxnSpPr>
        <p:spPr>
          <a:xfrm>
            <a:off x="12191402" y="5892657"/>
            <a:ext cx="4451700" cy="2761200"/>
          </a:xfrm>
          <a:prstGeom prst="straightConnector1">
            <a:avLst/>
          </a:prstGeom>
          <a:noFill/>
          <a:ln w="76200" cap="flat" cmpd="sng">
            <a:solidFill>
              <a:srgbClr val="5B9BD5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46" name="Google Shape;146;p22"/>
          <p:cNvCxnSpPr/>
          <p:nvPr/>
        </p:nvCxnSpPr>
        <p:spPr>
          <a:xfrm flipH="1">
            <a:off x="7447299" y="5892659"/>
            <a:ext cx="4743900" cy="2761200"/>
          </a:xfrm>
          <a:prstGeom prst="straightConnector1">
            <a:avLst/>
          </a:prstGeom>
          <a:noFill/>
          <a:ln w="76200" cap="flat" cmpd="sng">
            <a:solidFill>
              <a:srgbClr val="439EA5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47" name="Google Shape;147;p22"/>
          <p:cNvSpPr txBox="1"/>
          <p:nvPr/>
        </p:nvSpPr>
        <p:spPr>
          <a:xfrm>
            <a:off x="2001900" y="9123125"/>
            <a:ext cx="10189500" cy="856500"/>
          </a:xfrm>
          <a:prstGeom prst="rect">
            <a:avLst/>
          </a:prstGeom>
          <a:noFill/>
          <a:ln w="762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sl" sz="44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 TEHNIČNEM SMISLU</a:t>
            </a:r>
          </a:p>
        </p:txBody>
      </p:sp>
      <p:sp>
        <p:nvSpPr>
          <p:cNvPr id="148" name="Google Shape;148;p22"/>
          <p:cNvSpPr txBox="1"/>
          <p:nvPr/>
        </p:nvSpPr>
        <p:spPr>
          <a:xfrm>
            <a:off x="13469125" y="9123125"/>
            <a:ext cx="96012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Montserrat"/>
              <a:buNone/>
            </a:pPr>
            <a:r>
              <a:rPr lang="sl" sz="4400" b="0" i="0" u="none" strike="noStrike" cap="none" baseline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 PRAVNEM SMISLU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4387425" y="1393350"/>
            <a:ext cx="194235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" sz="4000" b="1" i="0" u="none" baseline="0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ODPRTI PODATKI V TEHNIČNEM SMISLU</a:t>
            </a:r>
          </a:p>
        </p:txBody>
      </p:sp>
      <p:sp>
        <p:nvSpPr>
          <p:cNvPr id="154" name="Google Shape;154;p23"/>
          <p:cNvSpPr txBox="1"/>
          <p:nvPr/>
        </p:nvSpPr>
        <p:spPr>
          <a:xfrm>
            <a:off x="2712575" y="4091225"/>
            <a:ext cx="87267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50"/>
              <a:buFont typeface="Montserrat"/>
              <a:buNone/>
            </a:pPr>
            <a:r>
              <a:rPr lang="sl" sz="4000" b="0" i="0" u="none" baseline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Podatki so </a:t>
            </a:r>
            <a:r>
              <a:rPr lang="sl" sz="4000" b="1" i="0" u="none" baseline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RAZPOLOŽLJIVI</a:t>
            </a:r>
            <a:r>
              <a:rPr lang="sl" sz="4000" b="0" i="0" u="none" baseline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sl" sz="4000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l" sz="4000" b="0" i="0" u="none" baseline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če:</a:t>
            </a:r>
          </a:p>
        </p:txBody>
      </p:sp>
      <p:sp>
        <p:nvSpPr>
          <p:cNvPr id="155" name="Google Shape;155;p23"/>
          <p:cNvSpPr txBox="1"/>
          <p:nvPr/>
        </p:nvSpPr>
        <p:spPr>
          <a:xfrm>
            <a:off x="2712575" y="5166075"/>
            <a:ext cx="9659100" cy="5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buClr>
                <a:srgbClr val="44546A"/>
              </a:buClr>
              <a:buSzPts val="450"/>
            </a:pPr>
            <a:r>
              <a:rPr lang="sl" sz="4000" b="0" i="0" u="none" baseline="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je mogoče prenesti</a:t>
            </a:r>
            <a:r>
              <a:rPr lang="sl" sz="4000" b="0" i="0" u="none" baseline="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l" sz="4000" b="0" i="0" u="none" strike="noStrike" cap="none" baseline="0" dirty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veliko količino</a:t>
            </a:r>
            <a:r>
              <a:rPr lang="sl" sz="4000" b="0" i="0" u="none" baseline="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l" sz="4000" b="0" i="0" u="none" baseline="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v celoti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000" i="0" u="none" strike="noStrike" cap="none" dirty="0">
              <a:solidFill>
                <a:srgbClr val="44546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50"/>
              <a:buFont typeface="Montserrat"/>
              <a:buNone/>
            </a:pPr>
            <a:r>
              <a:rPr lang="sl" sz="4000" b="0" i="0" u="none" strike="noStrike" cap="none" baseline="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jih je mogoče prenesti v </a:t>
            </a:r>
            <a:r>
              <a:rPr lang="sl" sz="4000" b="0" i="0" u="none" strike="noStrike" cap="none" baseline="0" dirty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formatu, ki je berljiv in ga je mogoče samodejno spreminjati,</a:t>
            </a:r>
            <a:r>
              <a:rPr lang="sl" sz="4000" b="0" i="0" u="none" baseline="0" dirty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 brez posredovanja ali z minimalnim posredovanjem človeka</a:t>
            </a:r>
          </a:p>
        </p:txBody>
      </p:sp>
      <p:sp>
        <p:nvSpPr>
          <p:cNvPr id="156" name="Google Shape;156;p23"/>
          <p:cNvSpPr txBox="1"/>
          <p:nvPr/>
        </p:nvSpPr>
        <p:spPr>
          <a:xfrm>
            <a:off x="13490075" y="4091225"/>
            <a:ext cx="9303000" cy="8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50"/>
              <a:buFont typeface="Montserrat"/>
              <a:buNone/>
            </a:pPr>
            <a:r>
              <a:rPr lang="sl" sz="4000" b="0" i="0" u="none" baseline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Podatki so </a:t>
            </a:r>
            <a:r>
              <a:rPr lang="sl" sz="4000" b="1" i="0" u="none" baseline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DOSTOPNI</a:t>
            </a:r>
            <a:r>
              <a:rPr lang="sl" sz="4000" b="0" i="0" u="none" baseline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sl" sz="4000" b="0" i="0" u="none" baseline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l" sz="4000" b="0" i="0" u="none" baseline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če:</a:t>
            </a:r>
          </a:p>
        </p:txBody>
      </p:sp>
      <p:sp>
        <p:nvSpPr>
          <p:cNvPr id="157" name="Google Shape;157;p23"/>
          <p:cNvSpPr txBox="1"/>
          <p:nvPr/>
        </p:nvSpPr>
        <p:spPr>
          <a:xfrm>
            <a:off x="13490075" y="5166075"/>
            <a:ext cx="10010100" cy="25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450"/>
              <a:buFont typeface="Montserrat"/>
              <a:buNone/>
            </a:pPr>
            <a:r>
              <a:rPr lang="sl" sz="4000" b="0" i="0" u="none" baseline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jih je mogoče zlahka najti, običajno </a:t>
            </a:r>
            <a:r>
              <a:rPr lang="sl" sz="4000" b="0" i="0" u="none" baseline="0">
                <a:solidFill>
                  <a:srgbClr val="E06666"/>
                </a:solidFill>
                <a:latin typeface="Montserrat"/>
                <a:ea typeface="Montserrat"/>
                <a:cs typeface="Montserrat"/>
                <a:sym typeface="Montserrat"/>
              </a:rPr>
              <a:t>prek spletnih storitev</a:t>
            </a:r>
            <a:r>
              <a:rPr lang="sl" sz="4000" b="0" i="0" u="none" baseline="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sl" sz="4000" b="0" i="0" u="none" baseline="0">
                <a:solidFill>
                  <a:srgbClr val="44546A"/>
                </a:solidFill>
                <a:latin typeface="Montserrat"/>
                <a:ea typeface="Montserrat"/>
                <a:cs typeface="Montserrat"/>
                <a:sym typeface="Montserrat"/>
              </a:rPr>
              <a:t>tj. z uporabo interneta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Po meri</PresentationFormat>
  <Paragraphs>65</Paragraphs>
  <Slides>28</Slides>
  <Notes>28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3" baseType="lpstr">
      <vt:lpstr>Verdana</vt:lpstr>
      <vt:lpstr>Calibri</vt:lpstr>
      <vt:lpstr>Montserrat</vt:lpstr>
      <vt:lpstr>Arial</vt:lpstr>
      <vt:lpstr>Tema di Office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2023-10-04T10:48:11Z</dcterms:modified>
</cp:coreProperties>
</file>