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0" r:id="rId1"/>
  </p:sldMasterIdLst>
  <p:notesMasterIdLst>
    <p:notesMasterId r:id="rId16"/>
  </p:notesMasterIdLst>
  <p:sldIdLst>
    <p:sldId id="256" r:id="rId2"/>
    <p:sldId id="259" r:id="rId3"/>
    <p:sldId id="260" r:id="rId4"/>
    <p:sldId id="261" r:id="rId5"/>
    <p:sldId id="262" r:id="rId6"/>
    <p:sldId id="263" r:id="rId7"/>
    <p:sldId id="264" r:id="rId8"/>
    <p:sldId id="266" r:id="rId9"/>
    <p:sldId id="275" r:id="rId10"/>
    <p:sldId id="267" r:id="rId11"/>
    <p:sldId id="268" r:id="rId12"/>
    <p:sldId id="269" r:id="rId13"/>
    <p:sldId id="270" r:id="rId14"/>
    <p:sldId id="274" r:id="rId15"/>
  </p:sldIdLst>
  <p:sldSz cx="24382413" cy="13716000"/>
  <p:notesSz cx="6858000" cy="9144000"/>
  <p:embeddedFontLst>
    <p:embeddedFont>
      <p:font typeface="Abel" panose="02000506030000020004" pitchFamily="2" charset="0"/>
      <p:regular r:id="rId17"/>
    </p:embeddedFont>
    <p:embeddedFont>
      <p:font typeface="Arial Narrow" panose="020B0606020202030204"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Montserrat" panose="00000500000000000000" pitchFamily="2" charset="0"/>
      <p:regular r:id="rId26"/>
      <p:bold r:id="rId27"/>
      <p:italic r:id="rId28"/>
      <p:boldItalic r:id="rId29"/>
    </p:embeddedFont>
    <p:embeddedFont>
      <p:font typeface="Verdana" panose="020B060403050404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6881" autoAdjust="0"/>
  </p:normalViewPr>
  <p:slideViewPr>
    <p:cSldViewPr snapToGrid="0">
      <p:cViewPr varScale="1">
        <p:scale>
          <a:sx n="23" d="100"/>
          <a:sy n="23" d="100"/>
        </p:scale>
        <p:origin x="20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 tem razdelku bomo razpravljali o tem, kako je mogoče grafično predstaviti informacije in zgodbe, ki nam jih pripovedujejo podatki.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87" name="Google Shape;87;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9d4d7d4bb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Da bi si podatke lahko ogledali na zemljevidu, mora biti izpolnjena temeljna zahteva, da podatki vsebujejo vsaj eno geografsko dimenzijo.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59" name="Google Shape;159;g49d4d7d4bb_0_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9d4d7d4b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just">
              <a:lnSpc>
                <a:spcPct val="115000"/>
              </a:lnSpc>
              <a:spcAft>
                <a:spcPts val="1000"/>
              </a:spcAft>
              <a:buNone/>
            </a:pPr>
            <a:r>
              <a:rPr lang="sl-SI" sz="1800" dirty="0">
                <a:effectLst/>
                <a:latin typeface="Calibri" panose="020F0502020204030204" pitchFamily="34" charset="0"/>
                <a:ea typeface="Calibri" panose="020F0502020204030204" pitchFamily="34" charset="0"/>
                <a:cs typeface="Arial" panose="020B0604020202020204" pitchFamily="34" charset="0"/>
              </a:rPr>
              <a:t>Podatke je mogoče prikazati na zemljevidu na tri načine:</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Calibri" panose="020F0502020204030204" pitchFamily="34" charset="0"/>
              <a:buChar char="-"/>
            </a:pPr>
            <a:r>
              <a:rPr lang="sl-SI" sz="1800" dirty="0">
                <a:effectLst/>
                <a:latin typeface="Calibri" panose="020F0502020204030204" pitchFamily="34" charset="0"/>
                <a:ea typeface="Calibri" panose="020F0502020204030204" pitchFamily="34" charset="0"/>
                <a:cs typeface="Arial" panose="020B0604020202020204" pitchFamily="34" charset="0"/>
              </a:rPr>
              <a:t>s točkami, ki prikazujejo geografske lokacije z določenimi koordinatami (širina in dolžina), na katere se podatki nanašajo (naslovi, mesta itd.);</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Calibri" panose="020F0502020204030204" pitchFamily="34" charset="0"/>
              <a:buChar char="-"/>
            </a:pPr>
            <a:r>
              <a:rPr lang="sl-SI" sz="1800" dirty="0">
                <a:effectLst/>
                <a:latin typeface="Calibri" panose="020F0502020204030204" pitchFamily="34" charset="0"/>
                <a:ea typeface="Calibri" panose="020F0502020204030204" pitchFamily="34" charset="0"/>
                <a:cs typeface="Arial" panose="020B0604020202020204" pitchFamily="34" charset="0"/>
              </a:rPr>
              <a:t>s črtami, ki prikazujejo vrsto povezanih točk in z njimi povezanih podatkov (ceste, poti);</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Calibri" panose="020F0502020204030204" pitchFamily="34" charset="0"/>
              <a:buChar char="-"/>
            </a:pPr>
            <a:r>
              <a:rPr lang="sl-SI" sz="1800" dirty="0">
                <a:effectLst/>
                <a:latin typeface="Calibri" panose="020F0502020204030204" pitchFamily="34" charset="0"/>
                <a:ea typeface="Calibri" panose="020F0502020204030204" pitchFamily="34" charset="0"/>
                <a:cs typeface="Arial" panose="020B0604020202020204" pitchFamily="34" charset="0"/>
              </a:rPr>
              <a:t>z obsegom, tj. poligoni, ki določajo nekatera območja v zvezi s podatki (mestne četrti, občine, province, regije, države).</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66" name="Google Shape;166;g49d4d7d4bb_0_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9d4d7d4b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gn="just">
              <a:lnSpc>
                <a:spcPct val="115000"/>
              </a:lnSpc>
              <a:spcAft>
                <a:spcPts val="1000"/>
              </a:spcAft>
              <a:buNone/>
            </a:pPr>
            <a:r>
              <a:rPr lang="sl-SI" sz="1800" dirty="0">
                <a:effectLst/>
                <a:latin typeface="Calibri" panose="020F0502020204030204" pitchFamily="34" charset="0"/>
                <a:ea typeface="Calibri" panose="020F0502020204030204" pitchFamily="34" charset="0"/>
                <a:cs typeface="Arial" panose="020B0604020202020204" pitchFamily="34" charset="0"/>
              </a:rPr>
              <a:t>Obstajajo tudi različne vrste zemljevidov, ki prikazujejo pojave, porazdeljene po geografskih območjih:</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Calibri" panose="020F0502020204030204" pitchFamily="34" charset="0"/>
              <a:buChar char="-"/>
            </a:pPr>
            <a:r>
              <a:rPr lang="sl-SI" sz="1800" dirty="0" err="1">
                <a:effectLst/>
                <a:latin typeface="Calibri" panose="020F0502020204030204" pitchFamily="34" charset="0"/>
                <a:ea typeface="Calibri" panose="020F0502020204030204" pitchFamily="34" charset="0"/>
                <a:cs typeface="Arial" panose="020B0604020202020204" pitchFamily="34" charset="0"/>
              </a:rPr>
              <a:t>koropletna</a:t>
            </a:r>
            <a:r>
              <a:rPr lang="sl-SI" sz="1800" dirty="0">
                <a:effectLst/>
                <a:latin typeface="Calibri" panose="020F0502020204030204" pitchFamily="34" charset="0"/>
                <a:ea typeface="Calibri" panose="020F0502020204030204" pitchFamily="34" charset="0"/>
                <a:cs typeface="Arial" panose="020B0604020202020204" pitchFamily="34" charset="0"/>
              </a:rPr>
              <a:t> karta, ki prikazuje paleto barv od najtemnejšega do najsvetlejšega odtenka glede na velikost podatka. V tem primeru vidimo, da je vrednost večja na severu in manjša na jugu;</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buFont typeface="Calibri" panose="020F0502020204030204" pitchFamily="34" charset="0"/>
              <a:buChar char="-"/>
            </a:pPr>
            <a:r>
              <a:rPr lang="sl-SI" sz="1800" dirty="0" err="1">
                <a:effectLst/>
                <a:latin typeface="Calibri" panose="020F0502020204030204" pitchFamily="34" charset="0"/>
                <a:ea typeface="Calibri" panose="020F0502020204030204" pitchFamily="34" charset="0"/>
                <a:cs typeface="Arial" panose="020B0604020202020204" pitchFamily="34" charset="0"/>
              </a:rPr>
              <a:t>kartogrami</a:t>
            </a:r>
            <a:r>
              <a:rPr lang="sl-SI" sz="1800" dirty="0">
                <a:effectLst/>
                <a:latin typeface="Calibri" panose="020F0502020204030204" pitchFamily="34" charset="0"/>
                <a:ea typeface="Calibri" panose="020F0502020204030204" pitchFamily="34" charset="0"/>
                <a:cs typeface="Arial" panose="020B0604020202020204" pitchFamily="34" charset="0"/>
              </a:rPr>
              <a:t>, ki uporabljajo enako dinamiko kot </a:t>
            </a:r>
            <a:r>
              <a:rPr lang="sl-SI" sz="1800" dirty="0" err="1">
                <a:effectLst/>
                <a:latin typeface="Calibri" panose="020F0502020204030204" pitchFamily="34" charset="0"/>
                <a:ea typeface="Calibri" panose="020F0502020204030204" pitchFamily="34" charset="0"/>
                <a:cs typeface="Arial" panose="020B0604020202020204" pitchFamily="34" charset="0"/>
              </a:rPr>
              <a:t>koropletna</a:t>
            </a:r>
            <a:r>
              <a:rPr lang="sl-SI" sz="1800" dirty="0">
                <a:effectLst/>
                <a:latin typeface="Calibri" panose="020F0502020204030204" pitchFamily="34" charset="0"/>
                <a:ea typeface="Calibri" panose="020F0502020204030204" pitchFamily="34" charset="0"/>
                <a:cs typeface="Arial" panose="020B0604020202020204" pitchFamily="34" charset="0"/>
              </a:rPr>
              <a:t> karta, vendar se obseg spremeni glede na količino podatkov;</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Calibri" panose="020F0502020204030204" pitchFamily="34" charset="0"/>
              <a:buChar char="-"/>
            </a:pPr>
            <a:r>
              <a:rPr lang="sl-SI" sz="1800" dirty="0">
                <a:effectLst/>
                <a:latin typeface="Calibri" panose="020F0502020204030204" pitchFamily="34" charset="0"/>
                <a:ea typeface="Calibri" panose="020F0502020204030204" pitchFamily="34" charset="0"/>
                <a:cs typeface="Arial" panose="020B0604020202020204" pitchFamily="34" charset="0"/>
              </a:rPr>
              <a:t>toplotna karta, ki ima osnovno utemeljitev, kjer je barva intenzivnejša tam, kjer je koncentracija točk večja, in manj intenzivna tam, kjer je koncentracija manjša.</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75" name="Google Shape;175;g49d4d7d4bb_0_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99c08c69a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Za učinkovitejšo vizualno predstavitev nabora informacij – ali celo skupine grafov – se čedalje pogosteje uporablja </a:t>
            </a:r>
            <a:r>
              <a:rPr lang="sl-SI" sz="1800" dirty="0" err="1">
                <a:effectLst/>
                <a:latin typeface="Calibri" panose="020F0502020204030204" pitchFamily="34" charset="0"/>
                <a:ea typeface="Calibri" panose="020F0502020204030204" pitchFamily="34" charset="0"/>
                <a:cs typeface="Arial" panose="020B0604020202020204" pitchFamily="34" charset="0"/>
              </a:rPr>
              <a:t>infografika</a:t>
            </a:r>
            <a:r>
              <a:rPr lang="sl-SI" sz="1800" dirty="0">
                <a:effectLst/>
                <a:latin typeface="Calibri" panose="020F0502020204030204" pitchFamily="34" charset="0"/>
                <a:ea typeface="Calibri" panose="020F0502020204030204" pitchFamily="34" charset="0"/>
                <a:cs typeface="Arial" panose="020B0604020202020204" pitchFamily="34" charset="0"/>
              </a:rPr>
              <a:t>, tj. »okvirček s citatom« poglobljenih informacij o pojavu, ki jih spremljajo vizualni prikazi. </a:t>
            </a:r>
            <a:r>
              <a:rPr lang="sl-SI" sz="1800" dirty="0" err="1">
                <a:effectLst/>
                <a:latin typeface="Calibri" panose="020F0502020204030204" pitchFamily="34" charset="0"/>
                <a:ea typeface="Calibri" panose="020F0502020204030204" pitchFamily="34" charset="0"/>
                <a:cs typeface="Arial" panose="020B0604020202020204" pitchFamily="34" charset="0"/>
              </a:rPr>
              <a:t>Infografika</a:t>
            </a:r>
            <a:r>
              <a:rPr lang="sl-SI" sz="1800" dirty="0">
                <a:effectLst/>
                <a:latin typeface="Calibri" panose="020F0502020204030204" pitchFamily="34" charset="0"/>
                <a:ea typeface="Calibri" panose="020F0502020204030204" pitchFamily="34" charset="0"/>
                <a:cs typeface="Arial" panose="020B0604020202020204" pitchFamily="34" charset="0"/>
              </a:rPr>
              <a:t> se lahko nanaša na en sam vidik ali velikost danega pojava, lahko pa je sestavljena iz več vizualnih predstavitev, ki opisujejo več informacij in primerjajo več kazalnikov, vedno v zvezi z istim pojavom.</a:t>
            </a:r>
            <a:r>
              <a:rPr lang="sl-SI" sz="1800" strike="sngStrike"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89" name="Google Shape;189;g499c08c69a_2_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dirty="0"/>
              <a:t>Uporabite pridobljeno znanje pri ustvarjanju grafičnih prikazov vašega projekta spremljanja. </a:t>
            </a:r>
            <a:endParaRPr dirty="0"/>
          </a:p>
        </p:txBody>
      </p:sp>
      <p:sp>
        <p:nvSpPr>
          <p:cNvPr id="162" name="Google Shape;162;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9d4d7d4bb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Alberto </a:t>
            </a:r>
            <a:r>
              <a:rPr lang="sl-SI" sz="1800" dirty="0" err="1">
                <a:effectLst/>
                <a:latin typeface="Calibri" panose="020F0502020204030204" pitchFamily="34" charset="0"/>
                <a:ea typeface="Calibri" panose="020F0502020204030204" pitchFamily="34" charset="0"/>
                <a:cs typeface="Arial" panose="020B0604020202020204" pitchFamily="34" charset="0"/>
              </a:rPr>
              <a:t>Cairo</a:t>
            </a:r>
            <a:r>
              <a:rPr lang="sl-SI" sz="1800" dirty="0">
                <a:effectLst/>
                <a:latin typeface="Calibri" panose="020F0502020204030204" pitchFamily="34" charset="0"/>
                <a:ea typeface="Calibri" panose="020F0502020204030204" pitchFamily="34" charset="0"/>
                <a:cs typeface="Arial" panose="020B0604020202020204" pitchFamily="34" charset="0"/>
              </a:rPr>
              <a:t> je mednarodno znan guru vizualizacije podatkov. V svoji knjigi »</a:t>
            </a:r>
            <a:r>
              <a:rPr lang="sl-SI" sz="1800" dirty="0" err="1">
                <a:effectLst/>
                <a:latin typeface="Calibri" panose="020F0502020204030204" pitchFamily="34" charset="0"/>
                <a:ea typeface="Calibri" panose="020F0502020204030204" pitchFamily="34" charset="0"/>
                <a:cs typeface="Arial" panose="020B0604020202020204" pitchFamily="34" charset="0"/>
              </a:rPr>
              <a:t>The</a:t>
            </a:r>
            <a:r>
              <a:rPr lang="sl-SI" sz="1800" dirty="0">
                <a:effectLst/>
                <a:latin typeface="Calibri" panose="020F0502020204030204" pitchFamily="34" charset="0"/>
                <a:ea typeface="Calibri" panose="020F0502020204030204" pitchFamily="34" charset="0"/>
                <a:cs typeface="Arial" panose="020B0604020202020204" pitchFamily="34" charset="0"/>
              </a:rPr>
              <a:t> </a:t>
            </a:r>
            <a:r>
              <a:rPr lang="sl-SI" sz="1800" dirty="0" err="1">
                <a:effectLst/>
                <a:latin typeface="Calibri" panose="020F0502020204030204" pitchFamily="34" charset="0"/>
                <a:ea typeface="Calibri" panose="020F0502020204030204" pitchFamily="34" charset="0"/>
                <a:cs typeface="Arial" panose="020B0604020202020204" pitchFamily="34" charset="0"/>
              </a:rPr>
              <a:t>Functional</a:t>
            </a:r>
            <a:r>
              <a:rPr lang="sl-SI" sz="1800" dirty="0">
                <a:effectLst/>
                <a:latin typeface="Calibri" panose="020F0502020204030204" pitchFamily="34" charset="0"/>
                <a:ea typeface="Calibri" panose="020F0502020204030204" pitchFamily="34" charset="0"/>
                <a:cs typeface="Arial" panose="020B0604020202020204" pitchFamily="34" charset="0"/>
              </a:rPr>
              <a:t> </a:t>
            </a:r>
            <a:r>
              <a:rPr lang="sl-SI" sz="1800" dirty="0" err="1">
                <a:effectLst/>
                <a:latin typeface="Calibri" panose="020F0502020204030204" pitchFamily="34" charset="0"/>
                <a:ea typeface="Calibri" panose="020F0502020204030204" pitchFamily="34" charset="0"/>
                <a:cs typeface="Arial" panose="020B0604020202020204" pitchFamily="34" charset="0"/>
              </a:rPr>
              <a:t>Art</a:t>
            </a:r>
            <a:r>
              <a:rPr lang="sl-SI" sz="1800" dirty="0">
                <a:effectLst/>
                <a:latin typeface="Calibri" panose="020F0502020204030204" pitchFamily="34" charset="0"/>
                <a:ea typeface="Calibri" panose="020F0502020204030204" pitchFamily="34" charset="0"/>
                <a:cs typeface="Arial" panose="020B0604020202020204" pitchFamily="34" charset="0"/>
              </a:rPr>
              <a:t>« (Funkcionalna umetnost) pojasnjuje, kako pretvorba podatkov in številk v grafično obliko omogoča, da vsi spoznajo zgodbe za podatki in številkami, za katere je sprva obstajala nevarnost, da ostanejo skrite ali razumljive le nekaterim.</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03" name="Google Shape;103;g49d4d7d4bb_0_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9d4d7d4bb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Vizualna predstavitev podatkov je ključni vidik. Bistveno je izbrati mehanizem vizualne predstavitve, ki je primeren glede na vrsto razpoložljivih podatkov - pravilno izbran mehanizem bo omogočil popolno razumevanje pomena podatkov, napačen pa lahko popolnoma izkrivi pomen. Pri izdelavi vizualne predstavitve podatkov je zato potrebna velika previdnost.</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2" name="Google Shape;112;g49d4d7d4bb_0_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9d4d7d4bb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Pri izbiri načina vizualne predstavitve podatkov morate oceniti dvoje: naravo podatkov in cilj, ki ga želite doseči z njihovo vizualizacijo.</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19" name="Google Shape;119;g49d4d7d4bb_0_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9d4d7d4bb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Podatke lahko prenesemo v različne vrste grafov. Za vsako vrsto podatkov naj bi obstajala vrsta grafa. Oglejmo si jih.</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24" name="Google Shape;124;g49d4d7d4bb_0_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9d4d7d4bb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Črtni grafikon je idealen za prikaz pojava in njegovih sprememb skozi čas. Datumi se vpišejo na os x, količine pa na os y. Če bi torej na primer želeli videti gibanje bruto domačega proizvoda v zadnjih 15 letih, bi izdelali črtni grafikon.</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100"/>
              <a:buNone/>
            </a:pPr>
            <a:endParaRPr dirty="0"/>
          </a:p>
        </p:txBody>
      </p:sp>
      <p:sp>
        <p:nvSpPr>
          <p:cNvPr id="130" name="Google Shape;130;g49d4d7d4bb_0_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9d4d7d4bb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Kadar vrednosti posameznega elementa niso medsebojno povezane ali ko je treba izpostaviti nekatere specifične vrednosti, na primer število prebivalcev različnih držav, je boljša izbira histogram.</a:t>
            </a:r>
          </a:p>
          <a:p>
            <a:pPr marL="0" lvl="0" indent="0" algn="l" rtl="0">
              <a:lnSpc>
                <a:spcPct val="100000"/>
              </a:lnSpc>
              <a:spcBef>
                <a:spcPts val="0"/>
              </a:spcBef>
              <a:spcAft>
                <a:spcPts val="0"/>
              </a:spcAft>
              <a:buSzPts val="1100"/>
              <a:buNone/>
            </a:pPr>
            <a:endParaRPr dirty="0"/>
          </a:p>
        </p:txBody>
      </p:sp>
      <p:sp>
        <p:nvSpPr>
          <p:cNvPr id="137" name="Google Shape;137;g49d4d7d4bb_0_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9d4d7d4bb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sl-SI" sz="1800" dirty="0">
                <a:effectLst/>
                <a:latin typeface="Calibri" panose="020F0502020204030204" pitchFamily="34" charset="0"/>
                <a:ea typeface="Calibri" panose="020F0502020204030204" pitchFamily="34" charset="0"/>
                <a:cs typeface="Arial" panose="020B0604020202020204" pitchFamily="34" charset="0"/>
              </a:rPr>
              <a:t>Obstaja tudi tortni grafikon, za katerega velja zelo strogo pravilo. Seštevek vseh vrednosti v grafikonu mora biti celota. Seštevek vseh vrednosti je skupna vrednost, posamezno prikazani podatki pa predstavljajo del skupne vrednosti. </a:t>
            </a:r>
            <a:endParaRPr dirty="0"/>
          </a:p>
        </p:txBody>
      </p:sp>
      <p:sp>
        <p:nvSpPr>
          <p:cNvPr id="151" name="Google Shape;151;g49d4d7d4bb_0_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2588" y="685800"/>
            <a:ext cx="6092825" cy="3429000"/>
          </a:xfrm>
        </p:spPr>
      </p:sp>
      <p:sp>
        <p:nvSpPr>
          <p:cNvPr id="3" name="Označba mesta opomb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sl-SI" sz="1800" dirty="0">
                <a:effectLst/>
                <a:latin typeface="Calibri" panose="020F0502020204030204" pitchFamily="34" charset="0"/>
                <a:ea typeface="Calibri" panose="020F0502020204030204" pitchFamily="34" charset="0"/>
                <a:cs typeface="Arial" panose="020B0604020202020204" pitchFamily="34" charset="0"/>
              </a:rPr>
              <a:t>Kolobarni grafikon je različica tortnega grafikona. Pogosto se uporablja v politiki za prikaz porazdelitve članov večinske in opozicijskih strank v parlamentu.</a:t>
            </a:r>
            <a:endParaRPr lang="en-SI" sz="1800" dirty="0">
              <a:effectLst/>
              <a:latin typeface="Calibri" panose="020F0502020204030204" pitchFamily="34" charset="0"/>
              <a:ea typeface="Calibri" panose="020F0502020204030204" pitchFamily="34" charset="0"/>
              <a:cs typeface="Arial" panose="020B0604020202020204" pitchFamily="34" charset="0"/>
            </a:endParaRPr>
          </a:p>
          <a:p>
            <a:endParaRPr lang="en-SI" dirty="0"/>
          </a:p>
        </p:txBody>
      </p:sp>
    </p:spTree>
    <p:extLst>
      <p:ext uri="{BB962C8B-B14F-4D97-AF65-F5344CB8AC3E}">
        <p14:creationId xmlns:p14="http://schemas.microsoft.com/office/powerpoint/2010/main" val="122914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7839869" y="-2512327"/>
            <a:ext cx="8702676" cy="2102983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verticale e testo"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4265555" y="3913359"/>
            <a:ext cx="11623676" cy="5257458"/>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598250" y="-1191708"/>
            <a:ext cx="11623676" cy="15467593"/>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olo e contenuto">
  <p:cSld name="1_Titolo e contenuto">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5600"/>
              <a:buFont typeface="Verdana"/>
              <a:buNone/>
              <a:defRPr sz="56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2000"/>
              </a:spcBef>
              <a:spcAft>
                <a:spcPts val="0"/>
              </a:spcAft>
              <a:buClr>
                <a:schemeClr val="dk1"/>
              </a:buClr>
              <a:buSzPts val="3200"/>
              <a:buChar char="•"/>
              <a:defRPr sz="3200">
                <a:latin typeface="Verdana"/>
                <a:ea typeface="Verdana"/>
                <a:cs typeface="Verdana"/>
                <a:sym typeface="Verdana"/>
              </a:defRPr>
            </a:lvl1pPr>
            <a:lvl2pPr marL="914400" lvl="1"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2pPr>
            <a:lvl3pPr marL="1371600" lvl="2"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3pPr>
            <a:lvl4pPr marL="1828800" lvl="3"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4pPr>
            <a:lvl5pPr marL="2286000" lvl="4"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3047802" y="2244726"/>
            <a:ext cx="18286810" cy="47752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3047802" y="7204076"/>
            <a:ext cx="18286810" cy="3311524"/>
          </a:xfrm>
          <a:prstGeom prst="rect">
            <a:avLst/>
          </a:prstGeom>
          <a:noFill/>
          <a:ln>
            <a:noFill/>
          </a:ln>
        </p:spPr>
        <p:txBody>
          <a:bodyPr spcFirstLastPara="1" wrap="square" lIns="91425" tIns="45700" rIns="91425" bIns="45700" anchor="t" anchorCtr="0"/>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0" name="Google Shape;20;p3"/>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663592" y="3419477"/>
            <a:ext cx="21029830" cy="5705474"/>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1663592" y="9178927"/>
            <a:ext cx="21029830" cy="300037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26" name="Google Shape;26;p4"/>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uto 2"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1676291"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12343596" y="3651250"/>
            <a:ext cx="10362526" cy="87026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1679467"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1679467" y="3362326"/>
            <a:ext cx="10314903"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39" name="Google Shape;39;p6"/>
          <p:cNvSpPr txBox="1">
            <a:spLocks noGrp="1"/>
          </p:cNvSpPr>
          <p:nvPr>
            <p:ph type="body" idx="2"/>
          </p:nvPr>
        </p:nvSpPr>
        <p:spPr>
          <a:xfrm>
            <a:off x="1679467" y="5010150"/>
            <a:ext cx="10314903"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12343597" y="3362326"/>
            <a:ext cx="10365701" cy="1647824"/>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1" name="Google Shape;41;p6"/>
          <p:cNvSpPr txBox="1">
            <a:spLocks noGrp="1"/>
          </p:cNvSpPr>
          <p:nvPr>
            <p:ph type="body" idx="4"/>
          </p:nvPr>
        </p:nvSpPr>
        <p:spPr>
          <a:xfrm>
            <a:off x="12343597" y="5010150"/>
            <a:ext cx="10365701" cy="736917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o"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0365701" y="1974851"/>
            <a:ext cx="12343597" cy="9747250"/>
          </a:xfrm>
          <a:prstGeom prst="rect">
            <a:avLst/>
          </a:prstGeom>
          <a:noFill/>
          <a:ln>
            <a:noFill/>
          </a:ln>
        </p:spPr>
        <p:txBody>
          <a:bodyPr spcFirstLastPara="1" wrap="square" lIns="91425" tIns="45700" rIns="91425" bIns="45700" anchor="t" anchorCtr="0"/>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57" name="Google Shape;57;p9"/>
          <p:cNvSpPr txBox="1">
            <a:spLocks noGrp="1"/>
          </p:cNvSpPr>
          <p:nvPr>
            <p:ph type="body" idx="2"/>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58" name="Google Shape;58;p9"/>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679468" y="914400"/>
            <a:ext cx="7863962" cy="32004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0365701" y="1974851"/>
            <a:ext cx="12343597" cy="9747250"/>
          </a:xfrm>
          <a:prstGeom prst="rect">
            <a:avLst/>
          </a:prstGeom>
          <a:noFill/>
          <a:ln>
            <a:noFill/>
          </a:ln>
        </p:spPr>
        <p:txBody>
          <a:bodyPr spcFirstLastPara="1" wrap="square" lIns="91425" tIns="45700" rIns="91425" bIns="45700" anchor="t" anchorCtr="0"/>
          <a:lstStyle>
            <a:lvl1pPr marR="0" lvl="0" algn="l" rtl="0">
              <a:lnSpc>
                <a:spcPct val="90000"/>
              </a:lnSpc>
              <a:spcBef>
                <a:spcPts val="2000"/>
              </a:spcBef>
              <a:spcAft>
                <a:spcPts val="0"/>
              </a:spcAft>
              <a:buClr>
                <a:schemeClr val="dk1"/>
              </a:buClr>
              <a:buSzPts val="6400"/>
              <a:buFont typeface="Arial"/>
              <a:buNone/>
              <a:defRPr sz="64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5600"/>
              <a:buFont typeface="Arial"/>
              <a:buNone/>
              <a:defRPr sz="56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679468" y="4114800"/>
            <a:ext cx="7863962" cy="7623176"/>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5" name="Google Shape;65;p10"/>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76291" y="730251"/>
            <a:ext cx="21029830" cy="2651126"/>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1676291" y="3651250"/>
            <a:ext cx="21029830" cy="8702676"/>
          </a:xfrm>
          <a:prstGeom prst="rect">
            <a:avLst/>
          </a:prstGeom>
          <a:noFill/>
          <a:ln>
            <a:noFill/>
          </a:ln>
        </p:spPr>
        <p:txBody>
          <a:bodyPr spcFirstLastPara="1" wrap="square" lIns="91425" tIns="45700" rIns="91425" bIns="45700" anchor="t" anchorCtr="0"/>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1676291" y="12712701"/>
            <a:ext cx="5486043" cy="73025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8076675" y="12712701"/>
            <a:ext cx="8229064" cy="73025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17220080" y="12712701"/>
            <a:ext cx="5486043"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5">
            <a:alphaModFix/>
          </a:blip>
          <a:srcRect t="29" b="19"/>
          <a:stretch/>
        </p:blipFill>
        <p:spPr>
          <a:xfrm>
            <a:off x="0" y="-79527"/>
            <a:ext cx="24538153" cy="13795528"/>
          </a:xfrm>
          <a:prstGeom prst="rect">
            <a:avLst/>
          </a:prstGeom>
          <a:noFill/>
          <a:ln>
            <a:noFill/>
          </a:ln>
        </p:spPr>
      </p:pic>
      <p:sp>
        <p:nvSpPr>
          <p:cNvPr id="90" name="Google Shape;90;p1"/>
          <p:cNvSpPr txBox="1"/>
          <p:nvPr/>
        </p:nvSpPr>
        <p:spPr>
          <a:xfrm>
            <a:off x="778950" y="10652277"/>
            <a:ext cx="22182600" cy="1508700"/>
          </a:xfrm>
          <a:prstGeom prst="rect">
            <a:avLst/>
          </a:prstGeom>
          <a:noFill/>
          <a:ln>
            <a:noFill/>
          </a:ln>
          <a:effectLst>
            <a:outerShdw blurRad="63500" dist="17961" dir="2700000" algn="ctr" rotWithShape="0">
              <a:srgbClr val="E7E6E6">
                <a:alpha val="74509"/>
              </a:srgbClr>
            </a:outerShdw>
          </a:effectLst>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8000"/>
              <a:buFont typeface="Arial"/>
              <a:buNone/>
            </a:pPr>
            <a:r>
              <a:rPr lang="sl" sz="8000" b="1" i="0" u="none" baseline="0" dirty="0">
                <a:solidFill>
                  <a:srgbClr val="FFFFFF"/>
                </a:solidFill>
                <a:latin typeface="Montserrat"/>
                <a:ea typeface="Montserrat"/>
                <a:cs typeface="Montserrat"/>
                <a:sym typeface="Montserrat"/>
              </a:rPr>
              <a:t>VIZUALNA PREDSTAVITEV PODATKOV: </a:t>
            </a:r>
          </a:p>
          <a:p>
            <a:pPr marL="0" marR="0" lvl="0" indent="0" algn="ctr" rtl="0">
              <a:lnSpc>
                <a:spcPct val="90000"/>
              </a:lnSpc>
              <a:spcBef>
                <a:spcPts val="0"/>
              </a:spcBef>
              <a:spcAft>
                <a:spcPts val="0"/>
              </a:spcAft>
              <a:buClr>
                <a:srgbClr val="000000"/>
              </a:buClr>
              <a:buSzPts val="8000"/>
              <a:buFont typeface="Arial"/>
              <a:buNone/>
            </a:pPr>
            <a:r>
              <a:rPr lang="sl" sz="8000" b="1" i="0" u="none" baseline="0" dirty="0">
                <a:solidFill>
                  <a:srgbClr val="FFFFFF"/>
                </a:solidFill>
                <a:latin typeface="Montserrat"/>
                <a:ea typeface="Montserrat"/>
                <a:cs typeface="Montserrat"/>
                <a:sym typeface="Montserrat"/>
              </a:rPr>
              <a:t>TEHNIKE IN METODE</a:t>
            </a:r>
          </a:p>
        </p:txBody>
      </p:sp>
      <p:pic>
        <p:nvPicPr>
          <p:cNvPr id="91" name="Google Shape;91;p1"/>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7" name="Zvok 6">
            <a:hlinkClick r:id="" action="ppaction://media"/>
            <a:extLst>
              <a:ext uri="{FF2B5EF4-FFF2-40B4-BE49-F238E27FC236}">
                <a16:creationId xmlns:a16="http://schemas.microsoft.com/office/drawing/2014/main" id="{081785E0-B245-7092-77D9-C0480C39CD2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49" r="-372149" b="-372149"/>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3139"/>
    </mc:Choice>
    <mc:Fallback>
      <p:transition spd="slow" advTm="1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p:nvPr/>
        </p:nvSpPr>
        <p:spPr>
          <a:xfrm>
            <a:off x="1807511" y="28179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VRSTE GRAFOV: ZEMLJEVIDI</a:t>
            </a:r>
          </a:p>
        </p:txBody>
      </p:sp>
      <p:sp>
        <p:nvSpPr>
          <p:cNvPr id="163" name="Google Shape;163;p25"/>
          <p:cNvSpPr txBox="1"/>
          <p:nvPr/>
        </p:nvSpPr>
        <p:spPr>
          <a:xfrm>
            <a:off x="3502279" y="6858000"/>
            <a:ext cx="90267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4800" b="0" i="0" u="none" baseline="0" dirty="0">
                <a:solidFill>
                  <a:srgbClr val="595959"/>
                </a:solidFill>
                <a:latin typeface="Montserrat"/>
                <a:ea typeface="Montserrat"/>
                <a:cs typeface="Montserrat"/>
                <a:sym typeface="Montserrat"/>
              </a:rPr>
              <a:t>Za vizualizacijo podatkov na zemljevidu mora biti izpolnjena temeljna zahteva: podatki morajo vsebovati vsaj eno </a:t>
            </a:r>
            <a:r>
              <a:rPr lang="sl" sz="4800" b="1" i="0" u="none" baseline="0" dirty="0">
                <a:solidFill>
                  <a:srgbClr val="595959"/>
                </a:solidFill>
                <a:latin typeface="Montserrat"/>
                <a:ea typeface="Montserrat"/>
                <a:cs typeface="Montserrat"/>
                <a:sym typeface="Montserrat"/>
              </a:rPr>
              <a:t>geografsko dimenzijo</a:t>
            </a:r>
            <a:r>
              <a:rPr lang="sl" sz="4800" b="0" i="0" u="none" baseline="0" dirty="0">
                <a:solidFill>
                  <a:srgbClr val="595959"/>
                </a:solidFill>
                <a:latin typeface="Montserrat"/>
                <a:ea typeface="Montserrat"/>
                <a:cs typeface="Montserrat"/>
                <a:sym typeface="Montserrat"/>
              </a:rPr>
              <a:t>. </a:t>
            </a:r>
          </a:p>
        </p:txBody>
      </p:sp>
      <p:pic>
        <p:nvPicPr>
          <p:cNvPr id="5" name="Picture 2" descr="Slika zemljevida Nemčije na GetDrawings | Brezplačen prenos">
            <a:extLst>
              <a:ext uri="{FF2B5EF4-FFF2-40B4-BE49-F238E27FC236}">
                <a16:creationId xmlns:a16="http://schemas.microsoft.com/office/drawing/2014/main" id="{123792D6-C54D-4EC0-8FA4-B82B1589B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1391" y="4710959"/>
            <a:ext cx="6857571" cy="7716651"/>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156;g27aa896d867_0_19">
            <a:extLst>
              <a:ext uri="{FF2B5EF4-FFF2-40B4-BE49-F238E27FC236}">
                <a16:creationId xmlns:a16="http://schemas.microsoft.com/office/drawing/2014/main" id="{E9E09D7D-14E5-579B-864A-1175BF4E6987}"/>
              </a:ext>
            </a:extLst>
          </p:cNvPr>
          <p:cNvPicPr preferRelativeResize="0"/>
          <p:nvPr/>
        </p:nvPicPr>
        <p:blipFill>
          <a:blip r:embed="rId6">
            <a:alphaModFix/>
          </a:blip>
          <a:stretch>
            <a:fillRect/>
          </a:stretch>
        </p:blipFill>
        <p:spPr>
          <a:xfrm>
            <a:off x="1449210" y="31500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0EAC00E0-5944-BE0F-6EA2-20A457C01CE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4049"/>
    </mc:Choice>
    <mc:Fallback>
      <p:transition spd="slow" advTm="14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Google Shape;169;p26"/>
          <p:cNvPicPr preferRelativeResize="0"/>
          <p:nvPr/>
        </p:nvPicPr>
        <p:blipFill rotWithShape="1">
          <a:blip r:embed="rId5">
            <a:alphaModFix/>
          </a:blip>
          <a:srcRect r="51463"/>
          <a:stretch/>
        </p:blipFill>
        <p:spPr>
          <a:xfrm>
            <a:off x="4902070" y="3460476"/>
            <a:ext cx="926464" cy="1483186"/>
          </a:xfrm>
          <a:prstGeom prst="rect">
            <a:avLst/>
          </a:prstGeom>
          <a:noFill/>
          <a:ln>
            <a:noFill/>
          </a:ln>
        </p:spPr>
      </p:pic>
      <p:cxnSp>
        <p:nvCxnSpPr>
          <p:cNvPr id="170" name="Google Shape;170;p26"/>
          <p:cNvCxnSpPr/>
          <p:nvPr/>
        </p:nvCxnSpPr>
        <p:spPr>
          <a:xfrm rot="10800000" flipH="1">
            <a:off x="4284700" y="6161298"/>
            <a:ext cx="2402400" cy="1479600"/>
          </a:xfrm>
          <a:prstGeom prst="curvedConnector3">
            <a:avLst>
              <a:gd name="adj1" fmla="val 50000"/>
            </a:avLst>
          </a:prstGeom>
          <a:noFill/>
          <a:ln w="28575" cap="flat" cmpd="sng">
            <a:solidFill>
              <a:srgbClr val="439EA5"/>
            </a:solidFill>
            <a:prstDash val="solid"/>
            <a:round/>
            <a:headEnd type="none" w="sm" len="sm"/>
            <a:tailEnd type="none" w="sm" len="sm"/>
          </a:ln>
        </p:spPr>
      </p:cxnSp>
      <p:sp>
        <p:nvSpPr>
          <p:cNvPr id="171" name="Google Shape;171;p26"/>
          <p:cNvSpPr/>
          <p:nvPr/>
        </p:nvSpPr>
        <p:spPr>
          <a:xfrm>
            <a:off x="4359097" y="9010945"/>
            <a:ext cx="2507112" cy="1830006"/>
          </a:xfrm>
          <a:prstGeom prst="flowChartDocument">
            <a:avLst/>
          </a:prstGeom>
          <a:solidFill>
            <a:srgbClr val="439EA5">
              <a:alpha val="17650"/>
            </a:srgbClr>
          </a:solidFill>
          <a:ln w="19050" cap="flat" cmpd="sng">
            <a:solidFill>
              <a:srgbClr val="439EA5"/>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26"/>
          <p:cNvSpPr txBox="1"/>
          <p:nvPr/>
        </p:nvSpPr>
        <p:spPr>
          <a:xfrm>
            <a:off x="8188575" y="5896950"/>
            <a:ext cx="130881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8000"/>
              <a:buFont typeface="Arial"/>
              <a:buNone/>
            </a:pPr>
            <a:r>
              <a:rPr lang="sl" sz="4800" b="1" i="0" u="none" baseline="0">
                <a:solidFill>
                  <a:srgbClr val="595959"/>
                </a:solidFill>
                <a:latin typeface="Montserrat"/>
                <a:ea typeface="Montserrat"/>
                <a:cs typeface="Montserrat"/>
                <a:sym typeface="Montserrat"/>
              </a:rPr>
              <a:t>Točke</a:t>
            </a:r>
            <a:r>
              <a:rPr lang="sl" sz="4800" b="0" i="0" u="none" baseline="0">
                <a:solidFill>
                  <a:srgbClr val="595959"/>
                </a:solidFill>
                <a:latin typeface="Montserrat"/>
                <a:ea typeface="Montserrat"/>
                <a:cs typeface="Montserrat"/>
                <a:sym typeface="Montserrat"/>
              </a:rPr>
              <a:t> – geografske lokacije z določenimi koordinatami (širina in dolžina), na katere se podatki nanašajo (naslovi, mesta itd.)</a:t>
            </a:r>
            <a:br>
              <a:rPr lang="sl" sz="4800">
                <a:solidFill>
                  <a:srgbClr val="595959"/>
                </a:solidFill>
                <a:latin typeface="Montserrat"/>
                <a:ea typeface="Montserrat"/>
                <a:cs typeface="Montserrat"/>
                <a:sym typeface="Montserrat"/>
              </a:rPr>
            </a:br>
            <a:endParaRPr lang="sl" sz="4800">
              <a:solidFill>
                <a:srgbClr val="595959"/>
              </a:solidFill>
              <a:latin typeface="Montserrat"/>
              <a:ea typeface="Montserrat"/>
              <a:cs typeface="Montserrat"/>
              <a:sym typeface="Montserrat"/>
            </a:endParaRPr>
          </a:p>
          <a:p>
            <a:pPr marL="0" marR="0" lvl="0" indent="0" algn="l" rtl="0">
              <a:lnSpc>
                <a:spcPct val="80000"/>
              </a:lnSpc>
              <a:spcBef>
                <a:spcPts val="0"/>
              </a:spcBef>
              <a:spcAft>
                <a:spcPts val="0"/>
              </a:spcAft>
              <a:buClr>
                <a:srgbClr val="000000"/>
              </a:buClr>
              <a:buSzPts val="8000"/>
              <a:buFont typeface="Arial"/>
              <a:buNone/>
            </a:pPr>
            <a:r>
              <a:rPr lang="sl" sz="4800" b="1" i="0" u="none" baseline="0">
                <a:solidFill>
                  <a:srgbClr val="595959"/>
                </a:solidFill>
                <a:latin typeface="Montserrat"/>
                <a:ea typeface="Montserrat"/>
                <a:cs typeface="Montserrat"/>
                <a:sym typeface="Montserrat"/>
              </a:rPr>
              <a:t>Črte</a:t>
            </a:r>
            <a:r>
              <a:rPr lang="sl" sz="4800" b="0" i="0" u="none" baseline="0">
                <a:solidFill>
                  <a:srgbClr val="595959"/>
                </a:solidFill>
                <a:latin typeface="Montserrat"/>
                <a:ea typeface="Montserrat"/>
                <a:cs typeface="Montserrat"/>
                <a:sym typeface="Montserrat"/>
              </a:rPr>
              <a:t> – vrsta povezanih točk in z njimi povezanih podatkov (ceste, poti itd.)</a:t>
            </a:r>
            <a:br>
              <a:rPr lang="sl" sz="4800">
                <a:solidFill>
                  <a:srgbClr val="595959"/>
                </a:solidFill>
                <a:latin typeface="Montserrat"/>
                <a:ea typeface="Montserrat"/>
                <a:cs typeface="Montserrat"/>
                <a:sym typeface="Montserrat"/>
              </a:rPr>
            </a:br>
            <a:endParaRPr lang="sl" sz="4800">
              <a:solidFill>
                <a:srgbClr val="595959"/>
              </a:solidFill>
              <a:latin typeface="Montserrat"/>
              <a:ea typeface="Montserrat"/>
              <a:cs typeface="Montserrat"/>
              <a:sym typeface="Montserrat"/>
            </a:endParaRPr>
          </a:p>
          <a:p>
            <a:pPr marL="0" marR="0" lvl="0" indent="0" algn="l" rtl="0">
              <a:lnSpc>
                <a:spcPct val="80000"/>
              </a:lnSpc>
              <a:spcBef>
                <a:spcPts val="0"/>
              </a:spcBef>
              <a:spcAft>
                <a:spcPts val="0"/>
              </a:spcAft>
              <a:buClr>
                <a:srgbClr val="000000"/>
              </a:buClr>
              <a:buSzPts val="8000"/>
              <a:buFont typeface="Arial"/>
              <a:buNone/>
            </a:pPr>
            <a:r>
              <a:rPr lang="sl" sz="4800" b="1" i="0" u="none" baseline="0">
                <a:solidFill>
                  <a:srgbClr val="595959"/>
                </a:solidFill>
                <a:latin typeface="Montserrat"/>
                <a:ea typeface="Montserrat"/>
                <a:cs typeface="Montserrat"/>
                <a:sym typeface="Montserrat"/>
              </a:rPr>
              <a:t>Obseg</a:t>
            </a:r>
            <a:r>
              <a:rPr lang="sl" sz="4800" b="0" i="0" u="none" baseline="0">
                <a:solidFill>
                  <a:srgbClr val="595959"/>
                </a:solidFill>
                <a:latin typeface="Montserrat"/>
                <a:ea typeface="Montserrat"/>
                <a:cs typeface="Montserrat"/>
                <a:sym typeface="Montserrat"/>
              </a:rPr>
              <a:t> – poligoni, ki določajo nekatera območja v zvezi s podatki (mestne četrti, občine, province, regije, države)</a:t>
            </a:r>
          </a:p>
        </p:txBody>
      </p:sp>
      <p:pic>
        <p:nvPicPr>
          <p:cNvPr id="3" name="Zvok 2">
            <a:hlinkClick r:id="" action="ppaction://media"/>
            <a:extLst>
              <a:ext uri="{FF2B5EF4-FFF2-40B4-BE49-F238E27FC236}">
                <a16:creationId xmlns:a16="http://schemas.microsoft.com/office/drawing/2014/main" id="{7FA722FB-92FF-C41E-D897-67CFC4AAC4C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986"/>
    </mc:Choice>
    <mc:Fallback>
      <p:transition spd="slow" advTm="39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27"/>
          <p:cNvSpPr txBox="1"/>
          <p:nvPr/>
        </p:nvSpPr>
        <p:spPr>
          <a:xfrm>
            <a:off x="4154325" y="2612625"/>
            <a:ext cx="4377300" cy="905700"/>
          </a:xfrm>
          <a:prstGeom prst="rect">
            <a:avLst/>
          </a:prstGeom>
          <a:solidFill>
            <a:srgbClr val="439EA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bel"/>
              <a:buNone/>
            </a:pPr>
            <a:r>
              <a:rPr lang="sl" sz="3600" b="1" i="0" u="none" strike="noStrike" cap="none" baseline="0">
                <a:solidFill>
                  <a:srgbClr val="FFFFFF"/>
                </a:solidFill>
                <a:latin typeface="Montserrat"/>
                <a:ea typeface="Montserrat"/>
                <a:cs typeface="Montserrat"/>
                <a:sym typeface="Montserrat"/>
              </a:rPr>
              <a:t>KOROPLETNE KARTE</a:t>
            </a:r>
          </a:p>
        </p:txBody>
      </p:sp>
      <p:sp>
        <p:nvSpPr>
          <p:cNvPr id="179" name="Google Shape;179;p27"/>
          <p:cNvSpPr txBox="1"/>
          <p:nvPr/>
        </p:nvSpPr>
        <p:spPr>
          <a:xfrm>
            <a:off x="15683222" y="2596950"/>
            <a:ext cx="4377300" cy="905700"/>
          </a:xfrm>
          <a:prstGeom prst="rect">
            <a:avLst/>
          </a:prstGeom>
          <a:solidFill>
            <a:srgbClr val="439EA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bel"/>
              <a:buNone/>
            </a:pPr>
            <a:r>
              <a:rPr lang="sl" sz="3600" b="1" i="0" u="none" baseline="0">
                <a:solidFill>
                  <a:srgbClr val="FFFFFF"/>
                </a:solidFill>
                <a:latin typeface="Montserrat"/>
                <a:ea typeface="Montserrat"/>
                <a:cs typeface="Montserrat"/>
                <a:sym typeface="Montserrat"/>
              </a:rPr>
              <a:t>TOPLOTNE KARTE</a:t>
            </a:r>
          </a:p>
        </p:txBody>
      </p:sp>
      <p:pic>
        <p:nvPicPr>
          <p:cNvPr id="180" name="Google Shape;180;p27"/>
          <p:cNvPicPr preferRelativeResize="0"/>
          <p:nvPr/>
        </p:nvPicPr>
        <p:blipFill rotWithShape="1">
          <a:blip r:embed="rId5">
            <a:alphaModFix/>
          </a:blip>
          <a:srcRect/>
          <a:stretch/>
        </p:blipFill>
        <p:spPr>
          <a:xfrm>
            <a:off x="9918731" y="3379686"/>
            <a:ext cx="4377579" cy="6026319"/>
          </a:xfrm>
          <a:prstGeom prst="rect">
            <a:avLst/>
          </a:prstGeom>
          <a:noFill/>
          <a:ln>
            <a:noFill/>
          </a:ln>
        </p:spPr>
      </p:pic>
      <p:pic>
        <p:nvPicPr>
          <p:cNvPr id="181" name="Google Shape;181;p27"/>
          <p:cNvPicPr preferRelativeResize="0"/>
          <p:nvPr/>
        </p:nvPicPr>
        <p:blipFill rotWithShape="1">
          <a:blip r:embed="rId6">
            <a:alphaModFix/>
          </a:blip>
          <a:srcRect/>
          <a:stretch/>
        </p:blipFill>
        <p:spPr>
          <a:xfrm>
            <a:off x="4154325" y="3986466"/>
            <a:ext cx="4377578" cy="5494559"/>
          </a:xfrm>
          <a:prstGeom prst="rect">
            <a:avLst/>
          </a:prstGeom>
          <a:noFill/>
          <a:ln>
            <a:noFill/>
          </a:ln>
        </p:spPr>
      </p:pic>
      <p:pic>
        <p:nvPicPr>
          <p:cNvPr id="182" name="Google Shape;182;p27"/>
          <p:cNvPicPr preferRelativeResize="0"/>
          <p:nvPr/>
        </p:nvPicPr>
        <p:blipFill rotWithShape="1">
          <a:blip r:embed="rId7">
            <a:alphaModFix/>
          </a:blip>
          <a:srcRect/>
          <a:stretch/>
        </p:blipFill>
        <p:spPr>
          <a:xfrm>
            <a:off x="15683121" y="3959634"/>
            <a:ext cx="4377579" cy="5485869"/>
          </a:xfrm>
          <a:prstGeom prst="rect">
            <a:avLst/>
          </a:prstGeom>
          <a:noFill/>
          <a:ln>
            <a:noFill/>
          </a:ln>
        </p:spPr>
      </p:pic>
      <p:sp>
        <p:nvSpPr>
          <p:cNvPr id="183" name="Google Shape;183;p27"/>
          <p:cNvSpPr txBox="1"/>
          <p:nvPr/>
        </p:nvSpPr>
        <p:spPr>
          <a:xfrm>
            <a:off x="9918748" y="2596950"/>
            <a:ext cx="4377300" cy="905700"/>
          </a:xfrm>
          <a:prstGeom prst="rect">
            <a:avLst/>
          </a:prstGeom>
          <a:solidFill>
            <a:srgbClr val="439EA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bel"/>
              <a:buNone/>
            </a:pPr>
            <a:r>
              <a:rPr lang="sl" sz="3600" b="1" i="0" u="none" baseline="0">
                <a:solidFill>
                  <a:srgbClr val="FFFFFF"/>
                </a:solidFill>
                <a:latin typeface="Montserrat"/>
                <a:ea typeface="Montserrat"/>
                <a:cs typeface="Montserrat"/>
                <a:sym typeface="Montserrat"/>
              </a:rPr>
              <a:t>KARTOGRAMI</a:t>
            </a:r>
          </a:p>
        </p:txBody>
      </p:sp>
      <p:sp>
        <p:nvSpPr>
          <p:cNvPr id="184" name="Google Shape;184;p27"/>
          <p:cNvSpPr txBox="1"/>
          <p:nvPr/>
        </p:nvSpPr>
        <p:spPr>
          <a:xfrm>
            <a:off x="4154624" y="9445500"/>
            <a:ext cx="43773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3000" b="0" i="0" u="sng" baseline="0">
                <a:solidFill>
                  <a:srgbClr val="595959"/>
                </a:solidFill>
                <a:latin typeface="Montserrat"/>
                <a:ea typeface="Montserrat"/>
                <a:cs typeface="Montserrat"/>
                <a:sym typeface="Montserrat"/>
              </a:rPr>
              <a:t>Naklada časopisa</a:t>
            </a:r>
          </a:p>
          <a:p>
            <a:pPr marL="0" marR="0" lvl="0" indent="0" algn="l" rtl="0">
              <a:lnSpc>
                <a:spcPct val="150000"/>
              </a:lnSpc>
              <a:spcBef>
                <a:spcPts val="0"/>
              </a:spcBef>
              <a:spcAft>
                <a:spcPts val="0"/>
              </a:spcAft>
              <a:buClr>
                <a:srgbClr val="000000"/>
              </a:buClr>
              <a:buSzPts val="8000"/>
              <a:buFont typeface="Arial"/>
              <a:buNone/>
            </a:pPr>
            <a:r>
              <a:rPr lang="sl" sz="3000" b="0" i="0" u="none" baseline="0">
                <a:solidFill>
                  <a:srgbClr val="595959"/>
                </a:solidFill>
                <a:latin typeface="Montserrat"/>
                <a:ea typeface="Montserrat"/>
                <a:cs typeface="Montserrat"/>
                <a:sym typeface="Montserrat"/>
              </a:rPr>
              <a:t>Območja so </a:t>
            </a:r>
            <a:r>
              <a:rPr lang="sl" sz="3000" b="1" i="0" u="none" baseline="0">
                <a:solidFill>
                  <a:srgbClr val="595959"/>
                </a:solidFill>
                <a:latin typeface="Montserrat"/>
                <a:ea typeface="Montserrat"/>
                <a:cs typeface="Montserrat"/>
                <a:sym typeface="Montserrat"/>
              </a:rPr>
              <a:t>obarvana</a:t>
            </a:r>
            <a:r>
              <a:rPr lang="sl" sz="3000" b="0" i="0" u="none" baseline="0">
                <a:solidFill>
                  <a:srgbClr val="595959"/>
                </a:solidFill>
                <a:latin typeface="Montserrat"/>
                <a:ea typeface="Montserrat"/>
                <a:cs typeface="Montserrat"/>
                <a:sym typeface="Montserrat"/>
              </a:rPr>
              <a:t> glede na vrednosti podatkov</a:t>
            </a:r>
          </a:p>
        </p:txBody>
      </p:sp>
      <p:sp>
        <p:nvSpPr>
          <p:cNvPr id="185" name="Google Shape;185;p27"/>
          <p:cNvSpPr txBox="1"/>
          <p:nvPr/>
        </p:nvSpPr>
        <p:spPr>
          <a:xfrm>
            <a:off x="9765025" y="9445500"/>
            <a:ext cx="48921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3000" b="0" i="0" u="sng" baseline="0">
                <a:solidFill>
                  <a:srgbClr val="595959"/>
                </a:solidFill>
                <a:latin typeface="Montserrat"/>
                <a:ea typeface="Montserrat"/>
                <a:cs typeface="Montserrat"/>
                <a:sym typeface="Montserrat"/>
              </a:rPr>
              <a:t>Število otrok na žensko</a:t>
            </a:r>
          </a:p>
          <a:p>
            <a:pPr marL="0" lvl="0" indent="0" algn="l" rtl="0">
              <a:lnSpc>
                <a:spcPct val="150000"/>
              </a:lnSpc>
              <a:spcBef>
                <a:spcPts val="0"/>
              </a:spcBef>
              <a:spcAft>
                <a:spcPts val="0"/>
              </a:spcAft>
              <a:buNone/>
            </a:pPr>
            <a:r>
              <a:rPr lang="sl" sz="3000" b="0" i="0" u="none" baseline="0">
                <a:solidFill>
                  <a:srgbClr val="595959"/>
                </a:solidFill>
                <a:latin typeface="Montserrat"/>
                <a:ea typeface="Montserrat"/>
                <a:cs typeface="Montserrat"/>
                <a:sym typeface="Montserrat"/>
              </a:rPr>
              <a:t>Območja so </a:t>
            </a:r>
            <a:r>
              <a:rPr lang="sl" sz="3000" b="1" i="0" u="none" baseline="0">
                <a:solidFill>
                  <a:srgbClr val="595959"/>
                </a:solidFill>
                <a:latin typeface="Montserrat"/>
                <a:ea typeface="Montserrat"/>
                <a:cs typeface="Montserrat"/>
                <a:sym typeface="Montserrat"/>
              </a:rPr>
              <a:t>oblikovana</a:t>
            </a:r>
            <a:r>
              <a:rPr lang="sl" sz="3000" b="0" i="0" u="none" baseline="0">
                <a:solidFill>
                  <a:srgbClr val="595959"/>
                </a:solidFill>
                <a:latin typeface="Montserrat"/>
                <a:ea typeface="Montserrat"/>
                <a:cs typeface="Montserrat"/>
                <a:sym typeface="Montserrat"/>
              </a:rPr>
              <a:t> glede na vrednosti podatkov</a:t>
            </a:r>
          </a:p>
        </p:txBody>
      </p:sp>
      <p:sp>
        <p:nvSpPr>
          <p:cNvPr id="186" name="Google Shape;186;p27"/>
          <p:cNvSpPr txBox="1"/>
          <p:nvPr/>
        </p:nvSpPr>
        <p:spPr>
          <a:xfrm>
            <a:off x="15730189" y="9481025"/>
            <a:ext cx="44976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1100"/>
              <a:buFont typeface="Arial"/>
              <a:buNone/>
            </a:pPr>
            <a:r>
              <a:rPr lang="sl" sz="3000" b="0" i="0" u="sng" baseline="0" dirty="0">
                <a:solidFill>
                  <a:srgbClr val="595959"/>
                </a:solidFill>
                <a:latin typeface="Montserrat"/>
                <a:ea typeface="Montserrat"/>
                <a:cs typeface="Montserrat"/>
                <a:sym typeface="Montserrat"/>
              </a:rPr>
              <a:t>Porazdelitev lis</a:t>
            </a:r>
          </a:p>
          <a:p>
            <a:pPr marL="0" marR="0" lvl="0" indent="0" algn="l" rtl="0">
              <a:lnSpc>
                <a:spcPct val="150000"/>
              </a:lnSpc>
              <a:spcBef>
                <a:spcPts val="0"/>
              </a:spcBef>
              <a:spcAft>
                <a:spcPts val="0"/>
              </a:spcAft>
              <a:buClr>
                <a:srgbClr val="000000"/>
              </a:buClr>
              <a:buSzPts val="1100"/>
              <a:buFont typeface="Arial"/>
              <a:buNone/>
            </a:pPr>
            <a:r>
              <a:rPr lang="sl" sz="3000" b="0" i="0" u="none" baseline="0" dirty="0">
                <a:solidFill>
                  <a:srgbClr val="595959"/>
                </a:solidFill>
                <a:latin typeface="Montserrat"/>
                <a:ea typeface="Montserrat"/>
                <a:cs typeface="Montserrat"/>
                <a:sym typeface="Montserrat"/>
              </a:rPr>
              <a:t>Barva na podlagi </a:t>
            </a:r>
            <a:r>
              <a:rPr lang="sl" sz="3000" b="1" i="0" u="none" baseline="0" dirty="0">
                <a:solidFill>
                  <a:srgbClr val="595959"/>
                </a:solidFill>
                <a:latin typeface="Montserrat"/>
                <a:ea typeface="Montserrat"/>
                <a:cs typeface="Montserrat"/>
                <a:sym typeface="Montserrat"/>
              </a:rPr>
              <a:t>povprečne vrednosti</a:t>
            </a:r>
            <a:r>
              <a:rPr lang="sl" sz="3000" b="0" i="0" u="none" baseline="0" dirty="0">
                <a:solidFill>
                  <a:srgbClr val="595959"/>
                </a:solidFill>
                <a:latin typeface="Montserrat"/>
                <a:ea typeface="Montserrat"/>
                <a:cs typeface="Montserrat"/>
                <a:sym typeface="Montserrat"/>
              </a:rPr>
              <a:t> sosednjih točk</a:t>
            </a:r>
          </a:p>
        </p:txBody>
      </p:sp>
      <p:pic>
        <p:nvPicPr>
          <p:cNvPr id="3" name="Zvok 2">
            <a:hlinkClick r:id="" action="ppaction://media"/>
            <a:extLst>
              <a:ext uri="{FF2B5EF4-FFF2-40B4-BE49-F238E27FC236}">
                <a16:creationId xmlns:a16="http://schemas.microsoft.com/office/drawing/2014/main" id="{94D2D403-1279-881C-F54C-BC892E6160A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0386"/>
    </mc:Choice>
    <mc:Fallback>
      <p:transition spd="slow" advTm="5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p:nvPr/>
        </p:nvSpPr>
        <p:spPr>
          <a:xfrm>
            <a:off x="1938140" y="28179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INFOGRAFIKA</a:t>
            </a:r>
          </a:p>
        </p:txBody>
      </p:sp>
      <p:sp>
        <p:nvSpPr>
          <p:cNvPr id="193" name="Google Shape;193;p28"/>
          <p:cNvSpPr txBox="1"/>
          <p:nvPr/>
        </p:nvSpPr>
        <p:spPr>
          <a:xfrm>
            <a:off x="2437818" y="5536649"/>
            <a:ext cx="11245525" cy="4851918"/>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4800" b="1" i="0" u="none" baseline="0" dirty="0">
                <a:solidFill>
                  <a:srgbClr val="595959"/>
                </a:solidFill>
                <a:latin typeface="Montserrat"/>
                <a:ea typeface="Montserrat"/>
                <a:cs typeface="Montserrat"/>
                <a:sym typeface="Montserrat"/>
              </a:rPr>
              <a:t>Infografika</a:t>
            </a:r>
            <a:r>
              <a:rPr lang="sl" sz="4800" b="0" i="0" u="none" baseline="0" dirty="0">
                <a:solidFill>
                  <a:srgbClr val="595959"/>
                </a:solidFill>
                <a:latin typeface="Montserrat"/>
                <a:ea typeface="Montserrat"/>
                <a:cs typeface="Montserrat"/>
                <a:sym typeface="Montserrat"/>
              </a:rPr>
              <a:t> ali izrezi, ki zagotavljajo več informacij o nekem pojavu, se lahko vedno uporabijo za učinkovitejšo vizualno predstavitev niza informacij – ali celo grafov.</a:t>
            </a:r>
          </a:p>
        </p:txBody>
      </p:sp>
      <p:pic>
        <p:nvPicPr>
          <p:cNvPr id="3" name="Immagine 2">
            <a:extLst>
              <a:ext uri="{FF2B5EF4-FFF2-40B4-BE49-F238E27FC236}">
                <a16:creationId xmlns:a16="http://schemas.microsoft.com/office/drawing/2014/main" id="{01BD9844-634D-4335-9BBD-9CA8F995E2DD}"/>
              </a:ext>
            </a:extLst>
          </p:cNvPr>
          <p:cNvPicPr>
            <a:picLocks noChangeAspect="1"/>
          </p:cNvPicPr>
          <p:nvPr/>
        </p:nvPicPr>
        <p:blipFill rotWithShape="1">
          <a:blip r:embed="rId5"/>
          <a:srcRect l="40685" t="22699" r="22274" b="4376"/>
          <a:stretch/>
        </p:blipFill>
        <p:spPr>
          <a:xfrm>
            <a:off x="14613349" y="4752880"/>
            <a:ext cx="6560141" cy="7264949"/>
          </a:xfrm>
          <a:prstGeom prst="rect">
            <a:avLst/>
          </a:prstGeom>
        </p:spPr>
      </p:pic>
      <p:pic>
        <p:nvPicPr>
          <p:cNvPr id="2" name="Google Shape;156;g27aa896d867_0_19">
            <a:extLst>
              <a:ext uri="{FF2B5EF4-FFF2-40B4-BE49-F238E27FC236}">
                <a16:creationId xmlns:a16="http://schemas.microsoft.com/office/drawing/2014/main" id="{F4010CB4-F12D-5E0A-0BDD-486AEEBF3F66}"/>
              </a:ext>
            </a:extLst>
          </p:cNvPr>
          <p:cNvPicPr preferRelativeResize="0"/>
          <p:nvPr/>
        </p:nvPicPr>
        <p:blipFill>
          <a:blip r:embed="rId6">
            <a:alphaModFix/>
          </a:blip>
          <a:stretch>
            <a:fillRect/>
          </a:stretch>
        </p:blipFill>
        <p:spPr>
          <a:xfrm>
            <a:off x="1449210" y="3150096"/>
            <a:ext cx="22159538" cy="1228725"/>
          </a:xfrm>
          <a:prstGeom prst="rect">
            <a:avLst/>
          </a:prstGeom>
          <a:noFill/>
          <a:ln>
            <a:noFill/>
          </a:ln>
        </p:spPr>
      </p:pic>
      <p:pic>
        <p:nvPicPr>
          <p:cNvPr id="5" name="Zvok 4">
            <a:hlinkClick r:id="" action="ppaction://media"/>
            <a:extLst>
              <a:ext uri="{FF2B5EF4-FFF2-40B4-BE49-F238E27FC236}">
                <a16:creationId xmlns:a16="http://schemas.microsoft.com/office/drawing/2014/main" id="{8D61323B-1002-D429-8F9C-7CA87ED891B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1518"/>
    </mc:Choice>
    <mc:Fallback>
      <p:transition spd="slow" advTm="4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p:cNvPicPr preferRelativeResize="0"/>
          <p:nvPr/>
        </p:nvPicPr>
        <p:blipFill rotWithShape="1">
          <a:blip r:embed="rId5">
            <a:alphaModFix/>
          </a:blip>
          <a:srcRect t="29" b="19"/>
          <a:stretch/>
        </p:blipFill>
        <p:spPr>
          <a:xfrm>
            <a:off x="0" y="-79527"/>
            <a:ext cx="24538153" cy="13795528"/>
          </a:xfrm>
          <a:prstGeom prst="rect">
            <a:avLst/>
          </a:prstGeom>
          <a:noFill/>
          <a:ln>
            <a:noFill/>
          </a:ln>
        </p:spPr>
      </p:pic>
      <p:pic>
        <p:nvPicPr>
          <p:cNvPr id="165" name="Google Shape;165;p15"/>
          <p:cNvPicPr preferRelativeResize="0"/>
          <p:nvPr/>
        </p:nvPicPr>
        <p:blipFill>
          <a:blip r:embed="rId6">
            <a:alphaModFix/>
          </a:blip>
          <a:stretch>
            <a:fillRect/>
          </a:stretch>
        </p:blipFill>
        <p:spPr>
          <a:xfrm>
            <a:off x="4331213" y="3552825"/>
            <a:ext cx="15078075" cy="3467100"/>
          </a:xfrm>
          <a:prstGeom prst="rect">
            <a:avLst/>
          </a:prstGeom>
          <a:noFill/>
          <a:ln>
            <a:noFill/>
          </a:ln>
        </p:spPr>
      </p:pic>
      <p:pic>
        <p:nvPicPr>
          <p:cNvPr id="167" name="Google Shape;167;p15"/>
          <p:cNvPicPr preferRelativeResize="0"/>
          <p:nvPr/>
        </p:nvPicPr>
        <p:blipFill>
          <a:blip r:embed="rId7">
            <a:alphaModFix/>
          </a:blip>
          <a:stretch>
            <a:fillRect/>
          </a:stretch>
        </p:blipFill>
        <p:spPr>
          <a:xfrm>
            <a:off x="13520200" y="11720350"/>
            <a:ext cx="9705001" cy="1350550"/>
          </a:xfrm>
          <a:prstGeom prst="rect">
            <a:avLst/>
          </a:prstGeom>
          <a:noFill/>
          <a:ln>
            <a:noFill/>
          </a:ln>
        </p:spPr>
      </p:pic>
      <p:pic>
        <p:nvPicPr>
          <p:cNvPr id="3" name="Zvok 2">
            <a:hlinkClick r:id="" action="ppaction://media"/>
            <a:extLst>
              <a:ext uri="{FF2B5EF4-FFF2-40B4-BE49-F238E27FC236}">
                <a16:creationId xmlns:a16="http://schemas.microsoft.com/office/drawing/2014/main" id="{C70992E8-3C70-0525-E9F9-E964DB7749A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160"/>
    </mc:Choice>
    <mc:Fallback>
      <p:transition spd="slow" advTm="1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7"/>
          <p:cNvPicPr preferRelativeResize="0"/>
          <p:nvPr/>
        </p:nvPicPr>
        <p:blipFill rotWithShape="1">
          <a:blip r:embed="rId5">
            <a:alphaModFix/>
          </a:blip>
          <a:srcRect/>
          <a:stretch/>
        </p:blipFill>
        <p:spPr>
          <a:xfrm>
            <a:off x="1413896" y="4147324"/>
            <a:ext cx="4836275" cy="5790025"/>
          </a:xfrm>
          <a:prstGeom prst="rect">
            <a:avLst/>
          </a:prstGeom>
          <a:noFill/>
          <a:ln>
            <a:noFill/>
          </a:ln>
        </p:spPr>
      </p:pic>
      <p:sp>
        <p:nvSpPr>
          <p:cNvPr id="106" name="Google Shape;106;p17"/>
          <p:cNvSpPr txBox="1"/>
          <p:nvPr/>
        </p:nvSpPr>
        <p:spPr>
          <a:xfrm>
            <a:off x="1422409" y="10279109"/>
            <a:ext cx="5159571" cy="134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Narrow"/>
              <a:buNone/>
            </a:pPr>
            <a:r>
              <a:rPr lang="sl" sz="3000" b="1" i="1" u="none" strike="noStrike" cap="none" baseline="0" dirty="0">
                <a:solidFill>
                  <a:srgbClr val="000000"/>
                </a:solidFill>
                <a:latin typeface="Montserrat"/>
                <a:ea typeface="Montserrat"/>
                <a:cs typeface="Montserrat"/>
                <a:sym typeface="Montserrat"/>
              </a:rPr>
              <a:t>Alberto Cairo</a:t>
            </a:r>
          </a:p>
          <a:p>
            <a:pPr marL="0" marR="0" lvl="0" indent="0" algn="l" rtl="0">
              <a:lnSpc>
                <a:spcPct val="100000"/>
              </a:lnSpc>
              <a:spcBef>
                <a:spcPts val="0"/>
              </a:spcBef>
              <a:spcAft>
                <a:spcPts val="0"/>
              </a:spcAft>
              <a:buClr>
                <a:srgbClr val="000000"/>
              </a:buClr>
              <a:buSzPts val="1400"/>
              <a:buFont typeface="Arial Narrow"/>
              <a:buNone/>
            </a:pPr>
            <a:r>
              <a:rPr lang="sl" sz="3000" b="0" i="1" u="none" strike="noStrike" cap="none" baseline="0" dirty="0">
                <a:solidFill>
                  <a:srgbClr val="000000"/>
                </a:solidFill>
                <a:latin typeface="Montserrat"/>
                <a:ea typeface="Montserrat"/>
                <a:cs typeface="Montserrat"/>
                <a:sym typeface="Montserrat"/>
              </a:rPr>
              <a:t>The functional art (Funkcionalna umetnost)</a:t>
            </a:r>
          </a:p>
        </p:txBody>
      </p:sp>
      <p:sp>
        <p:nvSpPr>
          <p:cNvPr id="107" name="Google Shape;107;p17"/>
          <p:cNvSpPr txBox="1"/>
          <p:nvPr/>
        </p:nvSpPr>
        <p:spPr>
          <a:xfrm>
            <a:off x="5438981" y="1803143"/>
            <a:ext cx="1143000" cy="207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39EA5"/>
              </a:buClr>
              <a:buSzPts val="20000"/>
              <a:buFont typeface="Arial"/>
              <a:buNone/>
            </a:pPr>
            <a:r>
              <a:rPr lang="sl" sz="21000" b="1" i="0" u="none" baseline="0">
                <a:solidFill>
                  <a:srgbClr val="439EA5"/>
                </a:solidFill>
                <a:latin typeface="Montserrat"/>
                <a:ea typeface="Montserrat"/>
                <a:cs typeface="Montserrat"/>
                <a:sym typeface="Montserrat"/>
              </a:rPr>
              <a:t>»</a:t>
            </a:r>
          </a:p>
        </p:txBody>
      </p:sp>
      <p:sp>
        <p:nvSpPr>
          <p:cNvPr id="108" name="Google Shape;108;p17"/>
          <p:cNvSpPr txBox="1"/>
          <p:nvPr/>
        </p:nvSpPr>
        <p:spPr>
          <a:xfrm>
            <a:off x="12008147" y="9180001"/>
            <a:ext cx="1313400" cy="247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39EA5"/>
              </a:buClr>
              <a:buSzPts val="20000"/>
              <a:buFont typeface="Arial"/>
              <a:buNone/>
            </a:pPr>
            <a:r>
              <a:rPr lang="sl" sz="21000" b="1" i="0" u="none" strike="noStrike" cap="none" baseline="0">
                <a:solidFill>
                  <a:srgbClr val="439EA5"/>
                </a:solidFill>
                <a:latin typeface="Montserrat"/>
                <a:ea typeface="Montserrat"/>
                <a:cs typeface="Montserrat"/>
                <a:sym typeface="Montserrat"/>
              </a:rPr>
              <a:t>«</a:t>
            </a:r>
          </a:p>
        </p:txBody>
      </p:sp>
      <p:sp>
        <p:nvSpPr>
          <p:cNvPr id="109" name="Google Shape;109;p17"/>
          <p:cNvSpPr txBox="1"/>
          <p:nvPr/>
        </p:nvSpPr>
        <p:spPr>
          <a:xfrm>
            <a:off x="7245098" y="5013127"/>
            <a:ext cx="152589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4800" b="0" i="0" u="none" baseline="0">
                <a:solidFill>
                  <a:srgbClr val="595959"/>
                </a:solidFill>
                <a:latin typeface="Montserrat"/>
                <a:ea typeface="Montserrat"/>
                <a:cs typeface="Montserrat"/>
                <a:sym typeface="Montserrat"/>
              </a:rPr>
              <a:t>Imamo dostop do</a:t>
            </a:r>
            <a:r>
              <a:rPr lang="sl" sz="4800" b="1" i="0" u="none" baseline="0">
                <a:solidFill>
                  <a:srgbClr val="595959"/>
                </a:solidFill>
                <a:latin typeface="Montserrat"/>
                <a:ea typeface="Montserrat"/>
                <a:cs typeface="Montserrat"/>
                <a:sym typeface="Montserrat"/>
              </a:rPr>
              <a:t> ogromnih količin brezplačnih informacij, </a:t>
            </a:r>
            <a:r>
              <a:rPr lang="sl" sz="4800" b="0" i="0" u="none" baseline="0">
                <a:solidFill>
                  <a:srgbClr val="595959"/>
                </a:solidFill>
                <a:latin typeface="Montserrat"/>
                <a:ea typeface="Montserrat"/>
                <a:cs typeface="Montserrat"/>
                <a:sym typeface="Montserrat"/>
              </a:rPr>
              <a:t>kakršnega nismo imeli še nikoli doslej. S pretvarjanjem števil v</a:t>
            </a:r>
            <a:r>
              <a:rPr lang="sl" sz="4800" b="1" i="0" u="none" baseline="0">
                <a:solidFill>
                  <a:srgbClr val="595959"/>
                </a:solidFill>
                <a:latin typeface="Montserrat"/>
                <a:ea typeface="Montserrat"/>
                <a:cs typeface="Montserrat"/>
                <a:sym typeface="Montserrat"/>
              </a:rPr>
              <a:t> grafične oblike </a:t>
            </a:r>
            <a:r>
              <a:rPr lang="sl" sz="4800" b="0" i="0" u="none" baseline="0">
                <a:solidFill>
                  <a:srgbClr val="595959"/>
                </a:solidFill>
                <a:latin typeface="Montserrat"/>
                <a:ea typeface="Montserrat"/>
                <a:cs typeface="Montserrat"/>
                <a:sym typeface="Montserrat"/>
              </a:rPr>
              <a:t>bralcem omogočamo razumevanje </a:t>
            </a:r>
            <a:r>
              <a:rPr lang="sl" sz="4800" b="1" i="0" u="none" baseline="0">
                <a:solidFill>
                  <a:srgbClr val="595959"/>
                </a:solidFill>
                <a:latin typeface="Montserrat"/>
                <a:ea typeface="Montserrat"/>
                <a:cs typeface="Montserrat"/>
                <a:sym typeface="Montserrat"/>
              </a:rPr>
              <a:t>zgodb, ki se skrivajo za temi števili.</a:t>
            </a:r>
          </a:p>
        </p:txBody>
      </p:sp>
      <p:pic>
        <p:nvPicPr>
          <p:cNvPr id="4" name="Zvok 3">
            <a:hlinkClick r:id="" action="ppaction://media"/>
            <a:extLst>
              <a:ext uri="{FF2B5EF4-FFF2-40B4-BE49-F238E27FC236}">
                <a16:creationId xmlns:a16="http://schemas.microsoft.com/office/drawing/2014/main" id="{39624586-0248-D080-B4AF-6ED53E19B0B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124"/>
    </mc:Choice>
    <mc:Fallback>
      <p:transition spd="slow" advTm="2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p:nvPr/>
        </p:nvSpPr>
        <p:spPr>
          <a:xfrm>
            <a:off x="3579952" y="5629792"/>
            <a:ext cx="72600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4800" b="0" i="0" u="none" baseline="0">
                <a:solidFill>
                  <a:srgbClr val="595959"/>
                </a:solidFill>
                <a:latin typeface="Montserrat"/>
                <a:ea typeface="Montserrat"/>
                <a:cs typeface="Montserrat"/>
                <a:sym typeface="Montserrat"/>
              </a:rPr>
              <a:t>Za vizualno predstavitev podatkov je bistveno, da izberete ustrezno vrsto vizualizacije glede na vrsto podatkov, ki jih imate na voljo.</a:t>
            </a:r>
          </a:p>
        </p:txBody>
      </p:sp>
      <p:sp>
        <p:nvSpPr>
          <p:cNvPr id="115" name="Google Shape;115;p18"/>
          <p:cNvSpPr txBox="1"/>
          <p:nvPr/>
        </p:nvSpPr>
        <p:spPr>
          <a:xfrm>
            <a:off x="12590677" y="3678042"/>
            <a:ext cx="8892300" cy="6883800"/>
          </a:xfrm>
          <a:prstGeom prst="rect">
            <a:avLst/>
          </a:prstGeom>
          <a:noFill/>
          <a:ln>
            <a:noFill/>
          </a:ln>
        </p:spPr>
        <p:txBody>
          <a:bodyPr spcFirstLastPara="1" wrap="square" lIns="91425" tIns="91425" rIns="91425" bIns="91425" anchor="ctr" anchorCtr="0">
            <a:noAutofit/>
          </a:bodyPr>
          <a:lstStyle/>
          <a:p>
            <a:pPr marL="457200" lvl="0" indent="-533400" algn="l" rtl="0">
              <a:lnSpc>
                <a:spcPct val="150000"/>
              </a:lnSpc>
              <a:spcBef>
                <a:spcPts val="0"/>
              </a:spcBef>
              <a:spcAft>
                <a:spcPts val="0"/>
              </a:spcAft>
              <a:buClr>
                <a:srgbClr val="6AA84F"/>
              </a:buClr>
              <a:buSzPts val="4800"/>
              <a:buFont typeface="Montserrat"/>
              <a:buChar char="■"/>
            </a:pPr>
            <a:r>
              <a:rPr lang="sl" sz="4800" b="0" i="0" u="none" baseline="0">
                <a:solidFill>
                  <a:srgbClr val="595959"/>
                </a:solidFill>
                <a:latin typeface="Montserrat"/>
                <a:ea typeface="Montserrat"/>
                <a:cs typeface="Montserrat"/>
                <a:sym typeface="Montserrat"/>
              </a:rPr>
              <a:t>Če je pravilna, vam omogoča, da razumete bistvo podatkov.</a:t>
            </a:r>
            <a:br>
              <a:rPr lang="sl" sz="4800">
                <a:solidFill>
                  <a:srgbClr val="595959"/>
                </a:solidFill>
                <a:latin typeface="Montserrat"/>
                <a:ea typeface="Montserrat"/>
                <a:cs typeface="Montserrat"/>
                <a:sym typeface="Montserrat"/>
              </a:rPr>
            </a:br>
            <a:endParaRPr lang="sl" sz="4800">
              <a:solidFill>
                <a:srgbClr val="595959"/>
              </a:solidFill>
              <a:latin typeface="Montserrat"/>
              <a:ea typeface="Montserrat"/>
              <a:cs typeface="Montserrat"/>
              <a:sym typeface="Montserrat"/>
            </a:endParaRPr>
          </a:p>
          <a:p>
            <a:pPr marL="457200" lvl="0" indent="-533400" algn="l" rtl="0">
              <a:lnSpc>
                <a:spcPct val="150000"/>
              </a:lnSpc>
              <a:spcBef>
                <a:spcPts val="0"/>
              </a:spcBef>
              <a:spcAft>
                <a:spcPts val="0"/>
              </a:spcAft>
              <a:buClr>
                <a:srgbClr val="FF0000"/>
              </a:buClr>
              <a:buSzPts val="4800"/>
              <a:buFont typeface="Montserrat"/>
              <a:buChar char="■"/>
            </a:pPr>
            <a:r>
              <a:rPr lang="sl" sz="4800" b="0" i="0" u="none" baseline="0">
                <a:solidFill>
                  <a:srgbClr val="595959"/>
                </a:solidFill>
                <a:latin typeface="Montserrat"/>
                <a:ea typeface="Montserrat"/>
                <a:cs typeface="Montserrat"/>
                <a:sym typeface="Montserrat"/>
              </a:rPr>
              <a:t>Če je napačna, lahko popolnoma spreobrne pomen.</a:t>
            </a:r>
          </a:p>
        </p:txBody>
      </p:sp>
      <p:cxnSp>
        <p:nvCxnSpPr>
          <p:cNvPr id="116" name="Google Shape;116;p18"/>
          <p:cNvCxnSpPr/>
          <p:nvPr/>
        </p:nvCxnSpPr>
        <p:spPr>
          <a:xfrm flipH="1">
            <a:off x="11652327" y="3078292"/>
            <a:ext cx="26100" cy="7979400"/>
          </a:xfrm>
          <a:prstGeom prst="straightConnector1">
            <a:avLst/>
          </a:prstGeom>
          <a:noFill/>
          <a:ln w="38100" cap="flat" cmpd="sng">
            <a:solidFill>
              <a:srgbClr val="000000"/>
            </a:solidFill>
            <a:prstDash val="dot"/>
            <a:round/>
            <a:headEnd type="none" w="med" len="med"/>
            <a:tailEnd type="none" w="med" len="med"/>
          </a:ln>
        </p:spPr>
      </p:cxnSp>
      <p:pic>
        <p:nvPicPr>
          <p:cNvPr id="3" name="Zvok 2">
            <a:hlinkClick r:id="" action="ppaction://media"/>
            <a:extLst>
              <a:ext uri="{FF2B5EF4-FFF2-40B4-BE49-F238E27FC236}">
                <a16:creationId xmlns:a16="http://schemas.microsoft.com/office/drawing/2014/main" id="{DCE731AB-B02D-16DC-085B-CFF60B32B5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569"/>
    </mc:Choice>
    <mc:Fallback>
      <p:transition spd="slow" advTm="30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p:nvPr/>
        </p:nvSpPr>
        <p:spPr>
          <a:xfrm>
            <a:off x="1754694" y="6592901"/>
            <a:ext cx="19916550" cy="10746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8000"/>
              <a:buFont typeface="Arial"/>
              <a:buNone/>
            </a:pPr>
            <a:r>
              <a:rPr lang="sl" sz="6000" b="1" i="0" u="none" baseline="0" dirty="0">
                <a:solidFill>
                  <a:srgbClr val="F08A47"/>
                </a:solidFill>
                <a:latin typeface="Montserrat"/>
                <a:ea typeface="Montserrat"/>
                <a:cs typeface="Montserrat"/>
                <a:sym typeface="Montserrat"/>
              </a:rPr>
              <a:t>VRSTE GRAFOV ZA VIZUALNO PREDSTAVITEV PODATKOV</a:t>
            </a:r>
          </a:p>
          <a:p>
            <a:pPr marL="0" marR="0" lvl="0" indent="0" algn="ctr" rtl="0">
              <a:lnSpc>
                <a:spcPct val="80000"/>
              </a:lnSpc>
              <a:spcBef>
                <a:spcPts val="1000"/>
              </a:spcBef>
              <a:spcAft>
                <a:spcPts val="0"/>
              </a:spcAft>
              <a:buClr>
                <a:srgbClr val="000000"/>
              </a:buClr>
              <a:buSzPts val="4400"/>
              <a:buFont typeface="Arial"/>
              <a:buNone/>
            </a:pPr>
            <a:endParaRPr sz="4400" b="0" i="0" u="none" strike="noStrike" cap="none" dirty="0">
              <a:solidFill>
                <a:schemeClr val="dk1"/>
              </a:solidFill>
              <a:latin typeface="Verdana"/>
              <a:ea typeface="Verdana"/>
              <a:cs typeface="Verdana"/>
              <a:sym typeface="Verdana"/>
            </a:endParaRPr>
          </a:p>
        </p:txBody>
      </p:sp>
      <p:pic>
        <p:nvPicPr>
          <p:cNvPr id="2" name="Google Shape;156;g27aa896d867_0_19">
            <a:extLst>
              <a:ext uri="{FF2B5EF4-FFF2-40B4-BE49-F238E27FC236}">
                <a16:creationId xmlns:a16="http://schemas.microsoft.com/office/drawing/2014/main" id="{EB1E281C-7DA6-42BC-6EE9-D04C7CC49A71}"/>
              </a:ext>
            </a:extLst>
          </p:cNvPr>
          <p:cNvPicPr preferRelativeResize="0"/>
          <p:nvPr/>
        </p:nvPicPr>
        <p:blipFill>
          <a:blip r:embed="rId5">
            <a:alphaModFix/>
          </a:blip>
          <a:stretch>
            <a:fillRect/>
          </a:stretch>
        </p:blipFill>
        <p:spPr>
          <a:xfrm>
            <a:off x="1237175" y="4819775"/>
            <a:ext cx="20434069" cy="1228725"/>
          </a:xfrm>
          <a:prstGeom prst="rect">
            <a:avLst/>
          </a:prstGeom>
          <a:noFill/>
          <a:ln>
            <a:noFill/>
          </a:ln>
        </p:spPr>
      </p:pic>
      <p:pic>
        <p:nvPicPr>
          <p:cNvPr id="3" name="Google Shape;156;g27aa896d867_0_19">
            <a:extLst>
              <a:ext uri="{FF2B5EF4-FFF2-40B4-BE49-F238E27FC236}">
                <a16:creationId xmlns:a16="http://schemas.microsoft.com/office/drawing/2014/main" id="{149DE012-54C9-7E0E-50DD-B55B314ED726}"/>
              </a:ext>
            </a:extLst>
          </p:cNvPr>
          <p:cNvPicPr preferRelativeResize="0"/>
          <p:nvPr/>
        </p:nvPicPr>
        <p:blipFill>
          <a:blip r:embed="rId5">
            <a:alphaModFix/>
          </a:blip>
          <a:stretch>
            <a:fillRect/>
          </a:stretch>
        </p:blipFill>
        <p:spPr>
          <a:xfrm>
            <a:off x="1237175" y="7893049"/>
            <a:ext cx="22159538" cy="1228725"/>
          </a:xfrm>
          <a:prstGeom prst="rect">
            <a:avLst/>
          </a:prstGeom>
          <a:noFill/>
          <a:ln>
            <a:noFill/>
          </a:ln>
        </p:spPr>
      </p:pic>
      <p:pic>
        <p:nvPicPr>
          <p:cNvPr id="5" name="Zvok 4">
            <a:hlinkClick r:id="" action="ppaction://media"/>
            <a:extLst>
              <a:ext uri="{FF2B5EF4-FFF2-40B4-BE49-F238E27FC236}">
                <a16:creationId xmlns:a16="http://schemas.microsoft.com/office/drawing/2014/main" id="{85CB8C7D-637D-BF18-FB60-E69B3443E81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776"/>
    </mc:Choice>
    <mc:Fallback>
      <p:transition spd="slow" advTm="12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0"/>
          <p:cNvPicPr preferRelativeResize="0"/>
          <p:nvPr/>
        </p:nvPicPr>
        <p:blipFill rotWithShape="1">
          <a:blip r:embed="rId5">
            <a:alphaModFix/>
          </a:blip>
          <a:srcRect t="970"/>
          <a:stretch/>
        </p:blipFill>
        <p:spPr>
          <a:xfrm>
            <a:off x="4450875" y="3057350"/>
            <a:ext cx="15480650" cy="3922575"/>
          </a:xfrm>
          <a:prstGeom prst="rect">
            <a:avLst/>
          </a:prstGeom>
          <a:noFill/>
          <a:ln>
            <a:noFill/>
          </a:ln>
        </p:spPr>
      </p:pic>
      <p:sp>
        <p:nvSpPr>
          <p:cNvPr id="127" name="Google Shape;127;p20"/>
          <p:cNvSpPr txBox="1"/>
          <p:nvPr/>
        </p:nvSpPr>
        <p:spPr>
          <a:xfrm>
            <a:off x="4450875" y="8286100"/>
            <a:ext cx="16964100"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4800" b="1" i="0" u="none" baseline="0">
                <a:solidFill>
                  <a:srgbClr val="595959"/>
                </a:solidFill>
                <a:latin typeface="Montserrat"/>
                <a:ea typeface="Montserrat"/>
                <a:cs typeface="Montserrat"/>
                <a:sym typeface="Montserrat"/>
              </a:rPr>
              <a:t>Vrsta grafa za vsako vrsto podatkov</a:t>
            </a:r>
            <a:br>
              <a:rPr lang="sl" sz="4800">
                <a:solidFill>
                  <a:srgbClr val="595959"/>
                </a:solidFill>
                <a:latin typeface="Montserrat"/>
                <a:ea typeface="Montserrat"/>
                <a:cs typeface="Montserrat"/>
                <a:sym typeface="Montserrat"/>
              </a:rPr>
            </a:br>
            <a:r>
              <a:rPr lang="sl" sz="4800" b="0" i="0" u="none" baseline="0">
                <a:solidFill>
                  <a:srgbClr val="595959"/>
                </a:solidFill>
                <a:latin typeface="Montserrat"/>
                <a:ea typeface="Montserrat"/>
                <a:cs typeface="Montserrat"/>
                <a:sym typeface="Montserrat"/>
              </a:rPr>
              <a:t>Da bi izbrali način vizualne predstavitve podatkov, morate oceniti njihovo naravo in cilj, ki ga želite doseči.</a:t>
            </a:r>
          </a:p>
        </p:txBody>
      </p:sp>
      <p:pic>
        <p:nvPicPr>
          <p:cNvPr id="3" name="Zvok 2">
            <a:hlinkClick r:id="" action="ppaction://media"/>
            <a:extLst>
              <a:ext uri="{FF2B5EF4-FFF2-40B4-BE49-F238E27FC236}">
                <a16:creationId xmlns:a16="http://schemas.microsoft.com/office/drawing/2014/main" id="{FC15BA87-AC96-36BF-DAE5-CF1161B516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2178"/>
    </mc:Choice>
    <mc:Fallback>
      <p:transition spd="slow" advTm="1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p:nvPr/>
        </p:nvSpPr>
        <p:spPr>
          <a:xfrm>
            <a:off x="1939388" y="2665558"/>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dirty="0">
                <a:solidFill>
                  <a:srgbClr val="F08A47"/>
                </a:solidFill>
                <a:latin typeface="Montserrat"/>
                <a:ea typeface="Montserrat"/>
                <a:cs typeface="Montserrat"/>
                <a:sym typeface="Montserrat"/>
              </a:rPr>
              <a:t>VRSTE GRAFOV: ČRTNI GRAFIKON </a:t>
            </a:r>
          </a:p>
        </p:txBody>
      </p:sp>
      <p:sp>
        <p:nvSpPr>
          <p:cNvPr id="134" name="Google Shape;134;p21"/>
          <p:cNvSpPr txBox="1"/>
          <p:nvPr/>
        </p:nvSpPr>
        <p:spPr>
          <a:xfrm>
            <a:off x="1939388" y="6858000"/>
            <a:ext cx="7367898" cy="30000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sl" sz="4800" b="1" i="0" u="none" baseline="0" dirty="0">
                <a:solidFill>
                  <a:srgbClr val="595959"/>
                </a:solidFill>
                <a:latin typeface="Montserrat"/>
                <a:ea typeface="Montserrat"/>
                <a:cs typeface="Montserrat"/>
                <a:sym typeface="Montserrat"/>
              </a:rPr>
              <a:t>Črtni grafikon</a:t>
            </a:r>
            <a:r>
              <a:rPr lang="sl" sz="4800" b="0" i="0" u="none" baseline="0" dirty="0">
                <a:solidFill>
                  <a:srgbClr val="595959"/>
                </a:solidFill>
                <a:latin typeface="Montserrat"/>
                <a:ea typeface="Montserrat"/>
                <a:cs typeface="Montserrat"/>
                <a:sym typeface="Montserrat"/>
              </a:rPr>
              <a:t> se najpogosteje uporablja za prikaz sprememb ali gibanja skozi čas.</a:t>
            </a:r>
          </a:p>
        </p:txBody>
      </p:sp>
      <p:pic>
        <p:nvPicPr>
          <p:cNvPr id="1026" name="Picture 2" descr="Nemška strategija rasti ne daje rezultatov – razkriva globoke napake v arhitekturi EU – Bill Mitchell – Sodobna monetarna teorija">
            <a:extLst>
              <a:ext uri="{FF2B5EF4-FFF2-40B4-BE49-F238E27FC236}">
                <a16:creationId xmlns:a16="http://schemas.microsoft.com/office/drawing/2014/main" id="{B5FB1A7D-A700-4148-8875-7FAFEB47F4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8631" y="5122292"/>
            <a:ext cx="12007656" cy="7200358"/>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156;g27aa896d867_0_19">
            <a:extLst>
              <a:ext uri="{FF2B5EF4-FFF2-40B4-BE49-F238E27FC236}">
                <a16:creationId xmlns:a16="http://schemas.microsoft.com/office/drawing/2014/main" id="{DB5B9F5F-8350-8C59-ADF2-16CA53ED5309}"/>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E3CD513C-2D88-792A-B52D-FDD294D924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560"/>
    </mc:Choice>
    <mc:Fallback>
      <p:transition spd="slow"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p:nvPr/>
        </p:nvSpPr>
        <p:spPr>
          <a:xfrm>
            <a:off x="1596225" y="2635273"/>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a:solidFill>
                  <a:srgbClr val="F08A47"/>
                </a:solidFill>
                <a:latin typeface="Montserrat"/>
                <a:ea typeface="Montserrat"/>
                <a:cs typeface="Montserrat"/>
                <a:sym typeface="Montserrat"/>
              </a:rPr>
              <a:t>VRSTE GRAFOV: HISTOGRAM</a:t>
            </a:r>
          </a:p>
        </p:txBody>
      </p:sp>
      <p:pic>
        <p:nvPicPr>
          <p:cNvPr id="140" name="Google Shape;140;p22"/>
          <p:cNvPicPr preferRelativeResize="0"/>
          <p:nvPr/>
        </p:nvPicPr>
        <p:blipFill rotWithShape="1">
          <a:blip r:embed="rId5">
            <a:alphaModFix/>
          </a:blip>
          <a:srcRect t="3567"/>
          <a:stretch/>
        </p:blipFill>
        <p:spPr>
          <a:xfrm>
            <a:off x="2128350" y="4884307"/>
            <a:ext cx="7317375" cy="7189075"/>
          </a:xfrm>
          <a:prstGeom prst="rect">
            <a:avLst/>
          </a:prstGeom>
          <a:noFill/>
          <a:ln>
            <a:noFill/>
          </a:ln>
        </p:spPr>
      </p:pic>
      <p:sp>
        <p:nvSpPr>
          <p:cNvPr id="141" name="Google Shape;141;p22"/>
          <p:cNvSpPr txBox="1"/>
          <p:nvPr/>
        </p:nvSpPr>
        <p:spPr>
          <a:xfrm>
            <a:off x="10267575" y="6605075"/>
            <a:ext cx="118431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4800" b="0" i="0" u="none" baseline="0" dirty="0">
                <a:solidFill>
                  <a:srgbClr val="595959"/>
                </a:solidFill>
                <a:latin typeface="Montserrat"/>
                <a:ea typeface="Montserrat"/>
                <a:cs typeface="Montserrat"/>
                <a:sym typeface="Montserrat"/>
              </a:rPr>
              <a:t>Kadar vrednosti posameznih elementov, kot so narodi, niso medsebojno povezane ali ko je treba poudariti nekatere specifične vrednosti, je namesto točkovnega ali črtnega grafikona bolje uporabiti </a:t>
            </a:r>
            <a:r>
              <a:rPr lang="sl" sz="4800" b="1" i="0" u="none" baseline="0" dirty="0">
                <a:solidFill>
                  <a:srgbClr val="595959"/>
                </a:solidFill>
                <a:latin typeface="Montserrat"/>
                <a:ea typeface="Montserrat"/>
                <a:cs typeface="Montserrat"/>
                <a:sym typeface="Montserrat"/>
              </a:rPr>
              <a:t>histogram</a:t>
            </a:r>
            <a:r>
              <a:rPr lang="sl" sz="4800" b="0" i="0" u="none" baseline="0" dirty="0">
                <a:solidFill>
                  <a:srgbClr val="595959"/>
                </a:solidFill>
                <a:latin typeface="Montserrat"/>
                <a:ea typeface="Montserrat"/>
                <a:cs typeface="Montserrat"/>
                <a:sym typeface="Montserrat"/>
              </a:rPr>
              <a:t>.</a:t>
            </a:r>
          </a:p>
        </p:txBody>
      </p:sp>
      <p:pic>
        <p:nvPicPr>
          <p:cNvPr id="2" name="Google Shape;156;g27aa896d867_0_19">
            <a:extLst>
              <a:ext uri="{FF2B5EF4-FFF2-40B4-BE49-F238E27FC236}">
                <a16:creationId xmlns:a16="http://schemas.microsoft.com/office/drawing/2014/main" id="{CD15E83C-7B9C-4A84-FDF9-AB628629B42B}"/>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4" name="Zvok 3">
            <a:hlinkClick r:id="" action="ppaction://media"/>
            <a:extLst>
              <a:ext uri="{FF2B5EF4-FFF2-40B4-BE49-F238E27FC236}">
                <a16:creationId xmlns:a16="http://schemas.microsoft.com/office/drawing/2014/main" id="{32061DCF-3A26-5583-1BEB-62AFDAE839D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762"/>
    </mc:Choice>
    <mc:Fallback>
      <p:transition spd="slow" advTm="18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p:nvPr/>
        </p:nvSpPr>
        <p:spPr>
          <a:xfrm>
            <a:off x="1644225" y="2754444"/>
            <a:ext cx="15699000" cy="9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sl" sz="4000" b="1" i="0" u="none" baseline="0">
                <a:solidFill>
                  <a:srgbClr val="F08A47"/>
                </a:solidFill>
                <a:latin typeface="Montserrat"/>
                <a:ea typeface="Montserrat"/>
                <a:cs typeface="Montserrat"/>
                <a:sym typeface="Montserrat"/>
              </a:rPr>
              <a:t>VRSTE GRAFOV: TORTNI GRAFIKON </a:t>
            </a:r>
          </a:p>
        </p:txBody>
      </p:sp>
      <p:pic>
        <p:nvPicPr>
          <p:cNvPr id="154" name="Google Shape;154;p24"/>
          <p:cNvPicPr preferRelativeResize="0"/>
          <p:nvPr/>
        </p:nvPicPr>
        <p:blipFill rotWithShape="1">
          <a:blip r:embed="rId5">
            <a:alphaModFix/>
          </a:blip>
          <a:srcRect/>
          <a:stretch/>
        </p:blipFill>
        <p:spPr>
          <a:xfrm>
            <a:off x="1914724" y="5086392"/>
            <a:ext cx="6478162" cy="6187083"/>
          </a:xfrm>
          <a:prstGeom prst="rect">
            <a:avLst/>
          </a:prstGeom>
          <a:noFill/>
          <a:ln>
            <a:noFill/>
          </a:ln>
        </p:spPr>
      </p:pic>
      <p:sp>
        <p:nvSpPr>
          <p:cNvPr id="156" name="Google Shape;156;p24"/>
          <p:cNvSpPr txBox="1"/>
          <p:nvPr/>
        </p:nvSpPr>
        <p:spPr>
          <a:xfrm>
            <a:off x="9346889" y="7565904"/>
            <a:ext cx="131208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rgbClr val="000000"/>
              </a:buClr>
              <a:buSzPts val="8000"/>
              <a:buFont typeface="Arial"/>
              <a:buNone/>
            </a:pPr>
            <a:r>
              <a:rPr lang="sl" sz="4800" b="1" dirty="0">
                <a:solidFill>
                  <a:srgbClr val="595959"/>
                </a:solidFill>
                <a:latin typeface="Montserrat"/>
                <a:sym typeface="Montserrat"/>
              </a:rPr>
              <a:t>Tortni</a:t>
            </a:r>
            <a:r>
              <a:rPr lang="sl" sz="4800" dirty="0">
                <a:solidFill>
                  <a:srgbClr val="595959"/>
                </a:solidFill>
                <a:latin typeface="Montserrat"/>
                <a:sym typeface="Montserrat"/>
              </a:rPr>
              <a:t> </a:t>
            </a:r>
            <a:r>
              <a:rPr lang="sl" sz="4800" b="1" dirty="0">
                <a:solidFill>
                  <a:srgbClr val="595959"/>
                </a:solidFill>
                <a:latin typeface="Montserrat"/>
                <a:sym typeface="Montserrat"/>
              </a:rPr>
              <a:t>grafikon</a:t>
            </a:r>
            <a:r>
              <a:rPr lang="sl" sz="4800" dirty="0">
                <a:solidFill>
                  <a:srgbClr val="595959"/>
                </a:solidFill>
                <a:latin typeface="Montserrat"/>
                <a:sym typeface="Montserrat"/>
              </a:rPr>
              <a:t> se uporablja za prikaz podatkov, katerih seštevek predstavlja celoto (posamično predstavljajo dele celote).</a:t>
            </a:r>
          </a:p>
          <a:p>
            <a:pPr marL="0" marR="0" lvl="0" indent="0" algn="l" rtl="0">
              <a:lnSpc>
                <a:spcPct val="150000"/>
              </a:lnSpc>
              <a:spcBef>
                <a:spcPts val="0"/>
              </a:spcBef>
              <a:spcAft>
                <a:spcPts val="0"/>
              </a:spcAft>
              <a:buClr>
                <a:srgbClr val="000000"/>
              </a:buClr>
              <a:buSzPts val="8000"/>
              <a:buFont typeface="Arial"/>
              <a:buNone/>
            </a:pPr>
            <a:endParaRPr sz="4000" dirty="0">
              <a:solidFill>
                <a:srgbClr val="595959"/>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8000"/>
              <a:buFont typeface="Arial"/>
              <a:buNone/>
            </a:pPr>
            <a:r>
              <a:rPr lang="sl" sz="4000" b="0" i="0" u="none" baseline="0" dirty="0">
                <a:solidFill>
                  <a:srgbClr val="595959"/>
                </a:solidFill>
                <a:latin typeface="Montserrat"/>
                <a:ea typeface="Montserrat"/>
                <a:cs typeface="Montserrat"/>
                <a:sym typeface="Montserrat"/>
              </a:rPr>
              <a:t>.</a:t>
            </a:r>
          </a:p>
        </p:txBody>
      </p:sp>
      <p:pic>
        <p:nvPicPr>
          <p:cNvPr id="2" name="Google Shape;156;g27aa896d867_0_19">
            <a:extLst>
              <a:ext uri="{FF2B5EF4-FFF2-40B4-BE49-F238E27FC236}">
                <a16:creationId xmlns:a16="http://schemas.microsoft.com/office/drawing/2014/main" id="{B3A0F49D-582F-A0E3-C51A-9BE116730F5E}"/>
              </a:ext>
            </a:extLst>
          </p:cNvPr>
          <p:cNvPicPr preferRelativeResize="0"/>
          <p:nvPr/>
        </p:nvPicPr>
        <p:blipFill>
          <a:blip r:embed="rId6">
            <a:alphaModFix/>
          </a:blip>
          <a:stretch>
            <a:fillRect/>
          </a:stretch>
        </p:blipFill>
        <p:spPr>
          <a:xfrm>
            <a:off x="1296810" y="2997696"/>
            <a:ext cx="22159538" cy="1228725"/>
          </a:xfrm>
          <a:prstGeom prst="rect">
            <a:avLst/>
          </a:prstGeom>
          <a:noFill/>
          <a:ln>
            <a:noFill/>
          </a:ln>
        </p:spPr>
      </p:pic>
      <p:pic>
        <p:nvPicPr>
          <p:cNvPr id="3" name="Google Shape;156;g27aa896d867_0_19">
            <a:extLst>
              <a:ext uri="{FF2B5EF4-FFF2-40B4-BE49-F238E27FC236}">
                <a16:creationId xmlns:a16="http://schemas.microsoft.com/office/drawing/2014/main" id="{90791544-9A10-B68F-3868-C65D1CEC8DA8}"/>
              </a:ext>
            </a:extLst>
          </p:cNvPr>
          <p:cNvPicPr preferRelativeResize="0"/>
          <p:nvPr/>
        </p:nvPicPr>
        <p:blipFill>
          <a:blip r:embed="rId6">
            <a:alphaModFix/>
          </a:blip>
          <a:stretch>
            <a:fillRect/>
          </a:stretch>
        </p:blipFill>
        <p:spPr>
          <a:xfrm>
            <a:off x="1449210" y="3150096"/>
            <a:ext cx="22159538" cy="1228725"/>
          </a:xfrm>
          <a:prstGeom prst="rect">
            <a:avLst/>
          </a:prstGeom>
          <a:noFill/>
          <a:ln>
            <a:noFill/>
          </a:ln>
        </p:spPr>
      </p:pic>
      <p:pic>
        <p:nvPicPr>
          <p:cNvPr id="5" name="Zvok 4">
            <a:hlinkClick r:id="" action="ppaction://media"/>
            <a:extLst>
              <a:ext uri="{FF2B5EF4-FFF2-40B4-BE49-F238E27FC236}">
                <a16:creationId xmlns:a16="http://schemas.microsoft.com/office/drawing/2014/main" id="{06018107-2ABF-8072-D127-BE4A6B29730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2149" t="-372150" r="-372149" b="-372150"/>
          <a:stretch>
            <a:fillRect/>
          </a:stretch>
        </p:blipFill>
        <p:spPr>
          <a:xfrm>
            <a:off x="20103021" y="9436608"/>
            <a:ext cx="4114800" cy="41148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3886"/>
    </mc:Choice>
    <mc:Fallback>
      <p:transition spd="slow" advTm="2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55;p24">
            <a:extLst>
              <a:ext uri="{FF2B5EF4-FFF2-40B4-BE49-F238E27FC236}">
                <a16:creationId xmlns:a16="http://schemas.microsoft.com/office/drawing/2014/main" id="{7A6DA457-07C7-A0D3-7E34-A73D03E11D40}"/>
              </a:ext>
            </a:extLst>
          </p:cNvPr>
          <p:cNvPicPr preferRelativeResize="0"/>
          <p:nvPr/>
        </p:nvPicPr>
        <p:blipFill rotWithShape="1">
          <a:blip r:embed="rId5">
            <a:alphaModFix/>
          </a:blip>
          <a:srcRect/>
          <a:stretch/>
        </p:blipFill>
        <p:spPr>
          <a:xfrm>
            <a:off x="2916322" y="3840216"/>
            <a:ext cx="6325649" cy="6035568"/>
          </a:xfrm>
          <a:prstGeom prst="rect">
            <a:avLst/>
          </a:prstGeom>
          <a:noFill/>
          <a:ln>
            <a:noFill/>
          </a:ln>
        </p:spPr>
      </p:pic>
      <p:sp>
        <p:nvSpPr>
          <p:cNvPr id="5" name="PoljeZBesedilom 4">
            <a:extLst>
              <a:ext uri="{FF2B5EF4-FFF2-40B4-BE49-F238E27FC236}">
                <a16:creationId xmlns:a16="http://schemas.microsoft.com/office/drawing/2014/main" id="{BC536678-89C3-1A86-09AA-8B609F8F77EB}"/>
              </a:ext>
            </a:extLst>
          </p:cNvPr>
          <p:cNvSpPr txBox="1"/>
          <p:nvPr/>
        </p:nvSpPr>
        <p:spPr>
          <a:xfrm>
            <a:off x="10670722" y="4368379"/>
            <a:ext cx="12197442" cy="5507405"/>
          </a:xfrm>
          <a:prstGeom prst="rect">
            <a:avLst/>
          </a:prstGeom>
          <a:noFill/>
        </p:spPr>
        <p:txBody>
          <a:bodyPr wrap="square">
            <a:spAutoFit/>
          </a:bodyPr>
          <a:lstStyle/>
          <a:p>
            <a:pPr marL="0" marR="0" lvl="0" indent="0" algn="l" rtl="0">
              <a:lnSpc>
                <a:spcPct val="150000"/>
              </a:lnSpc>
              <a:spcBef>
                <a:spcPts val="0"/>
              </a:spcBef>
              <a:spcAft>
                <a:spcPts val="0"/>
              </a:spcAft>
              <a:buClr>
                <a:srgbClr val="000000"/>
              </a:buClr>
              <a:buSzPts val="8000"/>
              <a:buFont typeface="Arial"/>
              <a:buNone/>
            </a:pPr>
            <a:r>
              <a:rPr lang="sl" sz="4800" b="1" i="0" u="none" baseline="0" dirty="0">
                <a:solidFill>
                  <a:srgbClr val="595959"/>
                </a:solidFill>
                <a:latin typeface="Montserrat"/>
                <a:ea typeface="Montserrat"/>
                <a:cs typeface="Montserrat"/>
                <a:sym typeface="Montserrat"/>
              </a:rPr>
              <a:t>Kolobarni grafikon </a:t>
            </a:r>
            <a:r>
              <a:rPr lang="sl" sz="4800" b="0" i="0" u="none" baseline="0" dirty="0">
                <a:solidFill>
                  <a:srgbClr val="595959"/>
                </a:solidFill>
                <a:latin typeface="Montserrat"/>
                <a:ea typeface="Montserrat"/>
                <a:cs typeface="Montserrat"/>
                <a:sym typeface="Montserrat"/>
              </a:rPr>
              <a:t>je različica tortnega grafikona: pogosto se uporablja v politiki za prikaz porazdelitve članov večinske in opozicijskih strank.</a:t>
            </a:r>
          </a:p>
        </p:txBody>
      </p:sp>
      <p:pic>
        <p:nvPicPr>
          <p:cNvPr id="4" name="Zvok 3">
            <a:hlinkClick r:id="" action="ppaction://media"/>
            <a:extLst>
              <a:ext uri="{FF2B5EF4-FFF2-40B4-BE49-F238E27FC236}">
                <a16:creationId xmlns:a16="http://schemas.microsoft.com/office/drawing/2014/main" id="{C8261D2C-5EF8-49EA-507C-E47C6CEADE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2149" t="-372150" r="-372149" b="-372150"/>
          <a:stretch>
            <a:fillRect/>
          </a:stretch>
        </p:blipFill>
        <p:spPr>
          <a:xfrm>
            <a:off x="20103021" y="9436608"/>
            <a:ext cx="4114800" cy="4114800"/>
          </a:xfrm>
          <a:prstGeom prst="ellipse">
            <a:avLst/>
          </a:prstGeom>
        </p:spPr>
      </p:pic>
    </p:spTree>
    <p:extLst>
      <p:ext uri="{BB962C8B-B14F-4D97-AF65-F5344CB8AC3E}">
        <p14:creationId xmlns:p14="http://schemas.microsoft.com/office/powerpoint/2010/main" val="655955674"/>
      </p:ext>
    </p:extLst>
  </p:cSld>
  <p:clrMapOvr>
    <a:masterClrMapping/>
  </p:clrMapOvr>
  <mc:AlternateContent xmlns:mc="http://schemas.openxmlformats.org/markup-compatibility/2006">
    <mc:Choice xmlns:p14="http://schemas.microsoft.com/office/powerpoint/2010/main" Requires="p14">
      <p:transition spd="slow" p14:dur="2000" advTm="16072"/>
    </mc:Choice>
    <mc:Fallback>
      <p:transition spd="slow" advTm="1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i Office">
  <a:themeElements>
    <a:clrScheme name="Tema di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974</Words>
  <Application>Microsoft Office PowerPoint</Application>
  <PresentationFormat>Po meri</PresentationFormat>
  <Paragraphs>57</Paragraphs>
  <Slides>14</Slides>
  <Notes>14</Notes>
  <HiddenSlides>0</HiddenSlides>
  <MMClips>14</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14</vt:i4>
      </vt:variant>
    </vt:vector>
  </HeadingPairs>
  <TitlesOfParts>
    <vt:vector size="21" baseType="lpstr">
      <vt:lpstr>Arial</vt:lpstr>
      <vt:lpstr>Calibri</vt:lpstr>
      <vt:lpstr>Arial Narrow</vt:lpstr>
      <vt:lpstr>Montserrat</vt:lpstr>
      <vt:lpstr>Abel</vt:lpstr>
      <vt:lpstr>Verdana</vt:lpstr>
      <vt:lpstr>Tema di Office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2023-11-09T21:27:45Z</dcterms:modified>
</cp:coreProperties>
</file>