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Lst>
  <p:sldSz cx="24382413" cy="13716000"/>
  <p:notesSz cx="6858000" cy="9144000"/>
  <p:embeddedFontLst>
    <p:embeddedFont>
      <p:font typeface="Calibri" panose="020F050202020403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118" autoAdjust="0"/>
  </p:normalViewPr>
  <p:slideViewPr>
    <p:cSldViewPr snapToGrid="0">
      <p:cViewPr varScale="1">
        <p:scale>
          <a:sx n="29" d="100"/>
          <a:sy n="29" d="100"/>
        </p:scale>
        <p:origin x="76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V tem razdelkov bomo spoznali načine zbiranja primarnih podatkov. </a:t>
            </a: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ae3988e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Intervjuji so lahko strukturirani, </a:t>
            </a:r>
            <a:r>
              <a:rPr lang="sl-SI" sz="1800" dirty="0" err="1">
                <a:effectLst/>
                <a:latin typeface="Calibri" panose="020F0502020204030204" pitchFamily="34" charset="0"/>
                <a:ea typeface="Calibri" panose="020F0502020204030204" pitchFamily="34" charset="0"/>
              </a:rPr>
              <a:t>polstrukturirani</a:t>
            </a:r>
            <a:r>
              <a:rPr lang="sl-SI" sz="1800" dirty="0">
                <a:effectLst/>
                <a:latin typeface="Calibri" panose="020F0502020204030204" pitchFamily="34" charset="0"/>
                <a:ea typeface="Calibri" panose="020F0502020204030204" pitchFamily="34" charset="0"/>
              </a:rPr>
              <a:t> ali nestrukturirani ali pa temeljijo na bolj okvirnem sklopu vprašanj. Natančen okvir vprašanj je koristen, če delate veliko intervjujev ali če želite dobiti natančne odgovore, medtem ko odprt okvir intervjuvancem omogoča, da se svobodneje izrazijo. Intervjuje lahko izvajate v neposrednem stiku z osebo ali tudi po telefonu ali preko spleta. Zadnji so po navadi krajši, zato je bolje intervjuvance vnaprej seznaniti z vprašanji. Če intervjuja ne snemate, si delajte čim več zapiskov. Če pa nameravate pogovor snemati, zaprosite intervjuvanca za dovoljenje. Intervjuje je treba na koncu prepisati in jih analizirati. Če je intervju dolg, razdelite besedilo po kategorijah vsebine (</a:t>
            </a:r>
            <a:r>
              <a:rPr lang="sl-SI" sz="1800" dirty="0" err="1">
                <a:effectLst/>
                <a:latin typeface="Calibri" panose="020F0502020204030204" pitchFamily="34" charset="0"/>
                <a:ea typeface="Calibri" panose="020F0502020204030204" pitchFamily="34" charset="0"/>
              </a:rPr>
              <a:t>makroteme</a:t>
            </a:r>
            <a:r>
              <a:rPr lang="sl-SI" sz="1800" dirty="0">
                <a:effectLst/>
                <a:latin typeface="Calibri" panose="020F0502020204030204" pitchFamily="34" charset="0"/>
                <a:ea typeface="Calibri" panose="020F0502020204030204" pitchFamily="34" charset="0"/>
              </a:rPr>
              <a:t>), da boste lahko ugotovili, ali znotraj tem obstajajo tudi podteme.</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55" name="Google Shape;155;g33ae3988e0_0_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3ae3988e0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Nepristransko opazovanje ali opazovanje z udeležbo je metoda zbiranja primarnih podatkov, ki je še posebej koristna za opazovanje razmer na določenih krajih, dogodkih ali pri določenih dejavnostih. Zelo je uporabna za opisovanje etnografskih značilnosti nekega območja ali družbene skupine.</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62" name="Google Shape;162;g33ae3988e0_0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3ae3988e0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Opazovanje je najboljša metoda, če želimo neko območje razumeti kot celoto. Neposredno opazovanje razmer na območju ter delovanja posameznikov in skupin je lahko učinkovitejše od na primer intervjuja, saj ohranja večjo »nevtralnost« glede predmeta raziskovanja. Poleg tega z opazovanjem pridobite različne predhodne informacije, ki jih je nato mogoče podrobneje preučiti z drugimi metodami, kot so intervjuji.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Vendar pa opazovanje zahteva čas in ne prinaša veliko koristi, če se zadevni kontekst pogosto spreminja.</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69" name="Google Shape;169;g33ae3988e0_0_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ae3988e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Opazovanje je lahko nevtralno (opazovalec ni v interakciji s kontekstom ali subjektom) ali participativno (opazovalec sodeluje s subjekti na območju zaradi boljšega razumevanja). Preden se odpravite na območje preučevanja, je vedno koristno narediti seznam stvari ali vedenj, ki jih želite opazovati. Odkrijte način za strukturirano zbiranje informacij, na primer štejte, koliko ljudi uporabi neko storitev ob določenem času, naredite seznam pomembnih podrobnosti o delovišču ali saniranem območju in poskušajte dobiti dostop do lokacij, ki jih želite opazovati.</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78" name="Google Shape;178;g33ae3988e0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3ae3988e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Fokusna skupina je vrsta skupinskega intervjuja, ki se osredotoča na poglobljeno analizo določene teme - ne samo s postavljanjem vprašanj različnim udeležencem, ampak tudi s preučevanjem interakcije med samimi udeleženci. Običajno imajo subjekti, ki jih izberemo za fokusno skupino, specifično znanje o temi, ki jo preučujemo, ali pa jih ta tema zanima.</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85" name="Google Shape;185;g33ae3988e0_0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ae3988e0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Fokusna skupina združuje prožnost, ki jo omogočajo intervjuji, in interakcijo med udeleženci, zato je odlična metoda za podrobnejše preučevanje določene teme ali vprašanja, s katero lahko izpostavimo skupna ali nasprotujoča si stališča.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Vendar pa fokusne skupine ni lahko organizirati, prav tako ni preprosto obvladovati interakcije med udeleženci in tveganja, da bodo vplivali drug na drugega.</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92" name="Google Shape;192;g33ae3988e0_0_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ae3988e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Za izvedbo dobre fokusne skupine moramo biti dobri moderatorji in paziti, da med pogovorom nekateri udeleženci ne bi prevladovali nad tistimi, ki so morda bolj zadržani. Udeležencem je treba vedno pojasniti, kaj je cilj fokusne skupine, zakaj smo jih povabili k sodelovanju in kaj želimo razumeti. Fokusna skupina je namenjena tudi doseganju raznolikosti in pridobivanju različnih pogledov ali stališča, ki jih prvotno v vprašanjih morda nismo predvideli. </a:t>
            </a:r>
            <a:endParaRPr dirty="0"/>
          </a:p>
        </p:txBody>
      </p:sp>
      <p:sp>
        <p:nvSpPr>
          <p:cNvPr id="201" name="Google Shape;201;g33ae3988e0_0_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3ae3988e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Dnevniki ali zapiski so posebna oblika opazovanja, ki omogoča zbiranje zelo podrobnih informacij o nekem vedenju. Vzemimo na primer opazovanje neke proge javnega potniškega prometa. Lahko izdelate evidenco za dokumentiranje izkušnje (kakšno je postajališče, koliko ljudi čaka, kakšna je stopnja čistosti, čas odhoda in prihoda itn.). Evidenco lahko standardizirate in jo posredujete drugim uporabnikom, da zapišejo svojo izkušnjo.</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208" name="Google Shape;208;g33ae3988e0_0_8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ae3988e0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Če je velik del zbranih informacij v pisni obliki, je lahko sistematična in kvantitativna analiza vsebine zelo učinkovita pri ugotavljanju, ali obstajajo ponavljajoči se elementi. Lahko na primer zberete vse članke o neki tematiki iz spletnega časopisa. Zbrano besedilo lahko nato vstavite v spletno programsko opremo in ugotovite, kateri elementi so splošni in se ponavljajo, morda skozi določeno obdobje. </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215" name="Google Shape;215;g33ae3988e0_0_8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Zdaj ste na vrsti vi! Skrbno izberite, katero metodo zbiranja primarnih podatkov želite uporabiti glede na namen raziskave, in začnite svojo raziskavo na terenu!</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99c08c6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sz="1800" dirty="0">
                <a:effectLst/>
                <a:latin typeface="Calibri" panose="020F0502020204030204" pitchFamily="34" charset="0"/>
                <a:ea typeface="Calibri" panose="020F0502020204030204" pitchFamily="34" charset="0"/>
              </a:rPr>
              <a:t>Primarne podatke zberemo mi sami. To lahko storimo na različne načine : z opazovanjem in zapisovanjem, snemanjem intervjujev, merjenjem dejavnosti in vedenja ter izvajanjem anket. Informacij, ki jih je mogoče zbrati, je skoraj neomejeno, zato je treba skrbno premisliti, katero metodo uporabiti</a:t>
            </a:r>
            <a:endParaRPr dirty="0"/>
          </a:p>
        </p:txBody>
      </p:sp>
      <p:sp>
        <p:nvSpPr>
          <p:cNvPr id="98" name="Google Shape;98;g499c08c69a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99c08c69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Poglejmo si glavne metode zbiranja primarnih podatkov. </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05" name="Google Shape;105;g499c08c69a_2_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3ae3988e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Ankete so koristne za zbiranje velikih količin podatkov, na podlagi katerih nato lahko izvajamo kvantitativne in kvalitativne analize.</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11" name="Google Shape;111;g33ae3988e0_0_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ae3988e0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Izdelava in uporaba anket ima nekatere prednosti. Ankete ne stanejo veliko. Ko je anketa izdelana, bo njen rezultat odvisen od števila anketirancev. Anketa je učinkovit način za strukturiranje raziskovalne študije, še zlasti v fazi analize nekega problema ali njegovega vpliva na območju. Če mnogim ljudem postavimo enaka vprašanja, nam anketa pomaga razumeti, ali vsi mislijo enako ali pa med njimi obstajajo razlike. Poleg tega imajo anketiranci čas za razmislek, kar lahko pomaga izboljšati kakovost odgovorov.</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18" name="Google Shape;118;g33ae3988e0_0_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3ae3988e0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Vendar imajo ankete nekaj pomanjkljivosti. Izdelane morajo biti natančno, saj slabo zasnovane ankete (na primer z vprašanji, ki so preveč kompleksna in jih je pozneje težko analizirati) niso koristne in je odgovore težko uporabiti. Ankete morda tudi ne bodo tako privlačne, saj ni preprosto prepričati ljudi, naj izpolnijo »še eno anketo«. Poleg tega so ankete neosebna metoda, saj ne vidite, kdo jih izpolnjuje. Zato lahko pride do težav z avtentičnostjo odgovorov – vendar jih je mogoče odpraviti.</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25" name="Google Shape;125;g33ae3988e0_0_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3ae3988e0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Aft>
                <a:spcPts val="1000"/>
              </a:spcAft>
              <a:buNone/>
            </a:pPr>
            <a:r>
              <a:rPr lang="sl-SI" sz="1800" dirty="0">
                <a:effectLst/>
                <a:latin typeface="Calibri" panose="020F0502020204030204" pitchFamily="34" charset="0"/>
                <a:ea typeface="Calibri" panose="020F0502020204030204" pitchFamily="34" charset="0"/>
              </a:rPr>
              <a:t>Nekaj nasvetov za izdelavo dobre ankete:</a:t>
            </a:r>
            <a:endParaRPr lang="en-SI" sz="1800"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rPr>
              <a:t>Vprašajte se, kdo je ciljna populacija. Mestna četrt? Zaposleni v podjetju? Šola? Odgovor na to vprašanje vam bo pomagal razumeti, koliko ljudi (na primer v odstotkih) je odgovorilo na anketo.</a:t>
            </a:r>
            <a:endParaRPr lang="en-SI" sz="1800"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rPr>
              <a:t>Navodila za izpolnjevanje ankete naj bodo jasna ter napisana v razumljivem in nedvoumnem jeziku.</a:t>
            </a:r>
            <a:endParaRPr lang="en-SI" sz="1800"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rPr>
              <a:t>Poskušajte razumeti, katere spremenljivke želite raziskovati, da boste lahko oblikovali učinkovitejša vprašanja.</a:t>
            </a:r>
            <a:endParaRPr lang="en-SI" sz="1800"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sl-SI" sz="1800" dirty="0">
                <a:effectLst/>
                <a:latin typeface="Calibri" panose="020F0502020204030204" pitchFamily="34" charset="0"/>
                <a:ea typeface="Calibri" panose="020F0502020204030204" pitchFamily="34" charset="0"/>
              </a:rPr>
              <a:t>Odločite se, ali boste uporabljali odprta ali zaprta vprašanja. Zaprta vprašanja je lažje obdelati. Treba je le izdelati pravo lestvico (na primer »popolnoma se strinjam«, »sploh se ne strinjam«, »zelo pomembno«, »ni pomembno«, »od 1 do 5«). Po drugi strani so odprta vprašanja učinkovita, če zbrati raznolike informacije (na primer informacij o izkušnjah).</a:t>
            </a:r>
            <a:endParaRPr lang="en-SI" sz="1800" dirty="0">
              <a:effectLst/>
              <a:latin typeface="Calibri" panose="020F0502020204030204" pitchFamily="34" charset="0"/>
              <a:ea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sl-SI" sz="1800" dirty="0">
                <a:effectLst/>
                <a:latin typeface="Calibri" panose="020F0502020204030204" pitchFamily="34" charset="0"/>
                <a:ea typeface="Calibri" panose="020F0502020204030204" pitchFamily="34" charset="0"/>
              </a:rPr>
              <a:t>Oglejte si spletna orodja za pomoč pri pripravi ankete, kot so Lime </a:t>
            </a:r>
            <a:r>
              <a:rPr lang="sl-SI" sz="1800" dirty="0" err="1">
                <a:effectLst/>
                <a:latin typeface="Calibri" panose="020F0502020204030204" pitchFamily="34" charset="0"/>
                <a:ea typeface="Calibri" panose="020F0502020204030204" pitchFamily="34" charset="0"/>
              </a:rPr>
              <a:t>Survey</a:t>
            </a:r>
            <a:r>
              <a:rPr lang="sl-SI" sz="1800" dirty="0">
                <a:effectLst/>
                <a:latin typeface="Calibri" panose="020F0502020204030204" pitchFamily="34" charset="0"/>
                <a:ea typeface="Calibri" panose="020F0502020204030204" pitchFamily="34" charset="0"/>
              </a:rPr>
              <a:t>, </a:t>
            </a:r>
            <a:r>
              <a:rPr lang="sl-SI" sz="1800" dirty="0" err="1">
                <a:effectLst/>
                <a:latin typeface="Calibri" panose="020F0502020204030204" pitchFamily="34" charset="0"/>
                <a:ea typeface="Calibri" panose="020F0502020204030204" pitchFamily="34" charset="0"/>
              </a:rPr>
              <a:t>Survey</a:t>
            </a:r>
            <a:r>
              <a:rPr lang="sl-SI" sz="1800" dirty="0">
                <a:effectLst/>
                <a:latin typeface="Calibri" panose="020F0502020204030204" pitchFamily="34" charset="0"/>
                <a:ea typeface="Calibri" panose="020F0502020204030204" pitchFamily="34" charset="0"/>
              </a:rPr>
              <a:t> </a:t>
            </a:r>
            <a:r>
              <a:rPr lang="sl-SI" sz="1800" dirty="0" err="1">
                <a:effectLst/>
                <a:latin typeface="Calibri" panose="020F0502020204030204" pitchFamily="34" charset="0"/>
                <a:ea typeface="Calibri" panose="020F0502020204030204" pitchFamily="34" charset="0"/>
              </a:rPr>
              <a:t>Monkey</a:t>
            </a:r>
            <a:r>
              <a:rPr lang="sl-SI" sz="1800" dirty="0">
                <a:effectLst/>
                <a:latin typeface="Calibri" panose="020F0502020204030204" pitchFamily="34" charset="0"/>
                <a:ea typeface="Calibri" panose="020F0502020204030204" pitchFamily="34" charset="0"/>
              </a:rPr>
              <a:t>, Google </a:t>
            </a:r>
            <a:r>
              <a:rPr lang="sl-SI" sz="1800" dirty="0" err="1">
                <a:effectLst/>
                <a:latin typeface="Calibri" panose="020F0502020204030204" pitchFamily="34" charset="0"/>
                <a:ea typeface="Calibri" panose="020F0502020204030204" pitchFamily="34" charset="0"/>
              </a:rPr>
              <a:t>Forms</a:t>
            </a:r>
            <a:r>
              <a:rPr lang="sl-SI" sz="1800" dirty="0">
                <a:effectLst/>
                <a:latin typeface="Calibri" panose="020F0502020204030204" pitchFamily="34" charset="0"/>
                <a:ea typeface="Calibri" panose="020F0502020204030204" pitchFamily="34" charset="0"/>
              </a:rPr>
              <a:t>.</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32" name="Google Shape;132;g33ae3988e0_0_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ae3988e0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Intervjuji so zelo koristni za zbiranje posebnih informacij, ki jih morda poznajo samo nekateri ljudje, ali za zbiranje zelo podrobnih informacij.</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39" name="Google Shape;139;g33ae3988e0_0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3ae3988e0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rPr>
              <a:t>To je izjemno fleksibilno orodje. Ko ste v neposrednem stiku z osebo, ji lahko postavite več vprašanj, tudi takšnih, ki se navezujejo drugo na drugo. Ankete na primer takšne dinamike ne omogočajo. Ker je intervjuvanec obrnjen proti vam, lahko tudi bolje razumete njegove reakcije. Po drugi strani je intervjuje bolj zapleteno organizirati in izvesti, težje jih je analizirati in pretvoriti odgovore intervjuvancev v rezultate. Poleg tega vas intervjuvanci s svojo osebnostjo lahko </a:t>
            </a:r>
            <a:r>
              <a:rPr lang="sl-SI" sz="1800" dirty="0" err="1">
                <a:effectLst/>
                <a:latin typeface="Calibri" panose="020F0502020204030204" pitchFamily="34" charset="0"/>
                <a:ea typeface="Calibri" panose="020F0502020204030204" pitchFamily="34" charset="0"/>
              </a:rPr>
              <a:t>zavedejo</a:t>
            </a:r>
            <a:r>
              <a:rPr lang="sl-SI" sz="1800" dirty="0">
                <a:effectLst/>
                <a:latin typeface="Calibri" panose="020F0502020204030204" pitchFamily="34" charset="0"/>
                <a:ea typeface="Calibri" panose="020F0502020204030204" pitchFamily="34" charset="0"/>
              </a:rPr>
              <a:t>, zato poskušajte ostati osredotočeni na vprašanja in iščite odgovore, ki jih potrebujete.</a:t>
            </a:r>
            <a:endParaRPr lang="en-SI"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46" name="Google Shape;146;g33ae3988e0_0_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dirty="0"/>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dirty="0"/>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dirty="0"/>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79528"/>
            <a:ext cx="24538153" cy="13795528"/>
          </a:xfrm>
          <a:prstGeom prst="rect">
            <a:avLst/>
          </a:prstGeom>
          <a:noFill/>
          <a:ln>
            <a:noFill/>
          </a:ln>
        </p:spPr>
      </p:pic>
      <p:sp>
        <p:nvSpPr>
          <p:cNvPr id="90" name="Google Shape;90;p1"/>
          <p:cNvSpPr txBox="1"/>
          <p:nvPr/>
        </p:nvSpPr>
        <p:spPr>
          <a:xfrm>
            <a:off x="778950" y="10806807"/>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2400"/>
              <a:buFont typeface="Montserrat"/>
              <a:buNone/>
            </a:pPr>
            <a:r>
              <a:rPr lang="sl" sz="8000" b="1" i="0" u="none" baseline="0" dirty="0">
                <a:solidFill>
                  <a:schemeClr val="lt1"/>
                </a:solidFill>
                <a:latin typeface="Montserrat"/>
                <a:ea typeface="Montserrat"/>
                <a:cs typeface="Montserrat"/>
                <a:sym typeface="Montserrat"/>
              </a:rPr>
              <a:t>RAZISKAVA NA TERENU: PRIMARNI PODATKI </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4" name="Zvok 3">
            <a:hlinkClick r:id="" action="ppaction://media"/>
            <a:extLst>
              <a:ext uri="{FF2B5EF4-FFF2-40B4-BE49-F238E27FC236}">
                <a16:creationId xmlns:a16="http://schemas.microsoft.com/office/drawing/2014/main" id="{EF82748D-927B-F3D9-5574-759D3E9C046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906"/>
    </mc:Choice>
    <mc:Fallback>
      <p:transition spd="slow" advTm="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4" descr="La Lampadina, Lampadina, Illuminazione, Chiaramente"/>
          <p:cNvPicPr preferRelativeResize="0"/>
          <p:nvPr/>
        </p:nvPicPr>
        <p:blipFill rotWithShape="1">
          <a:blip r:embed="rId5">
            <a:alphaModFix/>
          </a:blip>
          <a:srcRect/>
          <a:stretch/>
        </p:blipFill>
        <p:spPr>
          <a:xfrm>
            <a:off x="1627288" y="3245782"/>
            <a:ext cx="4516550" cy="8490600"/>
          </a:xfrm>
          <a:prstGeom prst="rect">
            <a:avLst/>
          </a:prstGeom>
          <a:noFill/>
          <a:ln>
            <a:noFill/>
          </a:ln>
        </p:spPr>
      </p:pic>
      <p:sp>
        <p:nvSpPr>
          <p:cNvPr id="159" name="Google Shape;159;p24"/>
          <p:cNvSpPr txBox="1"/>
          <p:nvPr/>
        </p:nvSpPr>
        <p:spPr>
          <a:xfrm>
            <a:off x="7056125" y="5652285"/>
            <a:ext cx="15699000" cy="3000000"/>
          </a:xfrm>
          <a:prstGeom prst="rect">
            <a:avLst/>
          </a:prstGeom>
          <a:noFill/>
          <a:ln>
            <a:noFill/>
          </a:ln>
        </p:spPr>
        <p:txBody>
          <a:bodyPr spcFirstLastPara="1" wrap="square" lIns="91425" tIns="91425" rIns="91425" bIns="91425" anchor="ctr" anchorCtr="0">
            <a:noAutofit/>
          </a:bodyPr>
          <a:lstStyle/>
          <a:p>
            <a:pPr marL="457200" marR="0" lvl="0" indent="-482600" algn="l" rtl="0">
              <a:lnSpc>
                <a:spcPct val="150000"/>
              </a:lnSpc>
              <a:spcBef>
                <a:spcPts val="0"/>
              </a:spcBef>
              <a:spcAft>
                <a:spcPts val="0"/>
              </a:spcAft>
              <a:buClr>
                <a:srgbClr val="595959"/>
              </a:buClr>
              <a:buSzPts val="4000"/>
              <a:buFont typeface="Montserrat"/>
              <a:buChar char="●"/>
            </a:pPr>
            <a:r>
              <a:rPr lang="sl" sz="4000" b="0" i="0" u="none" baseline="0" dirty="0">
                <a:solidFill>
                  <a:srgbClr val="595959"/>
                </a:solidFill>
                <a:latin typeface="Montserrat"/>
                <a:ea typeface="Montserrat"/>
                <a:cs typeface="Montserrat"/>
                <a:sym typeface="Montserrat"/>
              </a:rPr>
              <a:t>Intervjuji so lahko </a:t>
            </a:r>
            <a:r>
              <a:rPr lang="sl" sz="4000" b="1" i="0" u="none" baseline="0" dirty="0">
                <a:solidFill>
                  <a:srgbClr val="595959"/>
                </a:solidFill>
                <a:latin typeface="Montserrat"/>
                <a:ea typeface="Montserrat"/>
                <a:cs typeface="Montserrat"/>
                <a:sym typeface="Montserrat"/>
              </a:rPr>
              <a:t>strukturirani, polstrukturirani</a:t>
            </a:r>
            <a:r>
              <a:rPr lang="sl" sz="4000" b="0" i="0" u="none" baseline="0" dirty="0">
                <a:solidFill>
                  <a:srgbClr val="595959"/>
                </a:solidFill>
                <a:latin typeface="Montserrat"/>
                <a:ea typeface="Montserrat"/>
                <a:cs typeface="Montserrat"/>
                <a:sym typeface="Montserrat"/>
              </a:rPr>
              <a:t> ali </a:t>
            </a:r>
            <a:r>
              <a:rPr lang="sl" sz="4000" b="1" i="0" u="none" baseline="0" dirty="0">
                <a:solidFill>
                  <a:srgbClr val="595959"/>
                </a:solidFill>
                <a:latin typeface="Montserrat"/>
                <a:ea typeface="Montserrat"/>
                <a:cs typeface="Montserrat"/>
                <a:sym typeface="Montserrat"/>
              </a:rPr>
              <a:t>nestrukturirani</a:t>
            </a:r>
            <a:r>
              <a:rPr lang="sl" sz="4000" b="0" i="0" u="none" baseline="0" dirty="0">
                <a:solidFill>
                  <a:srgbClr val="595959"/>
                </a:solidFill>
                <a:latin typeface="Montserrat"/>
                <a:ea typeface="Montserrat"/>
                <a:cs typeface="Montserrat"/>
                <a:sym typeface="Montserrat"/>
              </a:rPr>
              <a:t>, tj. so sestavljeni iz bolj ali manj natančnega sklopa vprašanj.</a:t>
            </a:r>
          </a:p>
          <a:p>
            <a:pPr marL="457200" marR="0" lvl="0" indent="-482600" algn="l" rtl="0">
              <a:lnSpc>
                <a:spcPct val="150000"/>
              </a:lnSpc>
              <a:spcBef>
                <a:spcPts val="0"/>
              </a:spcBef>
              <a:spcAft>
                <a:spcPts val="0"/>
              </a:spcAft>
              <a:buClr>
                <a:srgbClr val="595959"/>
              </a:buClr>
              <a:buSzPts val="4000"/>
              <a:buFont typeface="Montserrat"/>
              <a:buChar char="●"/>
            </a:pPr>
            <a:r>
              <a:rPr lang="sl" sz="4000" b="0" i="0" u="none" baseline="0" dirty="0">
                <a:solidFill>
                  <a:srgbClr val="595959"/>
                </a:solidFill>
                <a:latin typeface="Montserrat"/>
                <a:ea typeface="Montserrat"/>
                <a:cs typeface="Montserrat"/>
                <a:sym typeface="Montserrat"/>
              </a:rPr>
              <a:t>Lahko se izvajajo </a:t>
            </a:r>
            <a:r>
              <a:rPr lang="sl" sz="4000" b="1" i="0" u="none" baseline="0" dirty="0">
                <a:solidFill>
                  <a:srgbClr val="595959"/>
                </a:solidFill>
                <a:latin typeface="Montserrat"/>
                <a:ea typeface="Montserrat"/>
                <a:cs typeface="Montserrat"/>
                <a:sym typeface="Montserrat"/>
              </a:rPr>
              <a:t>osebno</a:t>
            </a:r>
            <a:r>
              <a:rPr lang="sl" sz="4000" b="0" i="0" u="none" baseline="0" dirty="0">
                <a:solidFill>
                  <a:srgbClr val="595959"/>
                </a:solidFill>
                <a:latin typeface="Montserrat"/>
                <a:ea typeface="Montserrat"/>
                <a:cs typeface="Montserrat"/>
                <a:sym typeface="Montserrat"/>
              </a:rPr>
              <a:t> (iz oči v oči), lahko pa tudi po </a:t>
            </a:r>
            <a:r>
              <a:rPr lang="sl" sz="4000" b="1" i="0" u="none" baseline="0" dirty="0">
                <a:solidFill>
                  <a:srgbClr val="595959"/>
                </a:solidFill>
                <a:latin typeface="Montserrat"/>
                <a:ea typeface="Montserrat"/>
                <a:cs typeface="Montserrat"/>
                <a:sym typeface="Montserrat"/>
              </a:rPr>
              <a:t>telefonu</a:t>
            </a:r>
            <a:r>
              <a:rPr lang="sl" sz="4000" b="0" i="0" u="none" baseline="0" dirty="0">
                <a:solidFill>
                  <a:srgbClr val="595959"/>
                </a:solidFill>
                <a:latin typeface="Montserrat"/>
                <a:ea typeface="Montserrat"/>
                <a:cs typeface="Montserrat"/>
                <a:sym typeface="Montserrat"/>
              </a:rPr>
              <a:t> ali </a:t>
            </a:r>
            <a:r>
              <a:rPr lang="sl" sz="4000" b="1" i="0" u="none" baseline="0" dirty="0">
                <a:solidFill>
                  <a:srgbClr val="595959"/>
                </a:solidFill>
                <a:latin typeface="Montserrat"/>
                <a:ea typeface="Montserrat"/>
                <a:cs typeface="Montserrat"/>
                <a:sym typeface="Montserrat"/>
              </a:rPr>
              <a:t>Skypu</a:t>
            </a:r>
            <a:r>
              <a:rPr lang="sl" sz="4000" b="0" i="0" u="none" baseline="0" dirty="0">
                <a:solidFill>
                  <a:srgbClr val="595959"/>
                </a:solidFill>
                <a:latin typeface="Montserrat"/>
                <a:ea typeface="Montserrat"/>
                <a:cs typeface="Montserrat"/>
                <a:sym typeface="Montserrat"/>
              </a:rPr>
              <a:t>.</a:t>
            </a:r>
          </a:p>
          <a:p>
            <a:pPr marL="457200" marR="0" lvl="0" indent="-482600" algn="l" rtl="0">
              <a:lnSpc>
                <a:spcPct val="150000"/>
              </a:lnSpc>
              <a:spcBef>
                <a:spcPts val="0"/>
              </a:spcBef>
              <a:spcAft>
                <a:spcPts val="0"/>
              </a:spcAft>
              <a:buClr>
                <a:srgbClr val="595959"/>
              </a:buClr>
              <a:buSzPts val="4000"/>
              <a:buFont typeface="Montserrat"/>
              <a:buChar char="●"/>
            </a:pPr>
            <a:r>
              <a:rPr lang="sl" sz="4000" b="0" i="0" u="none" baseline="0" dirty="0">
                <a:solidFill>
                  <a:srgbClr val="595959"/>
                </a:solidFill>
                <a:latin typeface="Montserrat"/>
                <a:ea typeface="Montserrat"/>
                <a:cs typeface="Montserrat"/>
                <a:sym typeface="Montserrat"/>
              </a:rPr>
              <a:t>Če intervjuja ne snemate, si delajte veliko </a:t>
            </a:r>
            <a:r>
              <a:rPr lang="sl" sz="4000" b="1" i="0" u="none" baseline="0" dirty="0">
                <a:solidFill>
                  <a:srgbClr val="595959"/>
                </a:solidFill>
                <a:latin typeface="Montserrat"/>
                <a:ea typeface="Montserrat"/>
                <a:cs typeface="Montserrat"/>
                <a:sym typeface="Montserrat"/>
              </a:rPr>
              <a:t>zapiskov</a:t>
            </a:r>
            <a:r>
              <a:rPr lang="sl" sz="4000" b="0" i="0" u="none" baseline="0" dirty="0">
                <a:solidFill>
                  <a:srgbClr val="595959"/>
                </a:solidFill>
                <a:latin typeface="Montserrat"/>
                <a:ea typeface="Montserrat"/>
                <a:cs typeface="Montserrat"/>
                <a:sym typeface="Montserrat"/>
              </a:rPr>
              <a:t>, če pa želite pogovor snemati, zaprosite intervjuvanca za </a:t>
            </a:r>
            <a:r>
              <a:rPr lang="sl" sz="4000" b="1" i="0" u="none" baseline="0" dirty="0">
                <a:solidFill>
                  <a:srgbClr val="595959"/>
                </a:solidFill>
                <a:latin typeface="Montserrat"/>
                <a:ea typeface="Montserrat"/>
                <a:cs typeface="Montserrat"/>
                <a:sym typeface="Montserrat"/>
              </a:rPr>
              <a:t>dovoljenje</a:t>
            </a:r>
            <a:r>
              <a:rPr lang="sl" sz="4000" b="0" i="0" u="none" baseline="0" dirty="0">
                <a:solidFill>
                  <a:srgbClr val="595959"/>
                </a:solidFill>
                <a:latin typeface="Montserrat"/>
                <a:ea typeface="Montserrat"/>
                <a:cs typeface="Montserrat"/>
                <a:sym typeface="Montserrat"/>
              </a:rPr>
              <a:t>.</a:t>
            </a:r>
          </a:p>
          <a:p>
            <a:pPr marL="457200" marR="0" lvl="0" indent="-482600" algn="l" rtl="0">
              <a:lnSpc>
                <a:spcPct val="150000"/>
              </a:lnSpc>
              <a:spcBef>
                <a:spcPts val="0"/>
              </a:spcBef>
              <a:spcAft>
                <a:spcPts val="0"/>
              </a:spcAft>
              <a:buClr>
                <a:srgbClr val="595959"/>
              </a:buClr>
              <a:buSzPts val="4000"/>
              <a:buFont typeface="Montserrat"/>
              <a:buChar char="●"/>
            </a:pPr>
            <a:r>
              <a:rPr lang="sl" sz="4000" b="0" i="0" u="none" baseline="0" dirty="0">
                <a:solidFill>
                  <a:srgbClr val="595959"/>
                </a:solidFill>
                <a:latin typeface="Montserrat"/>
                <a:ea typeface="Montserrat"/>
                <a:cs typeface="Montserrat"/>
                <a:sym typeface="Montserrat"/>
              </a:rPr>
              <a:t>Intervjuje je treba </a:t>
            </a:r>
            <a:r>
              <a:rPr lang="sl" sz="4000" b="1" i="0" u="none" baseline="0" dirty="0">
                <a:solidFill>
                  <a:srgbClr val="595959"/>
                </a:solidFill>
                <a:latin typeface="Montserrat"/>
                <a:ea typeface="Montserrat"/>
                <a:cs typeface="Montserrat"/>
                <a:sym typeface="Montserrat"/>
              </a:rPr>
              <a:t>prepisati</a:t>
            </a:r>
            <a:r>
              <a:rPr lang="sl" sz="4000" b="0" i="0" u="none" baseline="0" dirty="0">
                <a:solidFill>
                  <a:srgbClr val="595959"/>
                </a:solidFill>
                <a:latin typeface="Montserrat"/>
                <a:ea typeface="Montserrat"/>
                <a:cs typeface="Montserrat"/>
                <a:sym typeface="Montserrat"/>
              </a:rPr>
              <a:t>, preden se </a:t>
            </a:r>
            <a:r>
              <a:rPr lang="sl" sz="4000" b="1" i="0" u="none" baseline="0" dirty="0">
                <a:solidFill>
                  <a:srgbClr val="595959"/>
                </a:solidFill>
                <a:latin typeface="Montserrat"/>
                <a:ea typeface="Montserrat"/>
                <a:cs typeface="Montserrat"/>
                <a:sym typeface="Montserrat"/>
              </a:rPr>
              <a:t>analizirajo</a:t>
            </a:r>
            <a:r>
              <a:rPr lang="sl" sz="4000" b="0" i="0" u="none" baseline="0" dirty="0">
                <a:solidFill>
                  <a:srgbClr val="595959"/>
                </a:solidFill>
                <a:latin typeface="Montserrat"/>
                <a:ea typeface="Montserrat"/>
                <a:cs typeface="Montserrat"/>
                <a:sym typeface="Montserrat"/>
              </a:rPr>
              <a:t> po shemi/ključu.</a:t>
            </a:r>
          </a:p>
        </p:txBody>
      </p:sp>
      <p:pic>
        <p:nvPicPr>
          <p:cNvPr id="3" name="Zvok 2">
            <a:hlinkClick r:id="" action="ppaction://media"/>
            <a:extLst>
              <a:ext uri="{FF2B5EF4-FFF2-40B4-BE49-F238E27FC236}">
                <a16:creationId xmlns:a16="http://schemas.microsoft.com/office/drawing/2014/main" id="{E855F5FE-8ECF-0518-752E-DB47642BE0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506"/>
    </mc:Choice>
    <mc:Fallback>
      <p:transition spd="slow" advTm="6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p:nvPr/>
        </p:nvSpPr>
        <p:spPr>
          <a:xfrm>
            <a:off x="1955463" y="2636716"/>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OPAZOVANJE</a:t>
            </a:r>
          </a:p>
        </p:txBody>
      </p:sp>
      <p:pic>
        <p:nvPicPr>
          <p:cNvPr id="165" name="Google Shape;165;p25" descr="Binocolo, Ricerca, Vedere, Per Trovare, Guarda"/>
          <p:cNvPicPr preferRelativeResize="0"/>
          <p:nvPr/>
        </p:nvPicPr>
        <p:blipFill rotWithShape="1">
          <a:blip r:embed="rId5">
            <a:alphaModFix/>
          </a:blip>
          <a:srcRect/>
          <a:stretch/>
        </p:blipFill>
        <p:spPr>
          <a:xfrm>
            <a:off x="17557049" y="6858000"/>
            <a:ext cx="5058751" cy="5058776"/>
          </a:xfrm>
          <a:prstGeom prst="rect">
            <a:avLst/>
          </a:prstGeom>
          <a:noFill/>
          <a:ln>
            <a:noFill/>
          </a:ln>
        </p:spPr>
      </p:pic>
      <p:sp>
        <p:nvSpPr>
          <p:cNvPr id="166" name="Google Shape;166;p25"/>
          <p:cNvSpPr txBox="1"/>
          <p:nvPr/>
        </p:nvSpPr>
        <p:spPr>
          <a:xfrm>
            <a:off x="1766613" y="6013371"/>
            <a:ext cx="16076700" cy="3000000"/>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sl" sz="5400" b="1" i="0" u="none" baseline="0" dirty="0">
                <a:solidFill>
                  <a:srgbClr val="595959"/>
                </a:solidFill>
                <a:latin typeface="Montserrat"/>
                <a:ea typeface="Montserrat"/>
                <a:cs typeface="Montserrat"/>
                <a:sym typeface="Montserrat"/>
              </a:rPr>
              <a:t>Nepristransko opazovanje ali opazovanje z udeležbo</a:t>
            </a:r>
            <a:r>
              <a:rPr lang="sl" sz="5400" b="0" i="0" u="none" baseline="0" dirty="0">
                <a:solidFill>
                  <a:srgbClr val="595959"/>
                </a:solidFill>
                <a:latin typeface="Montserrat"/>
                <a:ea typeface="Montserrat"/>
                <a:cs typeface="Montserrat"/>
                <a:sym typeface="Montserrat"/>
              </a:rPr>
              <a:t> je lahko še posebej koristno za opazovanje razmer na določenih krajih, dogodkih ali pri določenih dejavnostih.</a:t>
            </a:r>
          </a:p>
        </p:txBody>
      </p:sp>
      <p:pic>
        <p:nvPicPr>
          <p:cNvPr id="2" name="Google Shape;156;g27aa896d867_0_19">
            <a:extLst>
              <a:ext uri="{FF2B5EF4-FFF2-40B4-BE49-F238E27FC236}">
                <a16:creationId xmlns:a16="http://schemas.microsoft.com/office/drawing/2014/main" id="{C21D0E63-B2A5-58DC-0500-930108211066}"/>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109F7B0B-5A15-45AB-8212-8A232427EB6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507"/>
    </mc:Choice>
    <mc:Fallback>
      <p:transition spd="slow" advTm="2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2" name="Google Shape;172;p26" descr="Accettare, Sì, Segno Di Spunta, Simbolo, Segno"/>
          <p:cNvPicPr preferRelativeResize="0"/>
          <p:nvPr/>
        </p:nvPicPr>
        <p:blipFill rotWithShape="1">
          <a:blip r:embed="rId5">
            <a:alphaModFix/>
          </a:blip>
          <a:srcRect/>
          <a:stretch/>
        </p:blipFill>
        <p:spPr>
          <a:xfrm>
            <a:off x="1762800" y="3219185"/>
            <a:ext cx="4740400" cy="3968714"/>
          </a:xfrm>
          <a:prstGeom prst="rect">
            <a:avLst/>
          </a:prstGeom>
          <a:noFill/>
          <a:ln>
            <a:noFill/>
          </a:ln>
        </p:spPr>
      </p:pic>
      <p:pic>
        <p:nvPicPr>
          <p:cNvPr id="173" name="Google Shape;173;p26" descr="Annulla, No, Simbolo, Segno, Sbagliato, Mark, Scelta"/>
          <p:cNvPicPr preferRelativeResize="0"/>
          <p:nvPr/>
        </p:nvPicPr>
        <p:blipFill rotWithShape="1">
          <a:blip r:embed="rId6">
            <a:alphaModFix/>
          </a:blip>
          <a:srcRect/>
          <a:stretch/>
        </p:blipFill>
        <p:spPr>
          <a:xfrm>
            <a:off x="1758748" y="7962900"/>
            <a:ext cx="4880276" cy="3968725"/>
          </a:xfrm>
          <a:prstGeom prst="rect">
            <a:avLst/>
          </a:prstGeom>
          <a:noFill/>
          <a:ln>
            <a:noFill/>
          </a:ln>
        </p:spPr>
      </p:pic>
      <p:sp>
        <p:nvSpPr>
          <p:cNvPr id="174" name="Google Shape;174;p26"/>
          <p:cNvSpPr txBox="1"/>
          <p:nvPr/>
        </p:nvSpPr>
        <p:spPr>
          <a:xfrm>
            <a:off x="7652625" y="4332400"/>
            <a:ext cx="14386200" cy="3000000"/>
          </a:xfrm>
          <a:prstGeom prst="rect">
            <a:avLst/>
          </a:prstGeom>
          <a:noFill/>
          <a:ln>
            <a:noFill/>
          </a:ln>
        </p:spPr>
        <p:txBody>
          <a:bodyPr spcFirstLastPara="1" wrap="square" lIns="91425" tIns="91425" rIns="91425" bIns="91425" anchor="ctr" anchorCtr="0">
            <a:noAutofit/>
          </a:bodyPr>
          <a:lstStyle/>
          <a:p>
            <a:pPr marL="457200" marR="0" lvl="0" indent="-514350" algn="l" rtl="0">
              <a:lnSpc>
                <a:spcPct val="150000"/>
              </a:lnSpc>
              <a:spcBef>
                <a:spcPts val="0"/>
              </a:spcBef>
              <a:spcAft>
                <a:spcPts val="0"/>
              </a:spcAft>
              <a:buClr>
                <a:srgbClr val="595959"/>
              </a:buClr>
              <a:buSzPts val="4500"/>
              <a:buFont typeface="Montserrat"/>
              <a:buChar char="●"/>
            </a:pPr>
            <a:r>
              <a:rPr lang="sl" sz="4000" b="0" i="0" u="none" baseline="0">
                <a:solidFill>
                  <a:srgbClr val="595959"/>
                </a:solidFill>
                <a:latin typeface="Montserrat"/>
                <a:ea typeface="Montserrat"/>
                <a:cs typeface="Montserrat"/>
                <a:sym typeface="Montserrat"/>
              </a:rPr>
              <a:t>Odlična metoda za razumevanje območja kot celote</a:t>
            </a:r>
          </a:p>
          <a:p>
            <a:pPr marL="457200" marR="0" lvl="0" indent="-514350" algn="l" rtl="0">
              <a:lnSpc>
                <a:spcPct val="150000"/>
              </a:lnSpc>
              <a:spcBef>
                <a:spcPts val="0"/>
              </a:spcBef>
              <a:spcAft>
                <a:spcPts val="0"/>
              </a:spcAft>
              <a:buClr>
                <a:srgbClr val="595959"/>
              </a:buClr>
              <a:buSzPts val="4500"/>
              <a:buFont typeface="Montserrat"/>
              <a:buChar char="●"/>
            </a:pPr>
            <a:r>
              <a:rPr lang="sl" sz="4000" b="0" i="0" u="none" baseline="0">
                <a:solidFill>
                  <a:srgbClr val="595959"/>
                </a:solidFill>
                <a:latin typeface="Montserrat"/>
                <a:ea typeface="Montserrat"/>
                <a:cs typeface="Montserrat"/>
                <a:sym typeface="Montserrat"/>
              </a:rPr>
              <a:t>Bolj nevtralno kot predmet raziskave</a:t>
            </a:r>
          </a:p>
          <a:p>
            <a:pPr marL="457200" marR="0" lvl="0" indent="-514350" algn="l" rtl="0">
              <a:lnSpc>
                <a:spcPct val="150000"/>
              </a:lnSpc>
              <a:spcBef>
                <a:spcPts val="0"/>
              </a:spcBef>
              <a:spcAft>
                <a:spcPts val="0"/>
              </a:spcAft>
              <a:buClr>
                <a:srgbClr val="595959"/>
              </a:buClr>
              <a:buSzPts val="4500"/>
              <a:buFont typeface="Montserrat"/>
              <a:buChar char="●"/>
            </a:pPr>
            <a:r>
              <a:rPr lang="sl" sz="4000" b="0" i="0" u="none" baseline="0">
                <a:solidFill>
                  <a:srgbClr val="595959"/>
                </a:solidFill>
                <a:latin typeface="Montserrat"/>
                <a:ea typeface="Montserrat"/>
                <a:cs typeface="Montserrat"/>
                <a:sym typeface="Montserrat"/>
              </a:rPr>
              <a:t>Dober način za pridobitev predhodnih informacij</a:t>
            </a:r>
          </a:p>
          <a:p>
            <a:pPr marL="457200" lvl="0" indent="0" algn="l" rtl="0">
              <a:lnSpc>
                <a:spcPct val="150000"/>
              </a:lnSpc>
              <a:spcBef>
                <a:spcPts val="0"/>
              </a:spcBef>
              <a:spcAft>
                <a:spcPts val="0"/>
              </a:spcAft>
              <a:buNone/>
            </a:pPr>
            <a:endParaRPr sz="4300" dirty="0">
              <a:solidFill>
                <a:srgbClr val="595959"/>
              </a:solidFill>
              <a:latin typeface="Montserrat"/>
              <a:ea typeface="Montserrat"/>
              <a:cs typeface="Montserrat"/>
              <a:sym typeface="Montserrat"/>
            </a:endParaRPr>
          </a:p>
        </p:txBody>
      </p:sp>
      <p:sp>
        <p:nvSpPr>
          <p:cNvPr id="175" name="Google Shape;175;p26"/>
          <p:cNvSpPr txBox="1"/>
          <p:nvPr/>
        </p:nvSpPr>
        <p:spPr>
          <a:xfrm>
            <a:off x="7706925" y="8504150"/>
            <a:ext cx="14801100" cy="3000000"/>
          </a:xfrm>
          <a:prstGeom prst="rect">
            <a:avLst/>
          </a:prstGeom>
          <a:noFill/>
          <a:ln>
            <a:noFill/>
          </a:ln>
        </p:spPr>
        <p:txBody>
          <a:bodyPr spcFirstLastPara="1" wrap="square" lIns="91425" tIns="91425" rIns="91425" bIns="91425" anchor="ctr" anchorCtr="0">
            <a:noAutofit/>
          </a:bodyPr>
          <a:lstStyle/>
          <a:p>
            <a:pPr marL="457200" marR="0" lvl="0" indent="-533400" algn="l" rtl="0">
              <a:lnSpc>
                <a:spcPct val="150000"/>
              </a:lnSpc>
              <a:spcBef>
                <a:spcPts val="0"/>
              </a:spcBef>
              <a:spcAft>
                <a:spcPts val="0"/>
              </a:spcAft>
              <a:buClr>
                <a:srgbClr val="595959"/>
              </a:buClr>
              <a:buSzPts val="4800"/>
              <a:buFont typeface="Montserrat"/>
              <a:buChar char="●"/>
            </a:pPr>
            <a:r>
              <a:rPr lang="sl" sz="4000" b="0" i="0" u="none" baseline="0">
                <a:solidFill>
                  <a:srgbClr val="595959"/>
                </a:solidFill>
                <a:latin typeface="Montserrat"/>
                <a:ea typeface="Montserrat"/>
                <a:cs typeface="Montserrat"/>
                <a:sym typeface="Montserrat"/>
              </a:rPr>
              <a:t>Za dobro opazovanje je potreben čas</a:t>
            </a:r>
          </a:p>
          <a:p>
            <a:pPr marL="457200" marR="0" lvl="0" indent="-533400" algn="l" rtl="0">
              <a:lnSpc>
                <a:spcPct val="150000"/>
              </a:lnSpc>
              <a:spcBef>
                <a:spcPts val="0"/>
              </a:spcBef>
              <a:spcAft>
                <a:spcPts val="0"/>
              </a:spcAft>
              <a:buClr>
                <a:srgbClr val="595959"/>
              </a:buClr>
              <a:buSzPts val="4800"/>
              <a:buFont typeface="Montserrat"/>
              <a:buChar char="●"/>
            </a:pPr>
            <a:r>
              <a:rPr lang="sl" sz="4000" b="0" i="0" u="none" baseline="0">
                <a:solidFill>
                  <a:srgbClr val="595959"/>
                </a:solidFill>
                <a:latin typeface="Montserrat"/>
                <a:ea typeface="Montserrat"/>
                <a:cs typeface="Montserrat"/>
                <a:sym typeface="Montserrat"/>
              </a:rPr>
              <a:t>Ni v pomoč, če se zadevni kontekst pogosto spreminja</a:t>
            </a:r>
          </a:p>
        </p:txBody>
      </p:sp>
      <p:pic>
        <p:nvPicPr>
          <p:cNvPr id="3" name="Zvok 2">
            <a:hlinkClick r:id="" action="ppaction://media"/>
            <a:extLst>
              <a:ext uri="{FF2B5EF4-FFF2-40B4-BE49-F238E27FC236}">
                <a16:creationId xmlns:a16="http://schemas.microsoft.com/office/drawing/2014/main" id="{38D505AC-A1EA-4648-8CC4-74A88DE17C1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977"/>
    </mc:Choice>
    <mc:Fallback>
      <p:transition spd="slow" advTm="4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1" name="Google Shape;181;p27" descr="Pensare, Pensiero, Mano, Riflettere, Lampadina"/>
          <p:cNvPicPr preferRelativeResize="0"/>
          <p:nvPr/>
        </p:nvPicPr>
        <p:blipFill rotWithShape="1">
          <a:blip r:embed="rId5">
            <a:alphaModFix/>
          </a:blip>
          <a:srcRect/>
          <a:stretch/>
        </p:blipFill>
        <p:spPr>
          <a:xfrm>
            <a:off x="1631525" y="7627950"/>
            <a:ext cx="6910975" cy="4880875"/>
          </a:xfrm>
          <a:prstGeom prst="rect">
            <a:avLst/>
          </a:prstGeom>
          <a:noFill/>
          <a:ln>
            <a:noFill/>
          </a:ln>
        </p:spPr>
      </p:pic>
      <p:sp>
        <p:nvSpPr>
          <p:cNvPr id="182" name="Google Shape;182;p27"/>
          <p:cNvSpPr txBox="1"/>
          <p:nvPr/>
        </p:nvSpPr>
        <p:spPr>
          <a:xfrm>
            <a:off x="8844050" y="6005250"/>
            <a:ext cx="13116000" cy="3000000"/>
          </a:xfrm>
          <a:prstGeom prst="rect">
            <a:avLst/>
          </a:prstGeom>
          <a:noFill/>
          <a:ln>
            <a:noFill/>
          </a:ln>
        </p:spPr>
        <p:txBody>
          <a:bodyPr spcFirstLastPara="1" wrap="square" lIns="91425" tIns="91425" rIns="91425" bIns="91425" anchor="ctr" anchorCtr="0">
            <a:noAutofit/>
          </a:bodyPr>
          <a:lstStyle/>
          <a:p>
            <a:pPr marL="457200" lvl="0" indent="-514350" algn="l" rtl="0">
              <a:lnSpc>
                <a:spcPct val="150000"/>
              </a:lnSpc>
              <a:spcBef>
                <a:spcPts val="0"/>
              </a:spcBef>
              <a:spcAft>
                <a:spcPts val="0"/>
              </a:spcAft>
              <a:buClr>
                <a:srgbClr val="595959"/>
              </a:buClr>
              <a:buSzPts val="4500"/>
              <a:buFont typeface="Montserrat"/>
              <a:buChar char="●"/>
            </a:pPr>
            <a:r>
              <a:rPr lang="sl" sz="4500" b="0" i="0" u="none" baseline="0" dirty="0">
                <a:solidFill>
                  <a:srgbClr val="595959"/>
                </a:solidFill>
                <a:latin typeface="Montserrat"/>
                <a:ea typeface="Montserrat"/>
                <a:cs typeface="Montserrat"/>
                <a:sym typeface="Montserrat"/>
              </a:rPr>
              <a:t>Opazovanje je lahko </a:t>
            </a:r>
            <a:r>
              <a:rPr lang="sl" sz="4500" b="1" i="0" u="none" baseline="0" dirty="0">
                <a:solidFill>
                  <a:srgbClr val="595959"/>
                </a:solidFill>
                <a:latin typeface="Montserrat"/>
                <a:ea typeface="Montserrat"/>
                <a:cs typeface="Montserrat"/>
                <a:sym typeface="Montserrat"/>
              </a:rPr>
              <a:t>nevtralno</a:t>
            </a:r>
            <a:r>
              <a:rPr lang="sl" sz="4500" b="0" i="0" u="none" baseline="0" dirty="0">
                <a:solidFill>
                  <a:srgbClr val="595959"/>
                </a:solidFill>
                <a:latin typeface="Montserrat"/>
                <a:ea typeface="Montserrat"/>
                <a:cs typeface="Montserrat"/>
                <a:sym typeface="Montserrat"/>
              </a:rPr>
              <a:t> (brez interakcije s kontekstom) ali </a:t>
            </a:r>
            <a:r>
              <a:rPr lang="sl" sz="4500" b="1" i="0" u="none" baseline="0" dirty="0">
                <a:solidFill>
                  <a:srgbClr val="595959"/>
                </a:solidFill>
                <a:latin typeface="Montserrat"/>
                <a:ea typeface="Montserrat"/>
                <a:cs typeface="Montserrat"/>
                <a:sym typeface="Montserrat"/>
              </a:rPr>
              <a:t>participativno</a:t>
            </a:r>
            <a:r>
              <a:rPr lang="sl" sz="4500" b="0" i="0" u="none" baseline="0" dirty="0">
                <a:solidFill>
                  <a:srgbClr val="595959"/>
                </a:solidFill>
                <a:latin typeface="Montserrat"/>
                <a:ea typeface="Montserrat"/>
                <a:cs typeface="Montserrat"/>
                <a:sym typeface="Montserrat"/>
              </a:rPr>
              <a:t> (interaktivno).</a:t>
            </a:r>
          </a:p>
          <a:p>
            <a:pPr marL="457200" lvl="0" indent="-514350" algn="l" rtl="0">
              <a:lnSpc>
                <a:spcPct val="150000"/>
              </a:lnSpc>
              <a:spcBef>
                <a:spcPts val="0"/>
              </a:spcBef>
              <a:spcAft>
                <a:spcPts val="0"/>
              </a:spcAft>
              <a:buClr>
                <a:srgbClr val="595959"/>
              </a:buClr>
              <a:buSzPts val="4500"/>
              <a:buFont typeface="Montserrat"/>
              <a:buChar char="●"/>
            </a:pPr>
            <a:r>
              <a:rPr lang="sl" sz="4500" b="0" i="0" u="none" baseline="0" dirty="0">
                <a:solidFill>
                  <a:srgbClr val="595959"/>
                </a:solidFill>
                <a:latin typeface="Montserrat"/>
                <a:ea typeface="Montserrat"/>
                <a:cs typeface="Montserrat"/>
                <a:sym typeface="Montserrat"/>
              </a:rPr>
              <a:t>Preden se odpravite, je vedno koristno narediti </a:t>
            </a:r>
            <a:r>
              <a:rPr lang="sl" sz="4500" b="1" i="0" u="none" baseline="0" dirty="0">
                <a:solidFill>
                  <a:srgbClr val="595959"/>
                </a:solidFill>
                <a:latin typeface="Montserrat"/>
                <a:ea typeface="Montserrat"/>
                <a:cs typeface="Montserrat"/>
                <a:sym typeface="Montserrat"/>
              </a:rPr>
              <a:t>predhodni seznam</a:t>
            </a:r>
            <a:r>
              <a:rPr lang="sl" sz="4500" b="0" i="0" u="none" baseline="0" dirty="0">
                <a:solidFill>
                  <a:srgbClr val="595959"/>
                </a:solidFill>
                <a:latin typeface="Montserrat"/>
                <a:ea typeface="Montserrat"/>
                <a:cs typeface="Montserrat"/>
                <a:sym typeface="Montserrat"/>
              </a:rPr>
              <a:t> stvari, ki jih želite opazovati.</a:t>
            </a:r>
          </a:p>
          <a:p>
            <a:pPr marL="457200" lvl="0" indent="-514350" algn="l" rtl="0">
              <a:lnSpc>
                <a:spcPct val="150000"/>
              </a:lnSpc>
              <a:spcBef>
                <a:spcPts val="0"/>
              </a:spcBef>
              <a:spcAft>
                <a:spcPts val="0"/>
              </a:spcAft>
              <a:buClr>
                <a:srgbClr val="595959"/>
              </a:buClr>
              <a:buSzPts val="4500"/>
              <a:buFont typeface="Montserrat"/>
              <a:buChar char="●"/>
            </a:pPr>
            <a:r>
              <a:rPr lang="sl" sz="4500" b="0" i="0" u="none" baseline="0" dirty="0">
                <a:solidFill>
                  <a:srgbClr val="595959"/>
                </a:solidFill>
                <a:latin typeface="Montserrat"/>
                <a:ea typeface="Montserrat"/>
                <a:cs typeface="Montserrat"/>
                <a:sym typeface="Montserrat"/>
              </a:rPr>
              <a:t>Poskusite </a:t>
            </a:r>
            <a:r>
              <a:rPr lang="sl" sz="4500" b="1" i="0" u="none" baseline="0" dirty="0">
                <a:solidFill>
                  <a:srgbClr val="595959"/>
                </a:solidFill>
                <a:latin typeface="Montserrat"/>
                <a:ea typeface="Montserrat"/>
                <a:cs typeface="Montserrat"/>
                <a:sym typeface="Montserrat"/>
              </a:rPr>
              <a:t>pridobiti dostop</a:t>
            </a:r>
            <a:r>
              <a:rPr lang="sl" sz="4500" b="0" i="0" u="none" baseline="0" dirty="0">
                <a:solidFill>
                  <a:srgbClr val="595959"/>
                </a:solidFill>
                <a:latin typeface="Montserrat"/>
                <a:ea typeface="Montserrat"/>
                <a:cs typeface="Montserrat"/>
                <a:sym typeface="Montserrat"/>
              </a:rPr>
              <a:t> do pomembnih lokacij, ki jih želite opazovati.</a:t>
            </a:r>
          </a:p>
          <a:p>
            <a:pPr marL="457200" lvl="0" indent="-514350" algn="l" rtl="0">
              <a:lnSpc>
                <a:spcPct val="150000"/>
              </a:lnSpc>
              <a:spcBef>
                <a:spcPts val="0"/>
              </a:spcBef>
              <a:spcAft>
                <a:spcPts val="0"/>
              </a:spcAft>
              <a:buClr>
                <a:srgbClr val="595959"/>
              </a:buClr>
              <a:buSzPts val="4500"/>
              <a:buFont typeface="Montserrat"/>
              <a:buChar char="●"/>
            </a:pPr>
            <a:r>
              <a:rPr lang="sl" sz="4500" b="1" i="0" u="none" baseline="0" dirty="0">
                <a:solidFill>
                  <a:srgbClr val="595959"/>
                </a:solidFill>
                <a:latin typeface="Montserrat"/>
                <a:ea typeface="Montserrat"/>
                <a:cs typeface="Montserrat"/>
                <a:sym typeface="Montserrat"/>
              </a:rPr>
              <a:t>Informacije uredite </a:t>
            </a:r>
            <a:r>
              <a:rPr lang="sl" sz="4500" b="0" i="0" u="none" baseline="0" dirty="0">
                <a:solidFill>
                  <a:srgbClr val="595959"/>
                </a:solidFill>
                <a:latin typeface="Montserrat"/>
                <a:ea typeface="Montserrat"/>
                <a:cs typeface="Montserrat"/>
                <a:sym typeface="Montserrat"/>
              </a:rPr>
              <a:t>v strukturirano obliko.</a:t>
            </a:r>
          </a:p>
        </p:txBody>
      </p:sp>
      <p:pic>
        <p:nvPicPr>
          <p:cNvPr id="6" name="Zvok 5">
            <a:hlinkClick r:id="" action="ppaction://media"/>
            <a:extLst>
              <a:ext uri="{FF2B5EF4-FFF2-40B4-BE49-F238E27FC236}">
                <a16:creationId xmlns:a16="http://schemas.microsoft.com/office/drawing/2014/main" id="{3C808C42-454C-0D4B-0C6A-E660AF91D3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7193"/>
    </mc:Choice>
    <mc:Fallback>
      <p:transition spd="slow" advTm="4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p:nvPr/>
        </p:nvSpPr>
        <p:spPr>
          <a:xfrm>
            <a:off x="1862561"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FOKUSNE SKUPINE</a:t>
            </a:r>
          </a:p>
        </p:txBody>
      </p:sp>
      <p:pic>
        <p:nvPicPr>
          <p:cNvPr id="188" name="Google Shape;188;p28" descr="Gruppo, Team, Palloncini, Nubi, Nuvole Di Parola"/>
          <p:cNvPicPr preferRelativeResize="0"/>
          <p:nvPr/>
        </p:nvPicPr>
        <p:blipFill rotWithShape="1">
          <a:blip r:embed="rId5">
            <a:alphaModFix/>
          </a:blip>
          <a:srcRect/>
          <a:stretch/>
        </p:blipFill>
        <p:spPr>
          <a:xfrm>
            <a:off x="13095036" y="5219592"/>
            <a:ext cx="8933050" cy="6308975"/>
          </a:xfrm>
          <a:prstGeom prst="rect">
            <a:avLst/>
          </a:prstGeom>
          <a:noFill/>
          <a:ln>
            <a:noFill/>
          </a:ln>
        </p:spPr>
      </p:pic>
      <p:sp>
        <p:nvSpPr>
          <p:cNvPr id="189" name="Google Shape;189;p28"/>
          <p:cNvSpPr txBox="1"/>
          <p:nvPr/>
        </p:nvSpPr>
        <p:spPr>
          <a:xfrm>
            <a:off x="1847282" y="4681562"/>
            <a:ext cx="10529297" cy="7385037"/>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sl" sz="4000" b="1" i="0" u="none" baseline="0" dirty="0">
                <a:solidFill>
                  <a:srgbClr val="595959"/>
                </a:solidFill>
                <a:latin typeface="Montserrat"/>
                <a:ea typeface="Montserrat"/>
                <a:cs typeface="Montserrat"/>
                <a:sym typeface="Montserrat"/>
              </a:rPr>
              <a:t>Fokusna skupina</a:t>
            </a:r>
            <a:r>
              <a:rPr lang="sl" sz="4000" b="0" i="0" u="none" baseline="0" dirty="0">
                <a:solidFill>
                  <a:srgbClr val="595959"/>
                </a:solidFill>
                <a:latin typeface="Montserrat"/>
                <a:ea typeface="Montserrat"/>
                <a:cs typeface="Montserrat"/>
                <a:sym typeface="Montserrat"/>
              </a:rPr>
              <a:t> je vrsta »skupinskega« intervjuja, ki se osredotoča na poglobljeno analizo določene teme, in sicer ne samo s postavljanjem vprašanj različnim udeležencem, ampak tudi z interakcijo med samimi udeleženci. </a:t>
            </a:r>
          </a:p>
        </p:txBody>
      </p:sp>
      <p:pic>
        <p:nvPicPr>
          <p:cNvPr id="2" name="Google Shape;156;g27aa896d867_0_19">
            <a:extLst>
              <a:ext uri="{FF2B5EF4-FFF2-40B4-BE49-F238E27FC236}">
                <a16:creationId xmlns:a16="http://schemas.microsoft.com/office/drawing/2014/main" id="{855001CA-6A1A-6491-9D4C-94EF5E1B90C4}"/>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C6177123-8B74-CFC3-4F94-A182C29FD44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9485"/>
    </mc:Choice>
    <mc:Fallback>
      <p:transition spd="slow" advTm="2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5" name="Google Shape;195;p29" descr="Accettare, Sì, Segno Di Spunta, Simbolo, Segno"/>
          <p:cNvPicPr preferRelativeResize="0"/>
          <p:nvPr/>
        </p:nvPicPr>
        <p:blipFill rotWithShape="1">
          <a:blip r:embed="rId5">
            <a:alphaModFix/>
          </a:blip>
          <a:srcRect/>
          <a:stretch/>
        </p:blipFill>
        <p:spPr>
          <a:xfrm>
            <a:off x="1898629" y="3332907"/>
            <a:ext cx="4604575" cy="3855001"/>
          </a:xfrm>
          <a:prstGeom prst="rect">
            <a:avLst/>
          </a:prstGeom>
          <a:noFill/>
          <a:ln>
            <a:noFill/>
          </a:ln>
        </p:spPr>
      </p:pic>
      <p:pic>
        <p:nvPicPr>
          <p:cNvPr id="196" name="Google Shape;196;p29" descr="Annulla, No, Simbolo, Segno, Sbagliato, Mark, Scelta"/>
          <p:cNvPicPr preferRelativeResize="0"/>
          <p:nvPr/>
        </p:nvPicPr>
        <p:blipFill rotWithShape="1">
          <a:blip r:embed="rId6">
            <a:alphaModFix/>
          </a:blip>
          <a:srcRect/>
          <a:stretch/>
        </p:blipFill>
        <p:spPr>
          <a:xfrm>
            <a:off x="1758748" y="7962900"/>
            <a:ext cx="4880276" cy="3968725"/>
          </a:xfrm>
          <a:prstGeom prst="rect">
            <a:avLst/>
          </a:prstGeom>
          <a:noFill/>
          <a:ln>
            <a:noFill/>
          </a:ln>
        </p:spPr>
      </p:pic>
      <p:sp>
        <p:nvSpPr>
          <p:cNvPr id="197" name="Google Shape;197;p29"/>
          <p:cNvSpPr txBox="1"/>
          <p:nvPr/>
        </p:nvSpPr>
        <p:spPr>
          <a:xfrm>
            <a:off x="7285650" y="4029500"/>
            <a:ext cx="15921900" cy="3000000"/>
          </a:xfrm>
          <a:prstGeom prst="rect">
            <a:avLst/>
          </a:prstGeom>
          <a:noFill/>
          <a:ln>
            <a:noFill/>
          </a:ln>
        </p:spPr>
        <p:txBody>
          <a:bodyPr spcFirstLastPara="1" wrap="square" lIns="91425" tIns="91425" rIns="91425" bIns="91425" anchor="ctr" anchorCtr="0">
            <a:noAutofit/>
          </a:bodyPr>
          <a:lstStyle/>
          <a:p>
            <a:pPr marL="457200" lvl="0" indent="-514350" algn="l" rtl="0">
              <a:lnSpc>
                <a:spcPct val="150000"/>
              </a:lnSpc>
              <a:spcBef>
                <a:spcPts val="0"/>
              </a:spcBef>
              <a:spcAft>
                <a:spcPts val="0"/>
              </a:spcAft>
              <a:buClr>
                <a:srgbClr val="595959"/>
              </a:buClr>
              <a:buSzPts val="4500"/>
              <a:buFont typeface="Montserrat"/>
              <a:buChar char="●"/>
            </a:pPr>
            <a:r>
              <a:rPr lang="sl" sz="4500" b="0" i="0" u="none" baseline="0">
                <a:solidFill>
                  <a:srgbClr val="595959"/>
                </a:solidFill>
                <a:latin typeface="Montserrat"/>
                <a:ea typeface="Montserrat"/>
                <a:cs typeface="Montserrat"/>
                <a:sym typeface="Montserrat"/>
              </a:rPr>
              <a:t>Združuje prožnost, ki jo omogočajo intervjuji, in interakcijo med udeleženci</a:t>
            </a:r>
          </a:p>
          <a:p>
            <a:pPr marL="457200" lvl="0" indent="-514350" algn="l" rtl="0">
              <a:lnSpc>
                <a:spcPct val="150000"/>
              </a:lnSpc>
              <a:spcBef>
                <a:spcPts val="0"/>
              </a:spcBef>
              <a:spcAft>
                <a:spcPts val="0"/>
              </a:spcAft>
              <a:buClr>
                <a:srgbClr val="595959"/>
              </a:buClr>
              <a:buSzPts val="4500"/>
              <a:buFont typeface="Montserrat"/>
              <a:buChar char="●"/>
            </a:pPr>
            <a:r>
              <a:rPr lang="sl" sz="4500" b="0" i="0" u="none" baseline="0">
                <a:solidFill>
                  <a:srgbClr val="595959"/>
                </a:solidFill>
                <a:latin typeface="Montserrat"/>
                <a:ea typeface="Montserrat"/>
                <a:cs typeface="Montserrat"/>
                <a:sym typeface="Montserrat"/>
              </a:rPr>
              <a:t>Odlična metoda za poglobljeno preučevanje določene teme</a:t>
            </a:r>
          </a:p>
        </p:txBody>
      </p:sp>
      <p:sp>
        <p:nvSpPr>
          <p:cNvPr id="198" name="Google Shape;198;p29"/>
          <p:cNvSpPr txBox="1"/>
          <p:nvPr/>
        </p:nvSpPr>
        <p:spPr>
          <a:xfrm>
            <a:off x="7355700" y="8447263"/>
            <a:ext cx="14585100" cy="3000000"/>
          </a:xfrm>
          <a:prstGeom prst="rect">
            <a:avLst/>
          </a:prstGeom>
          <a:noFill/>
          <a:ln>
            <a:noFill/>
          </a:ln>
        </p:spPr>
        <p:txBody>
          <a:bodyPr spcFirstLastPara="1" wrap="square" lIns="91425" tIns="91425" rIns="91425" bIns="91425" anchor="ctr" anchorCtr="0">
            <a:noAutofit/>
          </a:bodyPr>
          <a:lstStyle/>
          <a:p>
            <a:pPr marL="457200" marR="0" lvl="0" indent="-501650" algn="l" rtl="0">
              <a:lnSpc>
                <a:spcPct val="150000"/>
              </a:lnSpc>
              <a:spcBef>
                <a:spcPts val="0"/>
              </a:spcBef>
              <a:spcAft>
                <a:spcPts val="0"/>
              </a:spcAft>
              <a:buClr>
                <a:srgbClr val="595959"/>
              </a:buClr>
              <a:buSzPts val="4300"/>
              <a:buFont typeface="Montserrat"/>
              <a:buChar char="●"/>
            </a:pPr>
            <a:r>
              <a:rPr lang="sl" sz="4500" b="0" i="0" u="none" baseline="0">
                <a:solidFill>
                  <a:srgbClr val="595959"/>
                </a:solidFill>
                <a:latin typeface="Montserrat"/>
                <a:ea typeface="Montserrat"/>
                <a:cs typeface="Montserrat"/>
                <a:sym typeface="Montserrat"/>
              </a:rPr>
              <a:t>Ni je lahko organizirati</a:t>
            </a:r>
          </a:p>
          <a:p>
            <a:pPr marL="457200" marR="0" lvl="0" indent="-501650" algn="l" rtl="0">
              <a:lnSpc>
                <a:spcPct val="150000"/>
              </a:lnSpc>
              <a:spcBef>
                <a:spcPts val="0"/>
              </a:spcBef>
              <a:spcAft>
                <a:spcPts val="0"/>
              </a:spcAft>
              <a:buClr>
                <a:srgbClr val="595959"/>
              </a:buClr>
              <a:buSzPts val="4300"/>
              <a:buFont typeface="Montserrat"/>
              <a:buChar char="●"/>
            </a:pPr>
            <a:r>
              <a:rPr lang="sl" sz="4500" b="0" i="0" u="none" baseline="0">
                <a:solidFill>
                  <a:srgbClr val="595959"/>
                </a:solidFill>
                <a:latin typeface="Montserrat"/>
                <a:ea typeface="Montserrat"/>
                <a:cs typeface="Montserrat"/>
                <a:sym typeface="Montserrat"/>
              </a:rPr>
              <a:t>Interakcije med udeleženci ni vedno preprosto obvladovati</a:t>
            </a:r>
          </a:p>
        </p:txBody>
      </p:sp>
      <p:pic>
        <p:nvPicPr>
          <p:cNvPr id="3" name="Zvok 2">
            <a:hlinkClick r:id="" action="ppaction://media"/>
            <a:extLst>
              <a:ext uri="{FF2B5EF4-FFF2-40B4-BE49-F238E27FC236}">
                <a16:creationId xmlns:a16="http://schemas.microsoft.com/office/drawing/2014/main" id="{CF4DF649-9070-49B1-B506-D61CCB467E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987"/>
    </mc:Choice>
    <mc:Fallback>
      <p:transition spd="slow" advTm="3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30" descr="Anello, Distretto Di, Punti, Centro, Modello, Middle"/>
          <p:cNvPicPr preferRelativeResize="0"/>
          <p:nvPr/>
        </p:nvPicPr>
        <p:blipFill rotWithShape="1">
          <a:blip r:embed="rId5">
            <a:alphaModFix/>
          </a:blip>
          <a:srcRect/>
          <a:stretch/>
        </p:blipFill>
        <p:spPr>
          <a:xfrm>
            <a:off x="15567800" y="3756400"/>
            <a:ext cx="7275225" cy="7285300"/>
          </a:xfrm>
          <a:prstGeom prst="rect">
            <a:avLst/>
          </a:prstGeom>
          <a:noFill/>
          <a:ln>
            <a:noFill/>
          </a:ln>
        </p:spPr>
      </p:pic>
      <p:sp>
        <p:nvSpPr>
          <p:cNvPr id="205" name="Google Shape;205;p30"/>
          <p:cNvSpPr txBox="1"/>
          <p:nvPr/>
        </p:nvSpPr>
        <p:spPr>
          <a:xfrm>
            <a:off x="1687250" y="6160025"/>
            <a:ext cx="13429200" cy="3000000"/>
          </a:xfrm>
          <a:prstGeom prst="rect">
            <a:avLst/>
          </a:prstGeom>
          <a:noFill/>
          <a:ln>
            <a:noFill/>
          </a:ln>
        </p:spPr>
        <p:txBody>
          <a:bodyPr spcFirstLastPara="1" wrap="square" lIns="91425" tIns="91425" rIns="91425" bIns="91425" anchor="ctr" anchorCtr="0">
            <a:noAutofit/>
          </a:bodyPr>
          <a:lstStyle/>
          <a:p>
            <a:pPr marL="457200" marR="0" lvl="0" indent="-533400" algn="l" rtl="0">
              <a:lnSpc>
                <a:spcPct val="150000"/>
              </a:lnSpc>
              <a:spcBef>
                <a:spcPts val="0"/>
              </a:spcBef>
              <a:spcAft>
                <a:spcPts val="0"/>
              </a:spcAft>
              <a:buClr>
                <a:srgbClr val="595959"/>
              </a:buClr>
              <a:buSzPts val="4800"/>
              <a:buFont typeface="Montserrat"/>
              <a:buChar char="●"/>
            </a:pPr>
            <a:r>
              <a:rPr lang="sl" sz="4800" b="0" i="0" u="none" baseline="0">
                <a:solidFill>
                  <a:srgbClr val="595959"/>
                </a:solidFill>
                <a:latin typeface="Montserrat"/>
                <a:ea typeface="Montserrat"/>
                <a:cs typeface="Montserrat"/>
                <a:sym typeface="Montserrat"/>
              </a:rPr>
              <a:t>Biti moramo </a:t>
            </a:r>
            <a:r>
              <a:rPr lang="sl" sz="4800" b="1" i="0" u="none" baseline="0">
                <a:solidFill>
                  <a:srgbClr val="595959"/>
                </a:solidFill>
                <a:latin typeface="Montserrat"/>
                <a:ea typeface="Montserrat"/>
                <a:cs typeface="Montserrat"/>
                <a:sym typeface="Montserrat"/>
              </a:rPr>
              <a:t>dobri moderatorji </a:t>
            </a:r>
            <a:r>
              <a:rPr lang="sl" sz="4800" b="0" i="0" u="none" baseline="0">
                <a:solidFill>
                  <a:srgbClr val="595959"/>
                </a:solidFill>
                <a:latin typeface="Montserrat"/>
                <a:ea typeface="Montserrat"/>
                <a:cs typeface="Montserrat"/>
                <a:sym typeface="Montserrat"/>
              </a:rPr>
              <a:t>in paziti, da med pogovorom nekateri udeleženci ne bi prevladovali.</a:t>
            </a:r>
          </a:p>
          <a:p>
            <a:pPr marL="457200" marR="0" lvl="0" indent="-533400" algn="l" rtl="0">
              <a:lnSpc>
                <a:spcPct val="150000"/>
              </a:lnSpc>
              <a:spcBef>
                <a:spcPts val="0"/>
              </a:spcBef>
              <a:spcAft>
                <a:spcPts val="0"/>
              </a:spcAft>
              <a:buClr>
                <a:srgbClr val="595959"/>
              </a:buClr>
              <a:buSzPts val="4800"/>
              <a:buFont typeface="Montserrat"/>
              <a:buChar char="●"/>
            </a:pPr>
            <a:r>
              <a:rPr lang="sl" sz="4800" b="0" i="0" u="none" baseline="0">
                <a:solidFill>
                  <a:srgbClr val="595959"/>
                </a:solidFill>
                <a:latin typeface="Montserrat"/>
                <a:ea typeface="Montserrat"/>
                <a:cs typeface="Montserrat"/>
                <a:sym typeface="Montserrat"/>
              </a:rPr>
              <a:t>Treba je pojasniti, kaj je </a:t>
            </a:r>
            <a:r>
              <a:rPr lang="sl" sz="4800" b="1" i="0" u="none" baseline="0">
                <a:solidFill>
                  <a:srgbClr val="595959"/>
                </a:solidFill>
                <a:latin typeface="Montserrat"/>
                <a:ea typeface="Montserrat"/>
                <a:cs typeface="Montserrat"/>
                <a:sym typeface="Montserrat"/>
              </a:rPr>
              <a:t>cilj</a:t>
            </a:r>
            <a:r>
              <a:rPr lang="sl" sz="4800" b="0" i="0" u="none" baseline="0">
                <a:solidFill>
                  <a:srgbClr val="595959"/>
                </a:solidFill>
                <a:latin typeface="Montserrat"/>
                <a:ea typeface="Montserrat"/>
                <a:cs typeface="Montserrat"/>
                <a:sym typeface="Montserrat"/>
              </a:rPr>
              <a:t> fokusne skupine.</a:t>
            </a:r>
          </a:p>
          <a:p>
            <a:pPr marL="457200" marR="0" lvl="0" indent="-533400" algn="l" rtl="0">
              <a:lnSpc>
                <a:spcPct val="150000"/>
              </a:lnSpc>
              <a:spcBef>
                <a:spcPts val="0"/>
              </a:spcBef>
              <a:spcAft>
                <a:spcPts val="0"/>
              </a:spcAft>
              <a:buClr>
                <a:srgbClr val="595959"/>
              </a:buClr>
              <a:buSzPts val="4800"/>
              <a:buFont typeface="Montserrat"/>
              <a:buChar char="●"/>
            </a:pPr>
            <a:r>
              <a:rPr lang="sl" sz="4800" b="0" i="0" u="none" baseline="0">
                <a:solidFill>
                  <a:srgbClr val="595959"/>
                </a:solidFill>
                <a:latin typeface="Montserrat"/>
                <a:ea typeface="Montserrat"/>
                <a:cs typeface="Montserrat"/>
                <a:sym typeface="Montserrat"/>
              </a:rPr>
              <a:t>Poskusite doseči </a:t>
            </a:r>
            <a:r>
              <a:rPr lang="sl" sz="4800" b="1" i="0" u="none" baseline="0">
                <a:solidFill>
                  <a:srgbClr val="595959"/>
                </a:solidFill>
                <a:latin typeface="Montserrat"/>
                <a:ea typeface="Montserrat"/>
                <a:cs typeface="Montserrat"/>
                <a:sym typeface="Montserrat"/>
              </a:rPr>
              <a:t>raznolikost in </a:t>
            </a:r>
            <a:r>
              <a:rPr lang="sl" sz="4800" b="0" i="0" u="none" baseline="0">
                <a:solidFill>
                  <a:srgbClr val="595959"/>
                </a:solidFill>
                <a:latin typeface="Montserrat"/>
                <a:ea typeface="Montserrat"/>
                <a:cs typeface="Montserrat"/>
                <a:sym typeface="Montserrat"/>
              </a:rPr>
              <a:t>pridobiti </a:t>
            </a:r>
            <a:r>
              <a:rPr lang="sl" sz="4800" b="1" i="0" u="none" baseline="0">
                <a:solidFill>
                  <a:srgbClr val="595959"/>
                </a:solidFill>
                <a:latin typeface="Montserrat"/>
                <a:ea typeface="Montserrat"/>
                <a:cs typeface="Montserrat"/>
                <a:sym typeface="Montserrat"/>
              </a:rPr>
              <a:t>različne poglede </a:t>
            </a:r>
            <a:r>
              <a:rPr lang="sl" sz="4800" b="0" i="0" u="none" baseline="0">
                <a:solidFill>
                  <a:srgbClr val="595959"/>
                </a:solidFill>
                <a:latin typeface="Montserrat"/>
                <a:ea typeface="Montserrat"/>
                <a:cs typeface="Montserrat"/>
                <a:sym typeface="Montserrat"/>
              </a:rPr>
              <a:t>ali stališča, ki jih prvotno v vprašanjih niste predvideli.</a:t>
            </a:r>
          </a:p>
        </p:txBody>
      </p:sp>
      <p:pic>
        <p:nvPicPr>
          <p:cNvPr id="6" name="Zvok 5">
            <a:hlinkClick r:id="" action="ppaction://media"/>
            <a:extLst>
              <a:ext uri="{FF2B5EF4-FFF2-40B4-BE49-F238E27FC236}">
                <a16:creationId xmlns:a16="http://schemas.microsoft.com/office/drawing/2014/main" id="{F17C56E2-6430-803A-D059-028784062F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645"/>
    </mc:Choice>
    <mc:Fallback>
      <p:transition spd="slow" advTm="3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p:nvPr/>
        </p:nvSpPr>
        <p:spPr>
          <a:xfrm>
            <a:off x="1977450" y="271188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DNEVNIKI ALI ZAPISKI</a:t>
            </a:r>
          </a:p>
        </p:txBody>
      </p:sp>
      <p:pic>
        <p:nvPicPr>
          <p:cNvPr id="211" name="Google Shape;211;p31" descr="Notepad, Promemoria, Matita, Scrittura, Nota, Autore"/>
          <p:cNvPicPr preferRelativeResize="0"/>
          <p:nvPr/>
        </p:nvPicPr>
        <p:blipFill rotWithShape="1">
          <a:blip r:embed="rId5">
            <a:alphaModFix/>
          </a:blip>
          <a:srcRect/>
          <a:stretch/>
        </p:blipFill>
        <p:spPr>
          <a:xfrm>
            <a:off x="14602575" y="4355925"/>
            <a:ext cx="7247550" cy="7719275"/>
          </a:xfrm>
          <a:prstGeom prst="rect">
            <a:avLst/>
          </a:prstGeom>
          <a:noFill/>
          <a:ln>
            <a:noFill/>
          </a:ln>
        </p:spPr>
      </p:pic>
      <p:sp>
        <p:nvSpPr>
          <p:cNvPr id="212" name="Google Shape;212;p31"/>
          <p:cNvSpPr txBox="1"/>
          <p:nvPr/>
        </p:nvSpPr>
        <p:spPr>
          <a:xfrm>
            <a:off x="1977450" y="6697500"/>
            <a:ext cx="12800100" cy="3000000"/>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sl" sz="5400" b="1" i="0" u="none" baseline="0">
                <a:solidFill>
                  <a:srgbClr val="595959"/>
                </a:solidFill>
                <a:latin typeface="Montserrat"/>
                <a:ea typeface="Montserrat"/>
                <a:cs typeface="Montserrat"/>
                <a:sym typeface="Montserrat"/>
              </a:rPr>
              <a:t>Dnevniki ali zapiski </a:t>
            </a:r>
            <a:r>
              <a:rPr lang="sl" sz="5400" b="0" i="0" u="none" baseline="0">
                <a:solidFill>
                  <a:srgbClr val="595959"/>
                </a:solidFill>
                <a:latin typeface="Montserrat"/>
                <a:ea typeface="Montserrat"/>
                <a:cs typeface="Montserrat"/>
                <a:sym typeface="Montserrat"/>
              </a:rPr>
              <a:t>so posebna oblika opazovanja, ki omogoča zbiranje zelo podrobnih informacij o nekem vedenju. </a:t>
            </a:r>
          </a:p>
        </p:txBody>
      </p:sp>
      <p:pic>
        <p:nvPicPr>
          <p:cNvPr id="2" name="Google Shape;156;g27aa896d867_0_19">
            <a:extLst>
              <a:ext uri="{FF2B5EF4-FFF2-40B4-BE49-F238E27FC236}">
                <a16:creationId xmlns:a16="http://schemas.microsoft.com/office/drawing/2014/main" id="{4A7CF2FA-92DE-E1FB-3C5B-9831DCF44D04}"/>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187EE775-964B-2024-E779-4EE558DF5A4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908"/>
    </mc:Choice>
    <mc:Fallback>
      <p:transition spd="slow" advTm="3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1766823"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ANALIZA VSEBINE</a:t>
            </a:r>
          </a:p>
        </p:txBody>
      </p:sp>
      <p:pic>
        <p:nvPicPr>
          <p:cNvPr id="218" name="Google Shape;218;p32" descr="Ufficio, Cercare, Ingrandimento, Cartella, Ricerca"/>
          <p:cNvPicPr preferRelativeResize="0"/>
          <p:nvPr/>
        </p:nvPicPr>
        <p:blipFill rotWithShape="1">
          <a:blip r:embed="rId5">
            <a:alphaModFix/>
          </a:blip>
          <a:srcRect/>
          <a:stretch/>
        </p:blipFill>
        <p:spPr>
          <a:xfrm>
            <a:off x="1764349" y="4932017"/>
            <a:ext cx="7851974" cy="6118425"/>
          </a:xfrm>
          <a:prstGeom prst="rect">
            <a:avLst/>
          </a:prstGeom>
          <a:noFill/>
          <a:ln>
            <a:noFill/>
          </a:ln>
        </p:spPr>
      </p:pic>
      <p:sp>
        <p:nvSpPr>
          <p:cNvPr id="219" name="Google Shape;219;p32"/>
          <p:cNvSpPr txBox="1"/>
          <p:nvPr/>
        </p:nvSpPr>
        <p:spPr>
          <a:xfrm>
            <a:off x="10054950" y="6489580"/>
            <a:ext cx="12521100" cy="3000000"/>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sl" sz="4800" b="1" i="0" u="none" baseline="0" dirty="0">
                <a:solidFill>
                  <a:srgbClr val="595959"/>
                </a:solidFill>
                <a:latin typeface="Montserrat"/>
                <a:ea typeface="Montserrat"/>
                <a:cs typeface="Montserrat"/>
                <a:sym typeface="Montserrat"/>
              </a:rPr>
              <a:t>Analiza vsebine</a:t>
            </a:r>
            <a:r>
              <a:rPr lang="sl" sz="4800" b="0" i="0" u="none" baseline="0" dirty="0">
                <a:solidFill>
                  <a:srgbClr val="595959"/>
                </a:solidFill>
                <a:latin typeface="Montserrat"/>
                <a:ea typeface="Montserrat"/>
                <a:cs typeface="Montserrat"/>
                <a:sym typeface="Montserrat"/>
              </a:rPr>
              <a:t> je sistematična in kvantitativna analiza besedila. </a:t>
            </a:r>
          </a:p>
          <a:p>
            <a:pPr marL="0" lvl="0" indent="0" algn="l" rtl="0">
              <a:lnSpc>
                <a:spcPct val="160000"/>
              </a:lnSpc>
              <a:spcBef>
                <a:spcPts val="0"/>
              </a:spcBef>
              <a:spcAft>
                <a:spcPts val="0"/>
              </a:spcAft>
              <a:buNone/>
            </a:pPr>
            <a:r>
              <a:rPr lang="sl" sz="4800" b="0" i="0" u="none" baseline="0" dirty="0">
                <a:solidFill>
                  <a:srgbClr val="595959"/>
                </a:solidFill>
                <a:latin typeface="Montserrat"/>
                <a:ea typeface="Montserrat"/>
                <a:cs typeface="Montserrat"/>
                <a:sym typeface="Montserrat"/>
              </a:rPr>
              <a:t>Če je velik del zbranih informacij v obliki besedila, je lahko sistematična analiza vsebine zelo učinkovita pri ugotavljanju, ali obstajajo ponavljajoče se teme.</a:t>
            </a:r>
          </a:p>
        </p:txBody>
      </p:sp>
      <p:pic>
        <p:nvPicPr>
          <p:cNvPr id="2" name="Google Shape;156;g27aa896d867_0_19">
            <a:extLst>
              <a:ext uri="{FF2B5EF4-FFF2-40B4-BE49-F238E27FC236}">
                <a16:creationId xmlns:a16="http://schemas.microsoft.com/office/drawing/2014/main" id="{3836E7BA-6B94-E2CC-BA38-72DA5CAD72A6}"/>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D9687BC8-DCC7-A5F7-509E-520A7E63077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442"/>
    </mc:Choice>
    <mc:Fallback>
      <p:transition spd="slow" advTm="3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3" name="Zvok 2">
            <a:hlinkClick r:id="" action="ppaction://media"/>
            <a:extLst>
              <a:ext uri="{FF2B5EF4-FFF2-40B4-BE49-F238E27FC236}">
                <a16:creationId xmlns:a16="http://schemas.microsoft.com/office/drawing/2014/main" id="{813072D4-BDD4-30C5-994A-5DD76A708FF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815"/>
    </mc:Choice>
    <mc:Fallback>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p:nvPr/>
        </p:nvSpPr>
        <p:spPr>
          <a:xfrm>
            <a:off x="1546254"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PRIMARNI PODATKI: METODE ZBIRANJA </a:t>
            </a:r>
          </a:p>
        </p:txBody>
      </p:sp>
      <p:pic>
        <p:nvPicPr>
          <p:cNvPr id="101" name="Google Shape;101;p16" descr="Walker, Uomo, Mappa, Persone, Silhouette, A Piedi"/>
          <p:cNvPicPr preferRelativeResize="0"/>
          <p:nvPr/>
        </p:nvPicPr>
        <p:blipFill rotWithShape="1">
          <a:blip r:embed="rId5">
            <a:alphaModFix/>
          </a:blip>
          <a:srcRect/>
          <a:stretch/>
        </p:blipFill>
        <p:spPr>
          <a:xfrm>
            <a:off x="1941847" y="4627291"/>
            <a:ext cx="4355787" cy="7169179"/>
          </a:xfrm>
          <a:prstGeom prst="rect">
            <a:avLst/>
          </a:prstGeom>
          <a:noFill/>
          <a:ln>
            <a:noFill/>
          </a:ln>
        </p:spPr>
      </p:pic>
      <p:sp>
        <p:nvSpPr>
          <p:cNvPr id="102" name="Google Shape;102;p16"/>
          <p:cNvSpPr txBox="1"/>
          <p:nvPr/>
        </p:nvSpPr>
        <p:spPr>
          <a:xfrm>
            <a:off x="7903028" y="4627291"/>
            <a:ext cx="13949707" cy="6440700"/>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1800"/>
              </a:spcBef>
              <a:spcAft>
                <a:spcPts val="0"/>
              </a:spcAft>
              <a:buNone/>
            </a:pPr>
            <a:r>
              <a:rPr lang="sl" sz="3700" b="0" i="0" u="none" baseline="0" dirty="0">
                <a:solidFill>
                  <a:srgbClr val="595959"/>
                </a:solidFill>
                <a:latin typeface="Montserrat"/>
                <a:ea typeface="Montserrat"/>
                <a:cs typeface="Montserrat"/>
                <a:sym typeface="Montserrat"/>
              </a:rPr>
              <a:t>Načini zbiranja primarnih podatkov: opazovanje in delanje zapiskov, snemanje intervjujev, merjenje dejavnosti in vedenja ter izvajanje anket.</a:t>
            </a:r>
          </a:p>
          <a:p>
            <a:pPr marL="0" lvl="0" indent="0" algn="l" rtl="0">
              <a:lnSpc>
                <a:spcPct val="160000"/>
              </a:lnSpc>
              <a:spcBef>
                <a:spcPts val="1800"/>
              </a:spcBef>
              <a:spcAft>
                <a:spcPts val="0"/>
              </a:spcAft>
              <a:buNone/>
            </a:pPr>
            <a:r>
              <a:rPr lang="sl" sz="3700" b="0" i="0" u="none" baseline="0" dirty="0">
                <a:solidFill>
                  <a:srgbClr val="595959"/>
                </a:solidFill>
                <a:latin typeface="Montserrat"/>
                <a:ea typeface="Montserrat"/>
                <a:cs typeface="Montserrat"/>
                <a:sym typeface="Montserrat"/>
              </a:rPr>
              <a:t>Zbrati je mogoče neomejeno informacij, zato je pomembno, da poznamo glavne metode zbiranja primarnih podatkov</a:t>
            </a:r>
            <a:r>
              <a:rPr lang="sl" sz="3700" dirty="0">
                <a:solidFill>
                  <a:srgbClr val="595959"/>
                </a:solidFill>
                <a:latin typeface="Montserrat"/>
                <a:ea typeface="Montserrat"/>
                <a:cs typeface="Montserrat"/>
                <a:sym typeface="Montserrat"/>
              </a:rPr>
              <a:t>.</a:t>
            </a:r>
            <a:endParaRPr lang="sl" sz="3700" b="0" i="0" u="none" baseline="0" dirty="0">
              <a:solidFill>
                <a:srgbClr val="595959"/>
              </a:solidFill>
              <a:latin typeface="Montserrat"/>
              <a:ea typeface="Montserrat"/>
              <a:cs typeface="Montserrat"/>
              <a:sym typeface="Montserrat"/>
            </a:endParaRPr>
          </a:p>
        </p:txBody>
      </p:sp>
      <p:pic>
        <p:nvPicPr>
          <p:cNvPr id="2" name="Google Shape;156;g27aa896d867_0_19">
            <a:extLst>
              <a:ext uri="{FF2B5EF4-FFF2-40B4-BE49-F238E27FC236}">
                <a16:creationId xmlns:a16="http://schemas.microsoft.com/office/drawing/2014/main" id="{8242CB15-982A-1D1B-1A71-08401ACC5193}"/>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FBAB54D2-7BA0-A56A-ADFB-2F624E1CE21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120"/>
    </mc:Choice>
    <mc:Fallback>
      <p:transition spd="slow" advTm="2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p:nvPr/>
        </p:nvSpPr>
        <p:spPr>
          <a:xfrm>
            <a:off x="2875818" y="6858000"/>
            <a:ext cx="17851200" cy="1074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6000" b="1" i="0" u="none" baseline="0" dirty="0">
                <a:solidFill>
                  <a:srgbClr val="F08A47"/>
                </a:solidFill>
                <a:latin typeface="Montserrat"/>
                <a:ea typeface="Montserrat"/>
                <a:cs typeface="Montserrat"/>
                <a:sym typeface="Montserrat"/>
              </a:rPr>
              <a:t>METODE ZBIRANJA PRIMARNIH PODATKOV </a:t>
            </a:r>
          </a:p>
          <a:p>
            <a:pPr marL="0" marR="0" lvl="0" indent="0" algn="l"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sp>
        <p:nvSpPr>
          <p:cNvPr id="108" name="Google Shape;108;p17"/>
          <p:cNvSpPr txBox="1"/>
          <p:nvPr/>
        </p:nvSpPr>
        <p:spPr>
          <a:xfrm>
            <a:off x="4387425" y="1393350"/>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4000" b="1" i="0" u="none" strike="noStrike" cap="none" dirty="0">
              <a:solidFill>
                <a:srgbClr val="7F7F7F"/>
              </a:solidFill>
              <a:latin typeface="Montserrat"/>
              <a:ea typeface="Montserrat"/>
              <a:cs typeface="Montserrat"/>
              <a:sym typeface="Montserrat"/>
            </a:endParaRPr>
          </a:p>
        </p:txBody>
      </p:sp>
      <p:pic>
        <p:nvPicPr>
          <p:cNvPr id="2" name="Google Shape;156;g27aa896d867_0_19">
            <a:extLst>
              <a:ext uri="{FF2B5EF4-FFF2-40B4-BE49-F238E27FC236}">
                <a16:creationId xmlns:a16="http://schemas.microsoft.com/office/drawing/2014/main" id="{4927F9C9-9A80-32A5-FEA9-E2DF8B0ED0C1}"/>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3" name="Google Shape;156;g27aa896d867_0_19">
            <a:extLst>
              <a:ext uri="{FF2B5EF4-FFF2-40B4-BE49-F238E27FC236}">
                <a16:creationId xmlns:a16="http://schemas.microsoft.com/office/drawing/2014/main" id="{4C33F03A-DD50-1F4F-FE0E-C8BB79898A97}"/>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5" name="Zvok 4">
            <a:hlinkClick r:id="" action="ppaction://media"/>
            <a:extLst>
              <a:ext uri="{FF2B5EF4-FFF2-40B4-BE49-F238E27FC236}">
                <a16:creationId xmlns:a16="http://schemas.microsoft.com/office/drawing/2014/main" id="{A9CBE974-ECB9-A7F2-244B-B832F9C3F4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904"/>
    </mc:Choice>
    <mc:Fallback>
      <p:transition spd="slow" advTm="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p:nvPr/>
        </p:nvSpPr>
        <p:spPr>
          <a:xfrm>
            <a:off x="11490100" y="4858675"/>
            <a:ext cx="11134500" cy="5606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8000"/>
              <a:buFont typeface="Arial"/>
              <a:buNone/>
            </a:pPr>
            <a:r>
              <a:rPr lang="sl" sz="6400" b="1" i="0" u="none" baseline="0" dirty="0">
                <a:solidFill>
                  <a:srgbClr val="595959"/>
                </a:solidFill>
                <a:latin typeface="Montserrat"/>
                <a:ea typeface="Montserrat"/>
                <a:cs typeface="Montserrat"/>
                <a:sym typeface="Montserrat"/>
              </a:rPr>
              <a:t>Ankete </a:t>
            </a:r>
            <a:r>
              <a:rPr lang="sl" sz="6400" b="0" i="0" u="none" baseline="0" dirty="0">
                <a:solidFill>
                  <a:srgbClr val="595959"/>
                </a:solidFill>
                <a:latin typeface="Montserrat"/>
                <a:ea typeface="Montserrat"/>
                <a:cs typeface="Montserrat"/>
                <a:sym typeface="Montserrat"/>
              </a:rPr>
              <a:t>so koristne za zbiranje velikih količin podatkov</a:t>
            </a:r>
            <a:r>
              <a:rPr lang="sl" sz="6400" dirty="0">
                <a:solidFill>
                  <a:srgbClr val="595959"/>
                </a:solidFill>
                <a:latin typeface="Montserrat"/>
                <a:ea typeface="Montserrat"/>
                <a:cs typeface="Montserrat"/>
                <a:sym typeface="Montserrat"/>
              </a:rPr>
              <a:t>. </a:t>
            </a:r>
            <a:endParaRPr lang="sl" sz="6300" b="1" i="0" u="none" baseline="0" dirty="0">
              <a:solidFill>
                <a:srgbClr val="595959"/>
              </a:solidFill>
              <a:latin typeface="Montserrat"/>
              <a:ea typeface="Montserrat"/>
              <a:cs typeface="Montserrat"/>
              <a:sym typeface="Montserrat"/>
            </a:endParaRPr>
          </a:p>
          <a:p>
            <a:pPr marL="0" marR="0" lvl="0" indent="0" algn="l" rtl="0">
              <a:lnSpc>
                <a:spcPct val="80000"/>
              </a:lnSpc>
              <a:spcBef>
                <a:spcPts val="1000"/>
              </a:spcBef>
              <a:spcAft>
                <a:spcPts val="0"/>
              </a:spcAft>
              <a:buClr>
                <a:srgbClr val="000000"/>
              </a:buClr>
              <a:buSzPts val="4400"/>
              <a:buFont typeface="Arial"/>
              <a:buNone/>
            </a:pPr>
            <a:endParaRPr sz="4400" b="0" i="0" u="none" strike="noStrike" cap="none" dirty="0">
              <a:solidFill>
                <a:schemeClr val="dk1"/>
              </a:solidFill>
              <a:latin typeface="Verdana"/>
              <a:ea typeface="Verdana"/>
              <a:cs typeface="Verdana"/>
              <a:sym typeface="Verdana"/>
            </a:endParaRPr>
          </a:p>
        </p:txBody>
      </p:sp>
      <p:sp>
        <p:nvSpPr>
          <p:cNvPr id="114" name="Google Shape;114;p18"/>
          <p:cNvSpPr txBox="1"/>
          <p:nvPr/>
        </p:nvSpPr>
        <p:spPr>
          <a:xfrm>
            <a:off x="1905482"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ANKETA </a:t>
            </a:r>
          </a:p>
        </p:txBody>
      </p:sp>
      <p:pic>
        <p:nvPicPr>
          <p:cNvPr id="115" name="Google Shape;115;p18" descr="Questionario, Domande, Carta, Matita, Red, Foglio"/>
          <p:cNvPicPr preferRelativeResize="0"/>
          <p:nvPr/>
        </p:nvPicPr>
        <p:blipFill rotWithShape="1">
          <a:blip r:embed="rId5">
            <a:alphaModFix/>
          </a:blip>
          <a:srcRect/>
          <a:stretch/>
        </p:blipFill>
        <p:spPr>
          <a:xfrm>
            <a:off x="4767943" y="5682342"/>
            <a:ext cx="6188856" cy="6012307"/>
          </a:xfrm>
          <a:prstGeom prst="rect">
            <a:avLst/>
          </a:prstGeom>
          <a:noFill/>
          <a:ln>
            <a:noFill/>
          </a:ln>
        </p:spPr>
      </p:pic>
      <p:pic>
        <p:nvPicPr>
          <p:cNvPr id="2" name="Google Shape;156;g27aa896d867_0_19">
            <a:extLst>
              <a:ext uri="{FF2B5EF4-FFF2-40B4-BE49-F238E27FC236}">
                <a16:creationId xmlns:a16="http://schemas.microsoft.com/office/drawing/2014/main" id="{011A61F1-CA57-66F7-59F4-3C186AADFF20}"/>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FA109F6D-4690-C83F-3D87-C6649FFB1B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540"/>
    </mc:Choice>
    <mc:Fallback>
      <p:transition spd="slow" advTm="1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9"/>
          <p:cNvSpPr txBox="1"/>
          <p:nvPr/>
        </p:nvSpPr>
        <p:spPr>
          <a:xfrm>
            <a:off x="2082700" y="5910050"/>
            <a:ext cx="11959200" cy="3000000"/>
          </a:xfrm>
          <a:prstGeom prst="rect">
            <a:avLst/>
          </a:prstGeom>
          <a:noFill/>
          <a:ln>
            <a:noFill/>
          </a:ln>
        </p:spPr>
        <p:txBody>
          <a:bodyPr spcFirstLastPara="1" wrap="square" lIns="91425" tIns="91425" rIns="91425" bIns="91425" anchor="ctr" anchorCtr="0">
            <a:noAutofit/>
          </a:bodyPr>
          <a:lstStyle/>
          <a:p>
            <a:pPr marR="0" lvl="0" algn="l" rtl="0">
              <a:lnSpc>
                <a:spcPct val="115000"/>
              </a:lnSpc>
              <a:spcBef>
                <a:spcPts val="0"/>
              </a:spcBef>
              <a:spcAft>
                <a:spcPts val="0"/>
              </a:spcAft>
              <a:buClr>
                <a:srgbClr val="595959"/>
              </a:buClr>
              <a:buSzPts val="5300"/>
            </a:pPr>
            <a:r>
              <a:rPr lang="sl" sz="5300" b="0" i="0" u="none" baseline="0" dirty="0">
                <a:solidFill>
                  <a:srgbClr val="595959"/>
                </a:solidFill>
                <a:latin typeface="Montserrat"/>
                <a:ea typeface="Montserrat"/>
                <a:cs typeface="Montserrat"/>
                <a:sym typeface="Montserrat"/>
              </a:rPr>
              <a:t>PREDNOSTI ANKETE:</a:t>
            </a:r>
          </a:p>
          <a:p>
            <a:pPr marL="457200" marR="0" lvl="0" indent="-565150" algn="l" rtl="0">
              <a:lnSpc>
                <a:spcPct val="115000"/>
              </a:lnSpc>
              <a:spcBef>
                <a:spcPts val="0"/>
              </a:spcBef>
              <a:spcAft>
                <a:spcPts val="0"/>
              </a:spcAft>
              <a:buClr>
                <a:srgbClr val="595959"/>
              </a:buClr>
              <a:buSzPts val="5300"/>
              <a:buFont typeface="Montserrat"/>
              <a:buChar char="●"/>
            </a:pPr>
            <a:endParaRPr lang="sl" sz="5300" b="0" i="0" u="none" baseline="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Ne stanejo veliko</a:t>
            </a:r>
          </a:p>
          <a:p>
            <a:pPr marL="0" marR="0" lvl="0" indent="0" algn="l" rtl="0">
              <a:lnSpc>
                <a:spcPct val="115000"/>
              </a:lnSpc>
              <a:spcBef>
                <a:spcPts val="0"/>
              </a:spcBef>
              <a:spcAft>
                <a:spcPts val="0"/>
              </a:spcAft>
              <a:buNone/>
            </a:pPr>
            <a:endParaRPr sz="530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Učinkovite so za strukturiranje raziskave za analizo območja</a:t>
            </a:r>
          </a:p>
          <a:p>
            <a:pPr marL="0" marR="0" lvl="0" indent="0" algn="l" rtl="0">
              <a:lnSpc>
                <a:spcPct val="115000"/>
              </a:lnSpc>
              <a:spcBef>
                <a:spcPts val="0"/>
              </a:spcBef>
              <a:spcAft>
                <a:spcPts val="0"/>
              </a:spcAft>
              <a:buClr>
                <a:srgbClr val="000000"/>
              </a:buClr>
              <a:buSzPts val="8000"/>
              <a:buFont typeface="Arial"/>
              <a:buNone/>
            </a:pPr>
            <a:endParaRPr sz="530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Odgovori so kakovostni (zanesljivost informacij)</a:t>
            </a:r>
          </a:p>
        </p:txBody>
      </p:sp>
      <p:pic>
        <p:nvPicPr>
          <p:cNvPr id="122" name="Google Shape;122;p19" descr="Accettare, Sì, Segno Di Spunta, Simbolo, Segno"/>
          <p:cNvPicPr preferRelativeResize="0"/>
          <p:nvPr/>
        </p:nvPicPr>
        <p:blipFill rotWithShape="1">
          <a:blip r:embed="rId5">
            <a:alphaModFix/>
          </a:blip>
          <a:srcRect/>
          <a:stretch/>
        </p:blipFill>
        <p:spPr>
          <a:xfrm>
            <a:off x="14041900" y="5910050"/>
            <a:ext cx="7801675" cy="6531649"/>
          </a:xfrm>
          <a:prstGeom prst="rect">
            <a:avLst/>
          </a:prstGeom>
          <a:noFill/>
          <a:ln>
            <a:noFill/>
          </a:ln>
        </p:spPr>
      </p:pic>
      <p:pic>
        <p:nvPicPr>
          <p:cNvPr id="3" name="Zvok 2">
            <a:hlinkClick r:id="" action="ppaction://media"/>
            <a:extLst>
              <a:ext uri="{FF2B5EF4-FFF2-40B4-BE49-F238E27FC236}">
                <a16:creationId xmlns:a16="http://schemas.microsoft.com/office/drawing/2014/main" id="{35E60637-5149-2190-1BDB-7D4438D55F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3503"/>
    </mc:Choice>
    <mc:Fallback>
      <p:transition spd="slow" advTm="4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Google Shape;128;p20" descr="Annulla, No, Simbolo, Segno, Sbagliato, Mark, Scelta"/>
          <p:cNvPicPr preferRelativeResize="0"/>
          <p:nvPr/>
        </p:nvPicPr>
        <p:blipFill rotWithShape="1">
          <a:blip r:embed="rId5">
            <a:alphaModFix/>
          </a:blip>
          <a:srcRect l="-2501" t="-16618"/>
          <a:stretch/>
        </p:blipFill>
        <p:spPr>
          <a:xfrm>
            <a:off x="13846800" y="4776150"/>
            <a:ext cx="8073424" cy="7690624"/>
          </a:xfrm>
          <a:prstGeom prst="rect">
            <a:avLst/>
          </a:prstGeom>
          <a:noFill/>
          <a:ln>
            <a:noFill/>
          </a:ln>
        </p:spPr>
      </p:pic>
      <p:sp>
        <p:nvSpPr>
          <p:cNvPr id="129" name="Google Shape;129;p20"/>
          <p:cNvSpPr txBox="1"/>
          <p:nvPr/>
        </p:nvSpPr>
        <p:spPr>
          <a:xfrm>
            <a:off x="1589025" y="5715000"/>
            <a:ext cx="12945900" cy="3000000"/>
          </a:xfrm>
          <a:prstGeom prst="rect">
            <a:avLst/>
          </a:prstGeom>
          <a:noFill/>
          <a:ln>
            <a:noFill/>
          </a:ln>
        </p:spPr>
        <p:txBody>
          <a:bodyPr spcFirstLastPara="1" wrap="square" lIns="91425" tIns="91425" rIns="91425" bIns="91425" anchor="ctr" anchorCtr="0">
            <a:noAutofit/>
          </a:bodyPr>
          <a:lstStyle/>
          <a:p>
            <a:pPr marR="0" lvl="0" algn="l" rtl="0">
              <a:lnSpc>
                <a:spcPct val="115000"/>
              </a:lnSpc>
              <a:spcBef>
                <a:spcPts val="0"/>
              </a:spcBef>
              <a:spcAft>
                <a:spcPts val="0"/>
              </a:spcAft>
              <a:buClr>
                <a:srgbClr val="595959"/>
              </a:buClr>
              <a:buSzPts val="5300"/>
            </a:pPr>
            <a:r>
              <a:rPr lang="sl" sz="5300" b="0" i="0" u="none" baseline="0" dirty="0">
                <a:solidFill>
                  <a:srgbClr val="595959"/>
                </a:solidFill>
                <a:latin typeface="Montserrat"/>
                <a:ea typeface="Montserrat"/>
                <a:cs typeface="Montserrat"/>
                <a:sym typeface="Montserrat"/>
              </a:rPr>
              <a:t>POMANJKLJIVOSTI ANKETE:</a:t>
            </a:r>
          </a:p>
          <a:p>
            <a:pPr marL="457200" marR="0" lvl="0" indent="-565150" algn="l" rtl="0">
              <a:lnSpc>
                <a:spcPct val="115000"/>
              </a:lnSpc>
              <a:spcBef>
                <a:spcPts val="0"/>
              </a:spcBef>
              <a:spcAft>
                <a:spcPts val="0"/>
              </a:spcAft>
              <a:buClr>
                <a:srgbClr val="595959"/>
              </a:buClr>
              <a:buSzPts val="5300"/>
              <a:buFont typeface="Montserrat"/>
              <a:buChar char="●"/>
            </a:pPr>
            <a:endParaRPr lang="sl" sz="530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Biti morajo skrbno zasnovane</a:t>
            </a:r>
          </a:p>
          <a:p>
            <a:pPr marL="457200" marR="0" lvl="0" indent="0" algn="l" rtl="0">
              <a:lnSpc>
                <a:spcPct val="115000"/>
              </a:lnSpc>
              <a:spcBef>
                <a:spcPts val="0"/>
              </a:spcBef>
              <a:spcAft>
                <a:spcPts val="0"/>
              </a:spcAft>
              <a:buNone/>
            </a:pPr>
            <a:endParaRPr sz="530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Niso nujno zelo privlačne</a:t>
            </a:r>
          </a:p>
          <a:p>
            <a:pPr marL="457200" marR="0" lvl="0" indent="0" algn="l" rtl="0">
              <a:lnSpc>
                <a:spcPct val="115000"/>
              </a:lnSpc>
              <a:spcBef>
                <a:spcPts val="0"/>
              </a:spcBef>
              <a:spcAft>
                <a:spcPts val="0"/>
              </a:spcAft>
              <a:buNone/>
            </a:pPr>
            <a:endParaRPr sz="5300" dirty="0">
              <a:solidFill>
                <a:srgbClr val="595959"/>
              </a:solidFill>
              <a:latin typeface="Montserrat"/>
              <a:ea typeface="Montserrat"/>
              <a:cs typeface="Montserrat"/>
              <a:sym typeface="Montserrat"/>
            </a:endParaRPr>
          </a:p>
          <a:p>
            <a:pPr marL="457200" marR="0" lvl="0" indent="-565150" algn="l" rtl="0">
              <a:lnSpc>
                <a:spcPct val="115000"/>
              </a:lnSpc>
              <a:spcBef>
                <a:spcPts val="0"/>
              </a:spcBef>
              <a:spcAft>
                <a:spcPts val="0"/>
              </a:spcAft>
              <a:buClr>
                <a:srgbClr val="595959"/>
              </a:buClr>
              <a:buSzPts val="5300"/>
              <a:buFont typeface="Montserrat"/>
              <a:buChar char="●"/>
            </a:pPr>
            <a:r>
              <a:rPr lang="sl" sz="5300" b="0" i="0" u="none" baseline="0" dirty="0">
                <a:solidFill>
                  <a:srgbClr val="595959"/>
                </a:solidFill>
                <a:latin typeface="Montserrat"/>
                <a:ea typeface="Montserrat"/>
                <a:cs typeface="Montserrat"/>
                <a:sym typeface="Montserrat"/>
              </a:rPr>
              <a:t>So neosebne (težava z avtentičnostjo, ki pa jo je mogoče rešiti)</a:t>
            </a:r>
          </a:p>
        </p:txBody>
      </p:sp>
      <p:pic>
        <p:nvPicPr>
          <p:cNvPr id="11" name="Zvok 10">
            <a:hlinkClick r:id="" action="ppaction://media"/>
            <a:extLst>
              <a:ext uri="{FF2B5EF4-FFF2-40B4-BE49-F238E27FC236}">
                <a16:creationId xmlns:a16="http://schemas.microsoft.com/office/drawing/2014/main" id="{4DBE011A-4A5A-D005-4365-9949D3E1EF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622"/>
    </mc:Choice>
    <mc:Fallback>
      <p:transition spd="slow" advTm="4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21" descr="La Lampadina, Lampadina, Illuminazione, Chiaramente"/>
          <p:cNvPicPr preferRelativeResize="0"/>
          <p:nvPr/>
        </p:nvPicPr>
        <p:blipFill rotWithShape="1">
          <a:blip r:embed="rId5">
            <a:alphaModFix/>
          </a:blip>
          <a:srcRect/>
          <a:stretch/>
        </p:blipFill>
        <p:spPr>
          <a:xfrm>
            <a:off x="16017475" y="3081850"/>
            <a:ext cx="4741475" cy="8913524"/>
          </a:xfrm>
          <a:prstGeom prst="rect">
            <a:avLst/>
          </a:prstGeom>
          <a:noFill/>
          <a:ln>
            <a:noFill/>
          </a:ln>
        </p:spPr>
      </p:pic>
      <p:sp>
        <p:nvSpPr>
          <p:cNvPr id="136" name="Google Shape;136;p21"/>
          <p:cNvSpPr txBox="1"/>
          <p:nvPr/>
        </p:nvSpPr>
        <p:spPr>
          <a:xfrm>
            <a:off x="1744185" y="5358000"/>
            <a:ext cx="13976700" cy="3000000"/>
          </a:xfrm>
          <a:prstGeom prst="rect">
            <a:avLst/>
          </a:prstGeom>
          <a:noFill/>
          <a:ln>
            <a:noFill/>
          </a:ln>
        </p:spPr>
        <p:txBody>
          <a:bodyPr spcFirstLastPara="1" wrap="square" lIns="91425" tIns="91425" rIns="91425" bIns="91425" anchor="ctr" anchorCtr="0">
            <a:noAutofit/>
          </a:bodyPr>
          <a:lstStyle/>
          <a:p>
            <a:pPr lvl="0" algn="l" rtl="0">
              <a:lnSpc>
                <a:spcPct val="150000"/>
              </a:lnSpc>
              <a:spcBef>
                <a:spcPts val="0"/>
              </a:spcBef>
              <a:spcAft>
                <a:spcPts val="0"/>
              </a:spcAft>
              <a:buClr>
                <a:srgbClr val="595959"/>
              </a:buClr>
              <a:buSzPts val="6000"/>
            </a:pPr>
            <a:r>
              <a:rPr lang="sl" sz="4400" b="0" i="0" u="none" baseline="0" dirty="0">
                <a:solidFill>
                  <a:srgbClr val="595959"/>
                </a:solidFill>
                <a:latin typeface="Montserrat"/>
                <a:ea typeface="Montserrat"/>
                <a:cs typeface="Montserrat"/>
                <a:sym typeface="Montserrat"/>
              </a:rPr>
              <a:t>NASVETI ZA IZDELAVO ANKETE:</a:t>
            </a: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endParaRPr lang="sl" sz="4400" dirty="0">
              <a:solidFill>
                <a:srgbClr val="595959"/>
              </a:solidFill>
              <a:latin typeface="Montserrat"/>
              <a:ea typeface="Montserrat"/>
              <a:cs typeface="Montserrat"/>
              <a:sym typeface="Montserrat"/>
            </a:endParaRP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r>
              <a:rPr lang="sl" sz="4400" b="0" i="0" u="none" baseline="0" dirty="0">
                <a:solidFill>
                  <a:srgbClr val="595959"/>
                </a:solidFill>
                <a:latin typeface="Montserrat"/>
                <a:ea typeface="Montserrat"/>
                <a:cs typeface="Montserrat"/>
                <a:sym typeface="Montserrat"/>
              </a:rPr>
              <a:t>Določite </a:t>
            </a:r>
            <a:r>
              <a:rPr lang="sl" sz="4400" b="1" i="0" u="none" baseline="0" dirty="0">
                <a:solidFill>
                  <a:srgbClr val="595959"/>
                </a:solidFill>
                <a:latin typeface="Montserrat"/>
                <a:ea typeface="Montserrat"/>
                <a:cs typeface="Montserrat"/>
                <a:sym typeface="Montserrat"/>
              </a:rPr>
              <a:t>področje uporabe</a:t>
            </a: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r>
              <a:rPr lang="sl" sz="4400" b="0" i="0" u="none" baseline="0" dirty="0">
                <a:solidFill>
                  <a:srgbClr val="595959"/>
                </a:solidFill>
                <a:latin typeface="Montserrat"/>
                <a:ea typeface="Montserrat"/>
                <a:cs typeface="Montserrat"/>
                <a:sym typeface="Montserrat"/>
              </a:rPr>
              <a:t>Zagotovite </a:t>
            </a:r>
            <a:r>
              <a:rPr lang="sl" sz="4400" b="1" i="0" u="none" baseline="0" dirty="0">
                <a:solidFill>
                  <a:srgbClr val="595959"/>
                </a:solidFill>
                <a:latin typeface="Montserrat"/>
                <a:ea typeface="Montserrat"/>
                <a:cs typeface="Montserrat"/>
                <a:sym typeface="Montserrat"/>
              </a:rPr>
              <a:t>jasna navodila </a:t>
            </a:r>
            <a:r>
              <a:rPr lang="sl" sz="4400" b="0" i="0" u="none" baseline="0" dirty="0">
                <a:solidFill>
                  <a:srgbClr val="595959"/>
                </a:solidFill>
                <a:latin typeface="Montserrat"/>
                <a:ea typeface="Montserrat"/>
                <a:cs typeface="Montserrat"/>
                <a:sym typeface="Montserrat"/>
              </a:rPr>
              <a:t>za odgovarjanje</a:t>
            </a: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r>
              <a:rPr lang="sl" sz="4400" b="0" i="0" u="none" baseline="0" dirty="0">
                <a:solidFill>
                  <a:srgbClr val="595959"/>
                </a:solidFill>
                <a:latin typeface="Montserrat"/>
                <a:ea typeface="Montserrat"/>
                <a:cs typeface="Montserrat"/>
                <a:sym typeface="Montserrat"/>
              </a:rPr>
              <a:t>Vedeti morate, </a:t>
            </a:r>
            <a:r>
              <a:rPr lang="sl" sz="4400" b="1" i="0" u="none" baseline="0" dirty="0">
                <a:solidFill>
                  <a:srgbClr val="595959"/>
                </a:solidFill>
                <a:latin typeface="Montserrat"/>
                <a:ea typeface="Montserrat"/>
                <a:cs typeface="Montserrat"/>
                <a:sym typeface="Montserrat"/>
              </a:rPr>
              <a:t>katere spremenljivke </a:t>
            </a:r>
            <a:r>
              <a:rPr lang="sl" sz="4400" b="0" i="0" u="none" baseline="0" dirty="0">
                <a:solidFill>
                  <a:srgbClr val="595959"/>
                </a:solidFill>
                <a:latin typeface="Montserrat"/>
                <a:ea typeface="Montserrat"/>
                <a:cs typeface="Montserrat"/>
                <a:sym typeface="Montserrat"/>
              </a:rPr>
              <a:t>želite raziskati, in jih preoblikovati v dobra vprašanja</a:t>
            </a: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r>
              <a:rPr lang="sl" sz="4400" b="0" i="0" u="none" baseline="0" dirty="0">
                <a:solidFill>
                  <a:srgbClr val="595959"/>
                </a:solidFill>
                <a:latin typeface="Montserrat"/>
                <a:ea typeface="Montserrat"/>
                <a:cs typeface="Montserrat"/>
                <a:sym typeface="Montserrat"/>
              </a:rPr>
              <a:t>Odločite se, ali boste uporabljali </a:t>
            </a:r>
            <a:r>
              <a:rPr lang="sl" sz="4400" b="1" i="0" u="none" baseline="0" dirty="0">
                <a:solidFill>
                  <a:srgbClr val="595959"/>
                </a:solidFill>
                <a:latin typeface="Montserrat"/>
                <a:ea typeface="Montserrat"/>
                <a:cs typeface="Montserrat"/>
                <a:sym typeface="Montserrat"/>
              </a:rPr>
              <a:t>odprta</a:t>
            </a:r>
            <a:r>
              <a:rPr lang="sl" sz="4400" b="0" i="0" u="none" baseline="0" dirty="0">
                <a:solidFill>
                  <a:srgbClr val="595959"/>
                </a:solidFill>
                <a:latin typeface="Montserrat"/>
                <a:ea typeface="Montserrat"/>
                <a:cs typeface="Montserrat"/>
                <a:sym typeface="Montserrat"/>
              </a:rPr>
              <a:t> ali </a:t>
            </a:r>
            <a:r>
              <a:rPr lang="sl" sz="4400" b="1" i="0" u="none" baseline="0" dirty="0">
                <a:solidFill>
                  <a:srgbClr val="595959"/>
                </a:solidFill>
                <a:latin typeface="Montserrat"/>
                <a:ea typeface="Montserrat"/>
                <a:cs typeface="Montserrat"/>
                <a:sym typeface="Montserrat"/>
              </a:rPr>
              <a:t>zaprta</a:t>
            </a:r>
            <a:r>
              <a:rPr lang="sl" sz="4400" b="0" i="0" u="none" baseline="0" dirty="0">
                <a:solidFill>
                  <a:srgbClr val="595959"/>
                </a:solidFill>
                <a:latin typeface="Montserrat"/>
                <a:ea typeface="Montserrat"/>
                <a:cs typeface="Montserrat"/>
                <a:sym typeface="Montserrat"/>
              </a:rPr>
              <a:t> vprašanja.</a:t>
            </a:r>
          </a:p>
          <a:p>
            <a:pPr marL="571500" lvl="0" indent="-571500" algn="l" rtl="0">
              <a:lnSpc>
                <a:spcPct val="150000"/>
              </a:lnSpc>
              <a:spcBef>
                <a:spcPts val="0"/>
              </a:spcBef>
              <a:spcAft>
                <a:spcPts val="0"/>
              </a:spcAft>
              <a:buClr>
                <a:srgbClr val="595959"/>
              </a:buClr>
              <a:buSzPts val="6000"/>
              <a:buFont typeface="Arial" panose="020B0604020202020204" pitchFamily="34" charset="0"/>
              <a:buChar char="•"/>
            </a:pPr>
            <a:r>
              <a:rPr lang="sl" sz="4400" b="0" i="0" u="none" baseline="0" dirty="0">
                <a:solidFill>
                  <a:srgbClr val="595959"/>
                </a:solidFill>
                <a:latin typeface="Montserrat"/>
                <a:ea typeface="Montserrat"/>
                <a:cs typeface="Montserrat"/>
                <a:sym typeface="Montserrat"/>
              </a:rPr>
              <a:t>Lahko uporabite </a:t>
            </a:r>
            <a:r>
              <a:rPr lang="sl" sz="4400" b="1" i="0" u="none" baseline="0" dirty="0">
                <a:solidFill>
                  <a:srgbClr val="595959"/>
                </a:solidFill>
                <a:latin typeface="Montserrat"/>
                <a:ea typeface="Montserrat"/>
                <a:cs typeface="Montserrat"/>
                <a:sym typeface="Montserrat"/>
              </a:rPr>
              <a:t>spletna orodja</a:t>
            </a:r>
            <a:r>
              <a:rPr lang="sl" sz="4400" b="0" i="0" u="none" baseline="0" dirty="0">
                <a:solidFill>
                  <a:srgbClr val="595959"/>
                </a:solidFill>
                <a:latin typeface="Montserrat"/>
                <a:ea typeface="Montserrat"/>
                <a:cs typeface="Montserrat"/>
                <a:sym typeface="Montserrat"/>
              </a:rPr>
              <a:t> (npr. LimeSurvey, SurveyMonkey, Google Forms)</a:t>
            </a:r>
          </a:p>
        </p:txBody>
      </p:sp>
      <p:pic>
        <p:nvPicPr>
          <p:cNvPr id="3" name="Zvok 2">
            <a:hlinkClick r:id="" action="ppaction://media"/>
            <a:extLst>
              <a:ext uri="{FF2B5EF4-FFF2-40B4-BE49-F238E27FC236}">
                <a16:creationId xmlns:a16="http://schemas.microsoft.com/office/drawing/2014/main" id="{C8F6DCD9-0537-28B5-0542-8AA411D726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021"/>
    </mc:Choice>
    <mc:Fallback>
      <p:transition spd="slow" advTm="6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p:nvPr/>
        </p:nvSpPr>
        <p:spPr>
          <a:xfrm>
            <a:off x="1840168"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INTERVJU</a:t>
            </a:r>
          </a:p>
        </p:txBody>
      </p:sp>
      <p:pic>
        <p:nvPicPr>
          <p:cNvPr id="142" name="Google Shape;142;p22" descr="Intervista, Microfono, Comunicazione, Media, Radio"/>
          <p:cNvPicPr preferRelativeResize="0"/>
          <p:nvPr/>
        </p:nvPicPr>
        <p:blipFill rotWithShape="1">
          <a:blip r:embed="rId5">
            <a:alphaModFix/>
          </a:blip>
          <a:srcRect/>
          <a:stretch/>
        </p:blipFill>
        <p:spPr>
          <a:xfrm>
            <a:off x="35500" y="5737550"/>
            <a:ext cx="7815650" cy="5861750"/>
          </a:xfrm>
          <a:prstGeom prst="rect">
            <a:avLst/>
          </a:prstGeom>
          <a:noFill/>
          <a:ln>
            <a:noFill/>
          </a:ln>
        </p:spPr>
      </p:pic>
      <p:sp>
        <p:nvSpPr>
          <p:cNvPr id="143" name="Google Shape;143;p22"/>
          <p:cNvSpPr txBox="1"/>
          <p:nvPr/>
        </p:nvSpPr>
        <p:spPr>
          <a:xfrm>
            <a:off x="6871900" y="4210125"/>
            <a:ext cx="13915500" cy="6993000"/>
          </a:xfrm>
          <a:prstGeom prst="rect">
            <a:avLst/>
          </a:prstGeom>
          <a:no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0"/>
              </a:spcAft>
              <a:buNone/>
            </a:pPr>
            <a:r>
              <a:rPr lang="sl" sz="4800" b="1" i="0" u="none" baseline="0" dirty="0">
                <a:solidFill>
                  <a:srgbClr val="595959"/>
                </a:solidFill>
                <a:latin typeface="Montserrat"/>
                <a:ea typeface="Montserrat"/>
                <a:cs typeface="Montserrat"/>
                <a:sym typeface="Montserrat"/>
              </a:rPr>
              <a:t>Intervjuji</a:t>
            </a:r>
            <a:r>
              <a:rPr lang="sl" sz="4800" b="0" i="0" u="none" baseline="0" dirty="0">
                <a:solidFill>
                  <a:srgbClr val="595959"/>
                </a:solidFill>
                <a:latin typeface="Montserrat"/>
                <a:ea typeface="Montserrat"/>
                <a:cs typeface="Montserrat"/>
                <a:sym typeface="Montserrat"/>
              </a:rPr>
              <a:t> so zelo koristni za:</a:t>
            </a:r>
          </a:p>
          <a:p>
            <a:pPr marL="685800" lvl="0" indent="-685800" algn="l" rtl="0">
              <a:lnSpc>
                <a:spcPct val="160000"/>
              </a:lnSpc>
              <a:spcBef>
                <a:spcPts val="0"/>
              </a:spcBef>
              <a:spcAft>
                <a:spcPts val="0"/>
              </a:spcAft>
              <a:buFont typeface="Arial" panose="020B0604020202020204" pitchFamily="34" charset="0"/>
              <a:buChar char="•"/>
            </a:pPr>
            <a:r>
              <a:rPr lang="sl" sz="4800" b="0" i="0" u="none" baseline="0" dirty="0">
                <a:solidFill>
                  <a:srgbClr val="595959"/>
                </a:solidFill>
                <a:latin typeface="Montserrat"/>
                <a:ea typeface="Montserrat"/>
                <a:cs typeface="Montserrat"/>
                <a:sym typeface="Montserrat"/>
              </a:rPr>
              <a:t> zbiranje posebnih informacij, ki jih morda poznajo samo nekateri ljudje, </a:t>
            </a:r>
          </a:p>
          <a:p>
            <a:pPr marL="685800" lvl="0" indent="-685800" algn="l" rtl="0">
              <a:lnSpc>
                <a:spcPct val="160000"/>
              </a:lnSpc>
              <a:spcBef>
                <a:spcPts val="0"/>
              </a:spcBef>
              <a:spcAft>
                <a:spcPts val="0"/>
              </a:spcAft>
              <a:buFont typeface="Arial" panose="020B0604020202020204" pitchFamily="34" charset="0"/>
              <a:buChar char="•"/>
            </a:pPr>
            <a:r>
              <a:rPr lang="sl" sz="4800" b="0" i="0" u="none" baseline="0" dirty="0">
                <a:solidFill>
                  <a:srgbClr val="595959"/>
                </a:solidFill>
                <a:latin typeface="Montserrat"/>
                <a:ea typeface="Montserrat"/>
                <a:cs typeface="Montserrat"/>
                <a:sym typeface="Montserrat"/>
              </a:rPr>
              <a:t>za zbiranje zelo podrobnih informacij.</a:t>
            </a:r>
          </a:p>
        </p:txBody>
      </p:sp>
      <p:pic>
        <p:nvPicPr>
          <p:cNvPr id="2" name="Google Shape;156;g27aa896d867_0_19">
            <a:extLst>
              <a:ext uri="{FF2B5EF4-FFF2-40B4-BE49-F238E27FC236}">
                <a16:creationId xmlns:a16="http://schemas.microsoft.com/office/drawing/2014/main" id="{718C90CC-3F70-24D3-5A47-387B92B46964}"/>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766EFD3C-CB60-1316-74CB-05F026A876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434"/>
    </mc:Choice>
    <mc:Fallback>
      <p:transition spd="slow" advTm="1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descr="Accettare, Sì, Segno Di Spunta, Simbolo, Segno"/>
          <p:cNvPicPr preferRelativeResize="0"/>
          <p:nvPr/>
        </p:nvPicPr>
        <p:blipFill rotWithShape="1">
          <a:blip r:embed="rId5">
            <a:alphaModFix/>
          </a:blip>
          <a:srcRect/>
          <a:stretch/>
        </p:blipFill>
        <p:spPr>
          <a:xfrm>
            <a:off x="1898629" y="3332907"/>
            <a:ext cx="4604575" cy="3855001"/>
          </a:xfrm>
          <a:prstGeom prst="rect">
            <a:avLst/>
          </a:prstGeom>
          <a:noFill/>
          <a:ln>
            <a:noFill/>
          </a:ln>
        </p:spPr>
      </p:pic>
      <p:pic>
        <p:nvPicPr>
          <p:cNvPr id="150" name="Google Shape;150;p23" descr="Annulla, No, Simbolo, Segno, Sbagliato, Mark, Scelta"/>
          <p:cNvPicPr preferRelativeResize="0"/>
          <p:nvPr/>
        </p:nvPicPr>
        <p:blipFill rotWithShape="1">
          <a:blip r:embed="rId6">
            <a:alphaModFix/>
          </a:blip>
          <a:srcRect/>
          <a:stretch/>
        </p:blipFill>
        <p:spPr>
          <a:xfrm>
            <a:off x="1898625" y="8076650"/>
            <a:ext cx="4740400" cy="3854975"/>
          </a:xfrm>
          <a:prstGeom prst="rect">
            <a:avLst/>
          </a:prstGeom>
          <a:noFill/>
          <a:ln>
            <a:noFill/>
          </a:ln>
        </p:spPr>
      </p:pic>
      <p:sp>
        <p:nvSpPr>
          <p:cNvPr id="151" name="Google Shape;151;p23"/>
          <p:cNvSpPr txBox="1"/>
          <p:nvPr/>
        </p:nvSpPr>
        <p:spPr>
          <a:xfrm>
            <a:off x="7426450" y="3678550"/>
            <a:ext cx="12261300" cy="3000000"/>
          </a:xfrm>
          <a:prstGeom prst="rect">
            <a:avLst/>
          </a:prstGeom>
          <a:noFill/>
          <a:ln>
            <a:noFill/>
          </a:ln>
        </p:spPr>
        <p:txBody>
          <a:bodyPr spcFirstLastPara="1" wrap="square" lIns="91425" tIns="91425" rIns="91425" bIns="91425" anchor="ctr" anchorCtr="0">
            <a:noAutofit/>
          </a:bodyPr>
          <a:lstStyle/>
          <a:p>
            <a:pPr marL="457200" lvl="0" indent="-501650" algn="l" rtl="0">
              <a:lnSpc>
                <a:spcPct val="150000"/>
              </a:lnSpc>
              <a:spcBef>
                <a:spcPts val="0"/>
              </a:spcBef>
              <a:spcAft>
                <a:spcPts val="0"/>
              </a:spcAft>
              <a:buClr>
                <a:srgbClr val="595959"/>
              </a:buClr>
              <a:buSzPts val="4300"/>
              <a:buFont typeface="Montserrat"/>
              <a:buChar char="●"/>
            </a:pPr>
            <a:r>
              <a:rPr lang="sl" sz="4300" b="0" i="0" u="none" baseline="0">
                <a:solidFill>
                  <a:srgbClr val="595959"/>
                </a:solidFill>
                <a:latin typeface="Montserrat"/>
                <a:ea typeface="Montserrat"/>
                <a:cs typeface="Montserrat"/>
                <a:sym typeface="Montserrat"/>
              </a:rPr>
              <a:t>Najbolj prožen instrument</a:t>
            </a:r>
          </a:p>
          <a:p>
            <a:pPr marL="457200" lvl="0" indent="-501650" algn="l" rtl="0">
              <a:lnSpc>
                <a:spcPct val="150000"/>
              </a:lnSpc>
              <a:spcBef>
                <a:spcPts val="0"/>
              </a:spcBef>
              <a:spcAft>
                <a:spcPts val="0"/>
              </a:spcAft>
              <a:buClr>
                <a:srgbClr val="595959"/>
              </a:buClr>
              <a:buSzPts val="4300"/>
              <a:buFont typeface="Montserrat"/>
              <a:buChar char="●"/>
            </a:pPr>
            <a:r>
              <a:rPr lang="sl" sz="4300" b="0" i="0" u="none" baseline="0">
                <a:solidFill>
                  <a:srgbClr val="595959"/>
                </a:solidFill>
                <a:latin typeface="Montserrat"/>
                <a:ea typeface="Montserrat"/>
                <a:cs typeface="Montserrat"/>
                <a:sym typeface="Montserrat"/>
              </a:rPr>
              <a:t>Izpraševalec je blizu intervjuvancu, kar je dobro za prepoznavanje številnih odtenkov</a:t>
            </a:r>
          </a:p>
        </p:txBody>
      </p:sp>
      <p:sp>
        <p:nvSpPr>
          <p:cNvPr id="152" name="Google Shape;152;p23"/>
          <p:cNvSpPr txBox="1"/>
          <p:nvPr/>
        </p:nvSpPr>
        <p:spPr>
          <a:xfrm>
            <a:off x="7426450" y="8503925"/>
            <a:ext cx="12556500" cy="3000000"/>
          </a:xfrm>
          <a:prstGeom prst="rect">
            <a:avLst/>
          </a:prstGeom>
          <a:noFill/>
          <a:ln>
            <a:noFill/>
          </a:ln>
        </p:spPr>
        <p:txBody>
          <a:bodyPr spcFirstLastPara="1" wrap="square" lIns="91425" tIns="91425" rIns="91425" bIns="91425" anchor="ctr" anchorCtr="0">
            <a:noAutofit/>
          </a:bodyPr>
          <a:lstStyle/>
          <a:p>
            <a:pPr marL="457200" lvl="0" indent="-501650" algn="l" rtl="0">
              <a:lnSpc>
                <a:spcPct val="150000"/>
              </a:lnSpc>
              <a:spcBef>
                <a:spcPts val="0"/>
              </a:spcBef>
              <a:spcAft>
                <a:spcPts val="0"/>
              </a:spcAft>
              <a:buClr>
                <a:srgbClr val="595959"/>
              </a:buClr>
              <a:buSzPts val="4300"/>
              <a:buFont typeface="Montserrat"/>
              <a:buChar char="●"/>
            </a:pPr>
            <a:r>
              <a:rPr lang="sl" sz="4300" b="0" i="0" u="none" baseline="0">
                <a:solidFill>
                  <a:srgbClr val="595959"/>
                </a:solidFill>
                <a:latin typeface="Montserrat"/>
                <a:ea typeface="Montserrat"/>
                <a:cs typeface="Montserrat"/>
                <a:sym typeface="Montserrat"/>
              </a:rPr>
              <a:t>Organizacija intervjuja je bolj zapletena</a:t>
            </a:r>
          </a:p>
          <a:p>
            <a:pPr marL="457200" lvl="0" indent="-501650" algn="l" rtl="0">
              <a:lnSpc>
                <a:spcPct val="150000"/>
              </a:lnSpc>
              <a:spcBef>
                <a:spcPts val="0"/>
              </a:spcBef>
              <a:spcAft>
                <a:spcPts val="0"/>
              </a:spcAft>
              <a:buClr>
                <a:srgbClr val="595959"/>
              </a:buClr>
              <a:buSzPts val="4300"/>
              <a:buFont typeface="Montserrat"/>
              <a:buChar char="●"/>
            </a:pPr>
            <a:r>
              <a:rPr lang="sl" sz="4300" b="0" i="0" u="none" baseline="0">
                <a:solidFill>
                  <a:srgbClr val="595959"/>
                </a:solidFill>
                <a:latin typeface="Montserrat"/>
                <a:ea typeface="Montserrat"/>
                <a:cs typeface="Montserrat"/>
                <a:sym typeface="Montserrat"/>
              </a:rPr>
              <a:t>Analiza intervjuja je bolj zapletena</a:t>
            </a:r>
          </a:p>
          <a:p>
            <a:pPr marL="457200" lvl="0" indent="-501650" algn="l" rtl="0">
              <a:lnSpc>
                <a:spcPct val="150000"/>
              </a:lnSpc>
              <a:spcBef>
                <a:spcPts val="0"/>
              </a:spcBef>
              <a:spcAft>
                <a:spcPts val="0"/>
              </a:spcAft>
              <a:buClr>
                <a:srgbClr val="595959"/>
              </a:buClr>
              <a:buSzPts val="4300"/>
              <a:buFont typeface="Montserrat"/>
              <a:buChar char="●"/>
            </a:pPr>
            <a:r>
              <a:rPr lang="sl" sz="4300" b="0" i="0" u="none" baseline="0">
                <a:solidFill>
                  <a:srgbClr val="595959"/>
                </a:solidFill>
                <a:latin typeface="Montserrat"/>
                <a:ea typeface="Montserrat"/>
                <a:cs typeface="Montserrat"/>
                <a:sym typeface="Montserrat"/>
              </a:rPr>
              <a:t>Obstaja nevarnost, da se intervjuvanec oddalji od teme</a:t>
            </a:r>
          </a:p>
        </p:txBody>
      </p:sp>
      <p:pic>
        <p:nvPicPr>
          <p:cNvPr id="6" name="Zvok 5">
            <a:hlinkClick r:id="" action="ppaction://media"/>
            <a:extLst>
              <a:ext uri="{FF2B5EF4-FFF2-40B4-BE49-F238E27FC236}">
                <a16:creationId xmlns:a16="http://schemas.microsoft.com/office/drawing/2014/main" id="{25C0ACA8-970C-ABEA-6B7C-FC85F5E5B19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950"/>
    </mc:Choice>
    <mc:Fallback>
      <p:transition spd="slow" advTm="4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1837</Words>
  <Application>Microsoft Office PowerPoint</Application>
  <PresentationFormat>Po meri</PresentationFormat>
  <Paragraphs>94</Paragraphs>
  <Slides>19</Slides>
  <Notes>19</Notes>
  <HiddenSlides>0</HiddenSlides>
  <MMClips>19</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19</vt:i4>
      </vt:variant>
    </vt:vector>
  </HeadingPairs>
  <TitlesOfParts>
    <vt:vector size="25" baseType="lpstr">
      <vt:lpstr>Arial</vt:lpstr>
      <vt:lpstr>Calibri</vt:lpstr>
      <vt:lpstr>Symbol</vt:lpstr>
      <vt:lpstr>Montserrat</vt:lpstr>
      <vt:lpstr>Verdana</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2023-11-10T06:45:10Z</dcterms:modified>
</cp:coreProperties>
</file>