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16"/>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8" r:id="rId15"/>
  </p:sldIdLst>
  <p:sldSz cx="24382413" cy="13716000"/>
  <p:notesSz cx="6858000" cy="9144000"/>
  <p:embeddedFontLst>
    <p:embeddedFont>
      <p:font typeface="Calibri" panose="020F0502020204030204" pitchFamily="34"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2026" autoAdjust="0"/>
  </p:normalViewPr>
  <p:slideViewPr>
    <p:cSldViewPr snapToGrid="0">
      <p:cViewPr varScale="1">
        <p:scale>
          <a:sx n="21" d="100"/>
          <a:sy n="21" d="100"/>
        </p:scale>
        <p:origin x="222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V tem razdelku nadaljujemo pogovor o podatkovnem novinarstvu. </a:t>
            </a: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ad9141ed2_3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Poleg tega se moramo poglobiti v podatke in se vprašati, kakšen je kontekst, v katerem so bili zbrani, ali obstajajo drugi podatki ali druge informacije, ki jih je mogoče najti za izboljšanje naše raziskave, ali obstaja povezava med različnimi podatki. Nikoli se ne ustavite! Poskušajte znova in znova. Vedno nadaljujte, kajti ko se najdejo zanimive informacije, ki zbudijo pozornost, novinar – ki je radoveden, kot morate biti radovedni tudi vi,  – poskuša raziskati globlje ter ugotoviti, ali obstajajo druge informacije, ki so koristne za zgodbo, ki jo pripoveduje.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1" name="Google Shape;171;g4ad9141ed2_3_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ad9141ed2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 koncu preiskave je pomembno, da z orodji za pripovedovanje zgodb zgradimo kar se da učinkovito pripoved, pri čemer vemo, kako dobro povedati zgodbo s podatki, navedemo vire in ponazorimo metodo zbiranja in analize podatkov ter pripovedi morda dodamo nekoliko ustvarjalnosti, da bo bolj pritegnila bralce. Seveda moramo vedeti, komu pišemo, kdo so naši bralci, naše ciljno občinstvo, in se ustrezno izražati.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8" name="Google Shape;178;g4ad9141ed2_3_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ad9141ed2_3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nadaljevanju je kratek vodnik po korakih za razvoj projekta podatkovnega novinarstva.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6" name="Google Shape;186;g4ad9141ed2_3_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ad9141ed2_3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Prvi korak: kateri pojav je treba analizirati, kaj je projekt?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Drugi korak: zbiranje podatkov, kateri podatki so lahko koristni, kje jih lahko najdemo?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Tretji korak: ali so zbrani podatki strukturirani? Ali jih je treba očistiti? Kaj nam povedo?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Četrti korak: podatke moramo vizualizirati, da jih bolje razumemo (lahko jih uporabimo tudi v fazi analize).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Peti korak: še enkrat preverimo, ali moramo podatke in informacije združiti z drugimi podatki.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Šesti korak: kakšen je rezultat podatkov, kaj prispevajo v zvezi z osnovno zgodbo?</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91" name="Google Shape;191;g4ad9141ed2_3_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Naj podatki, ki ste jih zbrali pripovedujejo zgodbo. Veliko uspeha. </a:t>
            </a: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ad9141ed2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158750" indent="0" algn="just">
              <a:lnSpc>
                <a:spcPct val="107000"/>
              </a:lnSpc>
              <a:spcAft>
                <a:spcPts val="8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To, s čimer se ukvarjate pri projektu »Šola odprte kohezije«, ko analizirate podatke in spremljate projekt, je tisto, o čemer ste se odločili ustvariti zgodbo.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lgn="just">
              <a:lnSpc>
                <a:spcPct val="107000"/>
              </a:lnSpc>
              <a:spcAft>
                <a:spcPts val="800"/>
              </a:spcAft>
              <a:buNone/>
            </a:pPr>
            <a:endParaRPr lang="sl-SI"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lgn="just">
              <a:lnSpc>
                <a:spcPct val="107000"/>
              </a:lnSpc>
              <a:spcAft>
                <a:spcPts val="8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V tem primeru novinar razmišlja, zakaj so se ti projekti financirali, kakšni so bili razlogi za projekt, kateri kazalniki so pripeljali do začetka projekta, koliko sredstev je bilo dodeljenih, kdo jih je dodelil, kako so se sredstva porabila glede na načrt, ali obstajajo kakšne težave in kakšen je vpliv na geografsko območje. Vse to so vprašanja, ki si jih je treba zastaviti v preiskavi v okviru podatkovnega novinarstva.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2" name="Google Shape;112;g4ad9141ed2_0_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ad9141ed2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err="1">
                <a:effectLst/>
                <a:latin typeface="Calibri" panose="020F0502020204030204" pitchFamily="34" charset="0"/>
                <a:ea typeface="Calibri" panose="020F0502020204030204" pitchFamily="34" charset="0"/>
                <a:cs typeface="Arial" panose="020B0604020202020204" pitchFamily="34" charset="0"/>
              </a:rPr>
              <a:t>Pogljemo</a:t>
            </a:r>
            <a:r>
              <a:rPr lang="sl-SI" sz="1800" dirty="0">
                <a:effectLst/>
                <a:latin typeface="Calibri" panose="020F0502020204030204" pitchFamily="34" charset="0"/>
                <a:ea typeface="Calibri" panose="020F0502020204030204" pitchFamily="34" charset="0"/>
                <a:cs typeface="Arial" panose="020B0604020202020204" pitchFamily="34" charset="0"/>
              </a:rPr>
              <a:t>, korak za korakom, kako se pripravi </a:t>
            </a:r>
            <a:r>
              <a:rPr lang="sl-SI" sz="1800" dirty="0" err="1">
                <a:effectLst/>
                <a:latin typeface="Calibri" panose="020F0502020204030204" pitchFamily="34" charset="0"/>
                <a:ea typeface="Calibri" panose="020F0502020204030204" pitchFamily="34" charset="0"/>
                <a:cs typeface="Arial" panose="020B0604020202020204" pitchFamily="34" charset="0"/>
              </a:rPr>
              <a:t>podatkovnonovinarski</a:t>
            </a:r>
            <a:r>
              <a:rPr lang="sl-SI" sz="1800" dirty="0">
                <a:effectLst/>
                <a:latin typeface="Calibri" panose="020F0502020204030204" pitchFamily="34" charset="0"/>
                <a:ea typeface="Calibri" panose="020F0502020204030204" pitchFamily="34" charset="0"/>
                <a:cs typeface="Arial" panose="020B0604020202020204" pitchFamily="34" charset="0"/>
              </a:rPr>
              <a:t> članek.</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9" name="Google Shape;119;g4ad9141ed2_1_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ad9141ed2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Prvič, odpravite se na lov za podatki.  Vprašati se morate, kateri podatki so najbolj uporabni, ali obstajajo javni organi, ki jih objavljajo na spletu (odprti podatki), ali obstajajo uradni elektronski arhivi, druge vrste virov itd.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4" name="Google Shape;124;g4ad9141ed2_1_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ad9141ed2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Ko podatke zberete, morate ugotoviti, kako so strukturirani. Jih je mogoče brati v preglednici? Ali so že v obliki tabele? Ali jih je treba izluščiti, ker so morda v drugi obliki, na primer v besedilu, </a:t>
            </a:r>
            <a:r>
              <a:rPr lang="sl-SI" sz="1800" dirty="0" err="1">
                <a:effectLst/>
                <a:latin typeface="Calibri" panose="020F0502020204030204" pitchFamily="34" charset="0"/>
                <a:ea typeface="Calibri" panose="020F0502020204030204" pitchFamily="34" charset="0"/>
                <a:cs typeface="Arial" panose="020B0604020202020204" pitchFamily="34" charset="0"/>
              </a:rPr>
              <a:t>pdf</a:t>
            </a:r>
            <a:r>
              <a:rPr lang="sl-SI" sz="1800" dirty="0">
                <a:effectLst/>
                <a:latin typeface="Calibri" panose="020F0502020204030204" pitchFamily="34" charset="0"/>
                <a:ea typeface="Calibri" panose="020F0502020204030204" pitchFamily="34" charset="0"/>
                <a:cs typeface="Arial" panose="020B0604020202020204" pitchFamily="34" charset="0"/>
              </a:rPr>
              <a:t> ali html?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2" name="Google Shape;132;g4ad9141ed2_1_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ad9141ed2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Nato preidemo na čiščenje in prečiščevanje podatkov, saj podatki, ki jih najdemo, zelo pogosto niso dobro oblikovani in jih je treba preveriti. Na primer, ali so datumi enotni (tj. ali so zapisani samo v numerični ali tudi v </a:t>
            </a:r>
            <a:r>
              <a:rPr lang="sl-SI" sz="1800" dirty="0" err="1">
                <a:effectLst/>
                <a:latin typeface="Calibri" panose="020F0502020204030204" pitchFamily="34" charset="0"/>
                <a:ea typeface="Calibri" panose="020F0502020204030204" pitchFamily="34" charset="0"/>
                <a:cs typeface="Arial" panose="020B0604020202020204" pitchFamily="34" charset="0"/>
              </a:rPr>
              <a:t>alfanumerični</a:t>
            </a:r>
            <a:r>
              <a:rPr lang="sl-SI" sz="1800" dirty="0">
                <a:effectLst/>
                <a:latin typeface="Calibri" panose="020F0502020204030204" pitchFamily="34" charset="0"/>
                <a:ea typeface="Calibri" panose="020F0502020204030204" pitchFamily="34" charset="0"/>
                <a:cs typeface="Arial" panose="020B0604020202020204" pitchFamily="34" charset="0"/>
              </a:rPr>
              <a:t> obliki), ali so pravilno razporejeni v stolpce – če niso, moramo biti zelo previdni, saj so lahko nekatere celice prazne in moramo vedeti, ali gre za manjkajoče informacije ali preprosto napako pri prenosu podatkov.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40" name="Google Shape;140;g4ad9141ed2_3_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ad9141ed2_3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Nato moramo podatke seveda analizirati, jih na primer razvrstiti od največjega do najmanjšega ali obratno, filtrirati, da bi se lahko osredotočili samo na podatke, ki nas zanimajo, in združiti z vrtilno tabelo, da jih lahko hitro kvantitativno izmerimo.</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48" name="Google Shape;148;g4ad9141ed2_3_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ad9141ed2_3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Nato jih je treba izboljšati. Nikoli se ne smemo ustaviti pri tem, kar smo pridobili samo iz enega vira, saj lahko pridobimo druge informacije iz drugih virov ali celo iz istega vira, ki pa vsebuje različne nabore podatkov.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5" name="Google Shape;155;g4ad9141ed2_3_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ad9141ed2_3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Kot smo že videli, je pri pisanju članka podatkovnega novinarstva ena od najpomembnejših stvari sposobnost, da podatke vizualno predstavimo čim bolj učinkovito in tako, da vzbudimo zanimanje. Zgodbo moramo namreč povedati z vizualizacijo, torej z interaktivnim grafom ali </a:t>
            </a:r>
            <a:r>
              <a:rPr lang="sl-SI" sz="1800" dirty="0" err="1">
                <a:effectLst/>
                <a:latin typeface="Calibri" panose="020F0502020204030204" pitchFamily="34" charset="0"/>
                <a:ea typeface="Calibri" panose="020F0502020204030204" pitchFamily="34" charset="0"/>
                <a:cs typeface="Arial" panose="020B0604020202020204" pitchFamily="34" charset="0"/>
              </a:rPr>
              <a:t>infografiko</a:t>
            </a:r>
            <a:r>
              <a:rPr lang="sl-SI" sz="1800" dirty="0">
                <a:effectLst/>
                <a:latin typeface="Calibri" panose="020F0502020204030204" pitchFamily="34" charset="0"/>
                <a:ea typeface="Calibri" panose="020F0502020204030204" pitchFamily="34" charset="0"/>
                <a:cs typeface="Arial" panose="020B0604020202020204" pitchFamily="34" charset="0"/>
              </a:rPr>
              <a:t>, v kombinaciji z novinarskim besedilom, ki se navezuje na </a:t>
            </a:r>
            <a:r>
              <a:rPr lang="sl-SI" sz="1800" dirty="0" err="1">
                <a:effectLst/>
                <a:latin typeface="Calibri" panose="020F0502020204030204" pitchFamily="34" charset="0"/>
                <a:ea typeface="Calibri" panose="020F0502020204030204" pitchFamily="34" charset="0"/>
                <a:cs typeface="Arial" panose="020B0604020202020204" pitchFamily="34" charset="0"/>
              </a:rPr>
              <a:t>infografiko</a:t>
            </a:r>
            <a:r>
              <a:rPr lang="sl-SI" sz="1800" dirty="0">
                <a:effectLst/>
                <a:latin typeface="Calibri" panose="020F0502020204030204" pitchFamily="34" charset="0"/>
                <a:ea typeface="Calibri" panose="020F0502020204030204" pitchFamily="34" charset="0"/>
                <a:cs typeface="Arial" panose="020B0604020202020204" pitchFamily="34" charset="0"/>
              </a:rPr>
              <a:t> in pojasnjuje, kako so bili podatki zbrani.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63" name="Google Shape;163;g4ad9141ed2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79528"/>
            <a:ext cx="24538153" cy="13795528"/>
          </a:xfrm>
          <a:prstGeom prst="rect">
            <a:avLst/>
          </a:prstGeom>
          <a:noFill/>
          <a:ln>
            <a:noFill/>
          </a:ln>
        </p:spPr>
      </p:pic>
      <p:sp>
        <p:nvSpPr>
          <p:cNvPr id="90" name="Google Shape;90;p1"/>
          <p:cNvSpPr txBox="1"/>
          <p:nvPr/>
        </p:nvSpPr>
        <p:spPr>
          <a:xfrm>
            <a:off x="778950" y="10652278"/>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lvl="0" indent="0" algn="ctr" rtl="0">
              <a:spcBef>
                <a:spcPts val="0"/>
              </a:spcBef>
              <a:spcAft>
                <a:spcPts val="0"/>
              </a:spcAft>
              <a:buClr>
                <a:schemeClr val="lt1"/>
              </a:buClr>
              <a:buFont typeface="Montserrat"/>
              <a:buNone/>
            </a:pPr>
            <a:r>
              <a:rPr lang="sl" sz="8000" b="1" i="0" u="none" baseline="0" dirty="0">
                <a:solidFill>
                  <a:schemeClr val="lt1"/>
                </a:solidFill>
                <a:latin typeface="Montserrat"/>
                <a:ea typeface="Montserrat"/>
                <a:cs typeface="Montserrat"/>
                <a:sym typeface="Montserrat"/>
              </a:rPr>
              <a:t>KAJ JE PODATKOVNO NOVINARSTVO</a:t>
            </a:r>
          </a:p>
          <a:p>
            <a:pPr marL="0" lvl="0" indent="0" algn="ctr" rtl="0">
              <a:spcBef>
                <a:spcPts val="0"/>
              </a:spcBef>
              <a:spcAft>
                <a:spcPts val="0"/>
              </a:spcAft>
              <a:buClr>
                <a:schemeClr val="lt1"/>
              </a:buClr>
              <a:buFont typeface="Montserrat"/>
              <a:buNone/>
            </a:pPr>
            <a:r>
              <a:rPr lang="sl" sz="8000" b="1" i="0" u="none" baseline="0" dirty="0">
                <a:solidFill>
                  <a:schemeClr val="lt1"/>
                </a:solidFill>
                <a:latin typeface="Montserrat"/>
                <a:ea typeface="Montserrat"/>
                <a:cs typeface="Montserrat"/>
                <a:sym typeface="Montserrat"/>
              </a:rPr>
              <a:t>(drugi del)</a:t>
            </a:r>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4" name="Zvok 3">
            <a:hlinkClick r:id="" action="ppaction://media"/>
            <a:extLst>
              <a:ext uri="{FF2B5EF4-FFF2-40B4-BE49-F238E27FC236}">
                <a16:creationId xmlns:a16="http://schemas.microsoft.com/office/drawing/2014/main" id="{15876AAE-5BBD-8F04-A084-793956967A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777"/>
    </mc:Choice>
    <mc:Fallback>
      <p:transition spd="slow" advTm="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6"/>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Analiziranje</a:t>
            </a:r>
          </a:p>
        </p:txBody>
      </p:sp>
      <p:sp>
        <p:nvSpPr>
          <p:cNvPr id="175" name="Google Shape;175;p26"/>
          <p:cNvSpPr txBox="1"/>
          <p:nvPr/>
        </p:nvSpPr>
        <p:spPr>
          <a:xfrm>
            <a:off x="1638200" y="4882500"/>
            <a:ext cx="20461500" cy="65268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Kakšen je kontekst podatkov? Ali obstajajo posebni dogodki, ki omogočajo boljše razumevanje ali primerjavo podatkov?</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Ali obstajajo drugi podatki ali informacije, ki bi obogatili vašo raziskavo?</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Ali je mogoče, da so med različnimi podatki povezave?</a:t>
            </a:r>
          </a:p>
        </p:txBody>
      </p:sp>
      <p:pic>
        <p:nvPicPr>
          <p:cNvPr id="3" name="Zvok 2">
            <a:hlinkClick r:id="" action="ppaction://media"/>
            <a:extLst>
              <a:ext uri="{FF2B5EF4-FFF2-40B4-BE49-F238E27FC236}">
                <a16:creationId xmlns:a16="http://schemas.microsoft.com/office/drawing/2014/main" id="{0B592AED-913C-D111-851A-5DF8C72D48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4734"/>
    </mc:Choice>
    <mc:Fallback>
      <p:transition spd="slow" advTm="44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7"/>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Pripovedovanje</a:t>
            </a:r>
          </a:p>
        </p:txBody>
      </p:sp>
      <p:sp>
        <p:nvSpPr>
          <p:cNvPr id="182" name="Google Shape;182;p27"/>
          <p:cNvSpPr txBox="1"/>
          <p:nvPr/>
        </p:nvSpPr>
        <p:spPr>
          <a:xfrm>
            <a:off x="1734575" y="4380091"/>
            <a:ext cx="20461500" cy="74778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Pomembno je biti natančen, </a:t>
            </a:r>
            <a:br>
              <a:rPr lang="sl" sz="4800" b="0" i="0" u="none" baseline="0" dirty="0">
                <a:solidFill>
                  <a:srgbClr val="7F7F7F"/>
                </a:solidFill>
                <a:latin typeface="Montserrat"/>
                <a:ea typeface="Montserrat"/>
                <a:cs typeface="Montserrat"/>
                <a:sym typeface="Montserrat"/>
              </a:rPr>
            </a:br>
            <a:r>
              <a:rPr lang="sl" sz="4800" b="0" i="0" u="none" baseline="0" dirty="0">
                <a:solidFill>
                  <a:srgbClr val="7F7F7F"/>
                </a:solidFill>
                <a:latin typeface="Montserrat"/>
                <a:ea typeface="Montserrat"/>
                <a:cs typeface="Montserrat"/>
                <a:sym typeface="Montserrat"/>
              </a:rPr>
              <a:t>navesti vire in razložiti </a:t>
            </a:r>
            <a:br>
              <a:rPr lang="sl" sz="4800" b="0" i="0" u="none" baseline="0" dirty="0">
                <a:solidFill>
                  <a:srgbClr val="7F7F7F"/>
                </a:solidFill>
                <a:latin typeface="Montserrat"/>
                <a:ea typeface="Montserrat"/>
                <a:cs typeface="Montserrat"/>
                <a:sym typeface="Montserrat"/>
              </a:rPr>
            </a:br>
            <a:r>
              <a:rPr lang="sl" sz="4800" b="0" i="0" u="none" baseline="0" dirty="0">
                <a:solidFill>
                  <a:srgbClr val="7F7F7F"/>
                </a:solidFill>
                <a:latin typeface="Montserrat"/>
                <a:ea typeface="Montserrat"/>
                <a:cs typeface="Montserrat"/>
                <a:sym typeface="Montserrat"/>
              </a:rPr>
              <a:t>raziskovalno metodo. </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Pripoved začinite z nekoliko </a:t>
            </a:r>
            <a:br>
              <a:rPr lang="sl" sz="4800" dirty="0">
                <a:solidFill>
                  <a:srgbClr val="7F7F7F"/>
                </a:solidFill>
                <a:latin typeface="Montserrat"/>
                <a:ea typeface="Montserrat"/>
                <a:cs typeface="Montserrat"/>
                <a:sym typeface="Montserrat"/>
              </a:rPr>
            </a:br>
            <a:r>
              <a:rPr lang="sl" sz="4800" b="0" i="0" u="none" baseline="0" dirty="0">
                <a:solidFill>
                  <a:srgbClr val="7F7F7F"/>
                </a:solidFill>
                <a:latin typeface="Montserrat"/>
                <a:ea typeface="Montserrat"/>
                <a:cs typeface="Montserrat"/>
                <a:sym typeface="Montserrat"/>
              </a:rPr>
              <a:t>ustvarjalnosti, da bo zanimiva.</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Vedeti morate, komu pripovedujete zgodbo in kateri je najprimernejši način izražanja, tudi glede na uporabljeni medij.</a:t>
            </a:r>
          </a:p>
        </p:txBody>
      </p:sp>
      <p:pic>
        <p:nvPicPr>
          <p:cNvPr id="183" name="Google Shape;183;p27"/>
          <p:cNvPicPr preferRelativeResize="0"/>
          <p:nvPr/>
        </p:nvPicPr>
        <p:blipFill rotWithShape="1">
          <a:blip r:embed="rId5">
            <a:alphaModFix/>
          </a:blip>
          <a:srcRect/>
          <a:stretch/>
        </p:blipFill>
        <p:spPr>
          <a:xfrm>
            <a:off x="12741925" y="3634325"/>
            <a:ext cx="8372400" cy="5928000"/>
          </a:xfrm>
          <a:prstGeom prst="rect">
            <a:avLst/>
          </a:prstGeom>
          <a:noFill/>
          <a:ln>
            <a:noFill/>
          </a:ln>
        </p:spPr>
      </p:pic>
      <p:pic>
        <p:nvPicPr>
          <p:cNvPr id="12" name="Zvok 11">
            <a:hlinkClick r:id="" action="ppaction://media"/>
            <a:extLst>
              <a:ext uri="{FF2B5EF4-FFF2-40B4-BE49-F238E27FC236}">
                <a16:creationId xmlns:a16="http://schemas.microsoft.com/office/drawing/2014/main" id="{2F66D2D8-0897-5036-FB00-D905E76402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751"/>
    </mc:Choice>
    <mc:Fallback>
      <p:transition spd="slow" advTm="3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p:nvPr/>
        </p:nvSpPr>
        <p:spPr>
          <a:xfrm>
            <a:off x="631862" y="6126743"/>
            <a:ext cx="22159538" cy="107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8000"/>
              <a:buFont typeface="Arial"/>
              <a:buNone/>
            </a:pPr>
            <a:r>
              <a:rPr lang="sl" sz="8000" b="1" i="0" u="none" baseline="0" dirty="0">
                <a:solidFill>
                  <a:srgbClr val="F08A47"/>
                </a:solidFill>
                <a:latin typeface="Montserrat"/>
                <a:ea typeface="Montserrat"/>
                <a:cs typeface="Montserrat"/>
                <a:sym typeface="Montserrat"/>
              </a:rPr>
              <a:t>HITRI VODNIK: POTREBNI KORAKI </a:t>
            </a:r>
          </a:p>
          <a:p>
            <a:pPr marL="0" marR="0" lvl="0" indent="0" algn="ctr" rtl="0">
              <a:lnSpc>
                <a:spcPct val="80000"/>
              </a:lnSpc>
              <a:spcBef>
                <a:spcPts val="0"/>
              </a:spcBef>
              <a:spcAft>
                <a:spcPts val="0"/>
              </a:spcAft>
              <a:buClr>
                <a:srgbClr val="000000"/>
              </a:buClr>
              <a:buSzPts val="8000"/>
              <a:buFont typeface="Arial"/>
              <a:buNone/>
            </a:pPr>
            <a:r>
              <a:rPr lang="sl" sz="8000" b="1" i="0" u="none" baseline="0" dirty="0">
                <a:solidFill>
                  <a:srgbClr val="F08A47"/>
                </a:solidFill>
                <a:latin typeface="Montserrat"/>
                <a:ea typeface="Montserrat"/>
                <a:cs typeface="Montserrat"/>
                <a:sym typeface="Montserrat"/>
              </a:rPr>
              <a:t>ZA RAZVOJ PROJEKTA</a:t>
            </a:r>
            <a:br>
              <a:rPr lang="sl" sz="8000" b="1" dirty="0">
                <a:solidFill>
                  <a:srgbClr val="F08A47"/>
                </a:solidFill>
                <a:latin typeface="Montserrat"/>
                <a:ea typeface="Montserrat"/>
                <a:cs typeface="Montserrat"/>
                <a:sym typeface="Montserrat"/>
              </a:rPr>
            </a:br>
            <a:endParaRPr lang="sl" sz="8000" b="1" dirty="0">
              <a:solidFill>
                <a:srgbClr val="F08A47"/>
              </a:solidFill>
              <a:latin typeface="Montserrat"/>
              <a:ea typeface="Montserrat"/>
              <a:cs typeface="Montserrat"/>
              <a:sym typeface="Montserrat"/>
            </a:endParaRPr>
          </a:p>
          <a:p>
            <a:pPr marL="0" marR="0" lvl="0" indent="0" algn="ctr" rtl="0">
              <a:lnSpc>
                <a:spcPct val="80000"/>
              </a:lnSpc>
              <a:spcBef>
                <a:spcPts val="1000"/>
              </a:spcBef>
              <a:spcAft>
                <a:spcPts val="0"/>
              </a:spcAft>
              <a:buClr>
                <a:srgbClr val="000000"/>
              </a:buClr>
              <a:buSzPts val="4400"/>
              <a:buFont typeface="Arial"/>
              <a:buNone/>
            </a:pPr>
            <a:endParaRPr sz="4400" b="0" i="0" u="none" strike="noStrike" cap="none" dirty="0">
              <a:solidFill>
                <a:srgbClr val="F08A47"/>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E03DDFAC-8D17-586C-FD4E-ED0F6C5DC6A9}"/>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3" name="Google Shape;156;g27aa896d867_0_19">
            <a:extLst>
              <a:ext uri="{FF2B5EF4-FFF2-40B4-BE49-F238E27FC236}">
                <a16:creationId xmlns:a16="http://schemas.microsoft.com/office/drawing/2014/main" id="{77CCB4CD-C5A0-E8FC-11A6-DA189548CD8F}"/>
              </a:ext>
            </a:extLst>
          </p:cNvPr>
          <p:cNvPicPr preferRelativeResize="0"/>
          <p:nvPr/>
        </p:nvPicPr>
        <p:blipFill>
          <a:blip r:embed="rId5">
            <a:alphaModFix/>
          </a:blip>
          <a:stretch>
            <a:fillRect/>
          </a:stretch>
        </p:blipFill>
        <p:spPr>
          <a:xfrm>
            <a:off x="1237175" y="4639491"/>
            <a:ext cx="20434069" cy="1228725"/>
          </a:xfrm>
          <a:prstGeom prst="rect">
            <a:avLst/>
          </a:prstGeom>
          <a:noFill/>
          <a:ln>
            <a:noFill/>
          </a:ln>
        </p:spPr>
      </p:pic>
      <p:pic>
        <p:nvPicPr>
          <p:cNvPr id="5" name="Zvok 4">
            <a:hlinkClick r:id="" action="ppaction://media"/>
            <a:extLst>
              <a:ext uri="{FF2B5EF4-FFF2-40B4-BE49-F238E27FC236}">
                <a16:creationId xmlns:a16="http://schemas.microsoft.com/office/drawing/2014/main" id="{875711E5-296B-06FE-3D52-82359A5F2E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599"/>
    </mc:Choice>
    <mc:Fallback>
      <p:transition spd="slow" advTm="1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29"/>
          <p:cNvSpPr txBox="1"/>
          <p:nvPr/>
        </p:nvSpPr>
        <p:spPr>
          <a:xfrm>
            <a:off x="4735700" y="2730374"/>
            <a:ext cx="7717200" cy="338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 sz="3600" b="0" i="0" u="none" baseline="0">
                <a:solidFill>
                  <a:srgbClr val="7F7F7F"/>
                </a:solidFill>
                <a:latin typeface="Montserrat"/>
                <a:ea typeface="Montserrat"/>
                <a:cs typeface="Montserrat"/>
                <a:sym typeface="Montserrat"/>
              </a:rPr>
              <a:t>Kateri pojav se analizira? Kateri projekt?</a:t>
            </a:r>
          </a:p>
        </p:txBody>
      </p:sp>
      <p:sp>
        <p:nvSpPr>
          <p:cNvPr id="195" name="Google Shape;195;p29"/>
          <p:cNvSpPr txBox="1"/>
          <p:nvPr/>
        </p:nvSpPr>
        <p:spPr>
          <a:xfrm>
            <a:off x="2996325" y="2933172"/>
            <a:ext cx="1335900" cy="15000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4800" b="0" i="0" u="none" strike="noStrike" cap="none" baseline="0">
                <a:solidFill>
                  <a:srgbClr val="FFFFFF"/>
                </a:solidFill>
                <a:latin typeface="Montserrat"/>
                <a:ea typeface="Montserrat"/>
                <a:cs typeface="Montserrat"/>
                <a:sym typeface="Montserrat"/>
              </a:rPr>
              <a:t>1</a:t>
            </a:r>
          </a:p>
        </p:txBody>
      </p:sp>
      <p:sp>
        <p:nvSpPr>
          <p:cNvPr id="196" name="Google Shape;196;p29"/>
          <p:cNvSpPr txBox="1"/>
          <p:nvPr/>
        </p:nvSpPr>
        <p:spPr>
          <a:xfrm>
            <a:off x="4735700" y="6345366"/>
            <a:ext cx="7717200" cy="338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 sz="3600" b="0" i="0" u="none" baseline="0">
                <a:solidFill>
                  <a:srgbClr val="7F7F7F"/>
                </a:solidFill>
                <a:latin typeface="Montserrat"/>
                <a:ea typeface="Montserrat"/>
                <a:cs typeface="Montserrat"/>
                <a:sym typeface="Montserrat"/>
              </a:rPr>
              <a:t>Zberite podatke: kateri bodo koristni? Kje jih lahko najdemo?</a:t>
            </a:r>
          </a:p>
        </p:txBody>
      </p:sp>
      <p:sp>
        <p:nvSpPr>
          <p:cNvPr id="197" name="Google Shape;197;p29"/>
          <p:cNvSpPr txBox="1"/>
          <p:nvPr/>
        </p:nvSpPr>
        <p:spPr>
          <a:xfrm>
            <a:off x="4636475" y="9960358"/>
            <a:ext cx="8198991" cy="2883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 sz="3600" b="0" i="0" u="none" baseline="0" dirty="0">
                <a:solidFill>
                  <a:srgbClr val="7F7F7F"/>
                </a:solidFill>
                <a:latin typeface="Montserrat"/>
                <a:ea typeface="Montserrat"/>
                <a:cs typeface="Montserrat"/>
                <a:sym typeface="Montserrat"/>
              </a:rPr>
              <a:t>Ali so zbrani podatki strukturirani? Ali bi jih bilo treba še enkrat očistiti? Kaj nam povedo?</a:t>
            </a:r>
            <a:r>
              <a:rPr lang="sl" sz="3600" b="0" i="0" u="none" baseline="0" dirty="0">
                <a:solidFill>
                  <a:srgbClr val="000000"/>
                </a:solidFill>
                <a:latin typeface="Montserrat"/>
                <a:ea typeface="Montserrat"/>
                <a:cs typeface="Montserrat"/>
                <a:sym typeface="Montserrat"/>
              </a:rPr>
              <a:t> </a:t>
            </a:r>
          </a:p>
        </p:txBody>
      </p:sp>
      <p:sp>
        <p:nvSpPr>
          <p:cNvPr id="198" name="Google Shape;198;p29"/>
          <p:cNvSpPr txBox="1"/>
          <p:nvPr/>
        </p:nvSpPr>
        <p:spPr>
          <a:xfrm>
            <a:off x="2996325" y="10241051"/>
            <a:ext cx="1335900" cy="15000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4800" b="0" i="0" u="none" strike="noStrike" cap="none" baseline="0">
                <a:solidFill>
                  <a:srgbClr val="FFFFFF"/>
                </a:solidFill>
                <a:latin typeface="Montserrat"/>
                <a:ea typeface="Montserrat"/>
                <a:cs typeface="Montserrat"/>
                <a:sym typeface="Montserrat"/>
              </a:rPr>
              <a:t>3</a:t>
            </a:r>
          </a:p>
        </p:txBody>
      </p:sp>
      <p:sp>
        <p:nvSpPr>
          <p:cNvPr id="199" name="Google Shape;199;p29"/>
          <p:cNvSpPr txBox="1"/>
          <p:nvPr/>
        </p:nvSpPr>
        <p:spPr>
          <a:xfrm>
            <a:off x="14758139" y="2730374"/>
            <a:ext cx="7717200" cy="338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 sz="3600" b="0" i="0" u="none" baseline="0">
                <a:solidFill>
                  <a:srgbClr val="7F7F7F"/>
                </a:solidFill>
                <a:latin typeface="Montserrat"/>
                <a:ea typeface="Montserrat"/>
                <a:cs typeface="Montserrat"/>
                <a:sym typeface="Montserrat"/>
              </a:rPr>
              <a:t>Podatke vizualno predstavimo, da jih bolje razumemo, kar pomaga pri analizi.</a:t>
            </a:r>
            <a:r>
              <a:rPr lang="sl" sz="4800" b="0" i="0" u="none" baseline="0">
                <a:solidFill>
                  <a:srgbClr val="7F7F7F"/>
                </a:solidFill>
                <a:latin typeface="Montserrat"/>
                <a:ea typeface="Montserrat"/>
                <a:cs typeface="Montserrat"/>
                <a:sym typeface="Montserrat"/>
              </a:rPr>
              <a:t> </a:t>
            </a:r>
          </a:p>
          <a:p>
            <a:pPr marL="0" lvl="0" indent="0" algn="l" rtl="0">
              <a:lnSpc>
                <a:spcPct val="150000"/>
              </a:lnSpc>
              <a:spcBef>
                <a:spcPts val="0"/>
              </a:spcBef>
              <a:spcAft>
                <a:spcPts val="0"/>
              </a:spcAft>
              <a:buNone/>
            </a:pPr>
            <a:endParaRPr sz="1800">
              <a:solidFill>
                <a:srgbClr val="666666"/>
              </a:solidFill>
              <a:latin typeface="Montserrat"/>
              <a:ea typeface="Montserrat"/>
              <a:cs typeface="Montserrat"/>
              <a:sym typeface="Montserrat"/>
            </a:endParaRPr>
          </a:p>
        </p:txBody>
      </p:sp>
      <p:sp>
        <p:nvSpPr>
          <p:cNvPr id="200" name="Google Shape;200;p29"/>
          <p:cNvSpPr txBox="1"/>
          <p:nvPr/>
        </p:nvSpPr>
        <p:spPr>
          <a:xfrm>
            <a:off x="13018764" y="2933172"/>
            <a:ext cx="1335900" cy="15000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4800" b="0" i="0" u="none" strike="noStrike" cap="none" baseline="0">
                <a:solidFill>
                  <a:srgbClr val="FFFFFF"/>
                </a:solidFill>
                <a:latin typeface="Montserrat"/>
                <a:ea typeface="Montserrat"/>
                <a:cs typeface="Montserrat"/>
                <a:sym typeface="Montserrat"/>
              </a:rPr>
              <a:t>4</a:t>
            </a:r>
          </a:p>
        </p:txBody>
      </p:sp>
      <p:sp>
        <p:nvSpPr>
          <p:cNvPr id="201" name="Google Shape;201;p29"/>
          <p:cNvSpPr txBox="1"/>
          <p:nvPr/>
        </p:nvSpPr>
        <p:spPr>
          <a:xfrm>
            <a:off x="14758139" y="6345366"/>
            <a:ext cx="7717200" cy="338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 sz="3600" b="0" i="0" u="none" baseline="0">
                <a:solidFill>
                  <a:srgbClr val="7F7F7F"/>
                </a:solidFill>
                <a:latin typeface="Montserrat"/>
                <a:ea typeface="Montserrat"/>
                <a:cs typeface="Montserrat"/>
                <a:sym typeface="Montserrat"/>
              </a:rPr>
              <a:t>Preverite nove podatke in informacije: ali jih je koristno združiti z drugimi podatki?</a:t>
            </a:r>
          </a:p>
          <a:p>
            <a:pPr marL="0" lvl="0" indent="0" algn="l" rtl="0">
              <a:lnSpc>
                <a:spcPct val="150000"/>
              </a:lnSpc>
              <a:spcBef>
                <a:spcPts val="0"/>
              </a:spcBef>
              <a:spcAft>
                <a:spcPts val="0"/>
              </a:spcAft>
              <a:buNone/>
            </a:pPr>
            <a:endParaRPr sz="3600">
              <a:solidFill>
                <a:srgbClr val="666666"/>
              </a:solidFill>
              <a:latin typeface="Montserrat"/>
              <a:ea typeface="Montserrat"/>
              <a:cs typeface="Montserrat"/>
              <a:sym typeface="Montserrat"/>
            </a:endParaRPr>
          </a:p>
        </p:txBody>
      </p:sp>
      <p:sp>
        <p:nvSpPr>
          <p:cNvPr id="202" name="Google Shape;202;p29"/>
          <p:cNvSpPr txBox="1"/>
          <p:nvPr/>
        </p:nvSpPr>
        <p:spPr>
          <a:xfrm>
            <a:off x="14658915" y="9960358"/>
            <a:ext cx="7717200" cy="2958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sl" sz="3600" b="0" i="0" u="none" baseline="0">
                <a:solidFill>
                  <a:srgbClr val="7F7F7F"/>
                </a:solidFill>
                <a:latin typeface="Montserrat"/>
                <a:ea typeface="Montserrat"/>
                <a:cs typeface="Montserrat"/>
                <a:sym typeface="Montserrat"/>
              </a:rPr>
              <a:t>Kateri odgovori se skrivajo v podatkih? Naša zgodba se začne tukaj: povejmo jo!</a:t>
            </a:r>
          </a:p>
        </p:txBody>
      </p:sp>
      <p:sp>
        <p:nvSpPr>
          <p:cNvPr id="203" name="Google Shape;203;p29"/>
          <p:cNvSpPr txBox="1"/>
          <p:nvPr/>
        </p:nvSpPr>
        <p:spPr>
          <a:xfrm>
            <a:off x="13018764" y="6611522"/>
            <a:ext cx="1335900" cy="15000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4800" b="0" i="0" u="none" strike="noStrike" cap="none" baseline="0">
                <a:solidFill>
                  <a:srgbClr val="FFFFFF"/>
                </a:solidFill>
                <a:latin typeface="Montserrat"/>
                <a:ea typeface="Montserrat"/>
                <a:cs typeface="Montserrat"/>
                <a:sym typeface="Montserrat"/>
              </a:rPr>
              <a:t>5</a:t>
            </a:r>
          </a:p>
        </p:txBody>
      </p:sp>
      <p:sp>
        <p:nvSpPr>
          <p:cNvPr id="204" name="Google Shape;204;p29"/>
          <p:cNvSpPr txBox="1"/>
          <p:nvPr/>
        </p:nvSpPr>
        <p:spPr>
          <a:xfrm>
            <a:off x="13018764" y="10289872"/>
            <a:ext cx="1335900" cy="15000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4800" b="0" i="0" u="none" strike="noStrike" cap="none" baseline="0">
                <a:solidFill>
                  <a:srgbClr val="FFFFFF"/>
                </a:solidFill>
                <a:latin typeface="Montserrat"/>
                <a:ea typeface="Montserrat"/>
                <a:cs typeface="Montserrat"/>
                <a:sym typeface="Montserrat"/>
              </a:rPr>
              <a:t>6</a:t>
            </a:r>
          </a:p>
        </p:txBody>
      </p:sp>
      <p:sp>
        <p:nvSpPr>
          <p:cNvPr id="205" name="Google Shape;205;p29"/>
          <p:cNvSpPr txBox="1"/>
          <p:nvPr/>
        </p:nvSpPr>
        <p:spPr>
          <a:xfrm>
            <a:off x="2996325" y="6587112"/>
            <a:ext cx="1335900" cy="15000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4800" b="0" i="0" u="none" strike="noStrike" cap="none" baseline="0">
                <a:solidFill>
                  <a:srgbClr val="FFFFFF"/>
                </a:solidFill>
                <a:latin typeface="Montserrat"/>
                <a:ea typeface="Montserrat"/>
                <a:cs typeface="Montserrat"/>
                <a:sym typeface="Montserrat"/>
              </a:rPr>
              <a:t>2</a:t>
            </a:r>
          </a:p>
        </p:txBody>
      </p:sp>
      <p:pic>
        <p:nvPicPr>
          <p:cNvPr id="3" name="Zvok 2">
            <a:hlinkClick r:id="" action="ppaction://media"/>
            <a:extLst>
              <a:ext uri="{FF2B5EF4-FFF2-40B4-BE49-F238E27FC236}">
                <a16:creationId xmlns:a16="http://schemas.microsoft.com/office/drawing/2014/main" id="{90130928-7BD4-6EE6-1F76-617AC3D711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119"/>
    </mc:Choice>
    <mc:Fallback>
      <p:transition spd="slow" advTm="4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3" name="Zvok 2">
            <a:hlinkClick r:id="" action="ppaction://media"/>
            <a:extLst>
              <a:ext uri="{FF2B5EF4-FFF2-40B4-BE49-F238E27FC236}">
                <a16:creationId xmlns:a16="http://schemas.microsoft.com/office/drawing/2014/main" id="{4D034444-D06F-B965-0FDA-9BBDE544C9A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127"/>
    </mc:Choice>
    <mc:Fallback>
      <p:transition spd="slow" advTm="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18"/>
          <p:cNvSpPr txBox="1"/>
          <p:nvPr/>
        </p:nvSpPr>
        <p:spPr>
          <a:xfrm>
            <a:off x="3115825" y="2564700"/>
            <a:ext cx="162639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Podrobnejše o projektih</a:t>
            </a:r>
          </a:p>
        </p:txBody>
      </p:sp>
      <p:sp>
        <p:nvSpPr>
          <p:cNvPr id="116" name="Google Shape;116;p18"/>
          <p:cNvSpPr txBox="1"/>
          <p:nvPr/>
        </p:nvSpPr>
        <p:spPr>
          <a:xfrm>
            <a:off x="1541850" y="4529175"/>
            <a:ext cx="19997350" cy="65268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dirty="0">
                <a:solidFill>
                  <a:srgbClr val="7F7F7F"/>
                </a:solidFill>
                <a:latin typeface="Montserrat"/>
                <a:ea typeface="Montserrat"/>
                <a:cs typeface="Montserrat"/>
                <a:sym typeface="Montserrat"/>
              </a:rPr>
              <a:t>Zakaj so se financirali? </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dirty="0">
                <a:solidFill>
                  <a:srgbClr val="7F7F7F"/>
                </a:solidFill>
                <a:latin typeface="Montserrat"/>
                <a:ea typeface="Montserrat"/>
                <a:cs typeface="Montserrat"/>
                <a:sym typeface="Montserrat"/>
              </a:rPr>
              <a:t>Kateri kazalniki so privedli do njih?</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dirty="0">
                <a:solidFill>
                  <a:srgbClr val="7F7F7F"/>
                </a:solidFill>
                <a:latin typeface="Montserrat"/>
                <a:ea typeface="Montserrat"/>
                <a:cs typeface="Montserrat"/>
                <a:sym typeface="Montserrat"/>
              </a:rPr>
              <a:t>Katera sredstva so bila namenjena zanje in kdo jih je namenil?</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dirty="0">
                <a:solidFill>
                  <a:srgbClr val="7F7F7F"/>
                </a:solidFill>
                <a:latin typeface="Montserrat"/>
                <a:ea typeface="Montserrat"/>
                <a:cs typeface="Montserrat"/>
                <a:sym typeface="Montserrat"/>
              </a:rPr>
              <a:t>Kako so potekali glede na časovni načrt?</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dirty="0">
                <a:solidFill>
                  <a:srgbClr val="7F7F7F"/>
                </a:solidFill>
                <a:latin typeface="Montserrat"/>
                <a:ea typeface="Montserrat"/>
                <a:cs typeface="Montserrat"/>
                <a:sym typeface="Montserrat"/>
              </a:rPr>
              <a:t>Kakšne težave so se pojavile?</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dirty="0">
                <a:solidFill>
                  <a:srgbClr val="7F7F7F"/>
                </a:solidFill>
                <a:latin typeface="Montserrat"/>
                <a:ea typeface="Montserrat"/>
                <a:cs typeface="Montserrat"/>
                <a:sym typeface="Montserrat"/>
              </a:rPr>
              <a:t>Kakšen je bil njihov vpliv na območje? Ali ga je mogoče izmeriti?</a:t>
            </a:r>
          </a:p>
        </p:txBody>
      </p:sp>
      <p:pic>
        <p:nvPicPr>
          <p:cNvPr id="6" name="Zvok 5">
            <a:hlinkClick r:id="" action="ppaction://media"/>
            <a:extLst>
              <a:ext uri="{FF2B5EF4-FFF2-40B4-BE49-F238E27FC236}">
                <a16:creationId xmlns:a16="http://schemas.microsoft.com/office/drawing/2014/main" id="{816601DC-DA36-272A-29B1-FD1730069B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6017"/>
    </mc:Choice>
    <mc:Fallback>
      <p:transition spd="slow" advTm="4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p:nvPr/>
        </p:nvSpPr>
        <p:spPr>
          <a:xfrm>
            <a:off x="1591006" y="6166499"/>
            <a:ext cx="21200400" cy="107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8000"/>
              <a:buFont typeface="Arial"/>
              <a:buNone/>
            </a:pPr>
            <a:r>
              <a:rPr lang="sl" sz="8000" b="1" i="0" u="none" baseline="0" dirty="0">
                <a:solidFill>
                  <a:srgbClr val="F08A47"/>
                </a:solidFill>
                <a:latin typeface="Montserrat"/>
                <a:ea typeface="Montserrat"/>
                <a:cs typeface="Montserrat"/>
                <a:sym typeface="Montserrat"/>
              </a:rPr>
              <a:t>KONTROLNI SEZNAM PODATKOVNEGA NOVINARSTVA</a:t>
            </a:r>
            <a:br>
              <a:rPr lang="sl" sz="8000" b="1" dirty="0">
                <a:solidFill>
                  <a:srgbClr val="F08A47"/>
                </a:solidFill>
                <a:latin typeface="Montserrat"/>
                <a:ea typeface="Montserrat"/>
                <a:cs typeface="Montserrat"/>
                <a:sym typeface="Montserrat"/>
              </a:rPr>
            </a:br>
            <a:endParaRPr lang="sl" sz="8000" b="1" dirty="0">
              <a:solidFill>
                <a:srgbClr val="F08A47"/>
              </a:solidFill>
              <a:latin typeface="Montserrat"/>
              <a:ea typeface="Montserrat"/>
              <a:cs typeface="Montserrat"/>
              <a:sym typeface="Montserrat"/>
            </a:endParaRPr>
          </a:p>
          <a:p>
            <a:pPr marL="0" marR="0" lvl="0" indent="0" algn="ctr" rtl="0">
              <a:lnSpc>
                <a:spcPct val="80000"/>
              </a:lnSpc>
              <a:spcBef>
                <a:spcPts val="1000"/>
              </a:spcBef>
              <a:spcAft>
                <a:spcPts val="0"/>
              </a:spcAft>
              <a:buClr>
                <a:srgbClr val="000000"/>
              </a:buClr>
              <a:buSzPts val="4400"/>
              <a:buFont typeface="Arial"/>
              <a:buNone/>
            </a:pPr>
            <a:endParaRPr sz="4400" b="0" i="0" u="none" strike="noStrike" cap="none" dirty="0">
              <a:solidFill>
                <a:srgbClr val="F08A47"/>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CDCBDAAC-403A-D824-3E04-13789E1267BE}"/>
              </a:ext>
            </a:extLst>
          </p:cNvPr>
          <p:cNvPicPr preferRelativeResize="0"/>
          <p:nvPr/>
        </p:nvPicPr>
        <p:blipFill>
          <a:blip r:embed="rId5">
            <a:alphaModFix/>
          </a:blip>
          <a:stretch>
            <a:fillRect/>
          </a:stretch>
        </p:blipFill>
        <p:spPr>
          <a:xfrm>
            <a:off x="1237175" y="4639491"/>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E1C94F2B-92DD-047F-5EB2-AF5126560D46}"/>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B493796E-DF4C-DBEC-4CE7-6FBCBDB471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493"/>
    </mc:Choice>
    <mc:Fallback>
      <p:transition spd="slow" advTm="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Lov na podatke</a:t>
            </a:r>
          </a:p>
        </p:txBody>
      </p:sp>
      <p:sp>
        <p:nvSpPr>
          <p:cNvPr id="128" name="Google Shape;128;p20"/>
          <p:cNvSpPr txBox="1"/>
          <p:nvPr/>
        </p:nvSpPr>
        <p:spPr>
          <a:xfrm>
            <a:off x="1541850" y="4529175"/>
            <a:ext cx="14133600" cy="65268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7F7F7F"/>
                </a:solidFill>
                <a:latin typeface="Montserrat"/>
                <a:ea typeface="Montserrat"/>
                <a:cs typeface="Montserrat"/>
                <a:sym typeface="Montserrat"/>
              </a:rPr>
              <a:t>Kateri podatki so lahko najbolj</a:t>
            </a:r>
            <a:br>
              <a:rPr lang="sl" sz="4800">
                <a:solidFill>
                  <a:srgbClr val="7F7F7F"/>
                </a:solidFill>
                <a:latin typeface="Montserrat"/>
                <a:ea typeface="Montserrat"/>
                <a:cs typeface="Montserrat"/>
                <a:sym typeface="Montserrat"/>
              </a:rPr>
            </a:br>
            <a:r>
              <a:rPr lang="sl" sz="4800" b="0" i="0" u="none" baseline="0">
                <a:solidFill>
                  <a:srgbClr val="7F7F7F"/>
                </a:solidFill>
                <a:latin typeface="Montserrat"/>
                <a:ea typeface="Montserrat"/>
                <a:cs typeface="Montserrat"/>
                <a:sym typeface="Montserrat"/>
              </a:rPr>
              <a:t>koristni za vašo raziskavo?</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7F7F7F"/>
                </a:solidFill>
                <a:latin typeface="Montserrat"/>
                <a:ea typeface="Montserrat"/>
                <a:cs typeface="Montserrat"/>
                <a:sym typeface="Montserrat"/>
              </a:rPr>
              <a:t>Ali obstajajo javne ustanove,</a:t>
            </a:r>
            <a:br>
              <a:rPr lang="sl" sz="4800">
                <a:solidFill>
                  <a:srgbClr val="7F7F7F"/>
                </a:solidFill>
                <a:latin typeface="Montserrat"/>
                <a:ea typeface="Montserrat"/>
                <a:cs typeface="Montserrat"/>
                <a:sym typeface="Montserrat"/>
              </a:rPr>
            </a:br>
            <a:r>
              <a:rPr lang="sl" sz="4800" b="0" i="0" u="none" baseline="0">
                <a:solidFill>
                  <a:srgbClr val="7F7F7F"/>
                </a:solidFill>
                <a:latin typeface="Montserrat"/>
                <a:ea typeface="Montserrat"/>
                <a:cs typeface="Montserrat"/>
                <a:sym typeface="Montserrat"/>
              </a:rPr>
              <a:t>ki vsakomur omogočajo dostop do podatkov po spletu (OpenData)?</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7F7F7F"/>
                </a:solidFill>
                <a:latin typeface="Montserrat"/>
                <a:ea typeface="Montserrat"/>
                <a:cs typeface="Montserrat"/>
                <a:sym typeface="Montserrat"/>
              </a:rPr>
              <a:t>Ali obstajajo uradni arhivi o tem vprašanju? </a:t>
            </a:r>
          </a:p>
        </p:txBody>
      </p:sp>
      <p:pic>
        <p:nvPicPr>
          <p:cNvPr id="129" name="Google Shape;129;p20"/>
          <p:cNvPicPr preferRelativeResize="0"/>
          <p:nvPr/>
        </p:nvPicPr>
        <p:blipFill rotWithShape="1">
          <a:blip r:embed="rId5">
            <a:alphaModFix/>
          </a:blip>
          <a:srcRect/>
          <a:stretch/>
        </p:blipFill>
        <p:spPr>
          <a:xfrm>
            <a:off x="16093000" y="4859324"/>
            <a:ext cx="6111000" cy="4831800"/>
          </a:xfrm>
          <a:prstGeom prst="rect">
            <a:avLst/>
          </a:prstGeom>
          <a:noFill/>
          <a:ln>
            <a:noFill/>
          </a:ln>
        </p:spPr>
      </p:pic>
      <p:pic>
        <p:nvPicPr>
          <p:cNvPr id="3" name="Zvok 2">
            <a:hlinkClick r:id="" action="ppaction://media"/>
            <a:extLst>
              <a:ext uri="{FF2B5EF4-FFF2-40B4-BE49-F238E27FC236}">
                <a16:creationId xmlns:a16="http://schemas.microsoft.com/office/drawing/2014/main" id="{A2DCCC5A-94A4-4118-5B00-ACCF37887A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954"/>
    </mc:Choice>
    <mc:Fallback>
      <p:transition spd="slow" advTm="1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1"/>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Oblika podatkov</a:t>
            </a:r>
          </a:p>
        </p:txBody>
      </p:sp>
      <p:sp>
        <p:nvSpPr>
          <p:cNvPr id="136" name="Google Shape;136;p21"/>
          <p:cNvSpPr txBox="1"/>
          <p:nvPr/>
        </p:nvSpPr>
        <p:spPr>
          <a:xfrm>
            <a:off x="1541850" y="4529175"/>
            <a:ext cx="14133600" cy="6526800"/>
          </a:xfrm>
          <a:prstGeom prst="rect">
            <a:avLst/>
          </a:prstGeom>
          <a:noFill/>
          <a:ln>
            <a:noFill/>
          </a:ln>
        </p:spPr>
        <p:txBody>
          <a:bodyPr spcFirstLastPara="1" wrap="square" lIns="91425" tIns="91425" rIns="91425" bIns="91425" anchor="ctr" anchorCtr="0">
            <a:noAutofit/>
          </a:bodyPr>
          <a:lstStyle/>
          <a:p>
            <a:pPr marL="457200" marR="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7F7F7F"/>
                </a:solidFill>
                <a:latin typeface="Montserrat"/>
                <a:ea typeface="Montserrat"/>
                <a:cs typeface="Montserrat"/>
                <a:sym typeface="Montserrat"/>
              </a:rPr>
              <a:t>Ali so podatki, ki ste jih našli, strukturirani? Ali jih lahko odprete v preglednici?</a:t>
            </a:r>
          </a:p>
          <a:p>
            <a:pPr marL="457200" marR="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7F7F7F"/>
                </a:solidFill>
                <a:latin typeface="Montserrat"/>
                <a:ea typeface="Montserrat"/>
                <a:cs typeface="Montserrat"/>
                <a:sym typeface="Montserrat"/>
              </a:rPr>
              <a:t>Ali bi morali sestaviti tabelo iz podatkov, ki ste jih našli v drugih formatih (PDF, HTML)?</a:t>
            </a:r>
          </a:p>
        </p:txBody>
      </p:sp>
      <p:pic>
        <p:nvPicPr>
          <p:cNvPr id="137" name="Google Shape;137;p21"/>
          <p:cNvPicPr preferRelativeResize="0"/>
          <p:nvPr/>
        </p:nvPicPr>
        <p:blipFill rotWithShape="1">
          <a:blip r:embed="rId5">
            <a:alphaModFix/>
          </a:blip>
          <a:srcRect/>
          <a:stretch/>
        </p:blipFill>
        <p:spPr>
          <a:xfrm>
            <a:off x="16328086" y="4304327"/>
            <a:ext cx="5755800" cy="5755800"/>
          </a:xfrm>
          <a:prstGeom prst="rect">
            <a:avLst/>
          </a:prstGeom>
          <a:noFill/>
          <a:ln>
            <a:noFill/>
          </a:ln>
        </p:spPr>
      </p:pic>
      <p:pic>
        <p:nvPicPr>
          <p:cNvPr id="8" name="Zvok 7">
            <a:hlinkClick r:id="" action="ppaction://media"/>
            <a:extLst>
              <a:ext uri="{FF2B5EF4-FFF2-40B4-BE49-F238E27FC236}">
                <a16:creationId xmlns:a16="http://schemas.microsoft.com/office/drawing/2014/main" id="{A78D2174-E664-962E-81E3-F00FDA6468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945"/>
    </mc:Choice>
    <mc:Fallback>
      <p:transition spd="slow" advTm="18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22"/>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Čiščenje podatkov</a:t>
            </a:r>
          </a:p>
        </p:txBody>
      </p:sp>
      <p:sp>
        <p:nvSpPr>
          <p:cNvPr id="144" name="Google Shape;144;p22"/>
          <p:cNvSpPr txBox="1"/>
          <p:nvPr/>
        </p:nvSpPr>
        <p:spPr>
          <a:xfrm>
            <a:off x="2535667" y="4882500"/>
            <a:ext cx="14133600" cy="6526800"/>
          </a:xfrm>
          <a:prstGeom prst="rect">
            <a:avLst/>
          </a:prstGeom>
          <a:noFill/>
          <a:ln>
            <a:noFill/>
          </a:ln>
        </p:spPr>
        <p:txBody>
          <a:bodyPr spcFirstLastPara="1" wrap="square" lIns="91425" tIns="91425" rIns="91425" bIns="91425" anchor="ctr" anchorCtr="0">
            <a:noAutofit/>
          </a:bodyPr>
          <a:lstStyle/>
          <a:p>
            <a:pPr marL="45720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Ali so podatki, ki ste jih našli, dobro oblikovani? </a:t>
            </a:r>
          </a:p>
          <a:p>
            <a:pPr marL="45720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Preverite podatke: ali so homogeni ali so različno zapisani?</a:t>
            </a:r>
          </a:p>
          <a:p>
            <a:pPr marL="45720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Ali so podatki skladno razdeljeni v stolpce ali so neurejeni?</a:t>
            </a:r>
          </a:p>
          <a:p>
            <a:pPr marL="45720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Ali je katera celica prazna? Zakaj?</a:t>
            </a:r>
          </a:p>
        </p:txBody>
      </p:sp>
      <p:pic>
        <p:nvPicPr>
          <p:cNvPr id="145" name="Google Shape;145;p22"/>
          <p:cNvPicPr preferRelativeResize="0"/>
          <p:nvPr/>
        </p:nvPicPr>
        <p:blipFill rotWithShape="1">
          <a:blip r:embed="rId5">
            <a:alphaModFix/>
          </a:blip>
          <a:srcRect/>
          <a:stretch/>
        </p:blipFill>
        <p:spPr>
          <a:xfrm>
            <a:off x="16936389" y="4195800"/>
            <a:ext cx="4125300" cy="7213500"/>
          </a:xfrm>
          <a:prstGeom prst="rect">
            <a:avLst/>
          </a:prstGeom>
          <a:noFill/>
          <a:ln>
            <a:noFill/>
          </a:ln>
        </p:spPr>
      </p:pic>
      <p:pic>
        <p:nvPicPr>
          <p:cNvPr id="3" name="Zvok 2">
            <a:hlinkClick r:id="" action="ppaction://media"/>
            <a:extLst>
              <a:ext uri="{FF2B5EF4-FFF2-40B4-BE49-F238E27FC236}">
                <a16:creationId xmlns:a16="http://schemas.microsoft.com/office/drawing/2014/main" id="{EAD4B0D1-C438-DCE2-4B13-E1EAEF2A4D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7219"/>
    </mc:Choice>
    <mc:Fallback>
      <p:transition spd="slow" advTm="3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3"/>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Analiza podatkov</a:t>
            </a:r>
          </a:p>
        </p:txBody>
      </p:sp>
      <p:sp>
        <p:nvSpPr>
          <p:cNvPr id="152" name="Google Shape;152;p23"/>
          <p:cNvSpPr txBox="1"/>
          <p:nvPr/>
        </p:nvSpPr>
        <p:spPr>
          <a:xfrm>
            <a:off x="1638200" y="4882500"/>
            <a:ext cx="18919800" cy="65268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Podatke</a:t>
            </a:r>
            <a:r>
              <a:rPr lang="sl" sz="4800" b="1" i="0" u="none" baseline="0">
                <a:solidFill>
                  <a:srgbClr val="7F7F7F"/>
                </a:solidFill>
                <a:latin typeface="Montserrat"/>
                <a:ea typeface="Montserrat"/>
                <a:cs typeface="Montserrat"/>
                <a:sym typeface="Montserrat"/>
              </a:rPr>
              <a:t> razvrstite</a:t>
            </a:r>
            <a:r>
              <a:rPr lang="sl" sz="4800" b="0" i="0" u="none" baseline="0">
                <a:solidFill>
                  <a:srgbClr val="7F7F7F"/>
                </a:solidFill>
                <a:latin typeface="Montserrat"/>
                <a:ea typeface="Montserrat"/>
                <a:cs typeface="Montserrat"/>
                <a:sym typeface="Montserrat"/>
              </a:rPr>
              <a:t> od najvišje do najmanjše vrednosti (enakovredno klasifikaciji).</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Podatke</a:t>
            </a:r>
            <a:r>
              <a:rPr lang="sl" sz="4800" b="1" i="0" u="none" baseline="0">
                <a:solidFill>
                  <a:srgbClr val="7F7F7F"/>
                </a:solidFill>
                <a:latin typeface="Montserrat"/>
                <a:ea typeface="Montserrat"/>
                <a:cs typeface="Montserrat"/>
                <a:sym typeface="Montserrat"/>
              </a:rPr>
              <a:t> filtrirajte</a:t>
            </a:r>
            <a:r>
              <a:rPr lang="sl" sz="4800" b="0" i="0" u="none" baseline="0">
                <a:solidFill>
                  <a:srgbClr val="7F7F7F"/>
                </a:solidFill>
                <a:latin typeface="Montserrat"/>
                <a:ea typeface="Montserrat"/>
                <a:cs typeface="Montserrat"/>
                <a:sym typeface="Montserrat"/>
              </a:rPr>
              <a:t>, da se osredotočite samo na tiste, ki vas zanimajo (območje, vrsta).</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Podatke </a:t>
            </a:r>
            <a:r>
              <a:rPr lang="sl" sz="4800" b="1" i="0" u="none" baseline="0">
                <a:solidFill>
                  <a:srgbClr val="7F7F7F"/>
                </a:solidFill>
                <a:latin typeface="Montserrat"/>
                <a:ea typeface="Montserrat"/>
                <a:cs typeface="Montserrat"/>
                <a:sym typeface="Montserrat"/>
              </a:rPr>
              <a:t>združite</a:t>
            </a:r>
            <a:r>
              <a:rPr lang="sl" sz="4800" b="0" i="0" u="none" baseline="0">
                <a:solidFill>
                  <a:srgbClr val="7F7F7F"/>
                </a:solidFill>
                <a:latin typeface="Montserrat"/>
                <a:ea typeface="Montserrat"/>
                <a:cs typeface="Montserrat"/>
                <a:sym typeface="Montserrat"/>
              </a:rPr>
              <a:t> z vrtilno tabelo, da jih kvantitativno izmerite.</a:t>
            </a:r>
          </a:p>
        </p:txBody>
      </p:sp>
      <p:pic>
        <p:nvPicPr>
          <p:cNvPr id="6" name="Zvok 5">
            <a:hlinkClick r:id="" action="ppaction://media"/>
            <a:extLst>
              <a:ext uri="{FF2B5EF4-FFF2-40B4-BE49-F238E27FC236}">
                <a16:creationId xmlns:a16="http://schemas.microsoft.com/office/drawing/2014/main" id="{4BFEE005-275A-8B21-71E7-51ABD118FE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206"/>
    </mc:Choice>
    <mc:Fallback>
      <p:transition spd="slow" advTm="2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4"/>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Obogatitev podatkov</a:t>
            </a:r>
          </a:p>
        </p:txBody>
      </p:sp>
      <p:sp>
        <p:nvSpPr>
          <p:cNvPr id="159" name="Google Shape;159;p24"/>
          <p:cNvSpPr txBox="1"/>
          <p:nvPr/>
        </p:nvSpPr>
        <p:spPr>
          <a:xfrm>
            <a:off x="1638200" y="4882500"/>
            <a:ext cx="17409900" cy="65268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Ali imate naslove? Poiščite geografske koordinate za izdelavo zemljevida.</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Želite primerjati več območij? Izdelajte statistični kazalnik, da jih razvrstite in ugotovite vpliv pojava.</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a:solidFill>
                  <a:srgbClr val="7F7F7F"/>
                </a:solidFill>
                <a:latin typeface="Montserrat"/>
                <a:ea typeface="Montserrat"/>
                <a:cs typeface="Montserrat"/>
                <a:sym typeface="Montserrat"/>
              </a:rPr>
              <a:t>Ali vaši podatki vsebujejo seznam občin? Podatke obogatite tako, da dodate stolpec Pokrajina.</a:t>
            </a:r>
          </a:p>
        </p:txBody>
      </p:sp>
      <p:pic>
        <p:nvPicPr>
          <p:cNvPr id="160" name="Google Shape;160;p24"/>
          <p:cNvPicPr preferRelativeResize="0"/>
          <p:nvPr/>
        </p:nvPicPr>
        <p:blipFill rotWithShape="1">
          <a:blip r:embed="rId5">
            <a:alphaModFix/>
          </a:blip>
          <a:srcRect/>
          <a:stretch/>
        </p:blipFill>
        <p:spPr>
          <a:xfrm>
            <a:off x="18560339" y="3430525"/>
            <a:ext cx="3687600" cy="8428500"/>
          </a:xfrm>
          <a:prstGeom prst="rect">
            <a:avLst/>
          </a:prstGeom>
          <a:noFill/>
          <a:ln>
            <a:noFill/>
          </a:ln>
        </p:spPr>
      </p:pic>
      <p:pic>
        <p:nvPicPr>
          <p:cNvPr id="3" name="Zvok 2">
            <a:hlinkClick r:id="" action="ppaction://media"/>
            <a:extLst>
              <a:ext uri="{FF2B5EF4-FFF2-40B4-BE49-F238E27FC236}">
                <a16:creationId xmlns:a16="http://schemas.microsoft.com/office/drawing/2014/main" id="{740E5B2E-979E-D6BE-BAB0-6E52B36154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400"/>
    </mc:Choice>
    <mc:Fallback>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5"/>
          <p:cNvSpPr txBox="1"/>
          <p:nvPr/>
        </p:nvSpPr>
        <p:spPr>
          <a:xfrm>
            <a:off x="2130225" y="2637125"/>
            <a:ext cx="17956200" cy="99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Vizualna predstavitev</a:t>
            </a:r>
          </a:p>
        </p:txBody>
      </p:sp>
      <p:sp>
        <p:nvSpPr>
          <p:cNvPr id="167" name="Google Shape;167;p25"/>
          <p:cNvSpPr txBox="1"/>
          <p:nvPr/>
        </p:nvSpPr>
        <p:spPr>
          <a:xfrm>
            <a:off x="1638200" y="4882500"/>
            <a:ext cx="17409900" cy="65268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Ali želite podatke razvrstiti? Najprimernejši je</a:t>
            </a:r>
            <a:br>
              <a:rPr lang="sl" sz="4800" dirty="0">
                <a:solidFill>
                  <a:srgbClr val="7F7F7F"/>
                </a:solidFill>
                <a:latin typeface="Montserrat"/>
                <a:ea typeface="Montserrat"/>
                <a:cs typeface="Montserrat"/>
                <a:sym typeface="Montserrat"/>
              </a:rPr>
            </a:br>
            <a:r>
              <a:rPr lang="sl" sz="4800" b="0" i="0" u="none" baseline="0" dirty="0">
                <a:solidFill>
                  <a:srgbClr val="7F7F7F"/>
                </a:solidFill>
                <a:latin typeface="Montserrat"/>
                <a:ea typeface="Montserrat"/>
                <a:cs typeface="Montserrat"/>
                <a:sym typeface="Montserrat"/>
              </a:rPr>
              <a:t>palični grafikon.</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Ali je mogoče podatke sešteti? Potem je idealen </a:t>
            </a:r>
            <a:br>
              <a:rPr lang="sl" sz="4800" b="0" i="0" u="none" baseline="0" dirty="0">
                <a:solidFill>
                  <a:srgbClr val="7F7F7F"/>
                </a:solidFill>
                <a:latin typeface="Montserrat"/>
                <a:ea typeface="Montserrat"/>
                <a:cs typeface="Montserrat"/>
                <a:sym typeface="Montserrat"/>
              </a:rPr>
            </a:br>
            <a:r>
              <a:rPr lang="sl" sz="4800" b="0" i="0" u="none" baseline="0" dirty="0">
                <a:solidFill>
                  <a:srgbClr val="7F7F7F"/>
                </a:solidFill>
                <a:latin typeface="Montserrat"/>
                <a:ea typeface="Montserrat"/>
                <a:cs typeface="Montserrat"/>
                <a:sym typeface="Montserrat"/>
              </a:rPr>
              <a:t>tortni grafikon. </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Želite prikazati pojav skozi čas? Najboljša izbira je črtni grafikon.</a:t>
            </a:r>
          </a:p>
          <a:p>
            <a:pPr marL="457200" marR="0" lvl="0" indent="-355600" algn="l" rtl="0">
              <a:lnSpc>
                <a:spcPct val="150000"/>
              </a:lnSpc>
              <a:spcBef>
                <a:spcPts val="0"/>
              </a:spcBef>
              <a:spcAft>
                <a:spcPts val="0"/>
              </a:spcAft>
              <a:buClr>
                <a:srgbClr val="666666"/>
              </a:buClr>
              <a:buSzPts val="2000"/>
              <a:buFont typeface="Montserrat"/>
              <a:buChar char="●"/>
            </a:pPr>
            <a:r>
              <a:rPr lang="sl" sz="4800" b="0" i="0" u="none" baseline="0" dirty="0">
                <a:solidFill>
                  <a:srgbClr val="7F7F7F"/>
                </a:solidFill>
                <a:latin typeface="Montserrat"/>
                <a:ea typeface="Montserrat"/>
                <a:cs typeface="Montserrat"/>
                <a:sym typeface="Montserrat"/>
              </a:rPr>
              <a:t>Ali imate geografske podatke? Izdelajte zemljevid.</a:t>
            </a:r>
          </a:p>
        </p:txBody>
      </p:sp>
      <p:pic>
        <p:nvPicPr>
          <p:cNvPr id="168" name="Google Shape;168;p25"/>
          <p:cNvPicPr preferRelativeResize="0"/>
          <p:nvPr/>
        </p:nvPicPr>
        <p:blipFill rotWithShape="1">
          <a:blip r:embed="rId5">
            <a:alphaModFix/>
          </a:blip>
          <a:srcRect/>
          <a:stretch/>
        </p:blipFill>
        <p:spPr>
          <a:xfrm>
            <a:off x="17076131" y="3308061"/>
            <a:ext cx="5359500" cy="5698500"/>
          </a:xfrm>
          <a:prstGeom prst="rect">
            <a:avLst/>
          </a:prstGeom>
          <a:noFill/>
          <a:ln>
            <a:noFill/>
          </a:ln>
        </p:spPr>
      </p:pic>
      <p:pic>
        <p:nvPicPr>
          <p:cNvPr id="6" name="Zvok 5">
            <a:hlinkClick r:id="" action="ppaction://media"/>
            <a:extLst>
              <a:ext uri="{FF2B5EF4-FFF2-40B4-BE49-F238E27FC236}">
                <a16:creationId xmlns:a16="http://schemas.microsoft.com/office/drawing/2014/main" id="{FA330573-7285-4EF5-C01B-98FD68CC36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066"/>
    </mc:Choice>
    <mc:Fallback>
      <p:transition spd="slow" advTm="3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1277</Words>
  <Application>Microsoft Office PowerPoint</Application>
  <PresentationFormat>Po meri</PresentationFormat>
  <Paragraphs>88</Paragraphs>
  <Slides>14</Slides>
  <Notes>14</Notes>
  <HiddenSlides>0</HiddenSlides>
  <MMClips>14</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14</vt:i4>
      </vt:variant>
    </vt:vector>
  </HeadingPairs>
  <TitlesOfParts>
    <vt:vector size="19" baseType="lpstr">
      <vt:lpstr>Arial</vt:lpstr>
      <vt:lpstr>Calibri</vt:lpstr>
      <vt:lpstr>Montserrat</vt:lpstr>
      <vt:lpstr>Verdana</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2023-11-10T06:44:59Z</dcterms:modified>
</cp:coreProperties>
</file>