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79" r:id="rId3"/>
    <p:sldId id="283" r:id="rId4"/>
    <p:sldId id="280" r:id="rId5"/>
    <p:sldId id="282" r:id="rId6"/>
    <p:sldId id="285" r:id="rId7"/>
    <p:sldId id="286" r:id="rId8"/>
    <p:sldId id="287" r:id="rId9"/>
    <p:sldId id="288" r:id="rId10"/>
    <p:sldId id="289" r:id="rId11"/>
    <p:sldId id="290" r:id="rId12"/>
    <p:sldId id="291" r:id="rId13"/>
    <p:sldId id="292" r:id="rId14"/>
    <p:sldId id="293" r:id="rId15"/>
    <p:sldId id="294" r:id="rId16"/>
    <p:sldId id="296" r:id="rId17"/>
    <p:sldId id="297" r:id="rId18"/>
    <p:sldId id="278" r:id="rId19"/>
  </p:sldIdLst>
  <p:sldSz cx="12192000" cy="6858000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AC6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log 2 – poudarek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Svetel slog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Svetel slog 1 – poudarek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92" autoAdjust="0"/>
    <p:restoredTop sz="94087" autoAdjust="0"/>
  </p:normalViewPr>
  <p:slideViewPr>
    <p:cSldViewPr snapToGrid="0">
      <p:cViewPr varScale="1">
        <p:scale>
          <a:sx n="67" d="100"/>
          <a:sy n="67" d="100"/>
        </p:scale>
        <p:origin x="60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/>
              <a:t>Kliknite, da uredite slog podnaslova matrice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FB516-A3E7-4DC4-A1CC-05A26997E54A}" type="datetimeFigureOut">
              <a:rPr lang="sl-SI" smtClean="0"/>
              <a:t>7. 11. 2023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FC6FB-27F0-4214-8F95-99DE8C85305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8435982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FB516-A3E7-4DC4-A1CC-05A26997E54A}" type="datetimeFigureOut">
              <a:rPr lang="sl-SI" smtClean="0"/>
              <a:t>7. 11. 2023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FC6FB-27F0-4214-8F95-99DE8C85305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3726439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FB516-A3E7-4DC4-A1CC-05A26997E54A}" type="datetimeFigureOut">
              <a:rPr lang="sl-SI" smtClean="0"/>
              <a:t>7. 11. 2023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FC6FB-27F0-4214-8F95-99DE8C85305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5775234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FB516-A3E7-4DC4-A1CC-05A26997E54A}" type="datetimeFigureOut">
              <a:rPr lang="sl-SI" smtClean="0"/>
              <a:t>7. 11. 2023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FC6FB-27F0-4214-8F95-99DE8C85305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2254498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FB516-A3E7-4DC4-A1CC-05A26997E54A}" type="datetimeFigureOut">
              <a:rPr lang="sl-SI" smtClean="0"/>
              <a:t>7. 11. 2023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FC6FB-27F0-4214-8F95-99DE8C85305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665450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značba mesta vsebin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FB516-A3E7-4DC4-A1CC-05A26997E54A}" type="datetimeFigureOut">
              <a:rPr lang="sl-SI" smtClean="0"/>
              <a:t>7. 11. 2023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FC6FB-27F0-4214-8F95-99DE8C85305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468781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značba mesta besedil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6" name="Označba mesta vsebin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7" name="Označba mest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FB516-A3E7-4DC4-A1CC-05A26997E54A}" type="datetimeFigureOut">
              <a:rPr lang="sl-SI" smtClean="0"/>
              <a:t>7. 11. 2023</a:t>
            </a:fld>
            <a:endParaRPr lang="sl-SI"/>
          </a:p>
        </p:txBody>
      </p:sp>
      <p:sp>
        <p:nvSpPr>
          <p:cNvPr id="8" name="Označba mest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značba mest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FC6FB-27F0-4214-8F95-99DE8C85305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0511968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značba mest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FB516-A3E7-4DC4-A1CC-05A26997E54A}" type="datetimeFigureOut">
              <a:rPr lang="sl-SI" smtClean="0"/>
              <a:t>7. 11. 2023</a:t>
            </a:fld>
            <a:endParaRPr lang="sl-SI"/>
          </a:p>
        </p:txBody>
      </p:sp>
      <p:sp>
        <p:nvSpPr>
          <p:cNvPr id="4" name="Označba mest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značba mest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FC6FB-27F0-4214-8F95-99DE8C85305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5491947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FB516-A3E7-4DC4-A1CC-05A26997E54A}" type="datetimeFigureOut">
              <a:rPr lang="sl-SI" smtClean="0"/>
              <a:t>7. 11. 2023</a:t>
            </a:fld>
            <a:endParaRPr lang="sl-SI"/>
          </a:p>
        </p:txBody>
      </p:sp>
      <p:sp>
        <p:nvSpPr>
          <p:cNvPr id="3" name="Označba mest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FC6FB-27F0-4214-8F95-99DE8C85305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9617096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FB516-A3E7-4DC4-A1CC-05A26997E54A}" type="datetimeFigureOut">
              <a:rPr lang="sl-SI" smtClean="0"/>
              <a:t>7. 11. 2023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FC6FB-27F0-4214-8F95-99DE8C85305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0281980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Označba mesta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FB516-A3E7-4DC4-A1CC-05A26997E54A}" type="datetimeFigureOut">
              <a:rPr lang="sl-SI" smtClean="0"/>
              <a:t>7. 11. 2023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FC6FB-27F0-4214-8F95-99DE8C85305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9864438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6FB516-A3E7-4DC4-A1CC-05A26997E54A}" type="datetimeFigureOut">
              <a:rPr lang="sl-SI" smtClean="0"/>
              <a:t>7. 11. 2023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1FC6FB-27F0-4214-8F95-99DE8C85305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198519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808242"/>
            <a:ext cx="9144000" cy="1934813"/>
          </a:xfrm>
        </p:spPr>
        <p:txBody>
          <a:bodyPr anchor="ctr">
            <a:normAutofit/>
          </a:bodyPr>
          <a:lstStyle/>
          <a:p>
            <a:r>
              <a:rPr lang="sl-SI" sz="3200" dirty="0">
                <a:solidFill>
                  <a:srgbClr val="034EA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epublika" panose="02000506040000020004" pitchFamily="2" charset="-18"/>
              </a:rPr>
              <a:t>Vrednotenje izvajanja PEKP 2021-2027</a:t>
            </a:r>
            <a:endParaRPr lang="sl-SI" sz="3200" b="1" dirty="0">
              <a:solidFill>
                <a:srgbClr val="034EA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epublika" panose="02000506040000020004" pitchFamily="2" charset="-18"/>
            </a:endParaRPr>
          </a:p>
        </p:txBody>
      </p:sp>
      <p:sp>
        <p:nvSpPr>
          <p:cNvPr id="10" name="Podnaslov 9"/>
          <p:cNvSpPr>
            <a:spLocks noGrp="1"/>
          </p:cNvSpPr>
          <p:nvPr>
            <p:ph type="subTitle" idx="1"/>
          </p:nvPr>
        </p:nvSpPr>
        <p:spPr>
          <a:xfrm>
            <a:off x="1524000" y="3746416"/>
            <a:ext cx="9144000" cy="926167"/>
          </a:xfrm>
        </p:spPr>
        <p:txBody>
          <a:bodyPr>
            <a:normAutofit/>
          </a:bodyPr>
          <a:lstStyle/>
          <a:p>
            <a:r>
              <a:rPr lang="pl-PL" sz="2000" dirty="0">
                <a:latin typeface="Republika" panose="02000506040000020004" pitchFamily="2" charset="-18"/>
              </a:rPr>
              <a:t>OzS 21-27</a:t>
            </a:r>
          </a:p>
          <a:p>
            <a:r>
              <a:rPr lang="sl-SI" sz="1800" dirty="0">
                <a:latin typeface="Republika" panose="02000506040000020004" pitchFamily="2" charset="-18"/>
              </a:rPr>
              <a:t>Lipica</a:t>
            </a:r>
            <a:r>
              <a:rPr lang="en-US" sz="1800" dirty="0">
                <a:latin typeface="Republika" panose="02000506040000020004" pitchFamily="2" charset="-18"/>
              </a:rPr>
              <a:t>, </a:t>
            </a:r>
            <a:r>
              <a:rPr lang="sl-SI" sz="1800" dirty="0">
                <a:latin typeface="Republika" panose="02000506040000020004" pitchFamily="2" charset="-18"/>
              </a:rPr>
              <a:t>9. november 2023</a:t>
            </a:r>
          </a:p>
          <a:p>
            <a:endParaRPr lang="pl-PL" sz="2800" dirty="0">
              <a:latin typeface="Republika" panose="02000506040000020004" pitchFamily="2" charset="-18"/>
            </a:endParaRPr>
          </a:p>
        </p:txBody>
      </p:sp>
      <p:sp>
        <p:nvSpPr>
          <p:cNvPr id="33" name="Podnaslov 9"/>
          <p:cNvSpPr txBox="1">
            <a:spLocks/>
          </p:cNvSpPr>
          <p:nvPr/>
        </p:nvSpPr>
        <p:spPr>
          <a:xfrm>
            <a:off x="881575" y="5673436"/>
            <a:ext cx="2094707" cy="501849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l-SI" sz="1600" dirty="0">
                <a:latin typeface="Republika" panose="02000506040000020004" pitchFamily="2" charset="-18"/>
              </a:rPr>
              <a:t>Oddelek za vrednotenje</a:t>
            </a:r>
          </a:p>
          <a:p>
            <a:r>
              <a:rPr lang="sl-SI" sz="1600" dirty="0">
                <a:latin typeface="Republika" panose="02000506040000020004" pitchFamily="2" charset="-18"/>
              </a:rPr>
              <a:t>Petra Strugar</a:t>
            </a:r>
          </a:p>
        </p:txBody>
      </p:sp>
    </p:spTree>
    <p:extLst>
      <p:ext uri="{BB962C8B-B14F-4D97-AF65-F5344CB8AC3E}">
        <p14:creationId xmlns:p14="http://schemas.microsoft.com/office/powerpoint/2010/main" val="35629782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6" name="Rectangle 75">
            <a:extLst>
              <a:ext uri="{FF2B5EF4-FFF2-40B4-BE49-F238E27FC236}">
                <a16:creationId xmlns:a16="http://schemas.microsoft.com/office/drawing/2014/main" id="{0288C6B4-AFC3-407F-A595-EFFD38D4CC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8" name="Freeform: Shape 77">
            <a:extLst>
              <a:ext uri="{FF2B5EF4-FFF2-40B4-BE49-F238E27FC236}">
                <a16:creationId xmlns:a16="http://schemas.microsoft.com/office/drawing/2014/main" id="{CF236821-17FE-429B-8D2C-08E13A64EA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4455673" cy="6858000"/>
          </a:xfrm>
          <a:custGeom>
            <a:avLst/>
            <a:gdLst>
              <a:gd name="connsiteX0" fmla="*/ 0 w 4455673"/>
              <a:gd name="connsiteY0" fmla="*/ 0 h 6858000"/>
              <a:gd name="connsiteX1" fmla="*/ 3242695 w 4455673"/>
              <a:gd name="connsiteY1" fmla="*/ 0 h 6858000"/>
              <a:gd name="connsiteX2" fmla="*/ 3305678 w 4455673"/>
              <a:gd name="connsiteY2" fmla="*/ 69271 h 6858000"/>
              <a:gd name="connsiteX3" fmla="*/ 4455673 w 4455673"/>
              <a:gd name="connsiteY3" fmla="*/ 3429000 h 6858000"/>
              <a:gd name="connsiteX4" fmla="*/ 3305678 w 4455673"/>
              <a:gd name="connsiteY4" fmla="*/ 6788730 h 6858000"/>
              <a:gd name="connsiteX5" fmla="*/ 3242695 w 4455673"/>
              <a:gd name="connsiteY5" fmla="*/ 6858000 h 6858000"/>
              <a:gd name="connsiteX6" fmla="*/ 0 w 4455673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55673" h="6858000">
                <a:moveTo>
                  <a:pt x="0" y="0"/>
                </a:moveTo>
                <a:lnTo>
                  <a:pt x="3242695" y="0"/>
                </a:lnTo>
                <a:lnTo>
                  <a:pt x="3305678" y="69271"/>
                </a:lnTo>
                <a:cubicBezTo>
                  <a:pt x="4016204" y="929100"/>
                  <a:pt x="4455673" y="2116944"/>
                  <a:pt x="4455673" y="3429000"/>
                </a:cubicBezTo>
                <a:cubicBezTo>
                  <a:pt x="4455673" y="4741056"/>
                  <a:pt x="4016204" y="5928900"/>
                  <a:pt x="3305678" y="6788730"/>
                </a:cubicBezTo>
                <a:lnTo>
                  <a:pt x="3242695" y="6858000"/>
                </a:lnTo>
                <a:lnTo>
                  <a:pt x="0" y="6858000"/>
                </a:lnTo>
                <a:close/>
              </a:path>
            </a:pathLst>
          </a:custGeom>
          <a:ln w="9525">
            <a:solidFill>
              <a:srgbClr val="EFEFEF"/>
            </a:solidFill>
          </a:ln>
          <a:effectLst>
            <a:outerShdw blurRad="88900" dist="38100" algn="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80" name="Freeform: Shape 79">
            <a:extLst>
              <a:ext uri="{FF2B5EF4-FFF2-40B4-BE49-F238E27FC236}">
                <a16:creationId xmlns:a16="http://schemas.microsoft.com/office/drawing/2014/main" id="{C0BDBCD2-E081-43AB-9119-C55465E597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446529" cy="6858000"/>
          </a:xfrm>
          <a:custGeom>
            <a:avLst/>
            <a:gdLst>
              <a:gd name="connsiteX0" fmla="*/ 0 w 4446529"/>
              <a:gd name="connsiteY0" fmla="*/ 0 h 6858000"/>
              <a:gd name="connsiteX1" fmla="*/ 3233551 w 4446529"/>
              <a:gd name="connsiteY1" fmla="*/ 0 h 6858000"/>
              <a:gd name="connsiteX2" fmla="*/ 3296534 w 4446529"/>
              <a:gd name="connsiteY2" fmla="*/ 69271 h 6858000"/>
              <a:gd name="connsiteX3" fmla="*/ 4446529 w 4446529"/>
              <a:gd name="connsiteY3" fmla="*/ 3429000 h 6858000"/>
              <a:gd name="connsiteX4" fmla="*/ 3296534 w 4446529"/>
              <a:gd name="connsiteY4" fmla="*/ 6788730 h 6858000"/>
              <a:gd name="connsiteX5" fmla="*/ 3233551 w 4446529"/>
              <a:gd name="connsiteY5" fmla="*/ 6858000 h 6858000"/>
              <a:gd name="connsiteX6" fmla="*/ 0 w 4446529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46529" h="6858000">
                <a:moveTo>
                  <a:pt x="0" y="0"/>
                </a:moveTo>
                <a:lnTo>
                  <a:pt x="3233551" y="0"/>
                </a:lnTo>
                <a:lnTo>
                  <a:pt x="3296534" y="69271"/>
                </a:lnTo>
                <a:cubicBezTo>
                  <a:pt x="4007060" y="929100"/>
                  <a:pt x="4446529" y="2116944"/>
                  <a:pt x="4446529" y="3429000"/>
                </a:cubicBezTo>
                <a:cubicBezTo>
                  <a:pt x="4446529" y="4741056"/>
                  <a:pt x="4007060" y="5928900"/>
                  <a:pt x="3296534" y="6788730"/>
                </a:cubicBezTo>
                <a:lnTo>
                  <a:pt x="3233551" y="6858000"/>
                </a:lnTo>
                <a:lnTo>
                  <a:pt x="0" y="6858000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4" name="Naslov 1"/>
          <p:cNvSpPr txBox="1">
            <a:spLocks/>
          </p:cNvSpPr>
          <p:nvPr/>
        </p:nvSpPr>
        <p:spPr>
          <a:xfrm>
            <a:off x="371094" y="1161288"/>
            <a:ext cx="3438144" cy="12390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fontAlgn="auto">
              <a:spcAft>
                <a:spcPts val="600"/>
              </a:spcAft>
              <a:buClrTx/>
              <a:buSzTx/>
              <a:tabLst/>
              <a:defRPr/>
            </a:pP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NAČRT VREDNOTENJ 21-27</a:t>
            </a:r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id="{98E79BE4-34FE-485A-98A5-92CE8F7C47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426546"/>
            <a:ext cx="128016" cy="65390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7A5F0580-5EE9-419F-96EE-B6529EF6E7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95893" y="2443480"/>
            <a:ext cx="338328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5" name="Označba mesta vsebine 2"/>
          <p:cNvSpPr txBox="1">
            <a:spLocks/>
          </p:cNvSpPr>
          <p:nvPr/>
        </p:nvSpPr>
        <p:spPr>
          <a:xfrm>
            <a:off x="371094" y="2718054"/>
            <a:ext cx="3438906" cy="320725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fontAlgn="auto"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1700" b="1" i="0" u="none" strike="noStrike" cap="none" spc="0" normalizeH="0" baseline="0" noProof="0" dirty="0">
                <a:ln>
                  <a:noFill/>
                </a:ln>
                <a:effectLst/>
                <a:uLnTx/>
                <a:uFillTx/>
              </a:rPr>
              <a:t>RESOR: MGTŠ</a:t>
            </a:r>
          </a:p>
          <a:p>
            <a:pPr marL="0" marR="0" lvl="0" fontAlgn="auto"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1700" dirty="0"/>
          </a:p>
          <a:p>
            <a:pPr marL="0" marR="0" lvl="0" fontAlgn="auto"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1700" b="0" i="0" u="none" strike="noStrike" cap="none" spc="0" normalizeH="0" baseline="0" noProof="0" dirty="0">
                <a:ln>
                  <a:noFill/>
                </a:ln>
                <a:effectLst/>
                <a:uLnTx/>
                <a:uFillTx/>
              </a:rPr>
              <a:t>SODELUJOČI: MKRR, MVZI</a:t>
            </a:r>
          </a:p>
        </p:txBody>
      </p:sp>
      <p:sp>
        <p:nvSpPr>
          <p:cNvPr id="5" name="Označba mesta vsebine 2"/>
          <p:cNvSpPr txBox="1">
            <a:spLocks/>
          </p:cNvSpPr>
          <p:nvPr/>
        </p:nvSpPr>
        <p:spPr>
          <a:xfrm>
            <a:off x="496049" y="1419642"/>
            <a:ext cx="11491735" cy="47539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spcBef>
                <a:spcPts val="1000"/>
              </a:spcBef>
              <a:buNone/>
              <a:defRPr/>
            </a:pPr>
            <a:endParaRPr kumimoji="0" lang="sl-SI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Republika" panose="02000506040000020004" pitchFamily="2" charset="-18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kumimoji="0" lang="sl-SI" sz="2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Republika" panose="02000506040000020004" pitchFamily="2" charset="-18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spcBef>
                <a:spcPts val="1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endParaRPr kumimoji="0" lang="sl-SI" sz="2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Republika" panose="02000506040000020004" pitchFamily="2" charset="-18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spcBef>
                <a:spcPts val="1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endParaRPr kumimoji="0" lang="sl-SI" sz="2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Republika" panose="02000506040000020004" pitchFamily="2" charset="-18"/>
              <a:ea typeface="+mn-ea"/>
              <a:cs typeface="+mn-cs"/>
            </a:endParaRPr>
          </a:p>
        </p:txBody>
      </p:sp>
      <p:graphicFrame>
        <p:nvGraphicFramePr>
          <p:cNvPr id="3" name="Tabela 2">
            <a:extLst>
              <a:ext uri="{FF2B5EF4-FFF2-40B4-BE49-F238E27FC236}">
                <a16:creationId xmlns:a16="http://schemas.microsoft.com/office/drawing/2014/main" id="{B25522E3-2F1A-2F20-7253-D13081709FD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611151"/>
              </p:ext>
            </p:extLst>
          </p:nvPr>
        </p:nvGraphicFramePr>
        <p:xfrm>
          <a:off x="5079278" y="841248"/>
          <a:ext cx="6565820" cy="527608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565820">
                  <a:extLst>
                    <a:ext uri="{9D8B030D-6E8A-4147-A177-3AD203B41FA5}">
                      <a16:colId xmlns:a16="http://schemas.microsoft.com/office/drawing/2014/main" val="1132550275"/>
                    </a:ext>
                  </a:extLst>
                </a:gridCol>
              </a:tblGrid>
              <a:tr h="175656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sl-SI" sz="2000">
                          <a:effectLst/>
                        </a:rPr>
                        <a:t>Vrednotenje ukrepov za krepitev podjetniških vlaganj v raziskave, razvoj in inovacije v okviru specifičnega cilja RSO 1.1. »Razvoj in izboljšanje raziskovalne in inovacijske zmogljivosti ter uvajanje naprednih tehnologij (ESRR)«</a:t>
                      </a:r>
                      <a:endParaRPr lang="sl-SI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1448" marR="81448" marT="0" marB="0"/>
                </a:tc>
                <a:extLst>
                  <a:ext uri="{0D108BD9-81ED-4DB2-BD59-A6C34878D82A}">
                    <a16:rowId xmlns:a16="http://schemas.microsoft.com/office/drawing/2014/main" val="1618333478"/>
                  </a:ext>
                </a:extLst>
              </a:tr>
              <a:tr h="140653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sl-SI" sz="2000">
                          <a:effectLst/>
                        </a:rPr>
                        <a:t>Vrednotenje ukrepov za Specifični cilj 1.3: Krepitev trajnostne rasti in konkurenčnosti MSP ter ustvarjanje delovnih mest v MSP, vključno s produktivnimi naložbami</a:t>
                      </a:r>
                      <a:endParaRPr lang="sl-SI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1448" marR="81448" marT="0" marB="0"/>
                </a:tc>
                <a:extLst>
                  <a:ext uri="{0D108BD9-81ED-4DB2-BD59-A6C34878D82A}">
                    <a16:rowId xmlns:a16="http://schemas.microsoft.com/office/drawing/2014/main" val="3938164093"/>
                  </a:ext>
                </a:extLst>
              </a:tr>
              <a:tr h="105649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sl-SI" sz="2000">
                          <a:effectLst/>
                        </a:rPr>
                        <a:t>Vrednotenje izvajanja ukrepov za krožno gospodarstvo v okviru specifičnega cilja »RSO2.6. Spodbujanje prehoda na krožno gospodarstvo, gospodarno z viri (ESRR)«</a:t>
                      </a:r>
                      <a:endParaRPr lang="sl-SI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1448" marR="81448" marT="0" marB="0"/>
                </a:tc>
                <a:extLst>
                  <a:ext uri="{0D108BD9-81ED-4DB2-BD59-A6C34878D82A}">
                    <a16:rowId xmlns:a16="http://schemas.microsoft.com/office/drawing/2014/main" val="3271640863"/>
                  </a:ext>
                </a:extLst>
              </a:tr>
              <a:tr h="105649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sl-SI" sz="2000">
                          <a:effectLst/>
                        </a:rPr>
                        <a:t>Vrednotenje vpliva ukrepov Sklada za pravični prehod v okviru cilja trajnostni, prožni in raznolik gospodarski razvoj ter na gospodarsko prestrukturiranje regije</a:t>
                      </a:r>
                      <a:endParaRPr lang="sl-SI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1448" marR="81448" marT="0" marB="0"/>
                </a:tc>
                <a:extLst>
                  <a:ext uri="{0D108BD9-81ED-4DB2-BD59-A6C34878D82A}">
                    <a16:rowId xmlns:a16="http://schemas.microsoft.com/office/drawing/2014/main" val="39812003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241380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6" name="Rectangle 75">
            <a:extLst>
              <a:ext uri="{FF2B5EF4-FFF2-40B4-BE49-F238E27FC236}">
                <a16:creationId xmlns:a16="http://schemas.microsoft.com/office/drawing/2014/main" id="{0288C6B4-AFC3-407F-A595-EFFD38D4CC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8" name="Freeform: Shape 77">
            <a:extLst>
              <a:ext uri="{FF2B5EF4-FFF2-40B4-BE49-F238E27FC236}">
                <a16:creationId xmlns:a16="http://schemas.microsoft.com/office/drawing/2014/main" id="{CF236821-17FE-429B-8D2C-08E13A64EA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4455673" cy="6858000"/>
          </a:xfrm>
          <a:custGeom>
            <a:avLst/>
            <a:gdLst>
              <a:gd name="connsiteX0" fmla="*/ 0 w 4455673"/>
              <a:gd name="connsiteY0" fmla="*/ 0 h 6858000"/>
              <a:gd name="connsiteX1" fmla="*/ 3242695 w 4455673"/>
              <a:gd name="connsiteY1" fmla="*/ 0 h 6858000"/>
              <a:gd name="connsiteX2" fmla="*/ 3305678 w 4455673"/>
              <a:gd name="connsiteY2" fmla="*/ 69271 h 6858000"/>
              <a:gd name="connsiteX3" fmla="*/ 4455673 w 4455673"/>
              <a:gd name="connsiteY3" fmla="*/ 3429000 h 6858000"/>
              <a:gd name="connsiteX4" fmla="*/ 3305678 w 4455673"/>
              <a:gd name="connsiteY4" fmla="*/ 6788730 h 6858000"/>
              <a:gd name="connsiteX5" fmla="*/ 3242695 w 4455673"/>
              <a:gd name="connsiteY5" fmla="*/ 6858000 h 6858000"/>
              <a:gd name="connsiteX6" fmla="*/ 0 w 4455673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55673" h="6858000">
                <a:moveTo>
                  <a:pt x="0" y="0"/>
                </a:moveTo>
                <a:lnTo>
                  <a:pt x="3242695" y="0"/>
                </a:lnTo>
                <a:lnTo>
                  <a:pt x="3305678" y="69271"/>
                </a:lnTo>
                <a:cubicBezTo>
                  <a:pt x="4016204" y="929100"/>
                  <a:pt x="4455673" y="2116944"/>
                  <a:pt x="4455673" y="3429000"/>
                </a:cubicBezTo>
                <a:cubicBezTo>
                  <a:pt x="4455673" y="4741056"/>
                  <a:pt x="4016204" y="5928900"/>
                  <a:pt x="3305678" y="6788730"/>
                </a:cubicBezTo>
                <a:lnTo>
                  <a:pt x="3242695" y="6858000"/>
                </a:lnTo>
                <a:lnTo>
                  <a:pt x="0" y="6858000"/>
                </a:lnTo>
                <a:close/>
              </a:path>
            </a:pathLst>
          </a:custGeom>
          <a:ln w="9525">
            <a:solidFill>
              <a:srgbClr val="EFEFEF"/>
            </a:solidFill>
          </a:ln>
          <a:effectLst>
            <a:outerShdw blurRad="88900" dist="38100" algn="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80" name="Freeform: Shape 79">
            <a:extLst>
              <a:ext uri="{FF2B5EF4-FFF2-40B4-BE49-F238E27FC236}">
                <a16:creationId xmlns:a16="http://schemas.microsoft.com/office/drawing/2014/main" id="{C0BDBCD2-E081-43AB-9119-C55465E597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446529" cy="6858000"/>
          </a:xfrm>
          <a:custGeom>
            <a:avLst/>
            <a:gdLst>
              <a:gd name="connsiteX0" fmla="*/ 0 w 4446529"/>
              <a:gd name="connsiteY0" fmla="*/ 0 h 6858000"/>
              <a:gd name="connsiteX1" fmla="*/ 3233551 w 4446529"/>
              <a:gd name="connsiteY1" fmla="*/ 0 h 6858000"/>
              <a:gd name="connsiteX2" fmla="*/ 3296534 w 4446529"/>
              <a:gd name="connsiteY2" fmla="*/ 69271 h 6858000"/>
              <a:gd name="connsiteX3" fmla="*/ 4446529 w 4446529"/>
              <a:gd name="connsiteY3" fmla="*/ 3429000 h 6858000"/>
              <a:gd name="connsiteX4" fmla="*/ 3296534 w 4446529"/>
              <a:gd name="connsiteY4" fmla="*/ 6788730 h 6858000"/>
              <a:gd name="connsiteX5" fmla="*/ 3233551 w 4446529"/>
              <a:gd name="connsiteY5" fmla="*/ 6858000 h 6858000"/>
              <a:gd name="connsiteX6" fmla="*/ 0 w 4446529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46529" h="6858000">
                <a:moveTo>
                  <a:pt x="0" y="0"/>
                </a:moveTo>
                <a:lnTo>
                  <a:pt x="3233551" y="0"/>
                </a:lnTo>
                <a:lnTo>
                  <a:pt x="3296534" y="69271"/>
                </a:lnTo>
                <a:cubicBezTo>
                  <a:pt x="4007060" y="929100"/>
                  <a:pt x="4446529" y="2116944"/>
                  <a:pt x="4446529" y="3429000"/>
                </a:cubicBezTo>
                <a:cubicBezTo>
                  <a:pt x="4446529" y="4741056"/>
                  <a:pt x="4007060" y="5928900"/>
                  <a:pt x="3296534" y="6788730"/>
                </a:cubicBezTo>
                <a:lnTo>
                  <a:pt x="3233551" y="6858000"/>
                </a:lnTo>
                <a:lnTo>
                  <a:pt x="0" y="6858000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4" name="Naslov 1"/>
          <p:cNvSpPr txBox="1">
            <a:spLocks/>
          </p:cNvSpPr>
          <p:nvPr/>
        </p:nvSpPr>
        <p:spPr>
          <a:xfrm>
            <a:off x="371094" y="1161288"/>
            <a:ext cx="3438144" cy="12390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fontAlgn="auto">
              <a:spcAft>
                <a:spcPts val="600"/>
              </a:spcAft>
              <a:buClrTx/>
              <a:buSzTx/>
              <a:tabLst/>
              <a:defRPr/>
            </a:pP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NAČRT VREDNOTENJ 21-27</a:t>
            </a:r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id="{98E79BE4-34FE-485A-98A5-92CE8F7C47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426546"/>
            <a:ext cx="128016" cy="65390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7A5F0580-5EE9-419F-96EE-B6529EF6E7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95893" y="2443480"/>
            <a:ext cx="338328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5" name="Označba mesta vsebine 2"/>
          <p:cNvSpPr txBox="1">
            <a:spLocks/>
          </p:cNvSpPr>
          <p:nvPr/>
        </p:nvSpPr>
        <p:spPr>
          <a:xfrm>
            <a:off x="371094" y="2718054"/>
            <a:ext cx="3438906" cy="320725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fontAlgn="auto"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1700" b="1" i="0" u="none" strike="noStrike" cap="none" spc="0" normalizeH="0" baseline="0" noProof="0" dirty="0">
                <a:ln>
                  <a:noFill/>
                </a:ln>
                <a:effectLst/>
                <a:uLnTx/>
                <a:uFillTx/>
              </a:rPr>
              <a:t>RESOR: </a:t>
            </a:r>
            <a:r>
              <a:rPr kumimoji="0" lang="sl-SI" sz="1700" b="1" i="0" u="none" strike="noStrike" cap="none" spc="0" normalizeH="0" baseline="0" noProof="0" dirty="0">
                <a:ln>
                  <a:noFill/>
                </a:ln>
                <a:effectLst/>
                <a:uLnTx/>
                <a:uFillTx/>
              </a:rPr>
              <a:t>MVI</a:t>
            </a:r>
            <a:endParaRPr kumimoji="0" lang="en-US" sz="1700" b="1" i="0" u="none" strike="noStrike" cap="none" spc="0" normalizeH="0" baseline="0" noProof="0" dirty="0">
              <a:ln>
                <a:noFill/>
              </a:ln>
              <a:effectLst/>
              <a:uLnTx/>
              <a:uFillTx/>
            </a:endParaRPr>
          </a:p>
          <a:p>
            <a:pPr marL="0" marR="0" lvl="0" fontAlgn="auto"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1700" dirty="0"/>
          </a:p>
          <a:p>
            <a:pPr marL="0" marR="0" lvl="0" fontAlgn="auto"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1700" b="0" i="0" u="none" strike="noStrike" cap="none" spc="0" normalizeH="0" baseline="0" noProof="0" dirty="0">
                <a:ln>
                  <a:noFill/>
                </a:ln>
                <a:effectLst/>
                <a:uLnTx/>
                <a:uFillTx/>
              </a:rPr>
              <a:t>SODELUJOČI: MKRR</a:t>
            </a:r>
          </a:p>
        </p:txBody>
      </p:sp>
      <p:sp>
        <p:nvSpPr>
          <p:cNvPr id="5" name="Označba mesta vsebine 2"/>
          <p:cNvSpPr txBox="1">
            <a:spLocks/>
          </p:cNvSpPr>
          <p:nvPr/>
        </p:nvSpPr>
        <p:spPr>
          <a:xfrm>
            <a:off x="496049" y="1419642"/>
            <a:ext cx="11491735" cy="47539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spcBef>
                <a:spcPts val="1000"/>
              </a:spcBef>
              <a:buNone/>
              <a:defRPr/>
            </a:pPr>
            <a:endParaRPr kumimoji="0" lang="sl-SI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Republika" panose="02000506040000020004" pitchFamily="2" charset="-18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kumimoji="0" lang="sl-SI" sz="2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Republika" panose="02000506040000020004" pitchFamily="2" charset="-18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spcBef>
                <a:spcPts val="1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endParaRPr kumimoji="0" lang="sl-SI" sz="2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Republika" panose="02000506040000020004" pitchFamily="2" charset="-18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spcBef>
                <a:spcPts val="1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endParaRPr kumimoji="0" lang="sl-SI" sz="2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Republika" panose="02000506040000020004" pitchFamily="2" charset="-18"/>
              <a:ea typeface="+mn-ea"/>
              <a:cs typeface="+mn-cs"/>
            </a:endParaRPr>
          </a:p>
        </p:txBody>
      </p:sp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id="{EB125921-98EF-034C-75D7-8187158B0F9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1836417"/>
              </p:ext>
            </p:extLst>
          </p:nvPr>
        </p:nvGraphicFramePr>
        <p:xfrm>
          <a:off x="4904992" y="1633576"/>
          <a:ext cx="6914391" cy="369143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914391">
                  <a:extLst>
                    <a:ext uri="{9D8B030D-6E8A-4147-A177-3AD203B41FA5}">
                      <a16:colId xmlns:a16="http://schemas.microsoft.com/office/drawing/2014/main" val="2884991472"/>
                    </a:ext>
                  </a:extLst>
                </a:gridCol>
              </a:tblGrid>
              <a:tr h="180883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sl-SI" sz="3300">
                          <a:effectLst/>
                        </a:rPr>
                        <a:t>Vodenje posameznih ustanov na področju izobraževanja in priprava digitalne strategije </a:t>
                      </a:r>
                      <a:endParaRPr lang="sl-SI" sz="3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6314" marR="226314" marT="0" marB="0"/>
                </a:tc>
                <a:extLst>
                  <a:ext uri="{0D108BD9-81ED-4DB2-BD59-A6C34878D82A}">
                    <a16:rowId xmlns:a16="http://schemas.microsoft.com/office/drawing/2014/main" val="3618176468"/>
                  </a:ext>
                </a:extLst>
              </a:tr>
              <a:tr h="123047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sl-SI" sz="3300">
                          <a:effectLst/>
                        </a:rPr>
                        <a:t>Razvoj in preverjanje računalniškega mišljenja </a:t>
                      </a:r>
                      <a:endParaRPr lang="sl-SI" sz="3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6314" marR="226314" marT="0" marB="0"/>
                </a:tc>
                <a:extLst>
                  <a:ext uri="{0D108BD9-81ED-4DB2-BD59-A6C34878D82A}">
                    <a16:rowId xmlns:a16="http://schemas.microsoft.com/office/drawing/2014/main" val="2228261304"/>
                  </a:ext>
                </a:extLst>
              </a:tr>
              <a:tr h="65212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sl-SI" sz="3300" dirty="0">
                          <a:effectLst/>
                        </a:rPr>
                        <a:t>Promocija učiteljskega poklica</a:t>
                      </a:r>
                      <a:endParaRPr lang="sl-SI" sz="3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6314" marR="226314" marT="0" marB="0"/>
                </a:tc>
                <a:extLst>
                  <a:ext uri="{0D108BD9-81ED-4DB2-BD59-A6C34878D82A}">
                    <a16:rowId xmlns:a16="http://schemas.microsoft.com/office/drawing/2014/main" val="23307834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24485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9" name="Rectangle 88">
            <a:extLst>
              <a:ext uri="{FF2B5EF4-FFF2-40B4-BE49-F238E27FC236}">
                <a16:creationId xmlns:a16="http://schemas.microsoft.com/office/drawing/2014/main" id="{0288C6B4-AFC3-407F-A595-EFFD38D4CC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1" name="Freeform: Shape 90">
            <a:extLst>
              <a:ext uri="{FF2B5EF4-FFF2-40B4-BE49-F238E27FC236}">
                <a16:creationId xmlns:a16="http://schemas.microsoft.com/office/drawing/2014/main" id="{CF236821-17FE-429B-8D2C-08E13A64EA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4455673" cy="6858000"/>
          </a:xfrm>
          <a:custGeom>
            <a:avLst/>
            <a:gdLst>
              <a:gd name="connsiteX0" fmla="*/ 0 w 4455673"/>
              <a:gd name="connsiteY0" fmla="*/ 0 h 6858000"/>
              <a:gd name="connsiteX1" fmla="*/ 3242695 w 4455673"/>
              <a:gd name="connsiteY1" fmla="*/ 0 h 6858000"/>
              <a:gd name="connsiteX2" fmla="*/ 3305678 w 4455673"/>
              <a:gd name="connsiteY2" fmla="*/ 69271 h 6858000"/>
              <a:gd name="connsiteX3" fmla="*/ 4455673 w 4455673"/>
              <a:gd name="connsiteY3" fmla="*/ 3429000 h 6858000"/>
              <a:gd name="connsiteX4" fmla="*/ 3305678 w 4455673"/>
              <a:gd name="connsiteY4" fmla="*/ 6788730 h 6858000"/>
              <a:gd name="connsiteX5" fmla="*/ 3242695 w 4455673"/>
              <a:gd name="connsiteY5" fmla="*/ 6858000 h 6858000"/>
              <a:gd name="connsiteX6" fmla="*/ 0 w 4455673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55673" h="6858000">
                <a:moveTo>
                  <a:pt x="0" y="0"/>
                </a:moveTo>
                <a:lnTo>
                  <a:pt x="3242695" y="0"/>
                </a:lnTo>
                <a:lnTo>
                  <a:pt x="3305678" y="69271"/>
                </a:lnTo>
                <a:cubicBezTo>
                  <a:pt x="4016204" y="929100"/>
                  <a:pt x="4455673" y="2116944"/>
                  <a:pt x="4455673" y="3429000"/>
                </a:cubicBezTo>
                <a:cubicBezTo>
                  <a:pt x="4455673" y="4741056"/>
                  <a:pt x="4016204" y="5928900"/>
                  <a:pt x="3305678" y="6788730"/>
                </a:cubicBezTo>
                <a:lnTo>
                  <a:pt x="3242695" y="6858000"/>
                </a:lnTo>
                <a:lnTo>
                  <a:pt x="0" y="6858000"/>
                </a:lnTo>
                <a:close/>
              </a:path>
            </a:pathLst>
          </a:custGeom>
          <a:ln w="9525">
            <a:solidFill>
              <a:srgbClr val="EFEFEF"/>
            </a:solidFill>
          </a:ln>
          <a:effectLst>
            <a:outerShdw blurRad="88900" dist="38100" algn="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93" name="Freeform: Shape 92">
            <a:extLst>
              <a:ext uri="{FF2B5EF4-FFF2-40B4-BE49-F238E27FC236}">
                <a16:creationId xmlns:a16="http://schemas.microsoft.com/office/drawing/2014/main" id="{C0BDBCD2-E081-43AB-9119-C55465E597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446529" cy="6858000"/>
          </a:xfrm>
          <a:custGeom>
            <a:avLst/>
            <a:gdLst>
              <a:gd name="connsiteX0" fmla="*/ 0 w 4446529"/>
              <a:gd name="connsiteY0" fmla="*/ 0 h 6858000"/>
              <a:gd name="connsiteX1" fmla="*/ 3233551 w 4446529"/>
              <a:gd name="connsiteY1" fmla="*/ 0 h 6858000"/>
              <a:gd name="connsiteX2" fmla="*/ 3296534 w 4446529"/>
              <a:gd name="connsiteY2" fmla="*/ 69271 h 6858000"/>
              <a:gd name="connsiteX3" fmla="*/ 4446529 w 4446529"/>
              <a:gd name="connsiteY3" fmla="*/ 3429000 h 6858000"/>
              <a:gd name="connsiteX4" fmla="*/ 3296534 w 4446529"/>
              <a:gd name="connsiteY4" fmla="*/ 6788730 h 6858000"/>
              <a:gd name="connsiteX5" fmla="*/ 3233551 w 4446529"/>
              <a:gd name="connsiteY5" fmla="*/ 6858000 h 6858000"/>
              <a:gd name="connsiteX6" fmla="*/ 0 w 4446529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46529" h="6858000">
                <a:moveTo>
                  <a:pt x="0" y="0"/>
                </a:moveTo>
                <a:lnTo>
                  <a:pt x="3233551" y="0"/>
                </a:lnTo>
                <a:lnTo>
                  <a:pt x="3296534" y="69271"/>
                </a:lnTo>
                <a:cubicBezTo>
                  <a:pt x="4007060" y="929100"/>
                  <a:pt x="4446529" y="2116944"/>
                  <a:pt x="4446529" y="3429000"/>
                </a:cubicBezTo>
                <a:cubicBezTo>
                  <a:pt x="4446529" y="4741056"/>
                  <a:pt x="4007060" y="5928900"/>
                  <a:pt x="3296534" y="6788730"/>
                </a:cubicBezTo>
                <a:lnTo>
                  <a:pt x="3233551" y="6858000"/>
                </a:lnTo>
                <a:lnTo>
                  <a:pt x="0" y="6858000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4" name="Naslov 1"/>
          <p:cNvSpPr txBox="1">
            <a:spLocks/>
          </p:cNvSpPr>
          <p:nvPr/>
        </p:nvSpPr>
        <p:spPr>
          <a:xfrm>
            <a:off x="371094" y="1161288"/>
            <a:ext cx="3438144" cy="12390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fontAlgn="auto">
              <a:spcAft>
                <a:spcPts val="600"/>
              </a:spcAft>
              <a:buClrTx/>
              <a:buSzTx/>
              <a:tabLst/>
              <a:defRPr/>
            </a:pP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NAČRT VREDNOTENJ 21-27</a:t>
            </a:r>
          </a:p>
        </p:txBody>
      </p:sp>
      <p:sp>
        <p:nvSpPr>
          <p:cNvPr id="95" name="Rectangle 94">
            <a:extLst>
              <a:ext uri="{FF2B5EF4-FFF2-40B4-BE49-F238E27FC236}">
                <a16:creationId xmlns:a16="http://schemas.microsoft.com/office/drawing/2014/main" id="{98E79BE4-34FE-485A-98A5-92CE8F7C47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426546"/>
            <a:ext cx="128016" cy="65390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97" name="Rectangle 96">
            <a:extLst>
              <a:ext uri="{FF2B5EF4-FFF2-40B4-BE49-F238E27FC236}">
                <a16:creationId xmlns:a16="http://schemas.microsoft.com/office/drawing/2014/main" id="{7A5F0580-5EE9-419F-96EE-B6529EF6E7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95893" y="2443480"/>
            <a:ext cx="338328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5" name="Označba mesta vsebine 2"/>
          <p:cNvSpPr txBox="1">
            <a:spLocks/>
          </p:cNvSpPr>
          <p:nvPr/>
        </p:nvSpPr>
        <p:spPr>
          <a:xfrm>
            <a:off x="371094" y="2718054"/>
            <a:ext cx="3438906" cy="320725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fontAlgn="auto"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1700" b="1" i="0" u="none" strike="noStrike" cap="none" spc="0" normalizeH="0" baseline="0" noProof="0" dirty="0">
                <a:ln>
                  <a:noFill/>
                </a:ln>
                <a:effectLst/>
                <a:uLnTx/>
                <a:uFillTx/>
              </a:rPr>
              <a:t>RESOR: MZ</a:t>
            </a:r>
          </a:p>
          <a:p>
            <a:pPr marL="0" marR="0" lvl="0" fontAlgn="auto"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1700" dirty="0"/>
          </a:p>
          <a:p>
            <a:pPr marL="0" marR="0" lvl="0" fontAlgn="auto"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1700" b="0" i="0" u="none" strike="noStrike" cap="none" spc="0" normalizeH="0" baseline="0" noProof="0" dirty="0">
                <a:ln>
                  <a:noFill/>
                </a:ln>
                <a:effectLst/>
                <a:uLnTx/>
                <a:uFillTx/>
              </a:rPr>
              <a:t>SODELUJOČI: MKRR, MP</a:t>
            </a:r>
          </a:p>
        </p:txBody>
      </p:sp>
      <p:sp>
        <p:nvSpPr>
          <p:cNvPr id="5" name="Označba mesta vsebine 2"/>
          <p:cNvSpPr txBox="1">
            <a:spLocks/>
          </p:cNvSpPr>
          <p:nvPr/>
        </p:nvSpPr>
        <p:spPr>
          <a:xfrm>
            <a:off x="496049" y="1419642"/>
            <a:ext cx="11491735" cy="47539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spcBef>
                <a:spcPts val="1000"/>
              </a:spcBef>
              <a:buNone/>
              <a:defRPr/>
            </a:pPr>
            <a:endParaRPr kumimoji="0" lang="sl-SI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Republika" panose="02000506040000020004" pitchFamily="2" charset="-18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kumimoji="0" lang="sl-SI" sz="2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Republika" panose="02000506040000020004" pitchFamily="2" charset="-18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spcBef>
                <a:spcPts val="1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endParaRPr kumimoji="0" lang="sl-SI" sz="2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Republika" panose="02000506040000020004" pitchFamily="2" charset="-18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spcBef>
                <a:spcPts val="1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endParaRPr kumimoji="0" lang="sl-SI" sz="2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Republika" panose="02000506040000020004" pitchFamily="2" charset="-18"/>
              <a:ea typeface="+mn-ea"/>
              <a:cs typeface="+mn-cs"/>
            </a:endParaRPr>
          </a:p>
        </p:txBody>
      </p:sp>
      <p:graphicFrame>
        <p:nvGraphicFramePr>
          <p:cNvPr id="3" name="Tabela 2">
            <a:extLst>
              <a:ext uri="{FF2B5EF4-FFF2-40B4-BE49-F238E27FC236}">
                <a16:creationId xmlns:a16="http://schemas.microsoft.com/office/drawing/2014/main" id="{1C21D39B-6036-9E36-0B85-4933725E03E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613673"/>
              </p:ext>
            </p:extLst>
          </p:nvPr>
        </p:nvGraphicFramePr>
        <p:xfrm>
          <a:off x="5121790" y="841248"/>
          <a:ext cx="6480796" cy="527608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480796">
                  <a:extLst>
                    <a:ext uri="{9D8B030D-6E8A-4147-A177-3AD203B41FA5}">
                      <a16:colId xmlns:a16="http://schemas.microsoft.com/office/drawing/2014/main" val="1572534342"/>
                    </a:ext>
                  </a:extLst>
                </a:gridCol>
              </a:tblGrid>
              <a:tr h="175869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sl-SI" sz="2400">
                          <a:effectLst/>
                        </a:rPr>
                        <a:t>Vrednotenje mreže mobilnih enot za izvajanje preventivnih programov in programov zmanjšanja škode na področju prepovedanih drog</a:t>
                      </a:r>
                      <a:endParaRPr lang="sl-SI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1141" marR="161141" marT="0" marB="0"/>
                </a:tc>
                <a:extLst>
                  <a:ext uri="{0D108BD9-81ED-4DB2-BD59-A6C34878D82A}">
                    <a16:rowId xmlns:a16="http://schemas.microsoft.com/office/drawing/2014/main" val="501284526"/>
                  </a:ext>
                </a:extLst>
              </a:tr>
              <a:tr h="90651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sl-SI" sz="2400" dirty="0">
                          <a:effectLst/>
                        </a:rPr>
                        <a:t>Vrednotenje izvajanja ukrepov za krepitev duševnega zdravja</a:t>
                      </a:r>
                      <a:endParaRPr lang="sl-SI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1141" marR="161141" marT="0" marB="0"/>
                </a:tc>
                <a:extLst>
                  <a:ext uri="{0D108BD9-81ED-4DB2-BD59-A6C34878D82A}">
                    <a16:rowId xmlns:a16="http://schemas.microsoft.com/office/drawing/2014/main" val="3706089280"/>
                  </a:ext>
                </a:extLst>
              </a:tr>
              <a:tr h="261087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sl-SI" sz="2400">
                          <a:effectLst/>
                        </a:rPr>
                        <a:t>RSO4.5 Zagotavljanje enakega dostopa do zdravstvenega varstva in krepitev odpornosti zdravstvenih sistemov, vključno z osnovnim zdravstvenim varstvom, ter spodbujanje prehoda z institucionalne oskrbe na oskrbo v družini in skupnosti</a:t>
                      </a:r>
                      <a:endParaRPr lang="sl-SI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1141" marR="161141" marT="0" marB="0"/>
                </a:tc>
                <a:extLst>
                  <a:ext uri="{0D108BD9-81ED-4DB2-BD59-A6C34878D82A}">
                    <a16:rowId xmlns:a16="http://schemas.microsoft.com/office/drawing/2014/main" val="2879096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066673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2" name="Rectangle 101">
            <a:extLst>
              <a:ext uri="{FF2B5EF4-FFF2-40B4-BE49-F238E27FC236}">
                <a16:creationId xmlns:a16="http://schemas.microsoft.com/office/drawing/2014/main" id="{0288C6B4-AFC3-407F-A595-EFFD38D4CC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4" name="Freeform: Shape 103">
            <a:extLst>
              <a:ext uri="{FF2B5EF4-FFF2-40B4-BE49-F238E27FC236}">
                <a16:creationId xmlns:a16="http://schemas.microsoft.com/office/drawing/2014/main" id="{CF236821-17FE-429B-8D2C-08E13A64EA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4455673" cy="6858000"/>
          </a:xfrm>
          <a:custGeom>
            <a:avLst/>
            <a:gdLst>
              <a:gd name="connsiteX0" fmla="*/ 0 w 4455673"/>
              <a:gd name="connsiteY0" fmla="*/ 0 h 6858000"/>
              <a:gd name="connsiteX1" fmla="*/ 3242695 w 4455673"/>
              <a:gd name="connsiteY1" fmla="*/ 0 h 6858000"/>
              <a:gd name="connsiteX2" fmla="*/ 3305678 w 4455673"/>
              <a:gd name="connsiteY2" fmla="*/ 69271 h 6858000"/>
              <a:gd name="connsiteX3" fmla="*/ 4455673 w 4455673"/>
              <a:gd name="connsiteY3" fmla="*/ 3429000 h 6858000"/>
              <a:gd name="connsiteX4" fmla="*/ 3305678 w 4455673"/>
              <a:gd name="connsiteY4" fmla="*/ 6788730 h 6858000"/>
              <a:gd name="connsiteX5" fmla="*/ 3242695 w 4455673"/>
              <a:gd name="connsiteY5" fmla="*/ 6858000 h 6858000"/>
              <a:gd name="connsiteX6" fmla="*/ 0 w 4455673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55673" h="6858000">
                <a:moveTo>
                  <a:pt x="0" y="0"/>
                </a:moveTo>
                <a:lnTo>
                  <a:pt x="3242695" y="0"/>
                </a:lnTo>
                <a:lnTo>
                  <a:pt x="3305678" y="69271"/>
                </a:lnTo>
                <a:cubicBezTo>
                  <a:pt x="4016204" y="929100"/>
                  <a:pt x="4455673" y="2116944"/>
                  <a:pt x="4455673" y="3429000"/>
                </a:cubicBezTo>
                <a:cubicBezTo>
                  <a:pt x="4455673" y="4741056"/>
                  <a:pt x="4016204" y="5928900"/>
                  <a:pt x="3305678" y="6788730"/>
                </a:cubicBezTo>
                <a:lnTo>
                  <a:pt x="3242695" y="6858000"/>
                </a:lnTo>
                <a:lnTo>
                  <a:pt x="0" y="6858000"/>
                </a:lnTo>
                <a:close/>
              </a:path>
            </a:pathLst>
          </a:custGeom>
          <a:ln w="9525">
            <a:solidFill>
              <a:srgbClr val="EFEFEF"/>
            </a:solidFill>
          </a:ln>
          <a:effectLst>
            <a:outerShdw blurRad="88900" dist="38100" algn="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06" name="Freeform: Shape 105">
            <a:extLst>
              <a:ext uri="{FF2B5EF4-FFF2-40B4-BE49-F238E27FC236}">
                <a16:creationId xmlns:a16="http://schemas.microsoft.com/office/drawing/2014/main" id="{C0BDBCD2-E081-43AB-9119-C55465E597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446529" cy="6858000"/>
          </a:xfrm>
          <a:custGeom>
            <a:avLst/>
            <a:gdLst>
              <a:gd name="connsiteX0" fmla="*/ 0 w 4446529"/>
              <a:gd name="connsiteY0" fmla="*/ 0 h 6858000"/>
              <a:gd name="connsiteX1" fmla="*/ 3233551 w 4446529"/>
              <a:gd name="connsiteY1" fmla="*/ 0 h 6858000"/>
              <a:gd name="connsiteX2" fmla="*/ 3296534 w 4446529"/>
              <a:gd name="connsiteY2" fmla="*/ 69271 h 6858000"/>
              <a:gd name="connsiteX3" fmla="*/ 4446529 w 4446529"/>
              <a:gd name="connsiteY3" fmla="*/ 3429000 h 6858000"/>
              <a:gd name="connsiteX4" fmla="*/ 3296534 w 4446529"/>
              <a:gd name="connsiteY4" fmla="*/ 6788730 h 6858000"/>
              <a:gd name="connsiteX5" fmla="*/ 3233551 w 4446529"/>
              <a:gd name="connsiteY5" fmla="*/ 6858000 h 6858000"/>
              <a:gd name="connsiteX6" fmla="*/ 0 w 4446529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46529" h="6858000">
                <a:moveTo>
                  <a:pt x="0" y="0"/>
                </a:moveTo>
                <a:lnTo>
                  <a:pt x="3233551" y="0"/>
                </a:lnTo>
                <a:lnTo>
                  <a:pt x="3296534" y="69271"/>
                </a:lnTo>
                <a:cubicBezTo>
                  <a:pt x="4007060" y="929100"/>
                  <a:pt x="4446529" y="2116944"/>
                  <a:pt x="4446529" y="3429000"/>
                </a:cubicBezTo>
                <a:cubicBezTo>
                  <a:pt x="4446529" y="4741056"/>
                  <a:pt x="4007060" y="5928900"/>
                  <a:pt x="3296534" y="6788730"/>
                </a:cubicBezTo>
                <a:lnTo>
                  <a:pt x="3233551" y="6858000"/>
                </a:lnTo>
                <a:lnTo>
                  <a:pt x="0" y="6858000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4" name="Naslov 1"/>
          <p:cNvSpPr txBox="1">
            <a:spLocks/>
          </p:cNvSpPr>
          <p:nvPr/>
        </p:nvSpPr>
        <p:spPr>
          <a:xfrm>
            <a:off x="371094" y="1161288"/>
            <a:ext cx="3438144" cy="12390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fontAlgn="auto">
              <a:spcAft>
                <a:spcPts val="600"/>
              </a:spcAft>
              <a:buClrTx/>
              <a:buSzTx/>
              <a:tabLst/>
              <a:defRPr/>
            </a:pP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NAČRT VREDNOTENJ 21-27</a:t>
            </a:r>
          </a:p>
        </p:txBody>
      </p:sp>
      <p:sp>
        <p:nvSpPr>
          <p:cNvPr id="108" name="Rectangle 107">
            <a:extLst>
              <a:ext uri="{FF2B5EF4-FFF2-40B4-BE49-F238E27FC236}">
                <a16:creationId xmlns:a16="http://schemas.microsoft.com/office/drawing/2014/main" id="{98E79BE4-34FE-485A-98A5-92CE8F7C47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426546"/>
            <a:ext cx="128016" cy="65390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10" name="Rectangle 109">
            <a:extLst>
              <a:ext uri="{FF2B5EF4-FFF2-40B4-BE49-F238E27FC236}">
                <a16:creationId xmlns:a16="http://schemas.microsoft.com/office/drawing/2014/main" id="{7A5F0580-5EE9-419F-96EE-B6529EF6E7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95893" y="2443480"/>
            <a:ext cx="338328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5" name="Označba mesta vsebine 2"/>
          <p:cNvSpPr txBox="1">
            <a:spLocks/>
          </p:cNvSpPr>
          <p:nvPr/>
        </p:nvSpPr>
        <p:spPr>
          <a:xfrm>
            <a:off x="371094" y="2718054"/>
            <a:ext cx="3438906" cy="320725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fontAlgn="auto"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1700" b="1" i="0" u="none" strike="noStrike" cap="none" spc="0" normalizeH="0" baseline="0" noProof="0" dirty="0">
                <a:ln>
                  <a:noFill/>
                </a:ln>
                <a:effectLst/>
                <a:uLnTx/>
                <a:uFillTx/>
              </a:rPr>
              <a:t>RESOR: MOPE</a:t>
            </a:r>
          </a:p>
          <a:p>
            <a:pPr marL="0" marR="0" lvl="0" fontAlgn="auto"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1700" dirty="0"/>
          </a:p>
          <a:p>
            <a:pPr marL="0" marR="0" lvl="0" fontAlgn="auto"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1700" b="0" i="0" u="none" strike="noStrike" cap="none" spc="0" normalizeH="0" baseline="0" noProof="0" dirty="0">
                <a:ln>
                  <a:noFill/>
                </a:ln>
                <a:effectLst/>
                <a:uLnTx/>
                <a:uFillTx/>
              </a:rPr>
              <a:t>SODELUJOČI: MKRR, MZI</a:t>
            </a:r>
          </a:p>
        </p:txBody>
      </p:sp>
      <p:sp>
        <p:nvSpPr>
          <p:cNvPr id="5" name="Označba mesta vsebine 2"/>
          <p:cNvSpPr txBox="1">
            <a:spLocks/>
          </p:cNvSpPr>
          <p:nvPr/>
        </p:nvSpPr>
        <p:spPr>
          <a:xfrm>
            <a:off x="496049" y="1419642"/>
            <a:ext cx="11491735" cy="47539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spcBef>
                <a:spcPts val="1000"/>
              </a:spcBef>
              <a:buNone/>
              <a:defRPr/>
            </a:pPr>
            <a:endParaRPr kumimoji="0" lang="sl-SI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Republika" panose="02000506040000020004" pitchFamily="2" charset="-18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kumimoji="0" lang="sl-SI" sz="2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Republika" panose="02000506040000020004" pitchFamily="2" charset="-18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spcBef>
                <a:spcPts val="1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endParaRPr kumimoji="0" lang="sl-SI" sz="2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Republika" panose="02000506040000020004" pitchFamily="2" charset="-18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spcBef>
                <a:spcPts val="1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endParaRPr kumimoji="0" lang="sl-SI" sz="2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Republika" panose="02000506040000020004" pitchFamily="2" charset="-18"/>
              <a:ea typeface="+mn-ea"/>
              <a:cs typeface="+mn-cs"/>
            </a:endParaRPr>
          </a:p>
        </p:txBody>
      </p:sp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id="{1FD7656F-B020-C8F0-E786-929B6F55C54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0065450"/>
              </p:ext>
            </p:extLst>
          </p:nvPr>
        </p:nvGraphicFramePr>
        <p:xfrm>
          <a:off x="4901184" y="1080269"/>
          <a:ext cx="6922008" cy="479804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922008">
                  <a:extLst>
                    <a:ext uri="{9D8B030D-6E8A-4147-A177-3AD203B41FA5}">
                      <a16:colId xmlns:a16="http://schemas.microsoft.com/office/drawing/2014/main" val="2278816448"/>
                    </a:ext>
                  </a:extLst>
                </a:gridCol>
              </a:tblGrid>
              <a:tr h="239902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sl-SI" sz="2700">
                          <a:effectLst/>
                        </a:rPr>
                        <a:t>Vrednotenje učinka izvajanja ukrepov v okviru RSO2.1, RSO2.2 in RSO2.3 na doseganje ciljev Celovitega nacionalnega energetskega in podnebnega načrta RS (NEPN)</a:t>
                      </a:r>
                      <a:endParaRPr lang="sl-SI" sz="2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3080" marR="183080" marT="0" marB="0"/>
                </a:tc>
                <a:extLst>
                  <a:ext uri="{0D108BD9-81ED-4DB2-BD59-A6C34878D82A}">
                    <a16:rowId xmlns:a16="http://schemas.microsoft.com/office/drawing/2014/main" val="2338342755"/>
                  </a:ext>
                </a:extLst>
              </a:tr>
              <a:tr h="239902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sl-SI" sz="2700" dirty="0">
                          <a:effectLst/>
                        </a:rPr>
                        <a:t>Vrednotenje učinka izvajanja infrastrukturnih in </a:t>
                      </a:r>
                      <a:r>
                        <a:rPr lang="sl-SI" sz="2700" dirty="0" err="1">
                          <a:effectLst/>
                        </a:rPr>
                        <a:t>neinfrastrukturnih</a:t>
                      </a:r>
                      <a:r>
                        <a:rPr lang="sl-SI" sz="2700" dirty="0">
                          <a:effectLst/>
                        </a:rPr>
                        <a:t> ukrepov trajnostne mobilnosti na spremembo potovalnih navad prebivalstva RS</a:t>
                      </a:r>
                      <a:endParaRPr lang="sl-SI" sz="27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3080" marR="183080" marT="0" marB="0"/>
                </a:tc>
                <a:extLst>
                  <a:ext uri="{0D108BD9-81ED-4DB2-BD59-A6C34878D82A}">
                    <a16:rowId xmlns:a16="http://schemas.microsoft.com/office/drawing/2014/main" val="35372084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841212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5" name="Rectangle 114">
            <a:extLst>
              <a:ext uri="{FF2B5EF4-FFF2-40B4-BE49-F238E27FC236}">
                <a16:creationId xmlns:a16="http://schemas.microsoft.com/office/drawing/2014/main" id="{0288C6B4-AFC3-407F-A595-EFFD38D4CC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7" name="Freeform: Shape 116">
            <a:extLst>
              <a:ext uri="{FF2B5EF4-FFF2-40B4-BE49-F238E27FC236}">
                <a16:creationId xmlns:a16="http://schemas.microsoft.com/office/drawing/2014/main" id="{CF236821-17FE-429B-8D2C-08E13A64EA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4455673" cy="6858000"/>
          </a:xfrm>
          <a:custGeom>
            <a:avLst/>
            <a:gdLst>
              <a:gd name="connsiteX0" fmla="*/ 0 w 4455673"/>
              <a:gd name="connsiteY0" fmla="*/ 0 h 6858000"/>
              <a:gd name="connsiteX1" fmla="*/ 3242695 w 4455673"/>
              <a:gd name="connsiteY1" fmla="*/ 0 h 6858000"/>
              <a:gd name="connsiteX2" fmla="*/ 3305678 w 4455673"/>
              <a:gd name="connsiteY2" fmla="*/ 69271 h 6858000"/>
              <a:gd name="connsiteX3" fmla="*/ 4455673 w 4455673"/>
              <a:gd name="connsiteY3" fmla="*/ 3429000 h 6858000"/>
              <a:gd name="connsiteX4" fmla="*/ 3305678 w 4455673"/>
              <a:gd name="connsiteY4" fmla="*/ 6788730 h 6858000"/>
              <a:gd name="connsiteX5" fmla="*/ 3242695 w 4455673"/>
              <a:gd name="connsiteY5" fmla="*/ 6858000 h 6858000"/>
              <a:gd name="connsiteX6" fmla="*/ 0 w 4455673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55673" h="6858000">
                <a:moveTo>
                  <a:pt x="0" y="0"/>
                </a:moveTo>
                <a:lnTo>
                  <a:pt x="3242695" y="0"/>
                </a:lnTo>
                <a:lnTo>
                  <a:pt x="3305678" y="69271"/>
                </a:lnTo>
                <a:cubicBezTo>
                  <a:pt x="4016204" y="929100"/>
                  <a:pt x="4455673" y="2116944"/>
                  <a:pt x="4455673" y="3429000"/>
                </a:cubicBezTo>
                <a:cubicBezTo>
                  <a:pt x="4455673" y="4741056"/>
                  <a:pt x="4016204" y="5928900"/>
                  <a:pt x="3305678" y="6788730"/>
                </a:cubicBezTo>
                <a:lnTo>
                  <a:pt x="3242695" y="6858000"/>
                </a:lnTo>
                <a:lnTo>
                  <a:pt x="0" y="6858000"/>
                </a:lnTo>
                <a:close/>
              </a:path>
            </a:pathLst>
          </a:custGeom>
          <a:ln w="9525">
            <a:solidFill>
              <a:srgbClr val="EFEFEF"/>
            </a:solidFill>
          </a:ln>
          <a:effectLst>
            <a:outerShdw blurRad="88900" dist="38100" algn="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19" name="Freeform: Shape 118">
            <a:extLst>
              <a:ext uri="{FF2B5EF4-FFF2-40B4-BE49-F238E27FC236}">
                <a16:creationId xmlns:a16="http://schemas.microsoft.com/office/drawing/2014/main" id="{C0BDBCD2-E081-43AB-9119-C55465E597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446529" cy="6858000"/>
          </a:xfrm>
          <a:custGeom>
            <a:avLst/>
            <a:gdLst>
              <a:gd name="connsiteX0" fmla="*/ 0 w 4446529"/>
              <a:gd name="connsiteY0" fmla="*/ 0 h 6858000"/>
              <a:gd name="connsiteX1" fmla="*/ 3233551 w 4446529"/>
              <a:gd name="connsiteY1" fmla="*/ 0 h 6858000"/>
              <a:gd name="connsiteX2" fmla="*/ 3296534 w 4446529"/>
              <a:gd name="connsiteY2" fmla="*/ 69271 h 6858000"/>
              <a:gd name="connsiteX3" fmla="*/ 4446529 w 4446529"/>
              <a:gd name="connsiteY3" fmla="*/ 3429000 h 6858000"/>
              <a:gd name="connsiteX4" fmla="*/ 3296534 w 4446529"/>
              <a:gd name="connsiteY4" fmla="*/ 6788730 h 6858000"/>
              <a:gd name="connsiteX5" fmla="*/ 3233551 w 4446529"/>
              <a:gd name="connsiteY5" fmla="*/ 6858000 h 6858000"/>
              <a:gd name="connsiteX6" fmla="*/ 0 w 4446529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46529" h="6858000">
                <a:moveTo>
                  <a:pt x="0" y="0"/>
                </a:moveTo>
                <a:lnTo>
                  <a:pt x="3233551" y="0"/>
                </a:lnTo>
                <a:lnTo>
                  <a:pt x="3296534" y="69271"/>
                </a:lnTo>
                <a:cubicBezTo>
                  <a:pt x="4007060" y="929100"/>
                  <a:pt x="4446529" y="2116944"/>
                  <a:pt x="4446529" y="3429000"/>
                </a:cubicBezTo>
                <a:cubicBezTo>
                  <a:pt x="4446529" y="4741056"/>
                  <a:pt x="4007060" y="5928900"/>
                  <a:pt x="3296534" y="6788730"/>
                </a:cubicBezTo>
                <a:lnTo>
                  <a:pt x="3233551" y="6858000"/>
                </a:lnTo>
                <a:lnTo>
                  <a:pt x="0" y="6858000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4" name="Naslov 1"/>
          <p:cNvSpPr txBox="1">
            <a:spLocks/>
          </p:cNvSpPr>
          <p:nvPr/>
        </p:nvSpPr>
        <p:spPr>
          <a:xfrm>
            <a:off x="371094" y="1161288"/>
            <a:ext cx="3438144" cy="12390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fontAlgn="auto">
              <a:spcAft>
                <a:spcPts val="600"/>
              </a:spcAft>
              <a:buClrTx/>
              <a:buSzTx/>
              <a:tabLst/>
              <a:defRPr/>
            </a:pP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NAČRT VREDNOTENJ 21-27</a:t>
            </a:r>
          </a:p>
        </p:txBody>
      </p:sp>
      <p:sp>
        <p:nvSpPr>
          <p:cNvPr id="121" name="Rectangle 120">
            <a:extLst>
              <a:ext uri="{FF2B5EF4-FFF2-40B4-BE49-F238E27FC236}">
                <a16:creationId xmlns:a16="http://schemas.microsoft.com/office/drawing/2014/main" id="{98E79BE4-34FE-485A-98A5-92CE8F7C47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426546"/>
            <a:ext cx="128016" cy="65390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23" name="Rectangle 122">
            <a:extLst>
              <a:ext uri="{FF2B5EF4-FFF2-40B4-BE49-F238E27FC236}">
                <a16:creationId xmlns:a16="http://schemas.microsoft.com/office/drawing/2014/main" id="{7A5F0580-5EE9-419F-96EE-B6529EF6E7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95893" y="2443480"/>
            <a:ext cx="338328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5" name="Označba mesta vsebine 2"/>
          <p:cNvSpPr txBox="1">
            <a:spLocks/>
          </p:cNvSpPr>
          <p:nvPr/>
        </p:nvSpPr>
        <p:spPr>
          <a:xfrm>
            <a:off x="371094" y="2718054"/>
            <a:ext cx="3438906" cy="320725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fontAlgn="auto"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1700" b="1" i="0" u="none" strike="noStrike" cap="none" spc="0" normalizeH="0" baseline="0" noProof="0" dirty="0">
                <a:ln>
                  <a:noFill/>
                </a:ln>
                <a:effectLst/>
                <a:uLnTx/>
                <a:uFillTx/>
              </a:rPr>
              <a:t>RESOR: </a:t>
            </a:r>
            <a:r>
              <a:rPr kumimoji="0" lang="sl-SI" sz="1700" b="1" i="0" u="none" strike="noStrike" cap="none" spc="0" normalizeH="0" baseline="0" noProof="0" dirty="0">
                <a:ln>
                  <a:noFill/>
                </a:ln>
                <a:effectLst/>
                <a:uLnTx/>
                <a:uFillTx/>
              </a:rPr>
              <a:t>MNVP</a:t>
            </a:r>
            <a:endParaRPr kumimoji="0" lang="en-US" sz="1700" b="1" i="0" u="none" strike="noStrike" cap="none" spc="0" normalizeH="0" baseline="0" noProof="0" dirty="0">
              <a:ln>
                <a:noFill/>
              </a:ln>
              <a:effectLst/>
              <a:uLnTx/>
              <a:uFillTx/>
            </a:endParaRPr>
          </a:p>
          <a:p>
            <a:pPr marL="0" marR="0" lvl="0" fontAlgn="auto"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1700" dirty="0"/>
          </a:p>
          <a:p>
            <a:pPr marL="0" marR="0" lvl="0" fontAlgn="auto"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1700" b="0" i="0" u="none" strike="noStrike" cap="none" spc="0" normalizeH="0" baseline="0" noProof="0" dirty="0">
                <a:ln>
                  <a:noFill/>
                </a:ln>
                <a:effectLst/>
                <a:uLnTx/>
                <a:uFillTx/>
              </a:rPr>
              <a:t>SODELUJOČI: MKRR, URSZR</a:t>
            </a:r>
          </a:p>
        </p:txBody>
      </p:sp>
      <p:sp>
        <p:nvSpPr>
          <p:cNvPr id="5" name="Označba mesta vsebine 2"/>
          <p:cNvSpPr txBox="1">
            <a:spLocks/>
          </p:cNvSpPr>
          <p:nvPr/>
        </p:nvSpPr>
        <p:spPr>
          <a:xfrm>
            <a:off x="496049" y="1419642"/>
            <a:ext cx="11491735" cy="47539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spcBef>
                <a:spcPts val="1000"/>
              </a:spcBef>
              <a:buNone/>
              <a:defRPr/>
            </a:pPr>
            <a:endParaRPr kumimoji="0" lang="sl-SI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Republika" panose="02000506040000020004" pitchFamily="2" charset="-18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kumimoji="0" lang="sl-SI" sz="2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Republika" panose="02000506040000020004" pitchFamily="2" charset="-18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spcBef>
                <a:spcPts val="1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endParaRPr kumimoji="0" lang="sl-SI" sz="2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Republika" panose="02000506040000020004" pitchFamily="2" charset="-18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spcBef>
                <a:spcPts val="1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endParaRPr kumimoji="0" lang="sl-SI" sz="2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Republika" panose="02000506040000020004" pitchFamily="2" charset="-18"/>
              <a:ea typeface="+mn-ea"/>
              <a:cs typeface="+mn-cs"/>
            </a:endParaRPr>
          </a:p>
        </p:txBody>
      </p:sp>
      <p:graphicFrame>
        <p:nvGraphicFramePr>
          <p:cNvPr id="6" name="Tabela 5">
            <a:extLst>
              <a:ext uri="{FF2B5EF4-FFF2-40B4-BE49-F238E27FC236}">
                <a16:creationId xmlns:a16="http://schemas.microsoft.com/office/drawing/2014/main" id="{FF522B83-1C14-5F8C-A2B4-D947D9C8317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3477967"/>
              </p:ext>
            </p:extLst>
          </p:nvPr>
        </p:nvGraphicFramePr>
        <p:xfrm>
          <a:off x="4904992" y="1959635"/>
          <a:ext cx="6914391" cy="281851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914391">
                  <a:extLst>
                    <a:ext uri="{9D8B030D-6E8A-4147-A177-3AD203B41FA5}">
                      <a16:colId xmlns:a16="http://schemas.microsoft.com/office/drawing/2014/main" val="3064205286"/>
                    </a:ext>
                  </a:extLst>
                </a:gridCol>
              </a:tblGrid>
              <a:tr h="196407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sl-SI" sz="3300">
                          <a:effectLst/>
                        </a:rPr>
                        <a:t>RSO2.3 Razvoj pametnih energetskih sistemov, omrežij ter hrambe zunaj vseevropskega energetskega omrežja (TEN-E)</a:t>
                      </a:r>
                      <a:endParaRPr lang="sl-SI" sz="3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6314" marR="226314" marT="0" marB="0"/>
                </a:tc>
                <a:extLst>
                  <a:ext uri="{0D108BD9-81ED-4DB2-BD59-A6C34878D82A}">
                    <a16:rowId xmlns:a16="http://schemas.microsoft.com/office/drawing/2014/main" val="709431564"/>
                  </a:ext>
                </a:extLst>
              </a:tr>
              <a:tr h="53653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sl-SI" sz="3300" dirty="0">
                          <a:effectLst/>
                        </a:rPr>
                        <a:t> </a:t>
                      </a:r>
                      <a:endParaRPr lang="sl-SI" sz="3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6314" marR="226314" marT="0" marB="0"/>
                </a:tc>
                <a:extLst>
                  <a:ext uri="{0D108BD9-81ED-4DB2-BD59-A6C34878D82A}">
                    <a16:rowId xmlns:a16="http://schemas.microsoft.com/office/drawing/2014/main" val="12439576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534413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8" name="Rectangle 127">
            <a:extLst>
              <a:ext uri="{FF2B5EF4-FFF2-40B4-BE49-F238E27FC236}">
                <a16:creationId xmlns:a16="http://schemas.microsoft.com/office/drawing/2014/main" id="{0288C6B4-AFC3-407F-A595-EFFD38D4CC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30" name="Freeform: Shape 129">
            <a:extLst>
              <a:ext uri="{FF2B5EF4-FFF2-40B4-BE49-F238E27FC236}">
                <a16:creationId xmlns:a16="http://schemas.microsoft.com/office/drawing/2014/main" id="{CF236821-17FE-429B-8D2C-08E13A64EA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4455673" cy="6858000"/>
          </a:xfrm>
          <a:custGeom>
            <a:avLst/>
            <a:gdLst>
              <a:gd name="connsiteX0" fmla="*/ 0 w 4455673"/>
              <a:gd name="connsiteY0" fmla="*/ 0 h 6858000"/>
              <a:gd name="connsiteX1" fmla="*/ 3242695 w 4455673"/>
              <a:gd name="connsiteY1" fmla="*/ 0 h 6858000"/>
              <a:gd name="connsiteX2" fmla="*/ 3305678 w 4455673"/>
              <a:gd name="connsiteY2" fmla="*/ 69271 h 6858000"/>
              <a:gd name="connsiteX3" fmla="*/ 4455673 w 4455673"/>
              <a:gd name="connsiteY3" fmla="*/ 3429000 h 6858000"/>
              <a:gd name="connsiteX4" fmla="*/ 3305678 w 4455673"/>
              <a:gd name="connsiteY4" fmla="*/ 6788730 h 6858000"/>
              <a:gd name="connsiteX5" fmla="*/ 3242695 w 4455673"/>
              <a:gd name="connsiteY5" fmla="*/ 6858000 h 6858000"/>
              <a:gd name="connsiteX6" fmla="*/ 0 w 4455673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55673" h="6858000">
                <a:moveTo>
                  <a:pt x="0" y="0"/>
                </a:moveTo>
                <a:lnTo>
                  <a:pt x="3242695" y="0"/>
                </a:lnTo>
                <a:lnTo>
                  <a:pt x="3305678" y="69271"/>
                </a:lnTo>
                <a:cubicBezTo>
                  <a:pt x="4016204" y="929100"/>
                  <a:pt x="4455673" y="2116944"/>
                  <a:pt x="4455673" y="3429000"/>
                </a:cubicBezTo>
                <a:cubicBezTo>
                  <a:pt x="4455673" y="4741056"/>
                  <a:pt x="4016204" y="5928900"/>
                  <a:pt x="3305678" y="6788730"/>
                </a:cubicBezTo>
                <a:lnTo>
                  <a:pt x="3242695" y="6858000"/>
                </a:lnTo>
                <a:lnTo>
                  <a:pt x="0" y="6858000"/>
                </a:lnTo>
                <a:close/>
              </a:path>
            </a:pathLst>
          </a:custGeom>
          <a:ln w="9525">
            <a:solidFill>
              <a:srgbClr val="EFEFEF"/>
            </a:solidFill>
          </a:ln>
          <a:effectLst>
            <a:outerShdw blurRad="88900" dist="38100" algn="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32" name="Freeform: Shape 131">
            <a:extLst>
              <a:ext uri="{FF2B5EF4-FFF2-40B4-BE49-F238E27FC236}">
                <a16:creationId xmlns:a16="http://schemas.microsoft.com/office/drawing/2014/main" id="{C0BDBCD2-E081-43AB-9119-C55465E597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446529" cy="6858000"/>
          </a:xfrm>
          <a:custGeom>
            <a:avLst/>
            <a:gdLst>
              <a:gd name="connsiteX0" fmla="*/ 0 w 4446529"/>
              <a:gd name="connsiteY0" fmla="*/ 0 h 6858000"/>
              <a:gd name="connsiteX1" fmla="*/ 3233551 w 4446529"/>
              <a:gd name="connsiteY1" fmla="*/ 0 h 6858000"/>
              <a:gd name="connsiteX2" fmla="*/ 3296534 w 4446529"/>
              <a:gd name="connsiteY2" fmla="*/ 69271 h 6858000"/>
              <a:gd name="connsiteX3" fmla="*/ 4446529 w 4446529"/>
              <a:gd name="connsiteY3" fmla="*/ 3429000 h 6858000"/>
              <a:gd name="connsiteX4" fmla="*/ 3296534 w 4446529"/>
              <a:gd name="connsiteY4" fmla="*/ 6788730 h 6858000"/>
              <a:gd name="connsiteX5" fmla="*/ 3233551 w 4446529"/>
              <a:gd name="connsiteY5" fmla="*/ 6858000 h 6858000"/>
              <a:gd name="connsiteX6" fmla="*/ 0 w 4446529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46529" h="6858000">
                <a:moveTo>
                  <a:pt x="0" y="0"/>
                </a:moveTo>
                <a:lnTo>
                  <a:pt x="3233551" y="0"/>
                </a:lnTo>
                <a:lnTo>
                  <a:pt x="3296534" y="69271"/>
                </a:lnTo>
                <a:cubicBezTo>
                  <a:pt x="4007060" y="929100"/>
                  <a:pt x="4446529" y="2116944"/>
                  <a:pt x="4446529" y="3429000"/>
                </a:cubicBezTo>
                <a:cubicBezTo>
                  <a:pt x="4446529" y="4741056"/>
                  <a:pt x="4007060" y="5928900"/>
                  <a:pt x="3296534" y="6788730"/>
                </a:cubicBezTo>
                <a:lnTo>
                  <a:pt x="3233551" y="6858000"/>
                </a:lnTo>
                <a:lnTo>
                  <a:pt x="0" y="6858000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4" name="Naslov 1"/>
          <p:cNvSpPr txBox="1">
            <a:spLocks/>
          </p:cNvSpPr>
          <p:nvPr/>
        </p:nvSpPr>
        <p:spPr>
          <a:xfrm>
            <a:off x="371094" y="1161288"/>
            <a:ext cx="3438144" cy="12390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fontAlgn="auto">
              <a:spcAft>
                <a:spcPts val="600"/>
              </a:spcAft>
              <a:buClrTx/>
              <a:buSzTx/>
              <a:tabLst/>
              <a:defRPr/>
            </a:pP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NAČRT VREDNOTENJ 21-27</a:t>
            </a:r>
          </a:p>
        </p:txBody>
      </p:sp>
      <p:sp>
        <p:nvSpPr>
          <p:cNvPr id="134" name="Rectangle 133">
            <a:extLst>
              <a:ext uri="{FF2B5EF4-FFF2-40B4-BE49-F238E27FC236}">
                <a16:creationId xmlns:a16="http://schemas.microsoft.com/office/drawing/2014/main" id="{98E79BE4-34FE-485A-98A5-92CE8F7C47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426546"/>
            <a:ext cx="128016" cy="65390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36" name="Rectangle 135">
            <a:extLst>
              <a:ext uri="{FF2B5EF4-FFF2-40B4-BE49-F238E27FC236}">
                <a16:creationId xmlns:a16="http://schemas.microsoft.com/office/drawing/2014/main" id="{7A5F0580-5EE9-419F-96EE-B6529EF6E7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95893" y="2443480"/>
            <a:ext cx="338328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5" name="Označba mesta vsebine 2"/>
          <p:cNvSpPr txBox="1">
            <a:spLocks/>
          </p:cNvSpPr>
          <p:nvPr/>
        </p:nvSpPr>
        <p:spPr>
          <a:xfrm>
            <a:off x="371094" y="2718054"/>
            <a:ext cx="3438906" cy="320725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fontAlgn="auto"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1700" b="1" i="0" u="none" strike="noStrike" cap="none" spc="0" normalizeH="0" baseline="0" noProof="0" dirty="0">
                <a:ln>
                  <a:noFill/>
                </a:ln>
                <a:effectLst/>
                <a:uLnTx/>
                <a:uFillTx/>
              </a:rPr>
              <a:t>RESOR: </a:t>
            </a:r>
            <a:r>
              <a:rPr kumimoji="0" lang="sl-SI" sz="1700" b="1" i="0" u="none" strike="noStrike" cap="none" spc="0" normalizeH="0" baseline="0" noProof="0" dirty="0">
                <a:ln>
                  <a:noFill/>
                </a:ln>
                <a:effectLst/>
                <a:uLnTx/>
                <a:uFillTx/>
              </a:rPr>
              <a:t>MKRR</a:t>
            </a:r>
            <a:endParaRPr kumimoji="0" lang="en-US" sz="1700" b="1" i="0" u="none" strike="noStrike" cap="none" spc="0" normalizeH="0" baseline="0" noProof="0" dirty="0">
              <a:ln>
                <a:noFill/>
              </a:ln>
              <a:effectLst/>
              <a:uLnTx/>
              <a:uFillTx/>
            </a:endParaRPr>
          </a:p>
          <a:p>
            <a:pPr marL="0" marR="0" lvl="0" fontAlgn="auto"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1700" dirty="0"/>
          </a:p>
          <a:p>
            <a:pPr marL="0" marR="0" lvl="0" fontAlgn="auto"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1700" b="0" i="0" u="none" strike="noStrike" cap="none" spc="0" normalizeH="0" baseline="0" noProof="0" dirty="0">
                <a:ln>
                  <a:noFill/>
                </a:ln>
                <a:effectLst/>
                <a:uLnTx/>
                <a:uFillTx/>
              </a:rPr>
              <a:t>SODELUJOČI: M</a:t>
            </a:r>
            <a:r>
              <a:rPr kumimoji="0" lang="sl-SI" sz="1700" b="0" i="0" u="none" strike="noStrike" cap="none" spc="0" normalizeH="0" baseline="0" noProof="0" dirty="0">
                <a:ln>
                  <a:noFill/>
                </a:ln>
                <a:effectLst/>
                <a:uLnTx/>
                <a:uFillTx/>
              </a:rPr>
              <a:t>GTŠ, MK, MNVP, ZMOS</a:t>
            </a:r>
            <a:endParaRPr kumimoji="0" lang="en-US" sz="1700" b="0" i="0" u="none" strike="noStrike" cap="none" spc="0" normalizeH="0" baseline="0" noProof="0" dirty="0">
              <a:ln>
                <a:noFill/>
              </a:ln>
              <a:effectLst/>
              <a:uLnTx/>
              <a:uFillTx/>
            </a:endParaRPr>
          </a:p>
        </p:txBody>
      </p:sp>
      <p:sp>
        <p:nvSpPr>
          <p:cNvPr id="5" name="Označba mesta vsebine 2"/>
          <p:cNvSpPr txBox="1">
            <a:spLocks/>
          </p:cNvSpPr>
          <p:nvPr/>
        </p:nvSpPr>
        <p:spPr>
          <a:xfrm>
            <a:off x="496049" y="1419642"/>
            <a:ext cx="11491735" cy="47539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spcBef>
                <a:spcPts val="1000"/>
              </a:spcBef>
              <a:buNone/>
              <a:defRPr/>
            </a:pPr>
            <a:endParaRPr kumimoji="0" lang="sl-SI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Republika" panose="02000506040000020004" pitchFamily="2" charset="-18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kumimoji="0" lang="sl-SI" sz="2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Republika" panose="02000506040000020004" pitchFamily="2" charset="-18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spcBef>
                <a:spcPts val="1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endParaRPr kumimoji="0" lang="sl-SI" sz="2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Republika" panose="02000506040000020004" pitchFamily="2" charset="-18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spcBef>
                <a:spcPts val="1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endParaRPr kumimoji="0" lang="sl-SI" sz="2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Republika" panose="02000506040000020004" pitchFamily="2" charset="-18"/>
              <a:ea typeface="+mn-ea"/>
              <a:cs typeface="+mn-cs"/>
            </a:endParaRPr>
          </a:p>
        </p:txBody>
      </p:sp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id="{BABF3CDE-079D-B110-564D-EA1852DF0E7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2981865"/>
              </p:ext>
            </p:extLst>
          </p:nvPr>
        </p:nvGraphicFramePr>
        <p:xfrm>
          <a:off x="4901184" y="1026394"/>
          <a:ext cx="6922008" cy="490579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922008">
                  <a:extLst>
                    <a:ext uri="{9D8B030D-6E8A-4147-A177-3AD203B41FA5}">
                      <a16:colId xmlns:a16="http://schemas.microsoft.com/office/drawing/2014/main" val="2683857475"/>
                    </a:ext>
                  </a:extLst>
                </a:gridCol>
              </a:tblGrid>
              <a:tr h="82588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sl-SI" sz="2200" dirty="0">
                          <a:effectLst/>
                        </a:rPr>
                        <a:t>Vrednotenje uspešnosti izvajanja ONPP Zasavje in ONPP SAŠA - 2 sklopa</a:t>
                      </a:r>
                      <a:endParaRPr lang="sl-SI" sz="2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3234" marR="113234" marT="0" marB="0"/>
                </a:tc>
                <a:extLst>
                  <a:ext uri="{0D108BD9-81ED-4DB2-BD59-A6C34878D82A}">
                    <a16:rowId xmlns:a16="http://schemas.microsoft.com/office/drawing/2014/main" val="3172170848"/>
                  </a:ext>
                </a:extLst>
              </a:tr>
              <a:tr h="43769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sl-SI" sz="2200">
                          <a:effectLst/>
                        </a:rPr>
                        <a:t>Vrednotenje projekta FI 2021-2027</a:t>
                      </a:r>
                      <a:endParaRPr lang="sl-SI" sz="2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3234" marR="113234" marT="0" marB="0"/>
                </a:tc>
                <a:extLst>
                  <a:ext uri="{0D108BD9-81ED-4DB2-BD59-A6C34878D82A}">
                    <a16:rowId xmlns:a16="http://schemas.microsoft.com/office/drawing/2014/main" val="1255021053"/>
                  </a:ext>
                </a:extLst>
              </a:tr>
              <a:tr h="43769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sl-SI" sz="2200">
                          <a:effectLst/>
                        </a:rPr>
                        <a:t>Vrednotenje učinka programa</a:t>
                      </a:r>
                      <a:endParaRPr lang="sl-SI" sz="2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3234" marR="113234" marT="0" marB="0"/>
                </a:tc>
                <a:extLst>
                  <a:ext uri="{0D108BD9-81ED-4DB2-BD59-A6C34878D82A}">
                    <a16:rowId xmlns:a16="http://schemas.microsoft.com/office/drawing/2014/main" val="4167257253"/>
                  </a:ext>
                </a:extLst>
              </a:tr>
              <a:tr h="160226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sl-SI" sz="2200">
                          <a:effectLst/>
                        </a:rPr>
                        <a:t>RSO2.7. Izboljšanje varstva in ohranjanja narave ter biotske raznovrstnosti in zelene infrastrukture, tudi v mestnem okolju, in zmanjšanje vseh oblik onesnaževanja </a:t>
                      </a:r>
                      <a:endParaRPr lang="sl-SI" sz="2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3234" marR="113234" marT="0" marB="0"/>
                </a:tc>
                <a:extLst>
                  <a:ext uri="{0D108BD9-81ED-4DB2-BD59-A6C34878D82A}">
                    <a16:rowId xmlns:a16="http://schemas.microsoft.com/office/drawing/2014/main" val="257596064"/>
                  </a:ext>
                </a:extLst>
              </a:tr>
              <a:tr h="160226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sl-SI" sz="2200" dirty="0">
                          <a:effectLst/>
                        </a:rPr>
                        <a:t>RSO5.1 Spodbujanje celostnega in vključujočega socialnega, gospodarskega in </a:t>
                      </a:r>
                      <a:r>
                        <a:rPr lang="sl-SI" sz="2200" dirty="0" err="1">
                          <a:effectLst/>
                        </a:rPr>
                        <a:t>okoljskega</a:t>
                      </a:r>
                      <a:r>
                        <a:rPr lang="sl-SI" sz="2200" dirty="0">
                          <a:effectLst/>
                        </a:rPr>
                        <a:t> razvoja, kulture, naravne dediščine, trajnostnega turizma in varnosti na mestnih območjih</a:t>
                      </a:r>
                      <a:endParaRPr lang="sl-SI" sz="2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3234" marR="113234" marT="0" marB="0"/>
                </a:tc>
                <a:extLst>
                  <a:ext uri="{0D108BD9-81ED-4DB2-BD59-A6C34878D82A}">
                    <a16:rowId xmlns:a16="http://schemas.microsoft.com/office/drawing/2014/main" val="42375372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6904202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Naslov 1"/>
          <p:cNvSpPr txBox="1">
            <a:spLocks/>
          </p:cNvSpPr>
          <p:nvPr/>
        </p:nvSpPr>
        <p:spPr>
          <a:xfrm>
            <a:off x="1261213" y="376519"/>
            <a:ext cx="10092587" cy="7829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l-SI" sz="3600" b="0" i="0" u="none" strike="noStrike" kern="1200" cap="none" spc="0" normalizeH="0" baseline="0" noProof="0" dirty="0">
                <a:ln>
                  <a:noFill/>
                </a:ln>
                <a:solidFill>
                  <a:srgbClr val="034EA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Republika" panose="02000506040000020004"/>
                <a:ea typeface="+mj-ea"/>
                <a:cs typeface="+mj-cs"/>
              </a:rPr>
              <a:t>LETNI NAČRT VREDNOTENJ 2024</a:t>
            </a:r>
          </a:p>
        </p:txBody>
      </p:sp>
      <p:sp>
        <p:nvSpPr>
          <p:cNvPr id="5" name="Označba mesta vsebine 2"/>
          <p:cNvSpPr txBox="1">
            <a:spLocks/>
          </p:cNvSpPr>
          <p:nvPr/>
        </p:nvSpPr>
        <p:spPr>
          <a:xfrm>
            <a:off x="496049" y="1419642"/>
            <a:ext cx="11491735" cy="47539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spcBef>
                <a:spcPts val="1000"/>
              </a:spcBef>
              <a:buNone/>
              <a:defRPr/>
            </a:pPr>
            <a:endParaRPr kumimoji="0" lang="sl-SI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Republika" panose="02000506040000020004" pitchFamily="2" charset="-18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kumimoji="0" lang="sl-SI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Republika" panose="02000506040000020004" pitchFamily="2" charset="-18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endParaRPr kumimoji="0" lang="sl-SI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Republika" panose="02000506040000020004" pitchFamily="2" charset="-18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endParaRPr kumimoji="0" lang="sl-SI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Republika" panose="02000506040000020004" pitchFamily="2" charset="-18"/>
              <a:ea typeface="+mn-ea"/>
              <a:cs typeface="+mn-cs"/>
            </a:endParaRPr>
          </a:p>
        </p:txBody>
      </p:sp>
      <p:graphicFrame>
        <p:nvGraphicFramePr>
          <p:cNvPr id="3" name="Tabela 2">
            <a:extLst>
              <a:ext uri="{FF2B5EF4-FFF2-40B4-BE49-F238E27FC236}">
                <a16:creationId xmlns:a16="http://schemas.microsoft.com/office/drawing/2014/main" id="{117A3C04-4628-9EA9-43FB-C0F24D3A9F2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6890837"/>
              </p:ext>
            </p:extLst>
          </p:nvPr>
        </p:nvGraphicFramePr>
        <p:xfrm>
          <a:off x="619760" y="1300480"/>
          <a:ext cx="10517990" cy="452992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01734">
                  <a:extLst>
                    <a:ext uri="{9D8B030D-6E8A-4147-A177-3AD203B41FA5}">
                      <a16:colId xmlns:a16="http://schemas.microsoft.com/office/drawing/2014/main" val="3606112079"/>
                    </a:ext>
                  </a:extLst>
                </a:gridCol>
                <a:gridCol w="4518442">
                  <a:extLst>
                    <a:ext uri="{9D8B030D-6E8A-4147-A177-3AD203B41FA5}">
                      <a16:colId xmlns:a16="http://schemas.microsoft.com/office/drawing/2014/main" val="1900443812"/>
                    </a:ext>
                  </a:extLst>
                </a:gridCol>
                <a:gridCol w="1126928">
                  <a:extLst>
                    <a:ext uri="{9D8B030D-6E8A-4147-A177-3AD203B41FA5}">
                      <a16:colId xmlns:a16="http://schemas.microsoft.com/office/drawing/2014/main" val="3857960552"/>
                    </a:ext>
                  </a:extLst>
                </a:gridCol>
                <a:gridCol w="1770886">
                  <a:extLst>
                    <a:ext uri="{9D8B030D-6E8A-4147-A177-3AD203B41FA5}">
                      <a16:colId xmlns:a16="http://schemas.microsoft.com/office/drawing/2014/main" val="616428542"/>
                    </a:ext>
                  </a:extLst>
                </a:gridCol>
              </a:tblGrid>
              <a:tr h="16720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sl-SI" sz="800">
                          <a:effectLst/>
                        </a:rPr>
                        <a:t>VREDNOTENJE</a:t>
                      </a:r>
                      <a:endParaRPr lang="sl-SI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62" marR="5556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sl-SI" sz="800">
                          <a:effectLst/>
                        </a:rPr>
                        <a:t>PREDMET IN CILJI</a:t>
                      </a:r>
                      <a:endParaRPr lang="sl-SI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62" marR="5556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sl-SI" sz="800">
                          <a:effectLst/>
                        </a:rPr>
                        <a:t>LETO</a:t>
                      </a:r>
                      <a:endParaRPr lang="sl-SI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62" marR="5556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sl-SI" sz="800">
                          <a:effectLst/>
                        </a:rPr>
                        <a:t>SODELUJOČI RESORJI</a:t>
                      </a:r>
                      <a:endParaRPr lang="sl-SI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62" marR="55562" marT="0" marB="0"/>
                </a:tc>
                <a:extLst>
                  <a:ext uri="{0D108BD9-81ED-4DB2-BD59-A6C34878D82A}">
                    <a16:rowId xmlns:a16="http://schemas.microsoft.com/office/drawing/2014/main" val="263905819"/>
                  </a:ext>
                </a:extLst>
              </a:tr>
              <a:tr h="62359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sl-SI" sz="800">
                          <a:effectLst/>
                        </a:rPr>
                        <a:t>Vrednotenje učinkovitosti in uspešnosti javnih razpisov za sofinanciranje gradnje odprtih širokopasovnih omrežij naslednje generacije (JR GOŠO 4, JR GOŠO 5)</a:t>
                      </a:r>
                      <a:endParaRPr lang="sl-SI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62" marR="5556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sl-SI" sz="800">
                          <a:effectLst/>
                        </a:rPr>
                        <a:t>CILJI: </a:t>
                      </a:r>
                      <a:br>
                        <a:rPr lang="sl-SI" sz="800">
                          <a:effectLst/>
                        </a:rPr>
                      </a:br>
                      <a:r>
                        <a:rPr lang="sl-SI" sz="800">
                          <a:effectLst/>
                        </a:rPr>
                        <a:t>• Oceniti uspešnost doseganja kazalnikov/mejnika.</a:t>
                      </a:r>
                      <a:br>
                        <a:rPr lang="sl-SI" sz="800">
                          <a:effectLst/>
                        </a:rPr>
                      </a:br>
                      <a:r>
                        <a:rPr lang="sl-SI" sz="800">
                          <a:effectLst/>
                        </a:rPr>
                        <a:t>• Oceniti učinkovitost izvajanja ukrepa (časovni okvir, mehanizmi spremljanja, učinkovita rabo virov).</a:t>
                      </a:r>
                      <a:endParaRPr lang="sl-SI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62" marR="5556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sl-SI" sz="800">
                          <a:effectLst/>
                        </a:rPr>
                        <a:t>2024</a:t>
                      </a:r>
                      <a:endParaRPr lang="sl-SI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62" marR="5556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sl-SI" sz="800">
                          <a:effectLst/>
                        </a:rPr>
                        <a:t>MDP, MKRR</a:t>
                      </a:r>
                      <a:endParaRPr lang="sl-SI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62" marR="55562" marT="0" marB="0"/>
                </a:tc>
                <a:extLst>
                  <a:ext uri="{0D108BD9-81ED-4DB2-BD59-A6C34878D82A}">
                    <a16:rowId xmlns:a16="http://schemas.microsoft.com/office/drawing/2014/main" val="3896113267"/>
                  </a:ext>
                </a:extLst>
              </a:tr>
              <a:tr h="170919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sl-SI" sz="800">
                          <a:effectLst/>
                        </a:rPr>
                        <a:t>Podpora uvajanju rešitev umetne inteligence v gospodarstvo, javno upravo in družbo, ki se bo izvajala v okviru Evropske kohezijske politike v obdobju 2021-2027</a:t>
                      </a:r>
                      <a:endParaRPr lang="sl-SI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62" marR="5556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sl-SI" sz="800">
                          <a:effectLst/>
                        </a:rPr>
                        <a:t>Predmet:</a:t>
                      </a:r>
                      <a:br>
                        <a:rPr lang="sl-SI" sz="800">
                          <a:effectLst/>
                        </a:rPr>
                      </a:br>
                      <a:r>
                        <a:rPr lang="sl-SI" sz="800">
                          <a:effectLst/>
                        </a:rPr>
                        <a:t>• Podpora interdisciplinarnim inovacijskim projektom s področja umetne inteligence za razvoj novih proizvodov in storitev na izbranih prednostnih področjih. Predvideni upravičenci so konzorciji podjetij in javnih ustanov;</a:t>
                      </a:r>
                      <a:br>
                        <a:rPr lang="sl-SI" sz="800">
                          <a:effectLst/>
                        </a:rPr>
                      </a:br>
                      <a:r>
                        <a:rPr lang="sl-SI" sz="800">
                          <a:effectLst/>
                        </a:rPr>
                        <a:t>• Podpora referenčnim izvedbenim projektom uvedbe UI za podporo poslovanju podjetij, javnega sektorja (vključno z javno in državno upravo), (npr. digitalizacija procesov, optimizacija poslovanja, vzpostavitev inovativnih poslovnih modelov in rešitev, digitalizacija proizvodnje) na opredeljenih prednostnih področjih NpUI;</a:t>
                      </a:r>
                      <a:br>
                        <a:rPr lang="sl-SI" sz="800">
                          <a:effectLst/>
                        </a:rPr>
                      </a:br>
                      <a:r>
                        <a:rPr lang="sl-SI" sz="800">
                          <a:effectLst/>
                        </a:rPr>
                        <a:t>• Vzpostavitev ustrezne tehnološke infrastrukture, vključno s testno in podatkovno infrastrukturo.</a:t>
                      </a:r>
                      <a:br>
                        <a:rPr lang="sl-SI" sz="800">
                          <a:effectLst/>
                        </a:rPr>
                      </a:br>
                      <a:r>
                        <a:rPr lang="sl-SI" sz="800">
                          <a:effectLst/>
                        </a:rPr>
                        <a:t>CILJI: Pridobiti širši pregled nad ukrepi s področja umetne inteligence, ki se že izvajajo in oceniti ali s temi predvidenimi ukrepi naslavljamo prave potrebe (identifikacija potreb), saj gre za dokaj novo področje. </a:t>
                      </a:r>
                      <a:endParaRPr lang="sl-SI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62" marR="5556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sl-SI" sz="800">
                          <a:effectLst/>
                        </a:rPr>
                        <a:t>2024</a:t>
                      </a:r>
                      <a:endParaRPr lang="sl-SI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62" marR="5556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sl-SI" sz="800">
                          <a:effectLst/>
                        </a:rPr>
                        <a:t>MDP, MKRR, MP, MK</a:t>
                      </a:r>
                      <a:endParaRPr lang="sl-SI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62" marR="55562" marT="0" marB="0"/>
                </a:tc>
                <a:extLst>
                  <a:ext uri="{0D108BD9-81ED-4DB2-BD59-A6C34878D82A}">
                    <a16:rowId xmlns:a16="http://schemas.microsoft.com/office/drawing/2014/main" val="666723202"/>
                  </a:ext>
                </a:extLst>
              </a:tr>
              <a:tr h="78272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sl-SI" sz="800">
                          <a:effectLst/>
                        </a:rPr>
                        <a:t>Vodenje posameznih ustanov na področju izobraževanja in priprava digitalne strategije </a:t>
                      </a:r>
                      <a:endParaRPr lang="sl-SI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62" marR="5556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sl-SI" sz="800">
                          <a:effectLst/>
                        </a:rPr>
                        <a:t>Izboljšanje kakovosti in učinkovitosti izobraževanja podpora pridobivanju ključnih kompetenc, tudi digitalnih-</a:t>
                      </a:r>
                      <a:br>
                        <a:rPr lang="sl-SI" sz="800">
                          <a:effectLst/>
                        </a:rPr>
                      </a:br>
                      <a:r>
                        <a:rPr lang="sl-SI" sz="800">
                          <a:effectLst/>
                        </a:rPr>
                        <a:t>CILJI:</a:t>
                      </a:r>
                      <a:br>
                        <a:rPr lang="sl-SI" sz="800">
                          <a:effectLst/>
                        </a:rPr>
                      </a:br>
                      <a:r>
                        <a:rPr lang="sl-SI" sz="800">
                          <a:effectLst/>
                        </a:rPr>
                        <a:t>• ocena učinkovitosti in uspešnosti projektov in programov s področja Razvijanja digitalnega izobraževanja </a:t>
                      </a:r>
                      <a:endParaRPr lang="sl-SI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62" marR="5556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sl-SI" sz="800">
                          <a:effectLst/>
                        </a:rPr>
                        <a:t>2024</a:t>
                      </a:r>
                      <a:endParaRPr lang="sl-SI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62" marR="5556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sl-SI" sz="800">
                          <a:effectLst/>
                        </a:rPr>
                        <a:t>MVI, MKRR</a:t>
                      </a:r>
                      <a:endParaRPr lang="sl-SI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62" marR="55562" marT="0" marB="0"/>
                </a:tc>
                <a:extLst>
                  <a:ext uri="{0D108BD9-81ED-4DB2-BD59-A6C34878D82A}">
                    <a16:rowId xmlns:a16="http://schemas.microsoft.com/office/drawing/2014/main" val="823670173"/>
                  </a:ext>
                </a:extLst>
              </a:tr>
              <a:tr h="46447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sl-SI" sz="800">
                          <a:effectLst/>
                        </a:rPr>
                        <a:t>Vrednotenje mreže mobilnih enot za izvajanje preventivnih programov in programov zmanjšanja škode na področju prepovedanih drog</a:t>
                      </a:r>
                      <a:endParaRPr lang="sl-SI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62" marR="5556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sl-SI" sz="800">
                          <a:effectLst/>
                        </a:rPr>
                        <a:t>CILJI: Ugotoviti uspešnost izvajanja programov mobilnih enot za zmanjševanje škode in preventivo na področju prepovedanih drog v okviru OP 14-20 ob upoštevanju izkušenj in ocene vseh vključenih.</a:t>
                      </a:r>
                      <a:endParaRPr lang="sl-SI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62" marR="5556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sl-SI" sz="800">
                          <a:effectLst/>
                        </a:rPr>
                        <a:t>2024</a:t>
                      </a:r>
                      <a:endParaRPr lang="sl-SI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62" marR="5556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sl-SI" sz="800">
                          <a:effectLst/>
                        </a:rPr>
                        <a:t>MZ, MP, MKRR</a:t>
                      </a:r>
                      <a:endParaRPr lang="sl-SI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62" marR="55562" marT="0" marB="0"/>
                </a:tc>
                <a:extLst>
                  <a:ext uri="{0D108BD9-81ED-4DB2-BD59-A6C34878D82A}">
                    <a16:rowId xmlns:a16="http://schemas.microsoft.com/office/drawing/2014/main" val="3094126725"/>
                  </a:ext>
                </a:extLst>
              </a:tr>
              <a:tr h="78272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sl-SI" sz="800">
                          <a:effectLst/>
                        </a:rPr>
                        <a:t>Vrednotenje uspešnosti izvajanja ONPP Zasavje in ONPP SAŠA - 2 sklopa</a:t>
                      </a:r>
                      <a:endParaRPr lang="sl-SI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62" marR="5556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sl-SI" sz="800">
                          <a:effectLst/>
                        </a:rPr>
                        <a:t>Predmet vrednotenja je preverjanje uspešnosti izvajanja ONPP ZAsavje in ONPP SAŠA v okviru Programa evropske kohezijske politike v obdobju 2021–2027, cilja politike 6 »Omogočanje regijam in ljudem, da obravnavajo socialne, zaposlitvene …. «, prednostne naloge 10 »Prestrukturiranje premogovnih regij«, specifičnega cilja JSO8.1 »Sklad za pravični prehod«.</a:t>
                      </a:r>
                      <a:endParaRPr lang="sl-SI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62" marR="5556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sl-SI" sz="800">
                          <a:effectLst/>
                        </a:rPr>
                        <a:t>2024</a:t>
                      </a:r>
                      <a:endParaRPr lang="sl-SI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62" marR="5556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sl-SI" sz="800" dirty="0">
                          <a:effectLst/>
                        </a:rPr>
                        <a:t>MKRR</a:t>
                      </a:r>
                      <a:endParaRPr lang="sl-SI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62" marR="55562" marT="0" marB="0"/>
                </a:tc>
                <a:extLst>
                  <a:ext uri="{0D108BD9-81ED-4DB2-BD59-A6C34878D82A}">
                    <a16:rowId xmlns:a16="http://schemas.microsoft.com/office/drawing/2014/main" val="4712102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1812387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9" name="Rectangle 28">
            <a:extLst>
              <a:ext uri="{FF2B5EF4-FFF2-40B4-BE49-F238E27FC236}">
                <a16:creationId xmlns:a16="http://schemas.microsoft.com/office/drawing/2014/main" id="{68AF5748-FED8-45BA-8631-26D1D10F32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Naslov 1"/>
          <p:cNvSpPr txBox="1">
            <a:spLocks/>
          </p:cNvSpPr>
          <p:nvPr/>
        </p:nvSpPr>
        <p:spPr>
          <a:xfrm>
            <a:off x="477981" y="1122363"/>
            <a:ext cx="4023360" cy="320413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fontAlgn="auto">
              <a:spcAft>
                <a:spcPts val="600"/>
              </a:spcAft>
              <a:buClrTx/>
              <a:buSzTx/>
              <a:tabLst/>
              <a:defRPr/>
            </a:pPr>
            <a:r>
              <a:rPr kumimoji="0" lang="en-US" sz="4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LETNI NAČRT VREDNOTENJ 2024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402336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5" name="Označba mesta vsebine 2"/>
          <p:cNvSpPr txBox="1">
            <a:spLocks/>
          </p:cNvSpPr>
          <p:nvPr/>
        </p:nvSpPr>
        <p:spPr>
          <a:xfrm>
            <a:off x="496049" y="1419642"/>
            <a:ext cx="11491735" cy="47539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spcBef>
                <a:spcPts val="1000"/>
              </a:spcBef>
              <a:buNone/>
              <a:defRPr/>
            </a:pPr>
            <a:endParaRPr kumimoji="0" lang="sl-SI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Republika" panose="02000506040000020004" pitchFamily="2" charset="-18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kumimoji="0" lang="sl-SI" sz="2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Republika" panose="02000506040000020004" pitchFamily="2" charset="-18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spcBef>
                <a:spcPts val="1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endParaRPr kumimoji="0" lang="sl-SI" sz="2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Republika" panose="02000506040000020004" pitchFamily="2" charset="-18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spcBef>
                <a:spcPts val="1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endParaRPr kumimoji="0" lang="sl-SI" sz="2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Republika" panose="02000506040000020004" pitchFamily="2" charset="-18"/>
              <a:ea typeface="+mn-ea"/>
              <a:cs typeface="+mn-cs"/>
            </a:endParaRPr>
          </a:p>
        </p:txBody>
      </p:sp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id="{6E46E1AB-739E-1333-9821-0E11FAE02B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8569225"/>
              </p:ext>
            </p:extLst>
          </p:nvPr>
        </p:nvGraphicFramePr>
        <p:xfrm>
          <a:off x="4864608" y="690293"/>
          <a:ext cx="6846363" cy="532616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846363">
                  <a:extLst>
                    <a:ext uri="{9D8B030D-6E8A-4147-A177-3AD203B41FA5}">
                      <a16:colId xmlns:a16="http://schemas.microsoft.com/office/drawing/2014/main" val="3606145402"/>
                    </a:ext>
                  </a:extLst>
                </a:gridCol>
              </a:tblGrid>
              <a:tr h="113800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sl-SI" sz="2100">
                          <a:effectLst/>
                        </a:rPr>
                        <a:t>Vrednotenje učinkovitosti in uspešnosti javnih razpisov za sofinanciranje gradnje odprtih širokopasovnih omrežij naslednje generacije (JR GOŠO 4, JR GOŠO 5)</a:t>
                      </a:r>
                      <a:endParaRPr lang="sl-SI" sz="2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3553" marR="133553" marT="0" marB="0"/>
                </a:tc>
                <a:extLst>
                  <a:ext uri="{0D108BD9-81ED-4DB2-BD59-A6C34878D82A}">
                    <a16:rowId xmlns:a16="http://schemas.microsoft.com/office/drawing/2014/main" val="260620365"/>
                  </a:ext>
                </a:extLst>
              </a:tr>
              <a:tr h="150187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sl-SI" sz="2100">
                          <a:effectLst/>
                        </a:rPr>
                        <a:t>Podpora uvajanju rešitev umetne inteligence v gospodarstvo, javno upravo in družbo, ki se bo izvajala v okviru Evropske kohezijske politike v obdobju 2021-2027</a:t>
                      </a:r>
                      <a:endParaRPr lang="sl-SI" sz="2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3553" marR="133553" marT="0" marB="0"/>
                </a:tc>
                <a:extLst>
                  <a:ext uri="{0D108BD9-81ED-4DB2-BD59-A6C34878D82A}">
                    <a16:rowId xmlns:a16="http://schemas.microsoft.com/office/drawing/2014/main" val="475740097"/>
                  </a:ext>
                </a:extLst>
              </a:tr>
              <a:tr h="77413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sl-SI" sz="2100">
                          <a:effectLst/>
                        </a:rPr>
                        <a:t>Vodenje posameznih ustanov na področju izobraževanja in priprava digitalne strategije </a:t>
                      </a:r>
                      <a:endParaRPr lang="sl-SI" sz="2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3553" marR="133553" marT="0" marB="0"/>
                </a:tc>
                <a:extLst>
                  <a:ext uri="{0D108BD9-81ED-4DB2-BD59-A6C34878D82A}">
                    <a16:rowId xmlns:a16="http://schemas.microsoft.com/office/drawing/2014/main" val="1939170220"/>
                  </a:ext>
                </a:extLst>
              </a:tr>
              <a:tr h="113800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sl-SI" sz="2100">
                          <a:effectLst/>
                        </a:rPr>
                        <a:t>Vrednotenje mreže mobilnih enot za izvajanje preventivnih programov in programov zmanjšanja škode na področju prepovedanih drog</a:t>
                      </a:r>
                      <a:endParaRPr lang="sl-SI" sz="2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3553" marR="133553" marT="0" marB="0"/>
                </a:tc>
                <a:extLst>
                  <a:ext uri="{0D108BD9-81ED-4DB2-BD59-A6C34878D82A}">
                    <a16:rowId xmlns:a16="http://schemas.microsoft.com/office/drawing/2014/main" val="1682130891"/>
                  </a:ext>
                </a:extLst>
              </a:tr>
              <a:tr h="77413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sl-SI" sz="2100" dirty="0">
                          <a:effectLst/>
                        </a:rPr>
                        <a:t>Vrednotenje uspešnosti izvajanja ONPP Zasavje in ONPP SAŠA - 2 sklopa</a:t>
                      </a:r>
                      <a:endParaRPr lang="sl-SI" sz="2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3553" marR="133553" marT="0" marB="0"/>
                </a:tc>
                <a:extLst>
                  <a:ext uri="{0D108BD9-81ED-4DB2-BD59-A6C34878D82A}">
                    <a16:rowId xmlns:a16="http://schemas.microsoft.com/office/drawing/2014/main" val="10899132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6267652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Naslov 1"/>
          <p:cNvSpPr txBox="1">
            <a:spLocks/>
          </p:cNvSpPr>
          <p:nvPr/>
        </p:nvSpPr>
        <p:spPr>
          <a:xfrm>
            <a:off x="1261213" y="2761129"/>
            <a:ext cx="10092587" cy="10877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l-SI" dirty="0">
                <a:solidFill>
                  <a:srgbClr val="034EA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epublika" panose="02000506040000020004"/>
              </a:rPr>
              <a:t>HVALA ZA POZORNOST!</a:t>
            </a:r>
            <a:endParaRPr kumimoji="0" lang="sl-SI" sz="4400" b="0" i="0" u="none" strike="noStrike" kern="1200" cap="none" spc="0" normalizeH="0" baseline="0" noProof="0" dirty="0">
              <a:ln>
                <a:noFill/>
              </a:ln>
              <a:solidFill>
                <a:srgbClr val="034EA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Republika" panose="02000506040000020004"/>
            </a:endParaRPr>
          </a:p>
        </p:txBody>
      </p:sp>
      <p:sp>
        <p:nvSpPr>
          <p:cNvPr id="25" name="Označba mesta vsebine 2"/>
          <p:cNvSpPr txBox="1">
            <a:spLocks/>
          </p:cNvSpPr>
          <p:nvPr/>
        </p:nvSpPr>
        <p:spPr>
          <a:xfrm>
            <a:off x="1261214" y="1677147"/>
            <a:ext cx="9259412" cy="44964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sl-SI" sz="2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Republika" panose="02000506040000020004" pitchFamily="2" charset="-18"/>
              <a:ea typeface="+mn-ea"/>
              <a:cs typeface="+mn-cs"/>
            </a:endParaRPr>
          </a:p>
        </p:txBody>
      </p:sp>
      <p:sp>
        <p:nvSpPr>
          <p:cNvPr id="5" name="Označba mesta vsebine 2"/>
          <p:cNvSpPr txBox="1">
            <a:spLocks/>
          </p:cNvSpPr>
          <p:nvPr/>
        </p:nvSpPr>
        <p:spPr>
          <a:xfrm>
            <a:off x="519953" y="3006164"/>
            <a:ext cx="11056471" cy="103392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sl-SI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Republika" panose="02000506040000020004" pitchFamily="2" charset="-18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57591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Naslov 1"/>
          <p:cNvSpPr txBox="1">
            <a:spLocks/>
          </p:cNvSpPr>
          <p:nvPr/>
        </p:nvSpPr>
        <p:spPr>
          <a:xfrm>
            <a:off x="1261214" y="440527"/>
            <a:ext cx="10092587" cy="7829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defRPr/>
            </a:pPr>
            <a:r>
              <a:rPr lang="sl-SI" sz="3600" dirty="0">
                <a:solidFill>
                  <a:srgbClr val="034EA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epublika" panose="02000506040000020004"/>
              </a:rPr>
              <a:t>AKTIVNOSTI v 2023</a:t>
            </a:r>
          </a:p>
        </p:txBody>
      </p:sp>
      <p:sp>
        <p:nvSpPr>
          <p:cNvPr id="25" name="Označba mesta vsebine 2"/>
          <p:cNvSpPr txBox="1">
            <a:spLocks/>
          </p:cNvSpPr>
          <p:nvPr/>
        </p:nvSpPr>
        <p:spPr>
          <a:xfrm>
            <a:off x="1261214" y="1677147"/>
            <a:ext cx="9259412" cy="44964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sl-SI" sz="2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Republika" panose="02000506040000020004" pitchFamily="2" charset="-18"/>
              <a:ea typeface="+mn-ea"/>
              <a:cs typeface="+mn-cs"/>
            </a:endParaRPr>
          </a:p>
        </p:txBody>
      </p:sp>
      <p:sp>
        <p:nvSpPr>
          <p:cNvPr id="5" name="Označba mesta vsebine 2"/>
          <p:cNvSpPr txBox="1">
            <a:spLocks/>
          </p:cNvSpPr>
          <p:nvPr/>
        </p:nvSpPr>
        <p:spPr>
          <a:xfrm>
            <a:off x="529097" y="1783080"/>
            <a:ext cx="11385535" cy="4315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sl-SI" dirty="0">
                <a:solidFill>
                  <a:prstClr val="black"/>
                </a:solidFill>
                <a:latin typeface="Republika" panose="02000506040000020004" pitchFamily="2" charset="-18"/>
              </a:rPr>
              <a:t>Izvedeni vrednotenji:</a:t>
            </a:r>
          </a:p>
          <a:p>
            <a:pPr marL="0" indent="0">
              <a:buNone/>
            </a:pPr>
            <a:r>
              <a:rPr lang="sl-SI" dirty="0">
                <a:solidFill>
                  <a:prstClr val="black"/>
                </a:solidFill>
                <a:latin typeface="Republika" panose="02000506040000020004" pitchFamily="2" charset="-18"/>
              </a:rPr>
              <a:t>- Povečan delež inovacijsko aktivnih podjetij</a:t>
            </a:r>
          </a:p>
          <a:p>
            <a:pPr marL="0" indent="0">
              <a:buNone/>
            </a:pPr>
            <a:r>
              <a:rPr lang="sl-SI" dirty="0">
                <a:solidFill>
                  <a:prstClr val="black"/>
                </a:solidFill>
                <a:latin typeface="Republika" panose="02000506040000020004" pitchFamily="2" charset="-18"/>
              </a:rPr>
              <a:t>- Povečanje učinkovitosti rabe energije v javnem sektorju</a:t>
            </a:r>
          </a:p>
          <a:p>
            <a:pPr marL="0" indent="0">
              <a:buNone/>
            </a:pPr>
            <a:endParaRPr lang="sl-SI" dirty="0">
              <a:solidFill>
                <a:prstClr val="black"/>
              </a:solidFill>
              <a:latin typeface="Republika" panose="02000506040000020004" pitchFamily="2" charset="-18"/>
            </a:endParaRPr>
          </a:p>
          <a:p>
            <a:pPr marL="0" indent="0">
              <a:buNone/>
            </a:pPr>
            <a:r>
              <a:rPr lang="sl-SI" dirty="0">
                <a:solidFill>
                  <a:prstClr val="black"/>
                </a:solidFill>
                <a:latin typeface="Republika" panose="02000506040000020004" pitchFamily="2" charset="-18"/>
              </a:rPr>
              <a:t>Vrednotenje v teku:</a:t>
            </a:r>
          </a:p>
          <a:p>
            <a:pPr marL="0" indent="0">
              <a:buNone/>
            </a:pPr>
            <a:r>
              <a:rPr kumimoji="0" lang="sl-SI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epublika" panose="02000506040000020004"/>
                <a:ea typeface="Calibri" panose="020F0502020204030204" pitchFamily="34" charset="0"/>
                <a:cs typeface="Times New Roman" panose="02020603050405020304" pitchFamily="18" charset="0"/>
              </a:rPr>
              <a:t>- Vrednotenje uspešnosti izvajanja vseživljenjske karierne orientacije (VKO), vključno s sistemom napovedovanja potreb na trgu dela – potrjevanje končnega poročila</a:t>
            </a:r>
          </a:p>
          <a:p>
            <a:pPr marL="0" indent="0">
              <a:buNone/>
            </a:pPr>
            <a:endParaRPr lang="sl-SI" dirty="0">
              <a:solidFill>
                <a:prstClr val="black"/>
              </a:solidFill>
              <a:latin typeface="Republika" panose="02000506040000020004" pitchFamily="2" charset="-18"/>
            </a:endParaRPr>
          </a:p>
          <a:p>
            <a:pPr>
              <a:buFont typeface="Wingdings" panose="05000000000000000000" pitchFamily="2" charset="2"/>
              <a:buChar char="Ø"/>
            </a:pPr>
            <a:endParaRPr lang="sl-SI" dirty="0">
              <a:solidFill>
                <a:prstClr val="black"/>
              </a:solidFill>
              <a:latin typeface="Republika" panose="02000506040000020004" pitchFamily="2" charset="-18"/>
            </a:endParaRPr>
          </a:p>
          <a:p>
            <a:pPr lvl="0">
              <a:buFont typeface="Wingdings" panose="05000000000000000000" pitchFamily="2" charset="2"/>
              <a:buChar char="Ø"/>
            </a:pPr>
            <a:endParaRPr lang="sl-SI" dirty="0">
              <a:solidFill>
                <a:prstClr val="black"/>
              </a:solidFill>
              <a:latin typeface="Republika" panose="02000506040000020004" pitchFamily="2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26901374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Naslov 1"/>
          <p:cNvSpPr txBox="1">
            <a:spLocks/>
          </p:cNvSpPr>
          <p:nvPr/>
        </p:nvSpPr>
        <p:spPr>
          <a:xfrm>
            <a:off x="1261213" y="334683"/>
            <a:ext cx="10092587" cy="711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l-SI" sz="3600" b="0" i="0" u="none" strike="noStrike" kern="1200" cap="none" spc="0" normalizeH="0" baseline="0" noProof="0" dirty="0">
                <a:ln>
                  <a:noFill/>
                </a:ln>
                <a:solidFill>
                  <a:srgbClr val="034EA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Republika" panose="02000506040000020004"/>
                <a:ea typeface="+mj-ea"/>
                <a:cs typeface="+mj-cs"/>
              </a:rPr>
              <a:t>AKTIVNOSTI V</a:t>
            </a:r>
            <a:r>
              <a:rPr kumimoji="0" lang="sl-SI" sz="3600" b="0" i="0" u="none" strike="noStrike" kern="1200" cap="none" spc="0" normalizeH="0" noProof="0" dirty="0">
                <a:ln>
                  <a:noFill/>
                </a:ln>
                <a:solidFill>
                  <a:srgbClr val="034EA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Republika" panose="02000506040000020004"/>
                <a:ea typeface="+mj-ea"/>
                <a:cs typeface="+mj-cs"/>
              </a:rPr>
              <a:t> IZVAJANJU</a:t>
            </a:r>
            <a:endParaRPr kumimoji="0" lang="sl-SI" sz="3600" b="0" i="0" u="none" strike="noStrike" kern="1200" cap="none" spc="0" normalizeH="0" baseline="0" noProof="0" dirty="0">
              <a:ln>
                <a:noFill/>
              </a:ln>
              <a:solidFill>
                <a:srgbClr val="034EA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Republika" panose="02000506040000020004"/>
              <a:ea typeface="+mj-ea"/>
              <a:cs typeface="+mj-cs"/>
            </a:endParaRPr>
          </a:p>
        </p:txBody>
      </p:sp>
      <p:sp>
        <p:nvSpPr>
          <p:cNvPr id="25" name="Označba mesta vsebine 2"/>
          <p:cNvSpPr txBox="1">
            <a:spLocks/>
          </p:cNvSpPr>
          <p:nvPr/>
        </p:nvSpPr>
        <p:spPr>
          <a:xfrm>
            <a:off x="1042416" y="1197864"/>
            <a:ext cx="9478210" cy="4975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sl-SI" sz="2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Republika" panose="02000506040000020004" pitchFamily="2" charset="-18"/>
              <a:ea typeface="+mn-ea"/>
              <a:cs typeface="+mn-cs"/>
            </a:endParaRPr>
          </a:p>
        </p:txBody>
      </p:sp>
      <p:sp>
        <p:nvSpPr>
          <p:cNvPr id="5" name="Označba mesta vsebine 2"/>
          <p:cNvSpPr txBox="1">
            <a:spLocks/>
          </p:cNvSpPr>
          <p:nvPr/>
        </p:nvSpPr>
        <p:spPr>
          <a:xfrm>
            <a:off x="529097" y="1444481"/>
            <a:ext cx="11056471" cy="434542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sl-SI" sz="22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Republika" panose="02000506040000020004" pitchFamily="2" charset="-18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sl-SI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Republika" panose="02000506040000020004" pitchFamily="2" charset="-18"/>
              <a:ea typeface="+mn-ea"/>
              <a:cs typeface="+mn-cs"/>
            </a:endParaRPr>
          </a:p>
        </p:txBody>
      </p:sp>
      <p:sp>
        <p:nvSpPr>
          <p:cNvPr id="11" name="Pravokotnik 10"/>
          <p:cNvSpPr/>
          <p:nvPr/>
        </p:nvSpPr>
        <p:spPr>
          <a:xfrm>
            <a:off x="529097" y="1152196"/>
            <a:ext cx="11256264" cy="76399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tabLst/>
              <a:defRPr/>
            </a:pPr>
            <a:endParaRPr kumimoji="0" lang="sl-SI" sz="5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Republika" panose="02000506040000020004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lvl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tabLst/>
              <a:defRPr/>
            </a:pPr>
            <a:r>
              <a:rPr kumimoji="0" lang="sl-SI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epublika" panose="02000506040000020004"/>
                <a:ea typeface="Calibri" panose="020F0502020204030204" pitchFamily="34" charset="0"/>
                <a:cs typeface="Times New Roman" panose="02020603050405020304" pitchFamily="18" charset="0"/>
              </a:rPr>
              <a:t>Vrednotenji v </a:t>
            </a:r>
            <a:r>
              <a:rPr lang="sl-SI" sz="2800" dirty="0">
                <a:solidFill>
                  <a:prstClr val="black"/>
                </a:solidFill>
                <a:latin typeface="Republika" panose="02000506040000020004"/>
                <a:ea typeface="Calibri" panose="020F0502020204030204" pitchFamily="34" charset="0"/>
                <a:cs typeface="Times New Roman" panose="02020603050405020304" pitchFamily="18" charset="0"/>
              </a:rPr>
              <a:t>začetni fazi:</a:t>
            </a:r>
          </a:p>
          <a:p>
            <a:pPr marR="0" lvl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tabLst/>
              <a:defRPr/>
            </a:pPr>
            <a:endParaRPr kumimoji="0" lang="sl-SI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Republika" panose="02000506040000020004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sl-SI" sz="2800" dirty="0">
                <a:solidFill>
                  <a:prstClr val="black"/>
                </a:solidFill>
                <a:latin typeface="Republika" panose="02000506040000020004" pitchFamily="2" charset="-18"/>
              </a:rPr>
              <a:t>- Vrednotenje spodbujanja izvajanja RR programov in RR projektov</a:t>
            </a:r>
          </a:p>
          <a:p>
            <a:endParaRPr lang="sl-SI" sz="2800" dirty="0">
              <a:solidFill>
                <a:prstClr val="black"/>
              </a:solidFill>
              <a:latin typeface="Republika" panose="02000506040000020004" pitchFamily="2" charset="-18"/>
            </a:endParaRPr>
          </a:p>
          <a:p>
            <a:r>
              <a:rPr lang="sl-SI" sz="2800" dirty="0">
                <a:solidFill>
                  <a:prstClr val="black"/>
                </a:solidFill>
                <a:latin typeface="Republika" panose="02000506040000020004" pitchFamily="2" charset="-18"/>
              </a:rPr>
              <a:t>- Vrednotenje izvajanja projekta Finančni instrumenti </a:t>
            </a:r>
          </a:p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endParaRPr lang="sl-SI" sz="2800" dirty="0">
              <a:solidFill>
                <a:prstClr val="black"/>
              </a:solidFill>
              <a:latin typeface="Republika" panose="02000506040000020004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endParaRPr kumimoji="0" lang="sl-SI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Republika" panose="02000506040000020004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endParaRPr lang="sl-SI" sz="2800" dirty="0">
              <a:solidFill>
                <a:prstClr val="black"/>
              </a:solidFill>
              <a:latin typeface="Republika" panose="02000506040000020004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endParaRPr kumimoji="0" lang="sl-SI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Republika" panose="02000506040000020004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endParaRPr lang="sl-SI" sz="2800" dirty="0">
              <a:solidFill>
                <a:prstClr val="black"/>
              </a:solidFill>
              <a:latin typeface="Republika" panose="02000506040000020004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endParaRPr kumimoji="0" lang="sl-SI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Republika" panose="02000506040000020004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endParaRPr lang="sl-SI" sz="2800" dirty="0">
              <a:solidFill>
                <a:prstClr val="black"/>
              </a:solidFill>
              <a:latin typeface="Republika" panose="02000506040000020004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endParaRPr kumimoji="0" lang="sl-SI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Republika" panose="02000506040000020004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endParaRPr kumimoji="0" lang="sl-SI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Republika" panose="02000506040000020004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35065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Naslov 1"/>
          <p:cNvSpPr txBox="1">
            <a:spLocks/>
          </p:cNvSpPr>
          <p:nvPr/>
        </p:nvSpPr>
        <p:spPr>
          <a:xfrm>
            <a:off x="1197205" y="512063"/>
            <a:ext cx="10092587" cy="8625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ctr">
              <a:defRPr/>
            </a:pPr>
            <a:r>
              <a:rPr lang="sl-SI" sz="3600" dirty="0">
                <a:solidFill>
                  <a:srgbClr val="034EA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epublika" panose="02000506040000020004"/>
              </a:rPr>
              <a:t>AKTIVNOSTI V IZVAJANJU ZA OBDOBJE </a:t>
            </a:r>
            <a:r>
              <a:rPr kumimoji="0" lang="sl-SI" sz="3600" b="0" i="0" u="none" strike="noStrike" kern="1200" cap="none" spc="0" normalizeH="0" baseline="0" noProof="0" dirty="0">
                <a:ln>
                  <a:noFill/>
                </a:ln>
                <a:solidFill>
                  <a:srgbClr val="034EA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Republika" panose="02000506040000020004"/>
              </a:rPr>
              <a:t>21-27</a:t>
            </a:r>
          </a:p>
        </p:txBody>
      </p:sp>
      <p:sp>
        <p:nvSpPr>
          <p:cNvPr id="25" name="Označba mesta vsebine 2"/>
          <p:cNvSpPr txBox="1">
            <a:spLocks/>
          </p:cNvSpPr>
          <p:nvPr/>
        </p:nvSpPr>
        <p:spPr>
          <a:xfrm>
            <a:off x="1261214" y="1677147"/>
            <a:ext cx="9259412" cy="44964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sl-SI" sz="2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Republika" panose="02000506040000020004" pitchFamily="2" charset="-18"/>
              <a:ea typeface="+mn-ea"/>
              <a:cs typeface="+mn-cs"/>
            </a:endParaRPr>
          </a:p>
        </p:txBody>
      </p:sp>
      <p:sp>
        <p:nvSpPr>
          <p:cNvPr id="5" name="Označba mesta vsebine 2"/>
          <p:cNvSpPr txBox="1">
            <a:spLocks/>
          </p:cNvSpPr>
          <p:nvPr/>
        </p:nvSpPr>
        <p:spPr>
          <a:xfrm>
            <a:off x="519953" y="1819655"/>
            <a:ext cx="11403823" cy="4168769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ü"/>
            </a:pPr>
            <a:r>
              <a:rPr lang="sl-SI" dirty="0">
                <a:latin typeface="Republika" panose="02000506040000020004"/>
              </a:rPr>
              <a:t>Interdisciplinarna posvetovalna skupina za </a:t>
            </a:r>
            <a:r>
              <a:rPr lang="sl-SI">
                <a:latin typeface="Republika" panose="02000506040000020004"/>
              </a:rPr>
              <a:t>vrednotenje izvajanja </a:t>
            </a:r>
            <a:r>
              <a:rPr lang="sl-SI" dirty="0">
                <a:latin typeface="Republika" panose="02000506040000020004"/>
              </a:rPr>
              <a:t>Programa evropske kohezijske </a:t>
            </a:r>
            <a:r>
              <a:rPr lang="sl-SI">
                <a:latin typeface="Republika" panose="02000506040000020004"/>
              </a:rPr>
              <a:t>politike 2021-2027</a:t>
            </a:r>
          </a:p>
          <a:p>
            <a:pPr marL="0" indent="0">
              <a:buNone/>
            </a:pPr>
            <a:endParaRPr lang="sl-SI">
              <a:latin typeface="Republika" panose="02000506040000020004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sl-SI" dirty="0">
                <a:latin typeface="Republika" panose="02000506040000020004"/>
              </a:rPr>
              <a:t>Oblikovanje NV 21-27 in LNV 24</a:t>
            </a:r>
          </a:p>
          <a:p>
            <a:pPr marL="0" indent="0">
              <a:buNone/>
            </a:pPr>
            <a:endParaRPr lang="sl-SI" dirty="0">
              <a:latin typeface="Republika" panose="02000506040000020004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sl-SI" dirty="0">
                <a:latin typeface="Republika" panose="02000506040000020004"/>
              </a:rPr>
              <a:t> Navodila OU za vrednotenje izvajanja PEKP 21-27</a:t>
            </a:r>
          </a:p>
          <a:p>
            <a:pPr marL="0" indent="0">
              <a:buNone/>
            </a:pPr>
            <a:endParaRPr lang="sl-SI" dirty="0">
              <a:latin typeface="Republika" panose="02000506040000020004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sl-SI" dirty="0">
                <a:latin typeface="Republika" panose="02000506040000020004"/>
              </a:rPr>
              <a:t> Sistem spremljanja priporočil</a:t>
            </a:r>
          </a:p>
          <a:p>
            <a:pPr marL="0" indent="0">
              <a:buNone/>
            </a:pPr>
            <a:endParaRPr lang="sl-SI" dirty="0">
              <a:latin typeface="Republika" panose="02000506040000020004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sl-SI" dirty="0">
                <a:latin typeface="Republika" panose="02000506040000020004"/>
              </a:rPr>
              <a:t> Vključitev v IS e-MA</a:t>
            </a:r>
          </a:p>
          <a:p>
            <a:pPr>
              <a:buFont typeface="Wingdings" panose="05000000000000000000" pitchFamily="2" charset="2"/>
              <a:buChar char="ü"/>
            </a:pPr>
            <a:endParaRPr lang="sl-SI" dirty="0"/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endParaRPr kumimoji="0" lang="sl-SI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Republika" panose="02000506040000020004" pitchFamily="2" charset="-18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818324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Naslov 1"/>
          <p:cNvSpPr txBox="1">
            <a:spLocks/>
          </p:cNvSpPr>
          <p:nvPr/>
        </p:nvSpPr>
        <p:spPr>
          <a:xfrm>
            <a:off x="1261213" y="376519"/>
            <a:ext cx="10092587" cy="7829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l-SI" sz="3600" b="0" i="0" u="none" strike="noStrike" kern="1200" cap="none" spc="0" normalizeH="0" baseline="0" noProof="0" dirty="0">
                <a:ln>
                  <a:noFill/>
                </a:ln>
                <a:solidFill>
                  <a:srgbClr val="034EA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Republika" panose="02000506040000020004"/>
                <a:ea typeface="+mj-ea"/>
                <a:cs typeface="+mj-cs"/>
              </a:rPr>
              <a:t>NAČRT VREDNOTENJ 21-27</a:t>
            </a:r>
          </a:p>
        </p:txBody>
      </p:sp>
      <p:sp>
        <p:nvSpPr>
          <p:cNvPr id="25" name="Označba mesta vsebine 2"/>
          <p:cNvSpPr txBox="1">
            <a:spLocks/>
          </p:cNvSpPr>
          <p:nvPr/>
        </p:nvSpPr>
        <p:spPr>
          <a:xfrm>
            <a:off x="1261214" y="1677147"/>
            <a:ext cx="9259412" cy="44964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marR="0" lvl="0" indent="-51435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sl-SI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epublika" panose="02000506040000020004" pitchFamily="2" charset="-18"/>
                <a:ea typeface="+mn-ea"/>
                <a:cs typeface="+mn-cs"/>
              </a:rPr>
              <a:t>Izhodišča</a:t>
            </a:r>
          </a:p>
          <a:p>
            <a:pPr marL="514350" marR="0" lvl="0" indent="-51435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sl-SI" sz="2600" dirty="0">
                <a:solidFill>
                  <a:prstClr val="black"/>
                </a:solidFill>
                <a:latin typeface="Republika" panose="02000506040000020004" pitchFamily="2" charset="-18"/>
              </a:rPr>
              <a:t>Pravna podlaga</a:t>
            </a:r>
          </a:p>
          <a:p>
            <a:pPr marL="514350" marR="0" lvl="0" indent="-51435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sl-SI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epublika" panose="02000506040000020004" pitchFamily="2" charset="-18"/>
                <a:ea typeface="+mn-ea"/>
                <a:cs typeface="+mn-cs"/>
              </a:rPr>
              <a:t>Namen vrednotenja in vrste vrednotenj</a:t>
            </a:r>
            <a:endParaRPr lang="sl-SI" sz="2600" dirty="0">
              <a:solidFill>
                <a:prstClr val="black"/>
              </a:solidFill>
              <a:latin typeface="Republika" panose="02000506040000020004" pitchFamily="2" charset="-18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sl-SI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epublika" panose="02000506040000020004" pitchFamily="2" charset="-18"/>
                <a:ea typeface="+mn-ea"/>
                <a:cs typeface="+mn-cs"/>
              </a:rPr>
              <a:t>Krepitev </a:t>
            </a:r>
            <a:r>
              <a:rPr kumimoji="0" lang="sl-SI" sz="2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epublika" panose="02000506040000020004" pitchFamily="2" charset="-18"/>
                <a:ea typeface="+mn-ea"/>
                <a:cs typeface="+mn-cs"/>
              </a:rPr>
              <a:t>us</a:t>
            </a:r>
            <a:r>
              <a:rPr lang="sl-SI" sz="2600" dirty="0" err="1">
                <a:solidFill>
                  <a:prstClr val="black"/>
                </a:solidFill>
                <a:latin typeface="Republika" panose="02000506040000020004" pitchFamily="2" charset="-18"/>
              </a:rPr>
              <a:t>posobljenosti</a:t>
            </a:r>
            <a:endParaRPr lang="sl-SI" sz="2600" dirty="0">
              <a:solidFill>
                <a:prstClr val="black"/>
              </a:solidFill>
              <a:latin typeface="Republika" panose="02000506040000020004" pitchFamily="2" charset="-18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sl-SI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epublika" panose="02000506040000020004" pitchFamily="2" charset="-18"/>
                <a:ea typeface="+mn-ea"/>
                <a:cs typeface="+mn-cs"/>
              </a:rPr>
              <a:t>Načela </a:t>
            </a:r>
            <a:r>
              <a:rPr lang="sl-SI" sz="2600" dirty="0">
                <a:solidFill>
                  <a:prstClr val="black"/>
                </a:solidFill>
                <a:latin typeface="Republika" panose="02000506040000020004" pitchFamily="2" charset="-18"/>
              </a:rPr>
              <a:t>vrednotenja</a:t>
            </a:r>
          </a:p>
          <a:p>
            <a:pPr marL="514350" marR="0" lvl="0" indent="-51435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sl-SI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epublika" panose="02000506040000020004" pitchFamily="2" charset="-18"/>
                <a:ea typeface="+mn-ea"/>
                <a:cs typeface="+mn-cs"/>
              </a:rPr>
              <a:t>Metodološki pristopi</a:t>
            </a:r>
          </a:p>
          <a:p>
            <a:pPr marL="514350" marR="0" lvl="0" indent="-51435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sl-SI" sz="2600" dirty="0">
                <a:solidFill>
                  <a:prstClr val="black"/>
                </a:solidFill>
                <a:latin typeface="Republika" panose="02000506040000020004" pitchFamily="2" charset="-18"/>
              </a:rPr>
              <a:t>Obveščanje in uporaba rezultatov</a:t>
            </a:r>
          </a:p>
          <a:p>
            <a:pPr marL="514350" marR="0" lvl="0" indent="-51435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sl-SI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epublika" panose="02000506040000020004" pitchFamily="2" charset="-18"/>
                <a:ea typeface="+mn-ea"/>
                <a:cs typeface="+mn-cs"/>
              </a:rPr>
              <a:t>Končne določbe</a:t>
            </a:r>
          </a:p>
        </p:txBody>
      </p:sp>
      <p:sp>
        <p:nvSpPr>
          <p:cNvPr id="5" name="Označba mesta vsebine 2"/>
          <p:cNvSpPr txBox="1">
            <a:spLocks/>
          </p:cNvSpPr>
          <p:nvPr/>
        </p:nvSpPr>
        <p:spPr>
          <a:xfrm>
            <a:off x="496049" y="1419642"/>
            <a:ext cx="11491735" cy="47539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spcBef>
                <a:spcPts val="1000"/>
              </a:spcBef>
              <a:buNone/>
              <a:defRPr/>
            </a:pPr>
            <a:endParaRPr kumimoji="0" lang="sl-SI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Republika" panose="02000506040000020004" pitchFamily="2" charset="-18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kumimoji="0" lang="sl-SI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Republika" panose="02000506040000020004" pitchFamily="2" charset="-18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endParaRPr kumimoji="0" lang="sl-SI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Republika" panose="02000506040000020004" pitchFamily="2" charset="-18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endParaRPr kumimoji="0" lang="sl-SI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Republika" panose="02000506040000020004" pitchFamily="2" charset="-18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422028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Naslov 1"/>
          <p:cNvSpPr txBox="1">
            <a:spLocks/>
          </p:cNvSpPr>
          <p:nvPr/>
        </p:nvSpPr>
        <p:spPr>
          <a:xfrm>
            <a:off x="1261213" y="376519"/>
            <a:ext cx="10092587" cy="7829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l-SI" sz="3600" b="0" i="0" u="none" strike="noStrike" kern="1200" cap="none" spc="0" normalizeH="0" baseline="0" noProof="0" dirty="0">
                <a:ln>
                  <a:noFill/>
                </a:ln>
                <a:solidFill>
                  <a:srgbClr val="034EA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Republika" panose="02000506040000020004"/>
                <a:ea typeface="+mj-ea"/>
                <a:cs typeface="+mj-cs"/>
              </a:rPr>
              <a:t>NAČRT VREDNOTENJ 21-27</a:t>
            </a:r>
          </a:p>
        </p:txBody>
      </p:sp>
      <p:sp>
        <p:nvSpPr>
          <p:cNvPr id="25" name="Označba mesta vsebine 2"/>
          <p:cNvSpPr txBox="1">
            <a:spLocks/>
          </p:cNvSpPr>
          <p:nvPr/>
        </p:nvSpPr>
        <p:spPr>
          <a:xfrm>
            <a:off x="1261214" y="1677147"/>
            <a:ext cx="9259412" cy="44964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kumimoji="0" lang="sl-SI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epublika" panose="02000506040000020004" pitchFamily="2" charset="-18"/>
                <a:ea typeface="+mn-ea"/>
                <a:cs typeface="+mn-cs"/>
              </a:rPr>
              <a:t>TABELA 1: NAČRT VREDNOTENJ ZA PROGRAMSKO OBDOBJE 2021–2027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kumimoji="0" lang="sl-SI" sz="2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Republika" panose="02000506040000020004" pitchFamily="2" charset="-18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kumimoji="0" lang="sl-SI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epublika" panose="02000506040000020004" pitchFamily="2" charset="-18"/>
                <a:ea typeface="+mn-ea"/>
                <a:cs typeface="+mn-cs"/>
              </a:rPr>
              <a:t>TABELA 2: LETNI NAČRT VREDNOTENJ 2024</a:t>
            </a:r>
          </a:p>
        </p:txBody>
      </p:sp>
      <p:sp>
        <p:nvSpPr>
          <p:cNvPr id="5" name="Označba mesta vsebine 2"/>
          <p:cNvSpPr txBox="1">
            <a:spLocks/>
          </p:cNvSpPr>
          <p:nvPr/>
        </p:nvSpPr>
        <p:spPr>
          <a:xfrm>
            <a:off x="496049" y="1419642"/>
            <a:ext cx="11491735" cy="47539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spcBef>
                <a:spcPts val="1000"/>
              </a:spcBef>
              <a:buNone/>
              <a:defRPr/>
            </a:pPr>
            <a:endParaRPr kumimoji="0" lang="sl-SI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Republika" panose="02000506040000020004" pitchFamily="2" charset="-18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kumimoji="0" lang="sl-SI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Republika" panose="02000506040000020004" pitchFamily="2" charset="-18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endParaRPr kumimoji="0" lang="sl-SI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Republika" panose="02000506040000020004" pitchFamily="2" charset="-18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endParaRPr kumimoji="0" lang="sl-SI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Republika" panose="02000506040000020004" pitchFamily="2" charset="-18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158662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0" name="Rectangle 29">
            <a:extLst>
              <a:ext uri="{FF2B5EF4-FFF2-40B4-BE49-F238E27FC236}">
                <a16:creationId xmlns:a16="http://schemas.microsoft.com/office/drawing/2014/main" id="{0288C6B4-AFC3-407F-A595-EFFD38D4CC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32" name="Freeform: Shape 31">
            <a:extLst>
              <a:ext uri="{FF2B5EF4-FFF2-40B4-BE49-F238E27FC236}">
                <a16:creationId xmlns:a16="http://schemas.microsoft.com/office/drawing/2014/main" id="{CF236821-17FE-429B-8D2C-08E13A64EA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4455673" cy="6858000"/>
          </a:xfrm>
          <a:custGeom>
            <a:avLst/>
            <a:gdLst>
              <a:gd name="connsiteX0" fmla="*/ 0 w 4455673"/>
              <a:gd name="connsiteY0" fmla="*/ 0 h 6858000"/>
              <a:gd name="connsiteX1" fmla="*/ 3242695 w 4455673"/>
              <a:gd name="connsiteY1" fmla="*/ 0 h 6858000"/>
              <a:gd name="connsiteX2" fmla="*/ 3305678 w 4455673"/>
              <a:gd name="connsiteY2" fmla="*/ 69271 h 6858000"/>
              <a:gd name="connsiteX3" fmla="*/ 4455673 w 4455673"/>
              <a:gd name="connsiteY3" fmla="*/ 3429000 h 6858000"/>
              <a:gd name="connsiteX4" fmla="*/ 3305678 w 4455673"/>
              <a:gd name="connsiteY4" fmla="*/ 6788730 h 6858000"/>
              <a:gd name="connsiteX5" fmla="*/ 3242695 w 4455673"/>
              <a:gd name="connsiteY5" fmla="*/ 6858000 h 6858000"/>
              <a:gd name="connsiteX6" fmla="*/ 0 w 4455673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55673" h="6858000">
                <a:moveTo>
                  <a:pt x="0" y="0"/>
                </a:moveTo>
                <a:lnTo>
                  <a:pt x="3242695" y="0"/>
                </a:lnTo>
                <a:lnTo>
                  <a:pt x="3305678" y="69271"/>
                </a:lnTo>
                <a:cubicBezTo>
                  <a:pt x="4016204" y="929100"/>
                  <a:pt x="4455673" y="2116944"/>
                  <a:pt x="4455673" y="3429000"/>
                </a:cubicBezTo>
                <a:cubicBezTo>
                  <a:pt x="4455673" y="4741056"/>
                  <a:pt x="4016204" y="5928900"/>
                  <a:pt x="3305678" y="6788730"/>
                </a:cubicBezTo>
                <a:lnTo>
                  <a:pt x="3242695" y="6858000"/>
                </a:lnTo>
                <a:lnTo>
                  <a:pt x="0" y="6858000"/>
                </a:lnTo>
                <a:close/>
              </a:path>
            </a:pathLst>
          </a:custGeom>
          <a:ln w="9525">
            <a:solidFill>
              <a:srgbClr val="EFEFEF"/>
            </a:solidFill>
          </a:ln>
          <a:effectLst>
            <a:outerShdw blurRad="88900" dist="38100" algn="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34" name="Freeform: Shape 33">
            <a:extLst>
              <a:ext uri="{FF2B5EF4-FFF2-40B4-BE49-F238E27FC236}">
                <a16:creationId xmlns:a16="http://schemas.microsoft.com/office/drawing/2014/main" id="{C0BDBCD2-E081-43AB-9119-C55465E597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446529" cy="6858000"/>
          </a:xfrm>
          <a:custGeom>
            <a:avLst/>
            <a:gdLst>
              <a:gd name="connsiteX0" fmla="*/ 0 w 4446529"/>
              <a:gd name="connsiteY0" fmla="*/ 0 h 6858000"/>
              <a:gd name="connsiteX1" fmla="*/ 3233551 w 4446529"/>
              <a:gd name="connsiteY1" fmla="*/ 0 h 6858000"/>
              <a:gd name="connsiteX2" fmla="*/ 3296534 w 4446529"/>
              <a:gd name="connsiteY2" fmla="*/ 69271 h 6858000"/>
              <a:gd name="connsiteX3" fmla="*/ 4446529 w 4446529"/>
              <a:gd name="connsiteY3" fmla="*/ 3429000 h 6858000"/>
              <a:gd name="connsiteX4" fmla="*/ 3296534 w 4446529"/>
              <a:gd name="connsiteY4" fmla="*/ 6788730 h 6858000"/>
              <a:gd name="connsiteX5" fmla="*/ 3233551 w 4446529"/>
              <a:gd name="connsiteY5" fmla="*/ 6858000 h 6858000"/>
              <a:gd name="connsiteX6" fmla="*/ 0 w 4446529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46529" h="6858000">
                <a:moveTo>
                  <a:pt x="0" y="0"/>
                </a:moveTo>
                <a:lnTo>
                  <a:pt x="3233551" y="0"/>
                </a:lnTo>
                <a:lnTo>
                  <a:pt x="3296534" y="69271"/>
                </a:lnTo>
                <a:cubicBezTo>
                  <a:pt x="4007060" y="929100"/>
                  <a:pt x="4446529" y="2116944"/>
                  <a:pt x="4446529" y="3429000"/>
                </a:cubicBezTo>
                <a:cubicBezTo>
                  <a:pt x="4446529" y="4741056"/>
                  <a:pt x="4007060" y="5928900"/>
                  <a:pt x="3296534" y="6788730"/>
                </a:cubicBezTo>
                <a:lnTo>
                  <a:pt x="3233551" y="6858000"/>
                </a:lnTo>
                <a:lnTo>
                  <a:pt x="0" y="6858000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4" name="Naslov 1"/>
          <p:cNvSpPr txBox="1">
            <a:spLocks/>
          </p:cNvSpPr>
          <p:nvPr/>
        </p:nvSpPr>
        <p:spPr>
          <a:xfrm>
            <a:off x="371094" y="1161288"/>
            <a:ext cx="3438144" cy="12390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fontAlgn="auto">
              <a:spcAft>
                <a:spcPts val="600"/>
              </a:spcAft>
              <a:buClrTx/>
              <a:buSzTx/>
              <a:tabLst/>
              <a:defRPr/>
            </a:pP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NAČRT VREDNOTENJ 21-27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98E79BE4-34FE-485A-98A5-92CE8F7C47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426546"/>
            <a:ext cx="128016" cy="65390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7A5F0580-5EE9-419F-96EE-B6529EF6E7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95893" y="2443480"/>
            <a:ext cx="338328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5" name="Označba mesta vsebine 2"/>
          <p:cNvSpPr txBox="1">
            <a:spLocks/>
          </p:cNvSpPr>
          <p:nvPr/>
        </p:nvSpPr>
        <p:spPr>
          <a:xfrm>
            <a:off x="371094" y="2718054"/>
            <a:ext cx="3438906" cy="320725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fontAlgn="auto"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sl-SI" sz="1700" b="1" i="0" u="none" strike="noStrike" cap="none" spc="0" normalizeH="0" baseline="0" noProof="0" dirty="0">
                <a:ln>
                  <a:noFill/>
                </a:ln>
                <a:effectLst/>
                <a:uLnTx/>
                <a:uFillTx/>
              </a:rPr>
              <a:t>RESOR: MVZI</a:t>
            </a:r>
          </a:p>
          <a:p>
            <a:pPr marL="0" marR="0" lvl="0" fontAlgn="auto"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endParaRPr lang="sl-SI" sz="1700" dirty="0"/>
          </a:p>
          <a:p>
            <a:pPr marL="0" marR="0" lvl="0" indent="0" fontAlgn="auto"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kumimoji="0" lang="sl-SI" sz="1700" b="0" i="0" u="none" strike="noStrike" cap="none" spc="0" normalizeH="0" baseline="0" noProof="0" dirty="0">
                <a:ln>
                  <a:noFill/>
                </a:ln>
                <a:effectLst/>
                <a:uLnTx/>
                <a:uFillTx/>
              </a:rPr>
              <a:t>SODELUJOČI: MKRR, MGTŠ, MK, MVI</a:t>
            </a:r>
            <a:endParaRPr kumimoji="0" lang="en-US" sz="1700" b="0" i="0" u="none" strike="noStrike" cap="none" spc="0" normalizeH="0" baseline="0" noProof="0" dirty="0">
              <a:ln>
                <a:noFill/>
              </a:ln>
              <a:effectLst/>
              <a:uLnTx/>
              <a:uFillTx/>
            </a:endParaRPr>
          </a:p>
        </p:txBody>
      </p:sp>
      <p:sp>
        <p:nvSpPr>
          <p:cNvPr id="5" name="Označba mesta vsebine 2"/>
          <p:cNvSpPr txBox="1">
            <a:spLocks/>
          </p:cNvSpPr>
          <p:nvPr/>
        </p:nvSpPr>
        <p:spPr>
          <a:xfrm>
            <a:off x="496049" y="1419642"/>
            <a:ext cx="11491735" cy="47539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spcBef>
                <a:spcPts val="1000"/>
              </a:spcBef>
              <a:buNone/>
              <a:defRPr/>
            </a:pPr>
            <a:endParaRPr kumimoji="0" lang="sl-SI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Republika" panose="02000506040000020004" pitchFamily="2" charset="-18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kumimoji="0" lang="sl-SI" sz="2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Republika" panose="02000506040000020004" pitchFamily="2" charset="-18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spcBef>
                <a:spcPts val="1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endParaRPr kumimoji="0" lang="sl-SI" sz="2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Republika" panose="02000506040000020004" pitchFamily="2" charset="-18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spcBef>
                <a:spcPts val="1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endParaRPr kumimoji="0" lang="sl-SI" sz="2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Republika" panose="02000506040000020004" pitchFamily="2" charset="-18"/>
              <a:ea typeface="+mn-ea"/>
              <a:cs typeface="+mn-cs"/>
            </a:endParaRPr>
          </a:p>
        </p:txBody>
      </p:sp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id="{E61DBF83-7201-CBFB-D380-F839CD9D780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4608781"/>
              </p:ext>
            </p:extLst>
          </p:nvPr>
        </p:nvGraphicFramePr>
        <p:xfrm>
          <a:off x="5067330" y="841248"/>
          <a:ext cx="6589717" cy="527608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589717">
                  <a:extLst>
                    <a:ext uri="{9D8B030D-6E8A-4147-A177-3AD203B41FA5}">
                      <a16:colId xmlns:a16="http://schemas.microsoft.com/office/drawing/2014/main" val="609273053"/>
                    </a:ext>
                  </a:extLst>
                </a:gridCol>
              </a:tblGrid>
              <a:tr h="39945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sl-SI" sz="2000">
                          <a:effectLst/>
                        </a:rPr>
                        <a:t>Vrednotenje nadgradnje SRIP in KTO</a:t>
                      </a:r>
                      <a:endParaRPr lang="sl-SI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647" marR="48647" marT="0" marB="0"/>
                </a:tc>
                <a:extLst>
                  <a:ext uri="{0D108BD9-81ED-4DB2-BD59-A6C34878D82A}">
                    <a16:rowId xmlns:a16="http://schemas.microsoft.com/office/drawing/2014/main" val="1083740840"/>
                  </a:ext>
                </a:extLst>
              </a:tr>
              <a:tr h="75372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sl-SI" sz="2000">
                          <a:effectLst/>
                        </a:rPr>
                        <a:t>Vrednotenje vpliva  izboljšanja infrastrukture za raziskave in inovacijske zmogljivosti</a:t>
                      </a:r>
                      <a:endParaRPr lang="sl-SI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647" marR="48647" marT="0" marB="0"/>
                </a:tc>
                <a:extLst>
                  <a:ext uri="{0D108BD9-81ED-4DB2-BD59-A6C34878D82A}">
                    <a16:rowId xmlns:a16="http://schemas.microsoft.com/office/drawing/2014/main" val="1779017031"/>
                  </a:ext>
                </a:extLst>
              </a:tr>
              <a:tr h="75372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sl-SI" sz="2000">
                          <a:effectLst/>
                        </a:rPr>
                        <a:t>Vrednotenje vpliva  sodelovanja med gospodarstvom in znanostjo</a:t>
                      </a:r>
                      <a:endParaRPr lang="sl-SI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647" marR="48647" marT="0" marB="0"/>
                </a:tc>
                <a:extLst>
                  <a:ext uri="{0D108BD9-81ED-4DB2-BD59-A6C34878D82A}">
                    <a16:rowId xmlns:a16="http://schemas.microsoft.com/office/drawing/2014/main" val="2921192425"/>
                  </a:ext>
                </a:extLst>
              </a:tr>
              <a:tr h="75372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sl-SI" sz="2000">
                          <a:effectLst/>
                        </a:rPr>
                        <a:t>Vrednotenje izvajanja sodelovanja v evropskem raziskovalnem prostoru</a:t>
                      </a:r>
                      <a:endParaRPr lang="sl-SI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647" marR="48647" marT="0" marB="0"/>
                </a:tc>
                <a:extLst>
                  <a:ext uri="{0D108BD9-81ED-4DB2-BD59-A6C34878D82A}">
                    <a16:rowId xmlns:a16="http://schemas.microsoft.com/office/drawing/2014/main" val="4190141127"/>
                  </a:ext>
                </a:extLst>
              </a:tr>
              <a:tr h="75372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sl-SI" sz="2000">
                          <a:effectLst/>
                        </a:rPr>
                        <a:t>Vrednotenje prenosa znanja v študijske programe za izpopolnjevanje</a:t>
                      </a:r>
                      <a:endParaRPr lang="sl-SI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647" marR="48647" marT="0" marB="0"/>
                </a:tc>
                <a:extLst>
                  <a:ext uri="{0D108BD9-81ED-4DB2-BD59-A6C34878D82A}">
                    <a16:rowId xmlns:a16="http://schemas.microsoft.com/office/drawing/2014/main" val="3854012201"/>
                  </a:ext>
                </a:extLst>
              </a:tr>
              <a:tr h="110799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sl-SI" sz="2000">
                          <a:effectLst/>
                        </a:rPr>
                        <a:t>Vrednotenje zagotavljanja ustrezne IKT infrastrukture in opreme javnih visokošolskih zavodov in javnih visokošolskih knjižnic</a:t>
                      </a:r>
                      <a:endParaRPr lang="sl-SI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647" marR="48647" marT="0" marB="0"/>
                </a:tc>
                <a:extLst>
                  <a:ext uri="{0D108BD9-81ED-4DB2-BD59-A6C34878D82A}">
                    <a16:rowId xmlns:a16="http://schemas.microsoft.com/office/drawing/2014/main" val="1078877928"/>
                  </a:ext>
                </a:extLst>
              </a:tr>
              <a:tr h="75372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sl-SI" sz="2000">
                          <a:effectLst/>
                        </a:rPr>
                        <a:t>Vrednotenje vzpostavitve celovitega podpornega okolja na visokošolskih zavodih</a:t>
                      </a:r>
                      <a:endParaRPr lang="sl-SI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647" marR="48647" marT="0" marB="0"/>
                </a:tc>
                <a:extLst>
                  <a:ext uri="{0D108BD9-81ED-4DB2-BD59-A6C34878D82A}">
                    <a16:rowId xmlns:a16="http://schemas.microsoft.com/office/drawing/2014/main" val="10958744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285839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3" name="Rectangle 42">
            <a:extLst>
              <a:ext uri="{FF2B5EF4-FFF2-40B4-BE49-F238E27FC236}">
                <a16:creationId xmlns:a16="http://schemas.microsoft.com/office/drawing/2014/main" id="{0288C6B4-AFC3-407F-A595-EFFD38D4CC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45" name="Freeform: Shape 44">
            <a:extLst>
              <a:ext uri="{FF2B5EF4-FFF2-40B4-BE49-F238E27FC236}">
                <a16:creationId xmlns:a16="http://schemas.microsoft.com/office/drawing/2014/main" id="{CF236821-17FE-429B-8D2C-08E13A64EA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4455673" cy="6858000"/>
          </a:xfrm>
          <a:custGeom>
            <a:avLst/>
            <a:gdLst>
              <a:gd name="connsiteX0" fmla="*/ 0 w 4455673"/>
              <a:gd name="connsiteY0" fmla="*/ 0 h 6858000"/>
              <a:gd name="connsiteX1" fmla="*/ 3242695 w 4455673"/>
              <a:gd name="connsiteY1" fmla="*/ 0 h 6858000"/>
              <a:gd name="connsiteX2" fmla="*/ 3305678 w 4455673"/>
              <a:gd name="connsiteY2" fmla="*/ 69271 h 6858000"/>
              <a:gd name="connsiteX3" fmla="*/ 4455673 w 4455673"/>
              <a:gd name="connsiteY3" fmla="*/ 3429000 h 6858000"/>
              <a:gd name="connsiteX4" fmla="*/ 3305678 w 4455673"/>
              <a:gd name="connsiteY4" fmla="*/ 6788730 h 6858000"/>
              <a:gd name="connsiteX5" fmla="*/ 3242695 w 4455673"/>
              <a:gd name="connsiteY5" fmla="*/ 6858000 h 6858000"/>
              <a:gd name="connsiteX6" fmla="*/ 0 w 4455673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55673" h="6858000">
                <a:moveTo>
                  <a:pt x="0" y="0"/>
                </a:moveTo>
                <a:lnTo>
                  <a:pt x="3242695" y="0"/>
                </a:lnTo>
                <a:lnTo>
                  <a:pt x="3305678" y="69271"/>
                </a:lnTo>
                <a:cubicBezTo>
                  <a:pt x="4016204" y="929100"/>
                  <a:pt x="4455673" y="2116944"/>
                  <a:pt x="4455673" y="3429000"/>
                </a:cubicBezTo>
                <a:cubicBezTo>
                  <a:pt x="4455673" y="4741056"/>
                  <a:pt x="4016204" y="5928900"/>
                  <a:pt x="3305678" y="6788730"/>
                </a:cubicBezTo>
                <a:lnTo>
                  <a:pt x="3242695" y="6858000"/>
                </a:lnTo>
                <a:lnTo>
                  <a:pt x="0" y="6858000"/>
                </a:lnTo>
                <a:close/>
              </a:path>
            </a:pathLst>
          </a:custGeom>
          <a:ln w="9525">
            <a:solidFill>
              <a:srgbClr val="EFEFEF"/>
            </a:solidFill>
          </a:ln>
          <a:effectLst>
            <a:outerShdw blurRad="88900" dist="38100" algn="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47" name="Freeform: Shape 46">
            <a:extLst>
              <a:ext uri="{FF2B5EF4-FFF2-40B4-BE49-F238E27FC236}">
                <a16:creationId xmlns:a16="http://schemas.microsoft.com/office/drawing/2014/main" id="{C0BDBCD2-E081-43AB-9119-C55465E597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446529" cy="6858000"/>
          </a:xfrm>
          <a:custGeom>
            <a:avLst/>
            <a:gdLst>
              <a:gd name="connsiteX0" fmla="*/ 0 w 4446529"/>
              <a:gd name="connsiteY0" fmla="*/ 0 h 6858000"/>
              <a:gd name="connsiteX1" fmla="*/ 3233551 w 4446529"/>
              <a:gd name="connsiteY1" fmla="*/ 0 h 6858000"/>
              <a:gd name="connsiteX2" fmla="*/ 3296534 w 4446529"/>
              <a:gd name="connsiteY2" fmla="*/ 69271 h 6858000"/>
              <a:gd name="connsiteX3" fmla="*/ 4446529 w 4446529"/>
              <a:gd name="connsiteY3" fmla="*/ 3429000 h 6858000"/>
              <a:gd name="connsiteX4" fmla="*/ 3296534 w 4446529"/>
              <a:gd name="connsiteY4" fmla="*/ 6788730 h 6858000"/>
              <a:gd name="connsiteX5" fmla="*/ 3233551 w 4446529"/>
              <a:gd name="connsiteY5" fmla="*/ 6858000 h 6858000"/>
              <a:gd name="connsiteX6" fmla="*/ 0 w 4446529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46529" h="6858000">
                <a:moveTo>
                  <a:pt x="0" y="0"/>
                </a:moveTo>
                <a:lnTo>
                  <a:pt x="3233551" y="0"/>
                </a:lnTo>
                <a:lnTo>
                  <a:pt x="3296534" y="69271"/>
                </a:lnTo>
                <a:cubicBezTo>
                  <a:pt x="4007060" y="929100"/>
                  <a:pt x="4446529" y="2116944"/>
                  <a:pt x="4446529" y="3429000"/>
                </a:cubicBezTo>
                <a:cubicBezTo>
                  <a:pt x="4446529" y="4741056"/>
                  <a:pt x="4007060" y="5928900"/>
                  <a:pt x="3296534" y="6788730"/>
                </a:cubicBezTo>
                <a:lnTo>
                  <a:pt x="3233551" y="6858000"/>
                </a:lnTo>
                <a:lnTo>
                  <a:pt x="0" y="6858000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4" name="Naslov 1"/>
          <p:cNvSpPr txBox="1">
            <a:spLocks/>
          </p:cNvSpPr>
          <p:nvPr/>
        </p:nvSpPr>
        <p:spPr>
          <a:xfrm>
            <a:off x="371094" y="1161288"/>
            <a:ext cx="3438144" cy="12390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fontAlgn="auto">
              <a:spcAft>
                <a:spcPts val="600"/>
              </a:spcAft>
              <a:buClrTx/>
              <a:buSzTx/>
              <a:tabLst/>
              <a:defRPr/>
            </a:pP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NAČRT VREDNOTENJ 21-27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98E79BE4-34FE-485A-98A5-92CE8F7C47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426546"/>
            <a:ext cx="128016" cy="65390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7A5F0580-5EE9-419F-96EE-B6529EF6E7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95893" y="2443480"/>
            <a:ext cx="338328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5" name="Označba mesta vsebine 2"/>
          <p:cNvSpPr txBox="1">
            <a:spLocks/>
          </p:cNvSpPr>
          <p:nvPr/>
        </p:nvSpPr>
        <p:spPr>
          <a:xfrm>
            <a:off x="371094" y="2718054"/>
            <a:ext cx="3438906" cy="320725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fontAlgn="auto"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1700" b="1" i="0" u="none" strike="noStrike" cap="none" spc="0" normalizeH="0" baseline="0" noProof="0" dirty="0">
                <a:ln>
                  <a:noFill/>
                </a:ln>
                <a:effectLst/>
                <a:uLnTx/>
                <a:uFillTx/>
              </a:rPr>
              <a:t>RESOR: MDP</a:t>
            </a:r>
          </a:p>
          <a:p>
            <a:pPr marL="0" marR="0" lvl="0" fontAlgn="auto"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1700" dirty="0"/>
          </a:p>
          <a:p>
            <a:pPr marL="0" marR="0" lvl="0" fontAlgn="auto"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1700" b="0" i="0" u="none" strike="noStrike" cap="none" spc="0" normalizeH="0" baseline="0" noProof="0" dirty="0">
                <a:ln>
                  <a:noFill/>
                </a:ln>
                <a:effectLst/>
                <a:uLnTx/>
                <a:uFillTx/>
              </a:rPr>
              <a:t>SODELUJOČI: MKRR, MP, MJU, MGTŠ, MK</a:t>
            </a:r>
          </a:p>
        </p:txBody>
      </p:sp>
      <p:sp>
        <p:nvSpPr>
          <p:cNvPr id="5" name="Označba mesta vsebine 2"/>
          <p:cNvSpPr txBox="1">
            <a:spLocks/>
          </p:cNvSpPr>
          <p:nvPr/>
        </p:nvSpPr>
        <p:spPr>
          <a:xfrm>
            <a:off x="496049" y="1419642"/>
            <a:ext cx="11491735" cy="47539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spcBef>
                <a:spcPts val="1000"/>
              </a:spcBef>
              <a:buNone/>
              <a:defRPr/>
            </a:pPr>
            <a:endParaRPr kumimoji="0" lang="sl-SI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Republika" panose="02000506040000020004" pitchFamily="2" charset="-18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kumimoji="0" lang="sl-SI" sz="2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Republika" panose="02000506040000020004" pitchFamily="2" charset="-18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spcBef>
                <a:spcPts val="1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endParaRPr kumimoji="0" lang="sl-SI" sz="2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Republika" panose="02000506040000020004" pitchFamily="2" charset="-18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spcBef>
                <a:spcPts val="1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endParaRPr kumimoji="0" lang="sl-SI" sz="2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Republika" panose="02000506040000020004" pitchFamily="2" charset="-18"/>
              <a:ea typeface="+mn-ea"/>
              <a:cs typeface="+mn-cs"/>
            </a:endParaRPr>
          </a:p>
        </p:txBody>
      </p:sp>
      <p:graphicFrame>
        <p:nvGraphicFramePr>
          <p:cNvPr id="3" name="Tabela 2">
            <a:extLst>
              <a:ext uri="{FF2B5EF4-FFF2-40B4-BE49-F238E27FC236}">
                <a16:creationId xmlns:a16="http://schemas.microsoft.com/office/drawing/2014/main" id="{EA25B025-A483-8F3E-CE72-B0F39BC5670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5749538"/>
              </p:ext>
            </p:extLst>
          </p:nvPr>
        </p:nvGraphicFramePr>
        <p:xfrm>
          <a:off x="4901184" y="963235"/>
          <a:ext cx="6922008" cy="503211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922008">
                  <a:extLst>
                    <a:ext uri="{9D8B030D-6E8A-4147-A177-3AD203B41FA5}">
                      <a16:colId xmlns:a16="http://schemas.microsoft.com/office/drawing/2014/main" val="3906362693"/>
                    </a:ext>
                  </a:extLst>
                </a:gridCol>
              </a:tblGrid>
              <a:tr h="167737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sl-SI" sz="2300">
                          <a:effectLst/>
                        </a:rPr>
                        <a:t>Vrednotenje prispevkov operativnih programov za izvajanje evropske kohezijske politike v obdobjih 2014-2020 in 2021-2027 k nacionalnim ciljem Strategije Digitalna Slovenija 2030</a:t>
                      </a:r>
                      <a:endParaRPr lang="sl-SI" sz="2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8261" marR="118261" marT="0" marB="0"/>
                </a:tc>
                <a:extLst>
                  <a:ext uri="{0D108BD9-81ED-4DB2-BD59-A6C34878D82A}">
                    <a16:rowId xmlns:a16="http://schemas.microsoft.com/office/drawing/2014/main" val="315290006"/>
                  </a:ext>
                </a:extLst>
              </a:tr>
              <a:tr h="167737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sl-SI" sz="2300">
                          <a:effectLst/>
                        </a:rPr>
                        <a:t>Vrednotenje učinkovitosti in uspešnosti javnih razpisov za sofinanciranje gradnje odprtih širokopasovnih omrežij naslednje generacije (JR GOŠO 4, JR GOŠO 5)</a:t>
                      </a:r>
                      <a:endParaRPr lang="sl-SI" sz="2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8261" marR="118261" marT="0" marB="0"/>
                </a:tc>
                <a:extLst>
                  <a:ext uri="{0D108BD9-81ED-4DB2-BD59-A6C34878D82A}">
                    <a16:rowId xmlns:a16="http://schemas.microsoft.com/office/drawing/2014/main" val="3841853337"/>
                  </a:ext>
                </a:extLst>
              </a:tr>
              <a:tr h="167737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sl-SI" sz="2300" dirty="0">
                          <a:effectLst/>
                        </a:rPr>
                        <a:t>Podpora uvajanju rešitev umetne inteligence v gospodarstvo, javno upravo in družbo, ki se bo izvajala v okviru Evropske kohezijske politike v obdobju 2021-2027</a:t>
                      </a:r>
                      <a:endParaRPr lang="sl-SI" sz="2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8261" marR="118261" marT="0" marB="0"/>
                </a:tc>
                <a:extLst>
                  <a:ext uri="{0D108BD9-81ED-4DB2-BD59-A6C34878D82A}">
                    <a16:rowId xmlns:a16="http://schemas.microsoft.com/office/drawing/2014/main" val="30124434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4038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6" name="Rectangle 55">
            <a:extLst>
              <a:ext uri="{FF2B5EF4-FFF2-40B4-BE49-F238E27FC236}">
                <a16:creationId xmlns:a16="http://schemas.microsoft.com/office/drawing/2014/main" id="{0288C6B4-AFC3-407F-A595-EFFD38D4CC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58" name="Freeform: Shape 57">
            <a:extLst>
              <a:ext uri="{FF2B5EF4-FFF2-40B4-BE49-F238E27FC236}">
                <a16:creationId xmlns:a16="http://schemas.microsoft.com/office/drawing/2014/main" id="{CF236821-17FE-429B-8D2C-08E13A64EA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4455673" cy="6858000"/>
          </a:xfrm>
          <a:custGeom>
            <a:avLst/>
            <a:gdLst>
              <a:gd name="connsiteX0" fmla="*/ 0 w 4455673"/>
              <a:gd name="connsiteY0" fmla="*/ 0 h 6858000"/>
              <a:gd name="connsiteX1" fmla="*/ 3242695 w 4455673"/>
              <a:gd name="connsiteY1" fmla="*/ 0 h 6858000"/>
              <a:gd name="connsiteX2" fmla="*/ 3305678 w 4455673"/>
              <a:gd name="connsiteY2" fmla="*/ 69271 h 6858000"/>
              <a:gd name="connsiteX3" fmla="*/ 4455673 w 4455673"/>
              <a:gd name="connsiteY3" fmla="*/ 3429000 h 6858000"/>
              <a:gd name="connsiteX4" fmla="*/ 3305678 w 4455673"/>
              <a:gd name="connsiteY4" fmla="*/ 6788730 h 6858000"/>
              <a:gd name="connsiteX5" fmla="*/ 3242695 w 4455673"/>
              <a:gd name="connsiteY5" fmla="*/ 6858000 h 6858000"/>
              <a:gd name="connsiteX6" fmla="*/ 0 w 4455673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55673" h="6858000">
                <a:moveTo>
                  <a:pt x="0" y="0"/>
                </a:moveTo>
                <a:lnTo>
                  <a:pt x="3242695" y="0"/>
                </a:lnTo>
                <a:lnTo>
                  <a:pt x="3305678" y="69271"/>
                </a:lnTo>
                <a:cubicBezTo>
                  <a:pt x="4016204" y="929100"/>
                  <a:pt x="4455673" y="2116944"/>
                  <a:pt x="4455673" y="3429000"/>
                </a:cubicBezTo>
                <a:cubicBezTo>
                  <a:pt x="4455673" y="4741056"/>
                  <a:pt x="4016204" y="5928900"/>
                  <a:pt x="3305678" y="6788730"/>
                </a:cubicBezTo>
                <a:lnTo>
                  <a:pt x="3242695" y="6858000"/>
                </a:lnTo>
                <a:lnTo>
                  <a:pt x="0" y="6858000"/>
                </a:lnTo>
                <a:close/>
              </a:path>
            </a:pathLst>
          </a:custGeom>
          <a:ln w="9525">
            <a:solidFill>
              <a:srgbClr val="EFEFEF"/>
            </a:solidFill>
          </a:ln>
          <a:effectLst>
            <a:outerShdw blurRad="88900" dist="38100" algn="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60" name="Freeform: Shape 59">
            <a:extLst>
              <a:ext uri="{FF2B5EF4-FFF2-40B4-BE49-F238E27FC236}">
                <a16:creationId xmlns:a16="http://schemas.microsoft.com/office/drawing/2014/main" id="{C0BDBCD2-E081-43AB-9119-C55465E597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446529" cy="6858000"/>
          </a:xfrm>
          <a:custGeom>
            <a:avLst/>
            <a:gdLst>
              <a:gd name="connsiteX0" fmla="*/ 0 w 4446529"/>
              <a:gd name="connsiteY0" fmla="*/ 0 h 6858000"/>
              <a:gd name="connsiteX1" fmla="*/ 3233551 w 4446529"/>
              <a:gd name="connsiteY1" fmla="*/ 0 h 6858000"/>
              <a:gd name="connsiteX2" fmla="*/ 3296534 w 4446529"/>
              <a:gd name="connsiteY2" fmla="*/ 69271 h 6858000"/>
              <a:gd name="connsiteX3" fmla="*/ 4446529 w 4446529"/>
              <a:gd name="connsiteY3" fmla="*/ 3429000 h 6858000"/>
              <a:gd name="connsiteX4" fmla="*/ 3296534 w 4446529"/>
              <a:gd name="connsiteY4" fmla="*/ 6788730 h 6858000"/>
              <a:gd name="connsiteX5" fmla="*/ 3233551 w 4446529"/>
              <a:gd name="connsiteY5" fmla="*/ 6858000 h 6858000"/>
              <a:gd name="connsiteX6" fmla="*/ 0 w 4446529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46529" h="6858000">
                <a:moveTo>
                  <a:pt x="0" y="0"/>
                </a:moveTo>
                <a:lnTo>
                  <a:pt x="3233551" y="0"/>
                </a:lnTo>
                <a:lnTo>
                  <a:pt x="3296534" y="69271"/>
                </a:lnTo>
                <a:cubicBezTo>
                  <a:pt x="4007060" y="929100"/>
                  <a:pt x="4446529" y="2116944"/>
                  <a:pt x="4446529" y="3429000"/>
                </a:cubicBezTo>
                <a:cubicBezTo>
                  <a:pt x="4446529" y="4741056"/>
                  <a:pt x="4007060" y="5928900"/>
                  <a:pt x="3296534" y="6788730"/>
                </a:cubicBezTo>
                <a:lnTo>
                  <a:pt x="3233551" y="6858000"/>
                </a:lnTo>
                <a:lnTo>
                  <a:pt x="0" y="6858000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4" name="Naslov 1"/>
          <p:cNvSpPr txBox="1">
            <a:spLocks/>
          </p:cNvSpPr>
          <p:nvPr/>
        </p:nvSpPr>
        <p:spPr>
          <a:xfrm>
            <a:off x="371094" y="1161288"/>
            <a:ext cx="3438144" cy="12390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fontAlgn="auto">
              <a:spcAft>
                <a:spcPts val="600"/>
              </a:spcAft>
              <a:buClrTx/>
              <a:buSzTx/>
              <a:tabLst/>
              <a:defRPr/>
            </a:pP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NAČRT VREDNOTENJ 21-27</a:t>
            </a: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98E79BE4-34FE-485A-98A5-92CE8F7C47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426546"/>
            <a:ext cx="128016" cy="65390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7A5F0580-5EE9-419F-96EE-B6529EF6E7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95893" y="2443480"/>
            <a:ext cx="338328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5" name="Označba mesta vsebine 2"/>
          <p:cNvSpPr txBox="1">
            <a:spLocks/>
          </p:cNvSpPr>
          <p:nvPr/>
        </p:nvSpPr>
        <p:spPr>
          <a:xfrm>
            <a:off x="371094" y="2718054"/>
            <a:ext cx="3438906" cy="320725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fontAlgn="auto"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1700" b="1" i="0" u="none" strike="noStrike" cap="none" spc="0" normalizeH="0" baseline="0" noProof="0" dirty="0">
                <a:ln>
                  <a:noFill/>
                </a:ln>
                <a:effectLst/>
                <a:uLnTx/>
                <a:uFillTx/>
              </a:rPr>
              <a:t>RESOR: MDDSZ</a:t>
            </a:r>
          </a:p>
          <a:p>
            <a:pPr marL="0" marR="0" lvl="0" fontAlgn="auto"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1700" dirty="0"/>
          </a:p>
          <a:p>
            <a:pPr marL="0" marR="0" lvl="0" fontAlgn="auto"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1700" b="0" i="0" u="none" strike="noStrike" cap="none" spc="0" normalizeH="0" baseline="0" noProof="0" dirty="0">
                <a:ln>
                  <a:noFill/>
                </a:ln>
                <a:effectLst/>
                <a:uLnTx/>
                <a:uFillTx/>
              </a:rPr>
              <a:t>SODELUJOČI: MKRR, </a:t>
            </a:r>
            <a:r>
              <a:rPr kumimoji="0" lang="sl-SI" sz="1700" b="0" i="0" u="none" strike="noStrike" cap="none" spc="0" normalizeH="0" baseline="0" noProof="0" dirty="0">
                <a:ln>
                  <a:noFill/>
                </a:ln>
                <a:effectLst/>
                <a:uLnTx/>
                <a:uFillTx/>
              </a:rPr>
              <a:t>MVI, MP, MGTŠ</a:t>
            </a:r>
            <a:endParaRPr kumimoji="0" lang="en-US" sz="1700" b="0" i="0" u="none" strike="noStrike" cap="none" spc="0" normalizeH="0" baseline="0" noProof="0" dirty="0">
              <a:ln>
                <a:noFill/>
              </a:ln>
              <a:effectLst/>
              <a:uLnTx/>
              <a:uFillTx/>
            </a:endParaRPr>
          </a:p>
        </p:txBody>
      </p:sp>
      <p:sp>
        <p:nvSpPr>
          <p:cNvPr id="5" name="Označba mesta vsebine 2"/>
          <p:cNvSpPr txBox="1">
            <a:spLocks/>
          </p:cNvSpPr>
          <p:nvPr/>
        </p:nvSpPr>
        <p:spPr>
          <a:xfrm>
            <a:off x="496049" y="1419642"/>
            <a:ext cx="11491735" cy="47539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spcBef>
                <a:spcPts val="1000"/>
              </a:spcBef>
              <a:buNone/>
              <a:defRPr/>
            </a:pPr>
            <a:endParaRPr kumimoji="0" lang="sl-SI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Republika" panose="02000506040000020004" pitchFamily="2" charset="-18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kumimoji="0" lang="sl-SI" sz="2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Republika" panose="02000506040000020004" pitchFamily="2" charset="-18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spcBef>
                <a:spcPts val="1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endParaRPr kumimoji="0" lang="sl-SI" sz="2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Republika" panose="02000506040000020004" pitchFamily="2" charset="-18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spcBef>
                <a:spcPts val="1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endParaRPr kumimoji="0" lang="sl-SI" sz="2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Republika" panose="02000506040000020004" pitchFamily="2" charset="-18"/>
              <a:ea typeface="+mn-ea"/>
              <a:cs typeface="+mn-cs"/>
            </a:endParaRPr>
          </a:p>
        </p:txBody>
      </p:sp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id="{FDBE6470-EE3F-545D-9F52-CBA27306290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5280130"/>
              </p:ext>
            </p:extLst>
          </p:nvPr>
        </p:nvGraphicFramePr>
        <p:xfrm>
          <a:off x="4901184" y="1366564"/>
          <a:ext cx="6922008" cy="42254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922008">
                  <a:extLst>
                    <a:ext uri="{9D8B030D-6E8A-4147-A177-3AD203B41FA5}">
                      <a16:colId xmlns:a16="http://schemas.microsoft.com/office/drawing/2014/main" val="2250764720"/>
                    </a:ext>
                  </a:extLst>
                </a:gridCol>
              </a:tblGrid>
              <a:tr h="105636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sl-SI" sz="2800">
                          <a:effectLst/>
                        </a:rPr>
                        <a:t>Vrednotenje uspešnosti izvajanja programov socialne aktivacije</a:t>
                      </a:r>
                      <a:endParaRPr lang="sl-SI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4290" marR="194290" marT="0" marB="0"/>
                </a:tc>
                <a:extLst>
                  <a:ext uri="{0D108BD9-81ED-4DB2-BD59-A6C34878D82A}">
                    <a16:rowId xmlns:a16="http://schemas.microsoft.com/office/drawing/2014/main" val="125605943"/>
                  </a:ext>
                </a:extLst>
              </a:tr>
              <a:tr h="105636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sl-SI" sz="2800">
                          <a:effectLst/>
                        </a:rPr>
                        <a:t>Sofinanciranje mreže večnamenskih romskih centrov (VNRC)</a:t>
                      </a:r>
                      <a:endParaRPr lang="sl-SI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4290" marR="194290" marT="0" marB="0"/>
                </a:tc>
                <a:extLst>
                  <a:ext uri="{0D108BD9-81ED-4DB2-BD59-A6C34878D82A}">
                    <a16:rowId xmlns:a16="http://schemas.microsoft.com/office/drawing/2014/main" val="3700857833"/>
                  </a:ext>
                </a:extLst>
              </a:tr>
              <a:tr h="105636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sl-SI" sz="2800">
                          <a:effectLst/>
                        </a:rPr>
                        <a:t>Razvoj in izvajanje prehoda mladih s posebnimi potrebami na trg dela+</a:t>
                      </a:r>
                      <a:endParaRPr lang="sl-SI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4290" marR="194290" marT="0" marB="0"/>
                </a:tc>
                <a:extLst>
                  <a:ext uri="{0D108BD9-81ED-4DB2-BD59-A6C34878D82A}">
                    <a16:rowId xmlns:a16="http://schemas.microsoft.com/office/drawing/2014/main" val="2476122158"/>
                  </a:ext>
                </a:extLst>
              </a:tr>
              <a:tr h="105636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sl-SI" sz="2800" dirty="0">
                          <a:effectLst/>
                        </a:rPr>
                        <a:t>Vrednotenje operacije Kompetenčni centri - KOC</a:t>
                      </a:r>
                      <a:endParaRPr lang="sl-SI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4290" marR="194290" marT="0" marB="0"/>
                </a:tc>
                <a:extLst>
                  <a:ext uri="{0D108BD9-81ED-4DB2-BD59-A6C34878D82A}">
                    <a16:rowId xmlns:a16="http://schemas.microsoft.com/office/drawing/2014/main" val="32615950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55367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568</TotalTime>
  <Words>1227</Words>
  <Application>Microsoft Office PowerPoint</Application>
  <PresentationFormat>Širokozaslonsko</PresentationFormat>
  <Paragraphs>177</Paragraphs>
  <Slides>18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6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18</vt:i4>
      </vt:variant>
    </vt:vector>
  </HeadingPairs>
  <TitlesOfParts>
    <vt:vector size="25" baseType="lpstr">
      <vt:lpstr>Arial</vt:lpstr>
      <vt:lpstr>Calibri</vt:lpstr>
      <vt:lpstr>Calibri Light</vt:lpstr>
      <vt:lpstr>Republika</vt:lpstr>
      <vt:lpstr>Times New Roman</vt:lpstr>
      <vt:lpstr>Wingdings</vt:lpstr>
      <vt:lpstr>Officeova tema</vt:lpstr>
      <vt:lpstr>Vrednotenje izvajanja PEKP 2021-2027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</vt:vector>
  </TitlesOfParts>
  <Company>MJU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NASLOV</dc:title>
  <dc:creator>koperckal</dc:creator>
  <cp:lastModifiedBy>Petra Strugar</cp:lastModifiedBy>
  <cp:revision>104</cp:revision>
  <dcterms:created xsi:type="dcterms:W3CDTF">2023-03-08T14:06:17Z</dcterms:created>
  <dcterms:modified xsi:type="dcterms:W3CDTF">2023-11-07T10:18:11Z</dcterms:modified>
</cp:coreProperties>
</file>