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4" r:id="rId3"/>
    <p:sldId id="262" r:id="rId4"/>
    <p:sldId id="292" r:id="rId5"/>
    <p:sldId id="265" r:id="rId6"/>
    <p:sldId id="267" r:id="rId7"/>
    <p:sldId id="294" r:id="rId8"/>
    <p:sldId id="295" r:id="rId9"/>
    <p:sldId id="296" r:id="rId10"/>
    <p:sldId id="297" r:id="rId11"/>
    <p:sldId id="298" r:id="rId12"/>
    <p:sldId id="273" r:id="rId13"/>
    <p:sldId id="305" r:id="rId14"/>
    <p:sldId id="299" r:id="rId15"/>
    <p:sldId id="264" r:id="rId16"/>
    <p:sldId id="271" r:id="rId17"/>
    <p:sldId id="272" r:id="rId18"/>
    <p:sldId id="274" r:id="rId19"/>
    <p:sldId id="263" r:id="rId20"/>
    <p:sldId id="269" r:id="rId21"/>
    <p:sldId id="268" r:id="rId22"/>
    <p:sldId id="270" r:id="rId23"/>
    <p:sldId id="275" r:id="rId24"/>
    <p:sldId id="276" r:id="rId25"/>
    <p:sldId id="307" r:id="rId26"/>
    <p:sldId id="279" r:id="rId27"/>
    <p:sldId id="277" r:id="rId28"/>
    <p:sldId id="278" r:id="rId29"/>
    <p:sldId id="306" r:id="rId30"/>
    <p:sldId id="287" r:id="rId31"/>
    <p:sldId id="285" r:id="rId32"/>
    <p:sldId id="30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C0949D5-2918-0465-9F5B-D433414CF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B86CFA0-3AE9-06AE-D00E-0718752B46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6FB2421-5918-BC48-C4D6-5460AC106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1994-3AF1-4525-9BEA-48D9C30D536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C6BFC20-BDE7-5C55-EFF2-5051BEAC6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5B8DD87-A7A7-AC9D-F60D-554C13A9F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D553A-4FF7-4873-B665-B01F6B5FE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18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067FA5-13A3-4E7A-0732-7FDECE0DB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CA4B918D-B677-EEC0-DA5A-6FFB33EDD8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98A9B8F-2F66-D79D-C80B-9065BB382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1994-3AF1-4525-9BEA-48D9C30D536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5CAD8AD-3BCE-0FA5-C0E5-2ABC1F900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D1F02F6-13B1-8E7D-3C62-BE0424FED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D553A-4FF7-4873-B665-B01F6B5FE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25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0E3B759E-40E1-D19B-3BF3-73F77BE10E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3EA74BC5-5CA3-40D9-F731-BFA0FD4C8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F883C7C-67DA-B69D-BF25-FF4CBA2A1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1994-3AF1-4525-9BEA-48D9C30D536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B915917-CF4E-7BCC-7B3E-43DEF4F92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419630D-2B17-39D0-2387-B1CCAEB86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D553A-4FF7-4873-B665-B01F6B5FE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07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CE0FC3-2553-F462-0C2C-5A4764C53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024CB5C-86CF-75A1-F4B9-7747637B9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243351A-8C61-BFB3-3480-143289103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1994-3AF1-4525-9BEA-48D9C30D536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A479BF2-9598-C7DF-2EF3-47C71B121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7BBAB16-2BA1-366E-11D0-B28584F69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D553A-4FF7-4873-B665-B01F6B5FE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98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8C48662-707A-A762-890C-1EC82068B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8C5A5BF-C05D-BAA1-81A1-F9B8A3465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726FF54-2B2E-028D-5533-BDB158098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1994-3AF1-4525-9BEA-48D9C30D536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79A2EC4-D570-4CBF-1AE7-77F2C2E35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12D3788-23A9-B788-EC57-18BD11B26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D553A-4FF7-4873-B665-B01F6B5FE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50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ADEDB2-9E70-E3DD-9292-A65EF9808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E08C5EC-790C-07F5-896C-22B9FC258A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39FCC43C-B7D1-9B98-BC0D-79ED135E67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541D752F-9104-F890-E230-C13FD9A96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1994-3AF1-4525-9BEA-48D9C30D536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D2968C3-8BB7-D98E-1233-5CD94CB1C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0618EBDD-E302-349A-0AC1-E42C2D7E6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D553A-4FF7-4873-B665-B01F6B5FE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89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2F6E23-73CE-8C57-4D94-6F9C9299D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A13ED5B-4514-86E1-1232-1E746BCF52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ED4ABB12-4B68-88FB-FF5A-66C67EC7C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F383D83D-A9F9-8EF0-F465-9C25F6B539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E94E9DCB-5F4C-B49A-271D-17E4B94F64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CCD32310-8C16-078C-CE53-982405A4A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1994-3AF1-4525-9BEA-48D9C30D536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0A266E7F-7330-9C3C-C3FF-D32081CEE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F8B98B45-50BA-6A18-34A1-027593A81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D553A-4FF7-4873-B665-B01F6B5FE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2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0FD8E33-C836-232D-E7CE-5858F1D98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30A7B60A-F52E-88EF-8BDB-EF72DECF4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1994-3AF1-4525-9BEA-48D9C30D536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533F9992-F6D3-A19E-23DC-14D1F7F14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4B320246-1B1B-94DA-2A96-04C7F39CE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D553A-4FF7-4873-B665-B01F6B5FE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26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E2896E73-85FB-71F1-98BD-F932687DF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1994-3AF1-4525-9BEA-48D9C30D536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96F632CF-354D-31F3-DCF1-CF5896D24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9A583163-BB28-59D1-73FE-804B5D11B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D553A-4FF7-4873-B665-B01F6B5FE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51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7F57494-1DBC-D962-4AB3-E35DD646C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CD0BFE9-2509-E790-5438-ECD225EB2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B3E3CBA7-F6A0-A4F9-88EB-A5A1369A39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FD8B9B6C-4DDA-B97F-BB02-4CA876D8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1994-3AF1-4525-9BEA-48D9C30D536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50303593-E737-98ED-67C9-81687F5CF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50D9F9EE-D8F6-7BB4-2A8D-473EFFD56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D553A-4FF7-4873-B665-B01F6B5FE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24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17D16B-930A-4A7E-ED7A-7729D14CF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AA8430B7-917F-7462-CBA5-301A615995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C02CFDA4-FE60-BFEC-71B4-FF17779824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46614395-9EFE-9593-DA3C-B12284208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1994-3AF1-4525-9BEA-48D9C30D536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895B6713-FAB4-825D-C4D9-AABA2701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ACB78E6-D791-69DD-471E-981C0D7C7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D553A-4FF7-4873-B665-B01F6B5FE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92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150CD9FF-5EFB-E85D-BC53-702B6D671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8D72B9C4-780D-F1C1-0E64-9C8D171F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A333D33-03B1-7B92-BE0C-3DA93865EA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81994-3AF1-4525-9BEA-48D9C30D536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488FA32-CA74-229B-3599-99E3A967EA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7DB68B9-10E7-381B-9B47-AD308FED6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D553A-4FF7-4873-B665-B01F6B5FE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0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png"/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ohorje-slovenija.si/" TargetMode="External"/><Relationship Id="rId11" Type="http://schemas.openxmlformats.org/officeDocument/2006/relationships/image" Target="../media/image39.jpeg"/><Relationship Id="rId5" Type="http://schemas.openxmlformats.org/officeDocument/2006/relationships/hyperlink" Target="https://rra-podravje.si/projekti/partnerstvo-za-pohorje" TargetMode="External"/><Relationship Id="rId10" Type="http://schemas.openxmlformats.org/officeDocument/2006/relationships/image" Target="../media/image38.jpg"/><Relationship Id="rId4" Type="http://schemas.openxmlformats.org/officeDocument/2006/relationships/hyperlink" Target="https://www.projektipohorja.si/" TargetMode="External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1.wdp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wesoft.com/sl/blog/mesto-akrobatov" TargetMode="External"/><Relationship Id="rId4" Type="http://schemas.openxmlformats.org/officeDocument/2006/relationships/hyperlink" Target="https://www.delo.si/gospodarstvo/novice/ajdovscina-bo-dobila-biotehnoloski-kampus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bc.com/news/entertainment-arts-67105475" TargetMode="Externa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new-european-bauhaus.europa.eu/index_en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153619FD-E5EF-18F2-8762-2CDB1467843D}"/>
              </a:ext>
            </a:extLst>
          </p:cNvPr>
          <p:cNvSpPr txBox="1"/>
          <p:nvPr/>
        </p:nvSpPr>
        <p:spPr>
          <a:xfrm>
            <a:off x="2351314" y="606527"/>
            <a:ext cx="6601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800" b="1" dirty="0"/>
              <a:t>Novi evropski Bauhaus</a:t>
            </a:r>
            <a:endParaRPr lang="en-US" sz="4800" dirty="0"/>
          </a:p>
        </p:txBody>
      </p:sp>
      <p:pic>
        <p:nvPicPr>
          <p:cNvPr id="1026" name="Picture 2" descr="8 Iconic Bauhaus Sites to Visit for Its 100th Anniversary | Artsy">
            <a:extLst>
              <a:ext uri="{FF2B5EF4-FFF2-40B4-BE49-F238E27FC236}">
                <a16:creationId xmlns:a16="http://schemas.microsoft.com/office/drawing/2014/main" id="{DA6971F3-F080-E4AF-AAEE-51278EB8A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06" y="1928239"/>
            <a:ext cx="5147672" cy="342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5724DC-0B32-5F6A-217C-9D816349E72D}"/>
              </a:ext>
            </a:extLst>
          </p:cNvPr>
          <p:cNvSpPr txBox="1"/>
          <p:nvPr/>
        </p:nvSpPr>
        <p:spPr>
          <a:xfrm>
            <a:off x="5833068" y="5682324"/>
            <a:ext cx="6240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dirty="0"/>
              <a:t>Zdravko Kozinc, Mateja Softić</a:t>
            </a:r>
          </a:p>
          <a:p>
            <a:pPr algn="r"/>
            <a:r>
              <a:rPr lang="sl-SI" dirty="0"/>
              <a:t>Zavod Iskriva </a:t>
            </a:r>
          </a:p>
          <a:p>
            <a:pPr algn="r"/>
            <a:r>
              <a:rPr lang="sl-SI" dirty="0"/>
              <a:t>Lipica, 9.11.2023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E57D77-9298-40F1-6DF5-F13ECB607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878" y="2403328"/>
            <a:ext cx="6468863" cy="205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30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0985543-B198-6886-F319-F97D523B1DC2}"/>
              </a:ext>
            </a:extLst>
          </p:cNvPr>
          <p:cNvSpPr txBox="1"/>
          <p:nvPr/>
        </p:nvSpPr>
        <p:spPr>
          <a:xfrm>
            <a:off x="629728" y="638355"/>
            <a:ext cx="71126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/>
              <a:t>Novi evropski Bauhaus – delovna načela</a:t>
            </a:r>
            <a:endParaRPr lang="en-US" sz="3200" b="1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B160723-8A47-BBC6-0300-0E03F1F0E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227" y="1469978"/>
            <a:ext cx="6935256" cy="4498743"/>
          </a:xfrm>
          <a:prstGeom prst="rect">
            <a:avLst/>
          </a:prstGeom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9A4B9217-E0DF-6361-8BA2-2E7ED0B4F858}"/>
              </a:ext>
            </a:extLst>
          </p:cNvPr>
          <p:cNvSpPr/>
          <p:nvPr/>
        </p:nvSpPr>
        <p:spPr>
          <a:xfrm>
            <a:off x="7598664" y="4782312"/>
            <a:ext cx="1691640" cy="12984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06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8DDC2893-B01F-13DE-7DB6-93296CE9B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091" y="1421537"/>
            <a:ext cx="6156495" cy="4987012"/>
          </a:xfrm>
          <a:prstGeom prst="rect">
            <a:avLst/>
          </a:prstGeom>
        </p:spPr>
      </p:pic>
      <p:sp>
        <p:nvSpPr>
          <p:cNvPr id="3" name="PoljeZBesedilom 1">
            <a:extLst>
              <a:ext uri="{FF2B5EF4-FFF2-40B4-BE49-F238E27FC236}">
                <a16:creationId xmlns:a16="http://schemas.microsoft.com/office/drawing/2014/main" id="{D2310D82-8CC7-DAAF-2F25-024BC33A6160}"/>
              </a:ext>
            </a:extLst>
          </p:cNvPr>
          <p:cNvSpPr txBox="1"/>
          <p:nvPr/>
        </p:nvSpPr>
        <p:spPr>
          <a:xfrm>
            <a:off x="788348" y="688291"/>
            <a:ext cx="71126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/>
              <a:t>Novi evropski Bauhaus – delovna načela</a:t>
            </a:r>
            <a:endParaRPr lang="en-US" sz="32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2F04AF-007F-F4FC-965B-D1C9F9686261}"/>
              </a:ext>
            </a:extLst>
          </p:cNvPr>
          <p:cNvSpPr txBox="1"/>
          <p:nvPr/>
        </p:nvSpPr>
        <p:spPr>
          <a:xfrm>
            <a:off x="1220610" y="1448838"/>
            <a:ext cx="2525697" cy="12772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sl-SI" sz="1400" b="1" dirty="0">
                <a:latin typeface="Arial" panose="020B0604020202020204" pitchFamily="34" charset="0"/>
                <a:cs typeface="Arial" panose="020B0604020202020204" pitchFamily="34" charset="0"/>
              </a:rPr>
              <a:t>Participativen proces</a:t>
            </a:r>
          </a:p>
          <a:p>
            <a:endParaRPr lang="sl-SI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1050" b="1" dirty="0">
                <a:latin typeface="Arial Narrow" panose="020B0606020202030204" pitchFamily="34" charset="0"/>
              </a:rPr>
              <a:t>ABMICIJA I: posvetovati</a:t>
            </a:r>
          </a:p>
          <a:p>
            <a:endParaRPr lang="sl-SI" sz="1050" b="1" dirty="0">
              <a:latin typeface="Arial Narrow" panose="020B0606020202030204" pitchFamily="34" charset="0"/>
            </a:endParaRPr>
          </a:p>
          <a:p>
            <a:r>
              <a:rPr lang="sl-SI" sz="1050" b="1" dirty="0">
                <a:latin typeface="Arial Narrow" panose="020B0606020202030204" pitchFamily="34" charset="0"/>
              </a:rPr>
              <a:t>AMBICIJA II: sorazvijati</a:t>
            </a:r>
          </a:p>
          <a:p>
            <a:endParaRPr lang="sl-SI" sz="1050" b="1" dirty="0">
              <a:latin typeface="Arial Narrow" panose="020B0606020202030204" pitchFamily="34" charset="0"/>
            </a:endParaRPr>
          </a:p>
          <a:p>
            <a:r>
              <a:rPr lang="sl-SI" sz="1050" b="1" dirty="0">
                <a:latin typeface="Arial Narrow" panose="020B0606020202030204" pitchFamily="34" charset="0"/>
              </a:rPr>
              <a:t>AMBICIJA III: soupravljati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185B38-F6A4-FD8F-35EC-D16391782254}"/>
              </a:ext>
            </a:extLst>
          </p:cNvPr>
          <p:cNvSpPr txBox="1"/>
          <p:nvPr/>
        </p:nvSpPr>
        <p:spPr>
          <a:xfrm>
            <a:off x="9481586" y="3915043"/>
            <a:ext cx="2525697" cy="12772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sl-SI" sz="1400" b="1" dirty="0">
                <a:latin typeface="Arial" panose="020B0604020202020204" pitchFamily="34" charset="0"/>
                <a:cs typeface="Arial" panose="020B0604020202020204" pitchFamily="34" charset="0"/>
              </a:rPr>
              <a:t>Večnivojsko sodelovanje</a:t>
            </a:r>
          </a:p>
          <a:p>
            <a:endParaRPr lang="sl-SI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1050" b="1" dirty="0">
                <a:latin typeface="Arial Narrow" panose="020B0606020202030204" pitchFamily="34" charset="0"/>
              </a:rPr>
              <a:t>ABMICIJA I: delovati lokalno</a:t>
            </a:r>
          </a:p>
          <a:p>
            <a:endParaRPr lang="sl-SI" sz="1050" b="1" dirty="0">
              <a:latin typeface="Arial Narrow" panose="020B0606020202030204" pitchFamily="34" charset="0"/>
            </a:endParaRPr>
          </a:p>
          <a:p>
            <a:r>
              <a:rPr lang="sl-SI" sz="1050" b="1" dirty="0">
                <a:latin typeface="Arial Narrow" panose="020B0606020202030204" pitchFamily="34" charset="0"/>
              </a:rPr>
              <a:t>AMBICIJA II: delovati med ravnmi</a:t>
            </a:r>
          </a:p>
          <a:p>
            <a:endParaRPr lang="sl-SI" sz="1050" b="1" dirty="0">
              <a:latin typeface="Arial Narrow" panose="020B0606020202030204" pitchFamily="34" charset="0"/>
            </a:endParaRPr>
          </a:p>
          <a:p>
            <a:r>
              <a:rPr lang="sl-SI" sz="1050" b="1" dirty="0">
                <a:latin typeface="Arial Narrow" panose="020B0606020202030204" pitchFamily="34" charset="0"/>
              </a:rPr>
              <a:t>AMBICIJA III: delovati globalno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F5E22D-A00C-CDBE-8B03-E3C2D148BCE3}"/>
              </a:ext>
            </a:extLst>
          </p:cNvPr>
          <p:cNvSpPr txBox="1"/>
          <p:nvPr/>
        </p:nvSpPr>
        <p:spPr>
          <a:xfrm>
            <a:off x="871824" y="4797826"/>
            <a:ext cx="2525697" cy="12772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sl-SI" sz="1400" b="1" dirty="0">
                <a:latin typeface="Arial" panose="020B0604020202020204" pitchFamily="34" charset="0"/>
                <a:cs typeface="Arial" panose="020B0604020202020204" pitchFamily="34" charset="0"/>
              </a:rPr>
              <a:t>Transdisciplinarnost</a:t>
            </a:r>
          </a:p>
          <a:p>
            <a:endParaRPr lang="sl-SI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1050" b="1" dirty="0">
                <a:latin typeface="Arial Narrow" panose="020B0606020202030204" pitchFamily="34" charset="0"/>
              </a:rPr>
              <a:t>ABMICIJA I: multidisciplinarnost</a:t>
            </a:r>
          </a:p>
          <a:p>
            <a:endParaRPr lang="sl-SI" sz="1050" b="1" dirty="0">
              <a:latin typeface="Arial Narrow" panose="020B0606020202030204" pitchFamily="34" charset="0"/>
            </a:endParaRPr>
          </a:p>
          <a:p>
            <a:r>
              <a:rPr lang="sl-SI" sz="1050" b="1" dirty="0">
                <a:latin typeface="Arial Narrow" panose="020B0606020202030204" pitchFamily="34" charset="0"/>
              </a:rPr>
              <a:t>AMBICIJA II: interdisciplinarnost</a:t>
            </a:r>
          </a:p>
          <a:p>
            <a:endParaRPr lang="sl-SI" sz="1050" b="1" dirty="0">
              <a:latin typeface="Arial Narrow" panose="020B0606020202030204" pitchFamily="34" charset="0"/>
            </a:endParaRPr>
          </a:p>
          <a:p>
            <a:r>
              <a:rPr lang="sl-SI" sz="1050" b="1" dirty="0">
                <a:latin typeface="Arial Narrow" panose="020B0606020202030204" pitchFamily="34" charset="0"/>
              </a:rPr>
              <a:t>AMBICIJA III: nad-disciplinarnost</a:t>
            </a:r>
          </a:p>
        </p:txBody>
      </p:sp>
    </p:spTree>
    <p:extLst>
      <p:ext uri="{BB962C8B-B14F-4D97-AF65-F5344CB8AC3E}">
        <p14:creationId xmlns:p14="http://schemas.microsoft.com/office/powerpoint/2010/main" val="1790132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0985543-B198-6886-F319-F97D523B1DC2}"/>
              </a:ext>
            </a:extLst>
          </p:cNvPr>
          <p:cNvSpPr txBox="1"/>
          <p:nvPr/>
        </p:nvSpPr>
        <p:spPr>
          <a:xfrm>
            <a:off x="629728" y="638355"/>
            <a:ext cx="5742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/>
              <a:t>Novi evropski Bauhaus na kratko</a:t>
            </a:r>
            <a:endParaRPr lang="en-US" sz="3200" b="1" dirty="0"/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26EDE3A8-9C3D-19FC-FA28-9648DEDC51FB}"/>
              </a:ext>
            </a:extLst>
          </p:cNvPr>
          <p:cNvSpPr txBox="1"/>
          <p:nvPr/>
        </p:nvSpPr>
        <p:spPr>
          <a:xfrm>
            <a:off x="355886" y="1530596"/>
            <a:ext cx="1118358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l-SI" sz="2000" b="1" dirty="0"/>
          </a:p>
          <a:p>
            <a:pPr algn="ctr"/>
            <a:r>
              <a:rPr lang="sl-SI" sz="2000" b="1" dirty="0">
                <a:solidFill>
                  <a:srgbClr val="00B050"/>
                </a:solidFill>
              </a:rPr>
              <a:t>Pragmatičen odziv</a:t>
            </a:r>
            <a:r>
              <a:rPr lang="sl-SI" sz="2000" dirty="0"/>
              <a:t> na zahteve lokalnih, regionalnih, nacionalnih in EU struktur </a:t>
            </a:r>
            <a:r>
              <a:rPr lang="sl-SI" sz="2000" b="1" dirty="0">
                <a:solidFill>
                  <a:srgbClr val="00B050"/>
                </a:solidFill>
              </a:rPr>
              <a:t>po novem načinu osmišljanja/oblikovanja vrednosti </a:t>
            </a:r>
            <a:r>
              <a:rPr lang="sl-SI" sz="2000" dirty="0"/>
              <a:t>in so-delovanja v družbi, v duhu globalnih ekonomskih in klimatskih razmer.</a:t>
            </a:r>
          </a:p>
          <a:p>
            <a:pPr algn="ctr"/>
            <a:endParaRPr lang="sl-SI" sz="2000" dirty="0">
              <a:solidFill>
                <a:srgbClr val="00B050"/>
              </a:solidFill>
            </a:endParaRPr>
          </a:p>
          <a:p>
            <a:pPr algn="ctr"/>
            <a:r>
              <a:rPr lang="sl-SI" sz="2000" b="1" dirty="0">
                <a:solidFill>
                  <a:srgbClr val="00B050"/>
                </a:solidFill>
              </a:rPr>
              <a:t>Celovit razmislek o načinu doseganju ciljev</a:t>
            </a:r>
            <a:r>
              <a:rPr lang="sl-SI" sz="2000" dirty="0">
                <a:solidFill>
                  <a:srgbClr val="00B050"/>
                </a:solidFill>
              </a:rPr>
              <a:t>: </a:t>
            </a:r>
            <a:r>
              <a:rPr lang="sl-SI" sz="2000" dirty="0"/>
              <a:t>od konceptov do spremenjenih izobraževalnih procesov (primer Harvard), ki vplivajo na različne sektorje in s tem na delovanje ekonomije. Drugače proizvedeni produkti = drugačni ekonomski odnosi, drugačne obdavčitve, drugačna delovna mesta,…</a:t>
            </a:r>
          </a:p>
          <a:p>
            <a:pPr algn="ctr"/>
            <a:endParaRPr lang="sl-SI" sz="2000" i="1" dirty="0"/>
          </a:p>
          <a:p>
            <a:pPr algn="ctr"/>
            <a:r>
              <a:rPr lang="sl-SI" sz="2000" b="1" dirty="0">
                <a:solidFill>
                  <a:srgbClr val="00B050"/>
                </a:solidFill>
              </a:rPr>
              <a:t>Ciljno usmerjen proces; </a:t>
            </a:r>
            <a:r>
              <a:rPr lang="sl-SI" sz="2000" dirty="0"/>
              <a:t>cilj je trajnostna</a:t>
            </a:r>
            <a:r>
              <a:rPr lang="sl-SI" sz="2000" b="1" i="1" dirty="0">
                <a:solidFill>
                  <a:srgbClr val="00B050"/>
                </a:solidFill>
              </a:rPr>
              <a:t> </a:t>
            </a:r>
            <a:r>
              <a:rPr lang="sl-SI" sz="2000" dirty="0"/>
              <a:t>družba na način povezovanja najboljšega dostopnega znanja in izkušenj.</a:t>
            </a:r>
          </a:p>
          <a:p>
            <a:pPr algn="ctr"/>
            <a:endParaRPr lang="sl-SI" sz="2000" dirty="0"/>
          </a:p>
          <a:p>
            <a:pPr algn="ctr"/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2213489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0985543-B198-6886-F319-F97D523B1DC2}"/>
              </a:ext>
            </a:extLst>
          </p:cNvPr>
          <p:cNvSpPr txBox="1"/>
          <p:nvPr/>
        </p:nvSpPr>
        <p:spPr>
          <a:xfrm>
            <a:off x="629728" y="638355"/>
            <a:ext cx="5742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/>
              <a:t>Novi evropski Bauhaus na kratko</a:t>
            </a:r>
            <a:endParaRPr lang="en-US" sz="3200" b="1" dirty="0"/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26EDE3A8-9C3D-19FC-FA28-9648DEDC51FB}"/>
              </a:ext>
            </a:extLst>
          </p:cNvPr>
          <p:cNvSpPr txBox="1"/>
          <p:nvPr/>
        </p:nvSpPr>
        <p:spPr>
          <a:xfrm>
            <a:off x="355886" y="1530596"/>
            <a:ext cx="111835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000" b="1" dirty="0">
                <a:solidFill>
                  <a:srgbClr val="00B050"/>
                </a:solidFill>
              </a:rPr>
              <a:t>Kamena doba se ni končala, ker je zmanjkalo kamnov…</a:t>
            </a:r>
          </a:p>
          <a:p>
            <a:pPr algn="ctr"/>
            <a:endParaRPr lang="sl-SI" sz="2000" b="1" dirty="0">
              <a:solidFill>
                <a:srgbClr val="00B050"/>
              </a:solidFill>
            </a:endParaRPr>
          </a:p>
          <a:p>
            <a:pPr algn="ctr"/>
            <a:r>
              <a:rPr lang="sl-SI" sz="2000" b="1" dirty="0">
                <a:solidFill>
                  <a:srgbClr val="00B050"/>
                </a:solidFill>
              </a:rPr>
              <a:t>Če bi vprašali ljudi, bi rekli, da rabimo „boljše konje“….(Henry Ford)</a:t>
            </a:r>
            <a:endParaRPr lang="sl-SI" sz="2000" dirty="0">
              <a:solidFill>
                <a:srgbClr val="00B050"/>
              </a:solidFill>
            </a:endParaRPr>
          </a:p>
        </p:txBody>
      </p:sp>
      <p:pic>
        <p:nvPicPr>
          <p:cNvPr id="4" name="Picture 2" descr="Opis slike ni na voljo.">
            <a:extLst>
              <a:ext uri="{FF2B5EF4-FFF2-40B4-BE49-F238E27FC236}">
                <a16:creationId xmlns:a16="http://schemas.microsoft.com/office/drawing/2014/main" id="{500607AB-94AC-1F53-5956-7BF8B0CAE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912" y="3343564"/>
            <a:ext cx="2565954" cy="341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eople In This Group Are Sharing The 30 Best And Worst Examples Of 'Urban  Planning' | Bored Panda">
            <a:extLst>
              <a:ext uri="{FF2B5EF4-FFF2-40B4-BE49-F238E27FC236}">
                <a16:creationId xmlns:a16="http://schemas.microsoft.com/office/drawing/2014/main" id="{B3B4C6DB-B2FF-0857-0DDE-1D0640892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891" y="3337406"/>
            <a:ext cx="5138706" cy="342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924E87F5-657F-DAC2-D6EE-3048B3674640}"/>
              </a:ext>
            </a:extLst>
          </p:cNvPr>
          <p:cNvSpPr txBox="1"/>
          <p:nvPr/>
        </p:nvSpPr>
        <p:spPr>
          <a:xfrm>
            <a:off x="1494608" y="2853725"/>
            <a:ext cx="256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/>
              <a:t>Znanje brez razumevanja</a:t>
            </a:r>
            <a:endParaRPr lang="en-US" b="1" dirty="0"/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CD81826F-AA61-F278-F3D0-6D6E1CB9C781}"/>
              </a:ext>
            </a:extLst>
          </p:cNvPr>
          <p:cNvSpPr txBox="1"/>
          <p:nvPr/>
        </p:nvSpPr>
        <p:spPr>
          <a:xfrm>
            <a:off x="5915762" y="2757166"/>
            <a:ext cx="3614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>
                <a:solidFill>
                  <a:srgbClr val="00B050"/>
                </a:solidFill>
              </a:rPr>
              <a:t>Znanje z razumevanjem = BAUHAUS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882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0985543-B198-6886-F319-F97D523B1DC2}"/>
              </a:ext>
            </a:extLst>
          </p:cNvPr>
          <p:cNvSpPr txBox="1"/>
          <p:nvPr/>
        </p:nvSpPr>
        <p:spPr>
          <a:xfrm>
            <a:off x="629728" y="638355"/>
            <a:ext cx="54503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/>
              <a:t>Novi evropski Bauhaus v praksi</a:t>
            </a:r>
            <a:endParaRPr lang="en-US" sz="3200" b="1" dirty="0"/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26EDE3A8-9C3D-19FC-FA28-9648DEDC51FB}"/>
              </a:ext>
            </a:extLst>
          </p:cNvPr>
          <p:cNvSpPr txBox="1"/>
          <p:nvPr/>
        </p:nvSpPr>
        <p:spPr>
          <a:xfrm>
            <a:off x="245354" y="1771756"/>
            <a:ext cx="1118358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b="1" dirty="0"/>
              <a:t>Arhitektura, prostor, materiali:</a:t>
            </a:r>
            <a:r>
              <a:rPr lang="sl-SI" sz="2400" dirty="0"/>
              <a:t> Bobrov center Rogaška Slatina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b="1" dirty="0"/>
              <a:t>Urbana preobrazba s sodelovanjem javnega in zasebnega sektorja</a:t>
            </a:r>
            <a:r>
              <a:rPr lang="sl-SI" sz="2400" dirty="0"/>
              <a:t>: PrihodnostDela! / FutureWorks! – Muzejsko območje Stara železarna Ravne na Koroškem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b="1" dirty="0"/>
              <a:t>NEB kot razvojni proces</a:t>
            </a:r>
            <a:r>
              <a:rPr lang="sl-SI" sz="2400" dirty="0"/>
              <a:t>: NATREG proces Pohorje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b="1" dirty="0"/>
              <a:t>NEB v izobraževalnem procesu, gospodarstvu, dolgotrajni oskrbi ...</a:t>
            </a:r>
            <a:endParaRPr lang="sl-SI" sz="2400" dirty="0"/>
          </a:p>
          <a:p>
            <a:endParaRPr lang="sl-SI" dirty="0"/>
          </a:p>
          <a:p>
            <a:pPr algn="ctr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00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B6F5-5439-B009-4CAF-C559682E6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820" y="29047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l-SI" sz="3200" b="1" dirty="0">
                <a:latin typeface="+mn-lt"/>
              </a:rPr>
              <a:t>Bobrov center Nimno / Rogaška Slatina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A6CBF-FAD6-DD22-F468-53FA7836E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820" y="1881609"/>
            <a:ext cx="429363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b="1" dirty="0"/>
              <a:t>Vodilni partner/investitor: </a:t>
            </a:r>
            <a:r>
              <a:rPr lang="sl-SI" sz="2400" dirty="0"/>
              <a:t>Občina Rogaška Slatina</a:t>
            </a:r>
          </a:p>
          <a:p>
            <a:pPr marL="0" indent="0">
              <a:buNone/>
            </a:pPr>
            <a:r>
              <a:rPr lang="sl-SI" sz="2400" b="1" dirty="0"/>
              <a:t>Arhitekti: </a:t>
            </a:r>
            <a:r>
              <a:rPr lang="sl-SI" sz="2400" dirty="0"/>
              <a:t>Strehovec Arhitekt, Ravnikar - Potokar arhitekturni biro d.o.o.</a:t>
            </a:r>
          </a:p>
          <a:p>
            <a:pPr marL="0" indent="0">
              <a:buNone/>
            </a:pPr>
            <a:r>
              <a:rPr lang="sl-SI" sz="2400" b="1" dirty="0"/>
              <a:t>Sodelujoči: </a:t>
            </a:r>
            <a:r>
              <a:rPr lang="sl-SI" sz="2400" dirty="0"/>
              <a:t>ZRSVN, OE Celje</a:t>
            </a:r>
          </a:p>
          <a:p>
            <a:pPr marL="0" indent="0">
              <a:buNone/>
            </a:pPr>
            <a:r>
              <a:rPr lang="sl-SI" sz="2400" b="1" dirty="0"/>
              <a:t>Sofinanciranje</a:t>
            </a:r>
            <a:r>
              <a:rPr lang="sl-SI" sz="2400" dirty="0"/>
              <a:t>:program čezmejnega sodelovanja Interreg Slovenija-Hrvaška 2014-2020</a:t>
            </a:r>
          </a:p>
          <a:p>
            <a:pPr marL="0" indent="0">
              <a:buNone/>
            </a:pPr>
            <a:r>
              <a:rPr lang="sl-SI" sz="2400" b="1" dirty="0"/>
              <a:t>Status</a:t>
            </a:r>
            <a:r>
              <a:rPr lang="sl-SI" sz="2400" dirty="0"/>
              <a:t>: zaključen (2018-2021)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297B506-6BE2-FB40-A841-18850E3F988C}"/>
              </a:ext>
            </a:extLst>
          </p:cNvPr>
          <p:cNvSpPr txBox="1">
            <a:spLocks/>
          </p:cNvSpPr>
          <p:nvPr/>
        </p:nvSpPr>
        <p:spPr>
          <a:xfrm>
            <a:off x="11322892" y="2774478"/>
            <a:ext cx="2242027" cy="2634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l-SI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0D5CF2-57CB-28BD-C5D7-25D94F3D856C}"/>
              </a:ext>
            </a:extLst>
          </p:cNvPr>
          <p:cNvSpPr/>
          <p:nvPr/>
        </p:nvSpPr>
        <p:spPr>
          <a:xfrm>
            <a:off x="298580" y="94537"/>
            <a:ext cx="2258008" cy="76387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chemeClr val="tx1"/>
                </a:solidFill>
              </a:rPr>
              <a:t>Arhitektura, prostor, materiali</a:t>
            </a:r>
          </a:p>
        </p:txBody>
      </p:sp>
      <p:pic>
        <p:nvPicPr>
          <p:cNvPr id="1026" name="Picture 2" descr="Bobrov center - Rogaška Slatina">
            <a:extLst>
              <a:ext uri="{FF2B5EF4-FFF2-40B4-BE49-F238E27FC236}">
                <a16:creationId xmlns:a16="http://schemas.microsoft.com/office/drawing/2014/main" id="{EE753A7A-7714-632E-7223-E87D4C347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81609"/>
            <a:ext cx="5822121" cy="387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558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31CFC3-A809-EEE8-E3D3-CCF189AFF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260" y="484395"/>
            <a:ext cx="1067752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sl-SI" sz="3600" dirty="0">
                <a:latin typeface="+mn-lt"/>
              </a:rPr>
              <a:t>Večnamenski prostor: naravovarstveni center, kavarna, prostor za dogodke ob trasi kolesarske steze Rogaška Slatina-Podčetrte</a:t>
            </a:r>
            <a:r>
              <a:rPr lang="sl-SI" sz="3600" dirty="0"/>
              <a:t>k</a:t>
            </a:r>
            <a:br>
              <a:rPr lang="sl-SI" dirty="0"/>
            </a:br>
            <a:endParaRPr lang="sl-SI" sz="3200" dirty="0"/>
          </a:p>
        </p:txBody>
      </p:sp>
      <p:pic>
        <p:nvPicPr>
          <p:cNvPr id="2050" name="Picture 2" descr="Bobrov center – SloveniaGuide">
            <a:extLst>
              <a:ext uri="{FF2B5EF4-FFF2-40B4-BE49-F238E27FC236}">
                <a16:creationId xmlns:a16="http://schemas.microsoft.com/office/drawing/2014/main" id="{6081E92B-AB54-BBE6-E18F-7FB5688AD2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58"/>
          <a:stretch/>
        </p:blipFill>
        <p:spPr bwMode="auto">
          <a:xfrm>
            <a:off x="3171" y="2131272"/>
            <a:ext cx="6092829" cy="408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avarna">
            <a:extLst>
              <a:ext uri="{FF2B5EF4-FFF2-40B4-BE49-F238E27FC236}">
                <a16:creationId xmlns:a16="http://schemas.microsoft.com/office/drawing/2014/main" id="{CFBC437F-BF62-A9A6-6938-4D1C1CC1DC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1272"/>
            <a:ext cx="6092829" cy="406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445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31CFC3-A809-EEE8-E3D3-CCF189AFF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8399"/>
            <a:ext cx="1067752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sl-SI" sz="3600" dirty="0">
                <a:latin typeface="+mn-lt"/>
              </a:rPr>
              <a:t>Povezovanje ciljev turizma, naravoslovnega izobraževanja, regionalnega razvoja – souporaba in soustvarjanje vsebin</a:t>
            </a:r>
            <a:br>
              <a:rPr lang="sl-SI" dirty="0">
                <a:latin typeface="+mn-lt"/>
              </a:rPr>
            </a:br>
            <a:endParaRPr lang="sl-SI" sz="3200" dirty="0">
              <a:latin typeface="+mn-lt"/>
            </a:endParaRPr>
          </a:p>
        </p:txBody>
      </p:sp>
      <p:pic>
        <p:nvPicPr>
          <p:cNvPr id="2052" name="Picture 4" descr="Bobrov center, Nimno / Rogaška Slatina">
            <a:extLst>
              <a:ext uri="{FF2B5EF4-FFF2-40B4-BE49-F238E27FC236}">
                <a16:creationId xmlns:a16="http://schemas.microsoft.com/office/drawing/2014/main" id="{6E5F0666-04B4-52C3-3772-8C18F41E41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544" y="1891654"/>
            <a:ext cx="6096000" cy="406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 centru">
            <a:extLst>
              <a:ext uri="{FF2B5EF4-FFF2-40B4-BE49-F238E27FC236}">
                <a16:creationId xmlns:a16="http://schemas.microsoft.com/office/drawing/2014/main" id="{950C7553-06DD-C5A9-E53B-C9A3786C2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4927"/>
            <a:ext cx="6103544" cy="406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087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different colored circles&#10;&#10;Description automatically generated">
            <a:extLst>
              <a:ext uri="{FF2B5EF4-FFF2-40B4-BE49-F238E27FC236}">
                <a16:creationId xmlns:a16="http://schemas.microsoft.com/office/drawing/2014/main" id="{4F910610-C1AB-9347-A12E-BDDD0AC80C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50" b="9955"/>
          <a:stretch/>
        </p:blipFill>
        <p:spPr bwMode="auto">
          <a:xfrm>
            <a:off x="2938493" y="1622557"/>
            <a:ext cx="6115960" cy="36128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47A47C-A3EC-F0CD-840A-761D6D7F93DD}"/>
              </a:ext>
            </a:extLst>
          </p:cNvPr>
          <p:cNvSpPr/>
          <p:nvPr/>
        </p:nvSpPr>
        <p:spPr>
          <a:xfrm>
            <a:off x="8342861" y="648157"/>
            <a:ext cx="2855167" cy="1651518"/>
          </a:xfrm>
          <a:prstGeom prst="rect">
            <a:avLst/>
          </a:prstGeom>
          <a:solidFill>
            <a:srgbClr val="9FE9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Trajnostna gradnja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Souporaba in večnamenskost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Novi poslovni modeli soupravljanja prostora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879C3A-8ACC-CA2A-F10A-B4C7B158CF5B}"/>
              </a:ext>
            </a:extLst>
          </p:cNvPr>
          <p:cNvSpPr/>
          <p:nvPr/>
        </p:nvSpPr>
        <p:spPr>
          <a:xfrm>
            <a:off x="341179" y="2518635"/>
            <a:ext cx="2855167" cy="1651518"/>
          </a:xfrm>
          <a:prstGeom prst="rect">
            <a:avLst/>
          </a:prstGeom>
          <a:solidFill>
            <a:srgbClr val="FFEC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Dostopnost do prometnih poti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Cenovna dostopnost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Novi načini sodelovanja lokalne skupnosti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C3D2B7-114A-F03F-EBA6-3BC5CA5936C3}"/>
              </a:ext>
            </a:extLst>
          </p:cNvPr>
          <p:cNvSpPr/>
          <p:nvPr/>
        </p:nvSpPr>
        <p:spPr>
          <a:xfrm>
            <a:off x="7424057" y="5128921"/>
            <a:ext cx="2855167" cy="16515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Estetika v skladu z vrednotami okolja, naravni materiali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Uporabniku prijazna notranjost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Aktivacija lokalnih družbenih in kulturnih potencialov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Nov način vrednotenja lokalnih naravnih vrednot in prostora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34773C-CD7F-E40F-E7FB-13B6360BD40C}"/>
              </a:ext>
            </a:extLst>
          </p:cNvPr>
          <p:cNvSpPr/>
          <p:nvPr/>
        </p:nvSpPr>
        <p:spPr>
          <a:xfrm>
            <a:off x="1768762" y="5278130"/>
            <a:ext cx="2855167" cy="9762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Povezovanje naravovarstva, turizma in izobraževanja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BA1D74-9EF7-6388-794A-DDF3B7151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6" y="3428998"/>
            <a:ext cx="8" cy="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288C27-3BCA-D192-7E32-228E15B74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6" y="3428998"/>
            <a:ext cx="8" cy="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C98DDDC-3C8E-3FFA-2E10-C17796655E97}"/>
              </a:ext>
            </a:extLst>
          </p:cNvPr>
          <p:cNvSpPr/>
          <p:nvPr/>
        </p:nvSpPr>
        <p:spPr>
          <a:xfrm>
            <a:off x="2233029" y="162742"/>
            <a:ext cx="2855167" cy="12906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Vključenost deležnikov različnih disciplin in ravni v zasnovo objekta in vsebin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Skupni programi in produkti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DE8FD2-97BE-C647-453D-97AD3D4DEA61}"/>
              </a:ext>
            </a:extLst>
          </p:cNvPr>
          <p:cNvSpPr/>
          <p:nvPr/>
        </p:nvSpPr>
        <p:spPr>
          <a:xfrm>
            <a:off x="8737793" y="3129012"/>
            <a:ext cx="2855167" cy="8810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Povezovanje lokalnih, regionalnih in nacionalnih deležnikov</a:t>
            </a:r>
          </a:p>
        </p:txBody>
      </p:sp>
    </p:spTree>
    <p:extLst>
      <p:ext uri="{BB962C8B-B14F-4D97-AF65-F5344CB8AC3E}">
        <p14:creationId xmlns:p14="http://schemas.microsoft.com/office/powerpoint/2010/main" val="157365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B6F5-5439-B009-4CAF-C559682E6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3200" b="1" dirty="0">
                <a:latin typeface="+mn-lt"/>
              </a:rPr>
              <a:t>PrihodnostDela! / FutureWorks! </a:t>
            </a:r>
            <a:br>
              <a:rPr lang="sl-SI" sz="3200" b="1" dirty="0">
                <a:latin typeface="+mn-lt"/>
              </a:rPr>
            </a:br>
            <a:r>
              <a:rPr lang="sl-SI" sz="3200" b="1" dirty="0">
                <a:latin typeface="+mn-lt"/>
              </a:rPr>
              <a:t>Revitalizacija muzejskega območja Stara železarna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A6CBF-FAD6-DD22-F468-53FA7836E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4100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b="1" dirty="0"/>
              <a:t>Vodilni partner</a:t>
            </a:r>
            <a:r>
              <a:rPr lang="sl-SI" sz="2400" dirty="0"/>
              <a:t>: Občina Ravne na Koroškem</a:t>
            </a:r>
          </a:p>
          <a:p>
            <a:pPr marL="0" indent="0">
              <a:buNone/>
            </a:pPr>
            <a:r>
              <a:rPr lang="sl-SI" sz="2400" b="1" dirty="0"/>
              <a:t>Sodelujoči: </a:t>
            </a:r>
            <a:r>
              <a:rPr lang="sl-SI" sz="2400" dirty="0"/>
              <a:t>Koroški pokrajinski muzej, SIJ Metal Ravne, več kot 40 drugih lokalnih, regionalnih, nacionalnih in mednarodnih organizacij</a:t>
            </a:r>
          </a:p>
          <a:p>
            <a:pPr marL="0" indent="0">
              <a:buNone/>
            </a:pPr>
            <a:r>
              <a:rPr lang="sl-SI" sz="2400" b="1" dirty="0"/>
              <a:t>Sofinanciranje</a:t>
            </a:r>
            <a:r>
              <a:rPr lang="sl-SI" sz="2400" dirty="0"/>
              <a:t>: Sklad za okrevanje in odpornost</a:t>
            </a:r>
          </a:p>
          <a:p>
            <a:pPr marL="0" indent="0">
              <a:buNone/>
            </a:pPr>
            <a:r>
              <a:rPr lang="sl-SI" sz="2400" b="1" dirty="0"/>
              <a:t>Tehnična pomoč EK: </a:t>
            </a:r>
            <a:r>
              <a:rPr lang="sl-SI" sz="2400" dirty="0"/>
              <a:t>Eden od 20 zmagovalcev – prejemnikov tehnične pomoči programa NEB Local Small Initiatives</a:t>
            </a:r>
          </a:p>
          <a:p>
            <a:pPr marL="0" indent="0">
              <a:buNone/>
            </a:pPr>
            <a:r>
              <a:rPr lang="sl-SI" sz="2400" b="1" dirty="0"/>
              <a:t>Status: </a:t>
            </a:r>
            <a:r>
              <a:rPr lang="sl-SI" sz="2400" dirty="0"/>
              <a:t>v teku (2022-2025), izdelan program razvoja do 2030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00A233-57FB-5F66-B758-761205E069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12" b="10604"/>
          <a:stretch/>
        </p:blipFill>
        <p:spPr>
          <a:xfrm>
            <a:off x="8500188" y="1690688"/>
            <a:ext cx="2723821" cy="496731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73F6DE3-692F-FB6D-0DEB-44F4FCB40330}"/>
              </a:ext>
            </a:extLst>
          </p:cNvPr>
          <p:cNvSpPr/>
          <p:nvPr/>
        </p:nvSpPr>
        <p:spPr>
          <a:xfrm>
            <a:off x="298580" y="94537"/>
            <a:ext cx="2258008" cy="76387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chemeClr val="tx1"/>
                </a:solidFill>
              </a:rPr>
              <a:t>Urbana preobrazba</a:t>
            </a:r>
          </a:p>
        </p:txBody>
      </p:sp>
    </p:spTree>
    <p:extLst>
      <p:ext uri="{BB962C8B-B14F-4D97-AF65-F5344CB8AC3E}">
        <p14:creationId xmlns:p14="http://schemas.microsoft.com/office/powerpoint/2010/main" val="3360886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EA78D455-1F6A-AD4E-D1D7-197C40A1AB17}"/>
              </a:ext>
            </a:extLst>
          </p:cNvPr>
          <p:cNvSpPr txBox="1"/>
          <p:nvPr/>
        </p:nvSpPr>
        <p:spPr>
          <a:xfrm>
            <a:off x="2927777" y="1997839"/>
            <a:ext cx="63364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dirty="0">
                <a:solidFill>
                  <a:srgbClr val="0070C0"/>
                </a:solidFill>
              </a:rPr>
              <a:t>Če vidim dlje od ostalih, je </a:t>
            </a:r>
            <a:r>
              <a:rPr lang="sl-SI" sz="3600">
                <a:solidFill>
                  <a:srgbClr val="0070C0"/>
                </a:solidFill>
              </a:rPr>
              <a:t>to zato, </a:t>
            </a:r>
            <a:r>
              <a:rPr lang="sl-SI" sz="3600" dirty="0">
                <a:solidFill>
                  <a:srgbClr val="0070C0"/>
                </a:solidFill>
              </a:rPr>
              <a:t>ker stojim na ramenih velikanov.</a:t>
            </a:r>
          </a:p>
          <a:p>
            <a:pPr algn="ctr"/>
            <a:endParaRPr lang="sl-SI" sz="3600" dirty="0">
              <a:solidFill>
                <a:srgbClr val="0070C0"/>
              </a:solidFill>
            </a:endParaRPr>
          </a:p>
          <a:p>
            <a:pPr algn="ctr"/>
            <a:r>
              <a:rPr lang="sl-SI" sz="3600" dirty="0"/>
              <a:t>(</a:t>
            </a:r>
            <a:r>
              <a:rPr lang="sl-SI" sz="3600" dirty="0" err="1"/>
              <a:t>Isaac</a:t>
            </a:r>
            <a:r>
              <a:rPr lang="sl-SI" sz="3600" dirty="0"/>
              <a:t> Newton)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76232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AAB64-9DB9-1893-AE80-369761143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12192000" cy="959822"/>
          </a:xfrm>
        </p:spPr>
        <p:txBody>
          <a:bodyPr>
            <a:normAutofit/>
          </a:bodyPr>
          <a:lstStyle/>
          <a:p>
            <a:pPr algn="ctr"/>
            <a:r>
              <a:rPr lang="sl-SI" sz="2800" b="1" dirty="0">
                <a:latin typeface="+mn-lt"/>
              </a:rPr>
              <a:t>Muzejsko območje stara železarna danes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322AA6-E487-0508-879A-98D82FF12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689"/>
            <a:ext cx="6093570" cy="45946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08A4BD-8519-5F25-458B-B62415729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570" y="1562225"/>
            <a:ext cx="6098430" cy="458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58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A3F3F1-3853-C54F-8ED5-E1AFD2AD99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83" b="12245"/>
          <a:stretch/>
        </p:blipFill>
        <p:spPr>
          <a:xfrm>
            <a:off x="1407367" y="1926590"/>
            <a:ext cx="9377266" cy="457468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70D8E7C-4D6A-E35B-75F8-B82683219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901" y="146252"/>
            <a:ext cx="9250730" cy="721532"/>
          </a:xfrm>
        </p:spPr>
        <p:txBody>
          <a:bodyPr>
            <a:normAutofit/>
          </a:bodyPr>
          <a:lstStyle/>
          <a:p>
            <a:pPr algn="ctr"/>
            <a:r>
              <a:rPr lang="sl-SI" sz="2800" b="1" dirty="0">
                <a:latin typeface="+mn-lt"/>
              </a:rPr>
              <a:t>Vizija: PrihodnostDela! / FutureWorks!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336374-B8D6-A55B-5FC9-F3F930953F09}"/>
              </a:ext>
            </a:extLst>
          </p:cNvPr>
          <p:cNvSpPr txBox="1"/>
          <p:nvPr/>
        </p:nvSpPr>
        <p:spPr>
          <a:xfrm>
            <a:off x="1407366" y="1003260"/>
            <a:ext cx="9377265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dirty="0"/>
              <a:t>Muzejsko območje Stara železarna Ravne na Koroškem bo postalo sodobno urbano središče, v katerem se bo železarska tradicija zliza s sodobno ustvarjalnostjo ter nudila prostor za preplet preteklosti, sedanjosti in prihodnosti industrije in kulture dela in bo nudila prostor za povezovanje v podporo zelenemu in digitalnemu prehodu občine.</a:t>
            </a:r>
          </a:p>
        </p:txBody>
      </p:sp>
    </p:spTree>
    <p:extLst>
      <p:ext uri="{BB962C8B-B14F-4D97-AF65-F5344CB8AC3E}">
        <p14:creationId xmlns:p14="http://schemas.microsoft.com/office/powerpoint/2010/main" val="39527222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different colored circles&#10;&#10;Description automatically generated">
            <a:extLst>
              <a:ext uri="{FF2B5EF4-FFF2-40B4-BE49-F238E27FC236}">
                <a16:creationId xmlns:a16="http://schemas.microsoft.com/office/drawing/2014/main" id="{4F910610-C1AB-9347-A12E-BDDD0AC80C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50" b="9955"/>
          <a:stretch/>
        </p:blipFill>
        <p:spPr bwMode="auto">
          <a:xfrm>
            <a:off x="2938493" y="1622557"/>
            <a:ext cx="6115960" cy="36128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47A47C-A3EC-F0CD-840A-761D6D7F93DD}"/>
              </a:ext>
            </a:extLst>
          </p:cNvPr>
          <p:cNvSpPr/>
          <p:nvPr/>
        </p:nvSpPr>
        <p:spPr>
          <a:xfrm>
            <a:off x="8342861" y="633769"/>
            <a:ext cx="2855167" cy="1651518"/>
          </a:xfrm>
          <a:prstGeom prst="rect">
            <a:avLst/>
          </a:prstGeom>
          <a:solidFill>
            <a:srgbClr val="9FE9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Ponovna raba degradiranega območja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Souporaba in večnamenskost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Ogrevanje iz odvečne toplote železarne, uporaba odpadnega jekla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Novi finančni modeli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879C3A-8ACC-CA2A-F10A-B4C7B158CF5B}"/>
              </a:ext>
            </a:extLst>
          </p:cNvPr>
          <p:cNvSpPr/>
          <p:nvPr/>
        </p:nvSpPr>
        <p:spPr>
          <a:xfrm>
            <a:off x="341179" y="2518635"/>
            <a:ext cx="2855167" cy="1651518"/>
          </a:xfrm>
          <a:prstGeom prst="rect">
            <a:avLst/>
          </a:prstGeom>
          <a:solidFill>
            <a:srgbClr val="FFEC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Ureditev fizične dostopnosti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Cenovna dostopnost lokalnim uporabnikom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Vključevanje ranljivih skupin v soustvarjanje programov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Novi načini in nivoji sodelovanja lokalne skupnosti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C3D2B7-114A-F03F-EBA6-3BC5CA5936C3}"/>
              </a:ext>
            </a:extLst>
          </p:cNvPr>
          <p:cNvSpPr/>
          <p:nvPr/>
        </p:nvSpPr>
        <p:spPr>
          <a:xfrm>
            <a:off x="7424057" y="5128921"/>
            <a:ext cx="2855167" cy="16515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Jeklo kot determinanta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Dvig kakovosti bivanja v mestu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Negovanje lokalne identitete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Aktivacija lokalnih družbenih in kulturnih potencialov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Nov način vrednotenja železarske dediščine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34773C-CD7F-E40F-E7FB-13B6360BD40C}"/>
              </a:ext>
            </a:extLst>
          </p:cNvPr>
          <p:cNvSpPr/>
          <p:nvPr/>
        </p:nvSpPr>
        <p:spPr>
          <a:xfrm>
            <a:off x="2647367" y="5348938"/>
            <a:ext cx="2855167" cy="9762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Povezovanje različnih disciplin: kulturna dediščina, etnologija, metalurgija, tehnične vede, varstvo okolja, umetnost ...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BA1D74-9EF7-6388-794A-DDF3B7151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6" y="3428998"/>
            <a:ext cx="8" cy="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288C27-3BCA-D192-7E32-228E15B74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6" y="3428998"/>
            <a:ext cx="8" cy="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C98DDDC-3C8E-3FFA-2E10-C17796655E97}"/>
              </a:ext>
            </a:extLst>
          </p:cNvPr>
          <p:cNvSpPr/>
          <p:nvPr/>
        </p:nvSpPr>
        <p:spPr>
          <a:xfrm>
            <a:off x="2421556" y="598405"/>
            <a:ext cx="2855167" cy="9814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Več kot 40 javnih in zasebnih organizacij sodeluje pri skupnem razvoju vsebin in produktov, trženju in promociji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DE8FD2-97BE-C647-453D-97AD3D4DEA61}"/>
              </a:ext>
            </a:extLst>
          </p:cNvPr>
          <p:cNvSpPr/>
          <p:nvPr/>
        </p:nvSpPr>
        <p:spPr>
          <a:xfrm>
            <a:off x="8737793" y="3129012"/>
            <a:ext cx="2855167" cy="8810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Lokalne, regionalne, nacionalne in mednarodne organizacije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Mednarodno povezovanje za nišne lokalne produkte</a:t>
            </a:r>
          </a:p>
        </p:txBody>
      </p:sp>
    </p:spTree>
    <p:extLst>
      <p:ext uri="{BB962C8B-B14F-4D97-AF65-F5344CB8AC3E}">
        <p14:creationId xmlns:p14="http://schemas.microsoft.com/office/powerpoint/2010/main" val="4262202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B6F5-5439-B009-4CAF-C559682E6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820" y="29047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l-SI" sz="3200" b="1" dirty="0">
                <a:latin typeface="+mn-lt"/>
              </a:rPr>
              <a:t>NATREG Pohorje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A6CBF-FAD6-DD22-F468-53FA7836E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820" y="1881609"/>
            <a:ext cx="4293637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l-SI" sz="2400" b="1" dirty="0"/>
              <a:t>Vodilni partner</a:t>
            </a:r>
            <a:r>
              <a:rPr lang="sl-SI" sz="2400" dirty="0"/>
              <a:t>: Zavod RS za varstvo narave</a:t>
            </a:r>
          </a:p>
          <a:p>
            <a:pPr marL="0" indent="0">
              <a:buNone/>
            </a:pPr>
            <a:r>
              <a:rPr lang="sl-SI" sz="2400" b="1" dirty="0"/>
              <a:t>Sodelujoči</a:t>
            </a:r>
            <a:r>
              <a:rPr lang="sl-SI" sz="2400" dirty="0"/>
              <a:t>: 1.546 lokalnih, regionalnih in nacionalnih deležnikov (77 dogodkov), 15 mednarodnih partnerjev različnih sektorjev </a:t>
            </a:r>
          </a:p>
          <a:p>
            <a:pPr marL="0" indent="0">
              <a:buNone/>
            </a:pPr>
            <a:r>
              <a:rPr lang="sl-SI" sz="2400" b="1" dirty="0"/>
              <a:t>Program</a:t>
            </a:r>
            <a:r>
              <a:rPr lang="sl-SI" sz="2400" dirty="0"/>
              <a:t>: Jugovzhodna Evropa 2007-2013 (Interreg)</a:t>
            </a:r>
          </a:p>
          <a:p>
            <a:pPr marL="0" indent="0">
              <a:buNone/>
            </a:pPr>
            <a:r>
              <a:rPr lang="sl-SI" sz="2400" b="1" dirty="0"/>
              <a:t>Status</a:t>
            </a:r>
            <a:r>
              <a:rPr lang="sl-SI" sz="2400" dirty="0"/>
              <a:t>: izveden (2008-2011), proces sodelovanja deležnikov se nadaljuje in nadgrajuje</a:t>
            </a:r>
          </a:p>
          <a:p>
            <a:pPr marL="0" indent="0">
              <a:buNone/>
            </a:pPr>
            <a:r>
              <a:rPr lang="sl-SI" sz="2400" dirty="0"/>
              <a:t>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297B506-6BE2-FB40-A841-18850E3F988C}"/>
              </a:ext>
            </a:extLst>
          </p:cNvPr>
          <p:cNvSpPr txBox="1">
            <a:spLocks/>
          </p:cNvSpPr>
          <p:nvPr/>
        </p:nvSpPr>
        <p:spPr>
          <a:xfrm>
            <a:off x="11322892" y="2774478"/>
            <a:ext cx="2242027" cy="2634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l-SI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0D5CF2-57CB-28BD-C5D7-25D94F3D856C}"/>
              </a:ext>
            </a:extLst>
          </p:cNvPr>
          <p:cNvSpPr/>
          <p:nvPr/>
        </p:nvSpPr>
        <p:spPr>
          <a:xfrm>
            <a:off x="298580" y="94537"/>
            <a:ext cx="2258008" cy="76387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chemeClr val="tx1"/>
                </a:solidFill>
              </a:rPr>
              <a:t>Razvojni proces</a:t>
            </a:r>
          </a:p>
        </p:txBody>
      </p:sp>
      <p:pic>
        <p:nvPicPr>
          <p:cNvPr id="6146" name="Picture 2" descr="Projekt Natreg. Foto: SamoJenčič">
            <a:extLst>
              <a:ext uri="{FF2B5EF4-FFF2-40B4-BE49-F238E27FC236}">
                <a16:creationId xmlns:a16="http://schemas.microsoft.com/office/drawing/2014/main" id="{4FFDB840-2A81-E941-33D0-AC81E126F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372" y="1881609"/>
            <a:ext cx="5102808" cy="400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787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31CFC3-A809-EEE8-E3D3-CCF189AFF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58" y="354000"/>
            <a:ext cx="10800935" cy="1325563"/>
          </a:xfrm>
        </p:spPr>
        <p:txBody>
          <a:bodyPr>
            <a:noAutofit/>
          </a:bodyPr>
          <a:lstStyle/>
          <a:p>
            <a:pPr algn="ctr"/>
            <a:r>
              <a:rPr lang="sl-SI" sz="2400" b="1" dirty="0">
                <a:latin typeface="+mn-lt"/>
              </a:rPr>
              <a:t>NATREG na Pohorju</a:t>
            </a:r>
            <a:r>
              <a:rPr lang="sl-SI" sz="2400" dirty="0">
                <a:latin typeface="+mn-lt"/>
              </a:rPr>
              <a:t>: </a:t>
            </a:r>
            <a:r>
              <a:rPr lang="sl-SI" sz="2400" b="1" dirty="0">
                <a:latin typeface="+mn-lt"/>
              </a:rPr>
              <a:t>Proces</a:t>
            </a:r>
            <a:r>
              <a:rPr lang="sl-SI" sz="2400" dirty="0">
                <a:latin typeface="+mn-lt"/>
              </a:rPr>
              <a:t> priprave Vizije Pohorje 2030 ter osnutka načrta upravljanja Pohorja, </a:t>
            </a:r>
            <a:r>
              <a:rPr lang="sl-SI" sz="2400" b="1" dirty="0">
                <a:latin typeface="+mn-lt"/>
              </a:rPr>
              <a:t>ki je transformiral način sodelovanja v regiji </a:t>
            </a:r>
            <a:r>
              <a:rPr lang="sl-SI" sz="2400" dirty="0">
                <a:latin typeface="+mn-lt"/>
              </a:rPr>
              <a:t>in v 10 letih po zaključku projekta direktno </a:t>
            </a:r>
            <a:r>
              <a:rPr lang="sl-SI" sz="2400" b="1" dirty="0">
                <a:latin typeface="+mn-lt"/>
              </a:rPr>
              <a:t>sprožil preko 10 mio novih investicij </a:t>
            </a:r>
            <a:r>
              <a:rPr lang="sl-SI" sz="2400" dirty="0">
                <a:latin typeface="+mn-lt"/>
              </a:rPr>
              <a:t>(javnih, zasebnih)</a:t>
            </a:r>
            <a:br>
              <a:rPr lang="sl-SI" sz="2400" dirty="0">
                <a:latin typeface="+mn-lt"/>
              </a:rPr>
            </a:br>
            <a:endParaRPr lang="sl-SI" sz="2400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146CA4-8FDA-7A45-CDF8-8E97733561EE}"/>
              </a:ext>
            </a:extLst>
          </p:cNvPr>
          <p:cNvSpPr txBox="1"/>
          <p:nvPr/>
        </p:nvSpPr>
        <p:spPr>
          <a:xfrm>
            <a:off x="64877" y="1402870"/>
            <a:ext cx="12689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00B050"/>
                </a:solidFill>
              </a:rPr>
              <a:t>Vizija Pohorje 2030</a:t>
            </a:r>
          </a:p>
        </p:txBody>
      </p:sp>
      <p:pic>
        <p:nvPicPr>
          <p:cNvPr id="5122" name="Picture 2" descr="Wetman">
            <a:extLst>
              <a:ext uri="{FF2B5EF4-FFF2-40B4-BE49-F238E27FC236}">
                <a16:creationId xmlns:a16="http://schemas.microsoft.com/office/drawing/2014/main" id="{E8255BDA-E2C0-6174-4E8D-C21014D98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65" y="2488692"/>
            <a:ext cx="21431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onaravno upravljanje planin na varovanih območjih">
            <a:extLst>
              <a:ext uri="{FF2B5EF4-FFF2-40B4-BE49-F238E27FC236}">
                <a16:creationId xmlns:a16="http://schemas.microsoft.com/office/drawing/2014/main" id="{25B1126A-97DA-FDDC-63BE-E981C0833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207" y="2298192"/>
            <a:ext cx="14097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8321FF-A277-A8A1-906F-08BB873C3426}"/>
              </a:ext>
            </a:extLst>
          </p:cNvPr>
          <p:cNvSpPr txBox="1"/>
          <p:nvPr/>
        </p:nvSpPr>
        <p:spPr>
          <a:xfrm>
            <a:off x="5002907" y="2683624"/>
            <a:ext cx="2444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i="0" dirty="0">
                <a:solidFill>
                  <a:srgbClr val="000000"/>
                </a:solidFill>
                <a:effectLst/>
              </a:rPr>
              <a:t>Trajnostno upravljanje Pohorja – Suport</a:t>
            </a:r>
          </a:p>
          <a:p>
            <a:endParaRPr lang="sl-SI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AEC7FE-DCD3-2A5D-C5FB-2779937FAD1A}"/>
              </a:ext>
            </a:extLst>
          </p:cNvPr>
          <p:cNvSpPr txBox="1"/>
          <p:nvPr/>
        </p:nvSpPr>
        <p:spPr>
          <a:xfrm>
            <a:off x="107923" y="5572844"/>
            <a:ext cx="58036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Vir in več informacij: </a:t>
            </a:r>
          </a:p>
          <a:p>
            <a:r>
              <a:rPr lang="sl-SI" dirty="0">
                <a:hlinkClick r:id="rId4"/>
              </a:rPr>
              <a:t>https://www.projektipohorja.si/</a:t>
            </a:r>
            <a:endParaRPr lang="sl-SI" dirty="0"/>
          </a:p>
          <a:p>
            <a:r>
              <a:rPr lang="sl-SI" dirty="0">
                <a:hlinkClick r:id="rId5"/>
              </a:rPr>
              <a:t>https://rra-podravje.si/projekti/partnerstvo-za-pohorje</a:t>
            </a:r>
            <a:endParaRPr lang="sl-SI" dirty="0"/>
          </a:p>
          <a:p>
            <a:r>
              <a:rPr lang="sl-SI" dirty="0">
                <a:hlinkClick r:id="rId6"/>
              </a:rPr>
              <a:t>https://www.pohorje-slovenija.si/</a:t>
            </a:r>
            <a:endParaRPr lang="sl-SI" dirty="0"/>
          </a:p>
          <a:p>
            <a:endParaRPr lang="sl-SI" dirty="0"/>
          </a:p>
        </p:txBody>
      </p:sp>
      <p:pic>
        <p:nvPicPr>
          <p:cNvPr id="5126" name="Picture 6" descr="grasslands-2-300x118">
            <a:extLst>
              <a:ext uri="{FF2B5EF4-FFF2-40B4-BE49-F238E27FC236}">
                <a16:creationId xmlns:a16="http://schemas.microsoft.com/office/drawing/2014/main" id="{E66A63F6-E1E1-BE96-7E9D-F8E3ED642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166" y="3355025"/>
            <a:ext cx="2444621" cy="96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Opis slike ni na voljo.">
            <a:extLst>
              <a:ext uri="{FF2B5EF4-FFF2-40B4-BE49-F238E27FC236}">
                <a16:creationId xmlns:a16="http://schemas.microsoft.com/office/drawing/2014/main" id="{A9C58DAC-1311-14CE-FC37-C3203DCDC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1" t="16111" r="8906" b="29028"/>
          <a:stretch/>
        </p:blipFill>
        <p:spPr bwMode="auto">
          <a:xfrm>
            <a:off x="8088018" y="3895848"/>
            <a:ext cx="1141160" cy="77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795155-A697-7E40-C897-E077104A171B}"/>
              </a:ext>
            </a:extLst>
          </p:cNvPr>
          <p:cNvSpPr txBox="1"/>
          <p:nvPr/>
        </p:nvSpPr>
        <p:spPr>
          <a:xfrm>
            <a:off x="6234126" y="5121567"/>
            <a:ext cx="2353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/>
              <a:t>Partnerstvo za Pohorje in Strategija razvoja</a:t>
            </a:r>
          </a:p>
        </p:txBody>
      </p:sp>
      <p:pic>
        <p:nvPicPr>
          <p:cNvPr id="5134" name="Picture 14" descr="Opis slike ni na voljo.">
            <a:extLst>
              <a:ext uri="{FF2B5EF4-FFF2-40B4-BE49-F238E27FC236}">
                <a16:creationId xmlns:a16="http://schemas.microsoft.com/office/drawing/2014/main" id="{5B29A399-009A-01A6-DF83-752490CA2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924" y="4075292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lipsa 1">
            <a:extLst>
              <a:ext uri="{FF2B5EF4-FFF2-40B4-BE49-F238E27FC236}">
                <a16:creationId xmlns:a16="http://schemas.microsoft.com/office/drawing/2014/main" id="{EB31B6F1-A15B-9C49-80B9-00977F545AFB}"/>
              </a:ext>
            </a:extLst>
          </p:cNvPr>
          <p:cNvSpPr/>
          <p:nvPr/>
        </p:nvSpPr>
        <p:spPr>
          <a:xfrm>
            <a:off x="10581708" y="5118932"/>
            <a:ext cx="1610292" cy="1602447"/>
          </a:xfrm>
          <a:prstGeom prst="ellipse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00" r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l-SI" sz="11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l-SI" sz="11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l-SI" sz="11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l-SI" sz="11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l-SI" sz="11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l-SI" sz="11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l-SI" sz="11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l-SI" sz="11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l-SI" sz="11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l-SI" sz="11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l-SI" sz="11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l-SI" sz="11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l-SI" sz="11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l-SI" sz="11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l-SI" sz="11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15" name="Slika 903021770" descr="Opis slike ni na voljo.">
            <a:extLst>
              <a:ext uri="{FF2B5EF4-FFF2-40B4-BE49-F238E27FC236}">
                <a16:creationId xmlns:a16="http://schemas.microsoft.com/office/drawing/2014/main" id="{6C072DD3-2A19-ACAE-51BC-3669AB16474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4" t="21693" r="10317" b="14815"/>
          <a:stretch/>
        </p:blipFill>
        <p:spPr bwMode="auto">
          <a:xfrm>
            <a:off x="8290549" y="5412615"/>
            <a:ext cx="1482090" cy="11887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85CA5DB-E2C7-0D1C-D4A3-1A2170748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662" y="3254179"/>
            <a:ext cx="115252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7E4DCE1-0CF0-8EE5-6609-F6C208B87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182" y="4277836"/>
            <a:ext cx="2138763" cy="80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511EF9-D9E8-22D6-FEA5-004C2507DAC8}"/>
              </a:ext>
            </a:extLst>
          </p:cNvPr>
          <p:cNvSpPr txBox="1"/>
          <p:nvPr/>
        </p:nvSpPr>
        <p:spPr>
          <a:xfrm>
            <a:off x="10287395" y="5282358"/>
            <a:ext cx="534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200" b="1" dirty="0"/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79081B-50DF-1437-65E3-FD1B8DDEDB17}"/>
              </a:ext>
            </a:extLst>
          </p:cNvPr>
          <p:cNvSpPr txBox="1"/>
          <p:nvPr/>
        </p:nvSpPr>
        <p:spPr>
          <a:xfrm>
            <a:off x="7687809" y="6428224"/>
            <a:ext cx="3095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/>
              <a:t>Destinacija Pohorje Slovenija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3B1AE00-23B8-0DBD-E0D9-01970BF1D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5" t="30073" r="10545" b="30312"/>
          <a:stretch/>
        </p:blipFill>
        <p:spPr bwMode="auto">
          <a:xfrm>
            <a:off x="1488481" y="1455804"/>
            <a:ext cx="1950084" cy="65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065A128-76DC-228E-F9C1-4CDD673B3AFF}"/>
              </a:ext>
            </a:extLst>
          </p:cNvPr>
          <p:cNvCxnSpPr/>
          <p:nvPr/>
        </p:nvCxnSpPr>
        <p:spPr>
          <a:xfrm>
            <a:off x="771920" y="1616997"/>
            <a:ext cx="9515475" cy="410527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2865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31CFC3-A809-EEE8-E3D3-CCF189AFF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286" y="191327"/>
            <a:ext cx="12206285" cy="1325563"/>
          </a:xfrm>
        </p:spPr>
        <p:txBody>
          <a:bodyPr>
            <a:normAutofit/>
          </a:bodyPr>
          <a:lstStyle/>
          <a:p>
            <a:pPr algn="ctr"/>
            <a:br>
              <a:rPr lang="sl-SI" dirty="0"/>
            </a:br>
            <a:endParaRPr lang="sl-SI" sz="3200" dirty="0"/>
          </a:p>
        </p:txBody>
      </p:sp>
      <p:pic>
        <p:nvPicPr>
          <p:cNvPr id="2050" name="Picture 2" descr="Pot na Lovrenška jezera">
            <a:extLst>
              <a:ext uri="{FF2B5EF4-FFF2-40B4-BE49-F238E27FC236}">
                <a16:creationId xmlns:a16="http://schemas.microsoft.com/office/drawing/2014/main" id="{7625D85B-FC90-D0DC-42D0-A723BF1F72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"/>
          <a:stretch/>
        </p:blipFill>
        <p:spPr bwMode="auto">
          <a:xfrm>
            <a:off x="0" y="1080973"/>
            <a:ext cx="5693181" cy="433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Črno jezero - Krožna interpretativna učna pot | KRAJI - Slovenija">
            <a:extLst>
              <a:ext uri="{FF2B5EF4-FFF2-40B4-BE49-F238E27FC236}">
                <a16:creationId xmlns:a16="http://schemas.microsoft.com/office/drawing/2014/main" id="{CDDB0206-F95E-B19F-BDAD-0089AA48C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275" y="1080973"/>
            <a:ext cx="6529725" cy="433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792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31CFC3-A809-EEE8-E3D3-CCF189AFF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286" y="191327"/>
            <a:ext cx="12206285" cy="1325563"/>
          </a:xfrm>
        </p:spPr>
        <p:txBody>
          <a:bodyPr>
            <a:normAutofit/>
          </a:bodyPr>
          <a:lstStyle/>
          <a:p>
            <a:pPr algn="ctr"/>
            <a:r>
              <a:rPr lang="sl-SI" sz="3200" b="1" dirty="0">
                <a:latin typeface="+mn-lt"/>
              </a:rPr>
              <a:t>Projekt Pohorka</a:t>
            </a:r>
            <a:br>
              <a:rPr lang="sl-SI" dirty="0"/>
            </a:br>
            <a:endParaRPr lang="sl-SI" sz="3200" dirty="0"/>
          </a:p>
        </p:txBody>
      </p:sp>
      <p:pic>
        <p:nvPicPr>
          <p:cNvPr id="7170" name="Picture 2" descr="Morda je slika naslednjega: besedilo">
            <a:extLst>
              <a:ext uri="{FF2B5EF4-FFF2-40B4-BE49-F238E27FC236}">
                <a16:creationId xmlns:a16="http://schemas.microsoft.com/office/drawing/2014/main" id="{33A4E819-FBAA-D33C-D698-9ABDDFF4F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3866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Opis slike ni na voljo.">
            <a:extLst>
              <a:ext uri="{FF2B5EF4-FFF2-40B4-BE49-F238E27FC236}">
                <a16:creationId xmlns:a16="http://schemas.microsoft.com/office/drawing/2014/main" id="{DD96C302-D4E4-7CB1-6529-C38B7481B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6" y="1082999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893CC2-C1CC-08B1-C174-338B2E2289EE}"/>
              </a:ext>
            </a:extLst>
          </p:cNvPr>
          <p:cNvSpPr txBox="1"/>
          <p:nvPr/>
        </p:nvSpPr>
        <p:spPr>
          <a:xfrm>
            <a:off x="409894" y="5774134"/>
            <a:ext cx="5700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/>
              <a:t>Vodilni partner</a:t>
            </a:r>
            <a:r>
              <a:rPr lang="sl-SI" sz="2000" dirty="0"/>
              <a:t>: RRA Koroška</a:t>
            </a:r>
          </a:p>
          <a:p>
            <a:r>
              <a:rPr lang="sl-SI" sz="2000" b="1" dirty="0"/>
              <a:t>Financiranje: </a:t>
            </a:r>
            <a:r>
              <a:rPr lang="pl-PL" sz="2000" dirty="0"/>
              <a:t>Republika Slovenija in Evropski sklad za regionalni razvoj – EKP 2014-2020</a:t>
            </a:r>
            <a:endParaRPr lang="sl-SI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1C8DFB-3DBD-3563-B72D-C766A2E0BD64}"/>
              </a:ext>
            </a:extLst>
          </p:cNvPr>
          <p:cNvSpPr txBox="1"/>
          <p:nvPr/>
        </p:nvSpPr>
        <p:spPr>
          <a:xfrm>
            <a:off x="6202272" y="5774134"/>
            <a:ext cx="5700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/>
              <a:t>Povezovanje naravovarstva, turizma, izobraževalnih vsebin v podporo trajnostnemu razvoju Pohorja.</a:t>
            </a:r>
          </a:p>
        </p:txBody>
      </p:sp>
    </p:spTree>
    <p:extLst>
      <p:ext uri="{BB962C8B-B14F-4D97-AF65-F5344CB8AC3E}">
        <p14:creationId xmlns:p14="http://schemas.microsoft.com/office/powerpoint/2010/main" val="1142717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31CFC3-A809-EEE8-E3D3-CCF189AFF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sl-SI" sz="2800" b="1" dirty="0">
                <a:latin typeface="+mn-lt"/>
              </a:rPr>
              <a:t>Pot med krošnjami</a:t>
            </a:r>
            <a:br>
              <a:rPr lang="sl-SI" dirty="0"/>
            </a:br>
            <a:endParaRPr lang="sl-SI" sz="3200" dirty="0"/>
          </a:p>
        </p:txBody>
      </p:sp>
      <p:pic>
        <p:nvPicPr>
          <p:cNvPr id="4098" name="Picture 2" descr="Pot med krošnjami Pohorje - Rogla">
            <a:extLst>
              <a:ext uri="{FF2B5EF4-FFF2-40B4-BE49-F238E27FC236}">
                <a16:creationId xmlns:a16="http://schemas.microsoft.com/office/drawing/2014/main" id="{271C3FF1-AB26-B9E1-A462-5AF25E6F4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7193"/>
            <a:ext cx="6096000" cy="40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rezplačni vodeni ogledi Poti med krošnjami - Eko Dežela">
            <a:extLst>
              <a:ext uri="{FF2B5EF4-FFF2-40B4-BE49-F238E27FC236}">
                <a16:creationId xmlns:a16="http://schemas.microsoft.com/office/drawing/2014/main" id="{BB06B2F1-9912-3999-2E32-77394C562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27193"/>
            <a:ext cx="6124905" cy="40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9F3CAB-91DF-7D56-4930-614BF6431B95}"/>
              </a:ext>
            </a:extLst>
          </p:cNvPr>
          <p:cNvSpPr txBox="1"/>
          <p:nvPr/>
        </p:nvSpPr>
        <p:spPr>
          <a:xfrm>
            <a:off x="183352" y="5618260"/>
            <a:ext cx="57941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/>
              <a:t>Lastnik in upravitelj: </a:t>
            </a:r>
            <a:r>
              <a:rPr lang="sl-SI" sz="2000" dirty="0"/>
              <a:t>Podjetje Pod med krošnjami Pohorje d.o.o.</a:t>
            </a:r>
          </a:p>
          <a:p>
            <a:r>
              <a:rPr lang="sl-SI" sz="2000" b="1" dirty="0"/>
              <a:t>Odprtje: </a:t>
            </a:r>
            <a:r>
              <a:rPr lang="sl-SI" sz="2000" dirty="0"/>
              <a:t>2019; odtlej več kot pol milijona obiskovalcev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85D234-8E9A-74FE-7580-E4673B3B97E4}"/>
              </a:ext>
            </a:extLst>
          </p:cNvPr>
          <p:cNvSpPr txBox="1"/>
          <p:nvPr/>
        </p:nvSpPr>
        <p:spPr>
          <a:xfrm>
            <a:off x="6308256" y="5618260"/>
            <a:ext cx="5700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/>
              <a:t>Zasebno podjetje je postalo povezovalec in generator lokalne ekonomije ter promotor sonaravnega razvoja Pohorja.</a:t>
            </a:r>
          </a:p>
        </p:txBody>
      </p:sp>
    </p:spTree>
    <p:extLst>
      <p:ext uri="{BB962C8B-B14F-4D97-AF65-F5344CB8AC3E}">
        <p14:creationId xmlns:p14="http://schemas.microsoft.com/office/powerpoint/2010/main" val="37293004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different colored circles&#10;&#10;Description automatically generated">
            <a:extLst>
              <a:ext uri="{FF2B5EF4-FFF2-40B4-BE49-F238E27FC236}">
                <a16:creationId xmlns:a16="http://schemas.microsoft.com/office/drawing/2014/main" id="{4F910610-C1AB-9347-A12E-BDDD0AC80C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50" b="9955"/>
          <a:stretch/>
        </p:blipFill>
        <p:spPr bwMode="auto">
          <a:xfrm>
            <a:off x="2938493" y="1622557"/>
            <a:ext cx="6115960" cy="36128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47A47C-A3EC-F0CD-840A-761D6D7F93DD}"/>
              </a:ext>
            </a:extLst>
          </p:cNvPr>
          <p:cNvSpPr/>
          <p:nvPr/>
        </p:nvSpPr>
        <p:spPr>
          <a:xfrm>
            <a:off x="8342861" y="633768"/>
            <a:ext cx="2855167" cy="1814463"/>
          </a:xfrm>
          <a:prstGeom prst="rect">
            <a:avLst/>
          </a:prstGeom>
          <a:solidFill>
            <a:srgbClr val="9FE9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Sonaravno upravljanje Pohorja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Ohranjanje in izboljšanje biodiverzitete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Ekonomsko vrednotenje ekosistemskih storitev podlaga za nov ekonomski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Nov finančni model: Sklad za Pohorje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879C3A-8ACC-CA2A-F10A-B4C7B158CF5B}"/>
              </a:ext>
            </a:extLst>
          </p:cNvPr>
          <p:cNvSpPr/>
          <p:nvPr/>
        </p:nvSpPr>
        <p:spPr>
          <a:xfrm>
            <a:off x="341179" y="2518635"/>
            <a:ext cx="2855167" cy="1651518"/>
          </a:xfrm>
          <a:prstGeom prst="rect">
            <a:avLst/>
          </a:prstGeom>
          <a:solidFill>
            <a:srgbClr val="FFEC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Vključevanje vseh prebivalcev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Dostopnost za lokalne uporabnike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Novi načini in nivoji sodelovanja lokalne skupnosti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C3D2B7-114A-F03F-EBA6-3BC5CA5936C3}"/>
              </a:ext>
            </a:extLst>
          </p:cNvPr>
          <p:cNvSpPr/>
          <p:nvPr/>
        </p:nvSpPr>
        <p:spPr>
          <a:xfrm>
            <a:off x="7424057" y="5128921"/>
            <a:ext cx="2855167" cy="16515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Aktivacija lokalnih družbenih, naravnih in kulturnih potencialov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Novo vrednotenje – narava kot priložnost in ne ovira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Krepitev povezanosti lokalnega prebivalstva s Pohorjem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34773C-CD7F-E40F-E7FB-13B6360BD40C}"/>
              </a:ext>
            </a:extLst>
          </p:cNvPr>
          <p:cNvSpPr/>
          <p:nvPr/>
        </p:nvSpPr>
        <p:spPr>
          <a:xfrm>
            <a:off x="1768762" y="5278130"/>
            <a:ext cx="2855167" cy="9762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Sistemsko naslovil medsektorsko sodelovanje: narava, gozd, kmetijstvo, turizem, kult. Dediščina, regionalni razvoj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BA1D74-9EF7-6388-794A-DDF3B7151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6" y="3428998"/>
            <a:ext cx="8" cy="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288C27-3BCA-D192-7E32-228E15B74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6" y="3428998"/>
            <a:ext cx="8" cy="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C98DDDC-3C8E-3FFA-2E10-C17796655E97}"/>
              </a:ext>
            </a:extLst>
          </p:cNvPr>
          <p:cNvSpPr/>
          <p:nvPr/>
        </p:nvSpPr>
        <p:spPr>
          <a:xfrm>
            <a:off x="2311687" y="492455"/>
            <a:ext cx="2855167" cy="9814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So-ustvarjanje vizije in načrta upravljanja Pohorja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Skupina za Pohorje, Regionalni park Pohorje, Sprosti misli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DE8FD2-97BE-C647-453D-97AD3D4DEA61}"/>
              </a:ext>
            </a:extLst>
          </p:cNvPr>
          <p:cNvSpPr/>
          <p:nvPr/>
        </p:nvSpPr>
        <p:spPr>
          <a:xfrm>
            <a:off x="8737793" y="3129012"/>
            <a:ext cx="2855167" cy="8810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tx1"/>
                </a:solidFill>
              </a:rPr>
              <a:t>Povezovanje oblikovanja rešitev od spodaj navzgor (lokalno, regionalno) in od zgoraj navzdol (nacionalno, mednarodno)</a:t>
            </a:r>
          </a:p>
        </p:txBody>
      </p:sp>
    </p:spTree>
    <p:extLst>
      <p:ext uri="{BB962C8B-B14F-4D97-AF65-F5344CB8AC3E}">
        <p14:creationId xmlns:p14="http://schemas.microsoft.com/office/powerpoint/2010/main" val="23617669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11B22E0-9259-6622-F54C-518C340C854B}"/>
              </a:ext>
            </a:extLst>
          </p:cNvPr>
          <p:cNvSpPr/>
          <p:nvPr/>
        </p:nvSpPr>
        <p:spPr>
          <a:xfrm>
            <a:off x="298580" y="94537"/>
            <a:ext cx="2258008" cy="76387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chemeClr val="tx1"/>
                </a:solidFill>
              </a:rPr>
              <a:t>Izobraževalni proces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2FB6B91-3A3D-30DA-FA07-1482B713C9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167"/>
          <a:stretch/>
        </p:blipFill>
        <p:spPr>
          <a:xfrm>
            <a:off x="193790" y="1514851"/>
            <a:ext cx="5473585" cy="280756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7FAC963-97DA-8A61-0DC7-69A188F7C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90" y="4122793"/>
            <a:ext cx="2421226" cy="26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65CABC-B79B-8787-F324-2BC97A940F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2"/>
          <a:stretch/>
        </p:blipFill>
        <p:spPr bwMode="auto">
          <a:xfrm>
            <a:off x="2615016" y="4341335"/>
            <a:ext cx="3052359" cy="240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6463266-CAD6-096C-8C9F-3CF10A85A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4" y="1037584"/>
            <a:ext cx="5721235" cy="477267"/>
          </a:xfrm>
        </p:spPr>
        <p:txBody>
          <a:bodyPr>
            <a:noAutofit/>
          </a:bodyPr>
          <a:lstStyle/>
          <a:p>
            <a:pPr algn="ctr"/>
            <a:r>
              <a:rPr lang="sl-SI" sz="2400" b="1" dirty="0">
                <a:latin typeface="+mn-lt"/>
              </a:rPr>
              <a:t>Visoka šola za oblikovanje Ulm (1953-1968)</a:t>
            </a:r>
            <a:endParaRPr lang="sl-SI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047C18-AF57-97FA-F18B-3556ED65EE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956" t="21827" r="7207" b="17962"/>
          <a:stretch/>
        </p:blipFill>
        <p:spPr>
          <a:xfrm>
            <a:off x="6309194" y="1514851"/>
            <a:ext cx="5540684" cy="28075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9B18EA2-27FD-02B5-438A-A36AEF696890}"/>
              </a:ext>
            </a:extLst>
          </p:cNvPr>
          <p:cNvSpPr txBox="1">
            <a:spLocks/>
          </p:cNvSpPr>
          <p:nvPr/>
        </p:nvSpPr>
        <p:spPr>
          <a:xfrm>
            <a:off x="6190860" y="945287"/>
            <a:ext cx="6001140" cy="6618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2400" b="1" dirty="0">
                <a:latin typeface="+mn-lt"/>
              </a:rPr>
              <a:t>Potujoča akademija v Sevnici (NEB na Donavi)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02A4A2-A5B8-CDC5-016C-9B61DC3127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41" t="9932" r="8750" b="21110"/>
          <a:stretch/>
        </p:blipFill>
        <p:spPr>
          <a:xfrm>
            <a:off x="6309194" y="4507603"/>
            <a:ext cx="3182116" cy="2070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688ECA-936B-F5D1-43D7-FABC9C295E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225" t="10138" r="12188" b="20834"/>
          <a:stretch/>
        </p:blipFill>
        <p:spPr>
          <a:xfrm>
            <a:off x="9339942" y="4507603"/>
            <a:ext cx="2509936" cy="209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7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0985543-B198-6886-F319-F97D523B1DC2}"/>
              </a:ext>
            </a:extLst>
          </p:cNvPr>
          <p:cNvSpPr txBox="1"/>
          <p:nvPr/>
        </p:nvSpPr>
        <p:spPr>
          <a:xfrm>
            <a:off x="629728" y="638355"/>
            <a:ext cx="89084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/>
              <a:t>Originalni Bauhaus (1919 – 1933, Weimar, Nemčija)</a:t>
            </a:r>
            <a:endParaRPr lang="en-US" sz="3200" b="1" dirty="0"/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4796D150-76D9-F184-D0AB-E2F933E4824D}"/>
              </a:ext>
            </a:extLst>
          </p:cNvPr>
          <p:cNvSpPr txBox="1"/>
          <p:nvPr/>
        </p:nvSpPr>
        <p:spPr>
          <a:xfrm>
            <a:off x="4718648" y="1402124"/>
            <a:ext cx="734107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/>
              <a:t>Gibanje</a:t>
            </a:r>
            <a:r>
              <a:rPr lang="sl-SI" sz="2000" dirty="0"/>
              <a:t>, ki je povezovalo umetniške smeri.</a:t>
            </a:r>
          </a:p>
          <a:p>
            <a:endParaRPr lang="sl-SI" sz="2000" dirty="0"/>
          </a:p>
          <a:p>
            <a:r>
              <a:rPr lang="sl-SI" sz="2000" b="1" dirty="0"/>
              <a:t>Nov pedagoški pristop, </a:t>
            </a:r>
            <a:r>
              <a:rPr lang="sl-SI" sz="2000" dirty="0"/>
              <a:t>povezana skupnost učiteljev in učencev.</a:t>
            </a:r>
          </a:p>
          <a:p>
            <a:endParaRPr lang="sl-SI" sz="2000" dirty="0"/>
          </a:p>
          <a:p>
            <a:r>
              <a:rPr lang="sl-SI" sz="2000" b="1" dirty="0"/>
              <a:t>Celovit pristop k oblikovanju rešitev, </a:t>
            </a:r>
            <a:r>
              <a:rPr lang="sl-SI" sz="2000" dirty="0"/>
              <a:t>preseganje ene smeri ali stroke</a:t>
            </a:r>
            <a:r>
              <a:rPr lang="sl-SI" sz="2000" i="1" dirty="0"/>
              <a:t>.</a:t>
            </a:r>
          </a:p>
          <a:p>
            <a:endParaRPr lang="sl-SI" sz="2000" b="1" i="1" dirty="0"/>
          </a:p>
          <a:p>
            <a:pPr algn="r"/>
            <a:r>
              <a:rPr lang="sl-SI" sz="2000" b="1" dirty="0">
                <a:solidFill>
                  <a:srgbClr val="C00000"/>
                </a:solidFill>
              </a:rPr>
              <a:t>Kako ustvarjati novo vrednost?</a:t>
            </a:r>
          </a:p>
          <a:p>
            <a:pPr algn="r"/>
            <a:endParaRPr lang="sl-SI" sz="2000" b="1" dirty="0">
              <a:solidFill>
                <a:srgbClr val="FF0000"/>
              </a:solidFill>
            </a:endParaRPr>
          </a:p>
          <a:p>
            <a:r>
              <a:rPr lang="sl-SI" sz="2000" b="1" dirty="0">
                <a:solidFill>
                  <a:srgbClr val="00B050"/>
                </a:solidFill>
              </a:rPr>
              <a:t>Povezovanje </a:t>
            </a:r>
            <a:r>
              <a:rPr lang="sl-SI" sz="2000" dirty="0">
                <a:solidFill>
                  <a:srgbClr val="00B050"/>
                </a:solidFill>
              </a:rPr>
              <a:t>umetnosti, tehnologije in proizvodnega procesa.</a:t>
            </a:r>
          </a:p>
          <a:p>
            <a:endParaRPr lang="sl-SI" sz="2000" b="1" dirty="0">
              <a:solidFill>
                <a:srgbClr val="00B050"/>
              </a:solidFill>
            </a:endParaRPr>
          </a:p>
          <a:p>
            <a:r>
              <a:rPr lang="sl-SI" sz="2000" b="1" dirty="0">
                <a:solidFill>
                  <a:srgbClr val="00B050"/>
                </a:solidFill>
              </a:rPr>
              <a:t>10 principov / vrednot BAUHAUSA</a:t>
            </a:r>
            <a:endParaRPr lang="sl-SI" sz="2000" dirty="0">
              <a:solidFill>
                <a:srgbClr val="00B050"/>
              </a:solidFill>
            </a:endParaRPr>
          </a:p>
          <a:p>
            <a:endParaRPr lang="sl-SI" sz="2000" dirty="0">
              <a:solidFill>
                <a:srgbClr val="00B050"/>
              </a:solidFill>
            </a:endParaRPr>
          </a:p>
          <a:p>
            <a:r>
              <a:rPr lang="sl-SI" sz="2000" b="1" dirty="0">
                <a:solidFill>
                  <a:srgbClr val="00B050"/>
                </a:solidFill>
              </a:rPr>
              <a:t>Odprtost za drugačne/nove ideje, </a:t>
            </a:r>
            <a:r>
              <a:rPr lang="sl-SI" sz="2000" dirty="0">
                <a:solidFill>
                  <a:srgbClr val="00B050"/>
                </a:solidFill>
              </a:rPr>
              <a:t>poglede, rešitve, metode, spodbujanje tehnoloških inovacij.</a:t>
            </a:r>
          </a:p>
          <a:p>
            <a:endParaRPr lang="sl-SI" sz="2000" dirty="0">
              <a:solidFill>
                <a:srgbClr val="00B050"/>
              </a:solidFill>
            </a:endParaRPr>
          </a:p>
          <a:p>
            <a:r>
              <a:rPr lang="sl-SI" sz="2000" b="1" dirty="0">
                <a:solidFill>
                  <a:srgbClr val="00B050"/>
                </a:solidFill>
              </a:rPr>
              <a:t>Nov način </a:t>
            </a:r>
            <a:r>
              <a:rPr lang="sl-SI" sz="2000" b="1" dirty="0" err="1">
                <a:solidFill>
                  <a:srgbClr val="00B050"/>
                </a:solidFill>
              </a:rPr>
              <a:t>Busniess</a:t>
            </a:r>
            <a:r>
              <a:rPr lang="sl-SI" sz="2000" b="1" dirty="0">
                <a:solidFill>
                  <a:srgbClr val="00B050"/>
                </a:solidFill>
              </a:rPr>
              <a:t> as </a:t>
            </a:r>
            <a:r>
              <a:rPr lang="sl-SI" sz="2000" b="1" dirty="0" err="1">
                <a:solidFill>
                  <a:srgbClr val="00B050"/>
                </a:solidFill>
              </a:rPr>
              <a:t>ususal</a:t>
            </a:r>
            <a:endParaRPr lang="en-US" sz="2000" b="1" dirty="0">
              <a:solidFill>
                <a:srgbClr val="00B050"/>
              </a:solidFill>
            </a:endParaRPr>
          </a:p>
        </p:txBody>
      </p:sp>
      <p:pic>
        <p:nvPicPr>
          <p:cNvPr id="2050" name="Picture 2" descr="On behalf of Progressive Design – Two Modern Campuses in Transcultural  Dialogue: Bauhaus Kooperation">
            <a:extLst>
              <a:ext uri="{FF2B5EF4-FFF2-40B4-BE49-F238E27FC236}">
                <a16:creationId xmlns:a16="http://schemas.microsoft.com/office/drawing/2014/main" id="{E9949848-6527-24B6-1DB7-698EDBB8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28" y="1577600"/>
            <a:ext cx="2905934" cy="220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9229DDA-AC1D-2D7C-7C05-D0AA22B9A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64" y="4178566"/>
            <a:ext cx="2958021" cy="220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218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992A94-5529-1EC0-5C75-965AB7B651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53" t="27023" r="14494" b="6337"/>
          <a:stretch/>
        </p:blipFill>
        <p:spPr>
          <a:xfrm>
            <a:off x="298580" y="1408922"/>
            <a:ext cx="5580992" cy="3660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DFF9DA-51FA-B317-4958-0FD1D0808A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39" t="13800" r="36816" b="33706"/>
          <a:stretch/>
        </p:blipFill>
        <p:spPr>
          <a:xfrm>
            <a:off x="6160977" y="1197568"/>
            <a:ext cx="5447591" cy="387184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47B1F-723C-6316-EC33-5296BCC72534}"/>
              </a:ext>
            </a:extLst>
          </p:cNvPr>
          <p:cNvSpPr/>
          <p:nvPr/>
        </p:nvSpPr>
        <p:spPr>
          <a:xfrm>
            <a:off x="298580" y="94537"/>
            <a:ext cx="2258008" cy="76387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chemeClr val="tx1"/>
                </a:solidFill>
              </a:rPr>
              <a:t>Razvoj gospodarstva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32C4FF-241A-5E07-E198-6614CC7DDB98}"/>
              </a:ext>
            </a:extLst>
          </p:cNvPr>
          <p:cNvSpPr txBox="1"/>
          <p:nvPr/>
        </p:nvSpPr>
        <p:spPr>
          <a:xfrm>
            <a:off x="6096000" y="5149429"/>
            <a:ext cx="55125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400" dirty="0">
                <a:hlinkClick r:id="rId4"/>
              </a:rPr>
              <a:t>https://www.delo.si/gospodarstvo/novice/ajdovscina-bo-dobila-biotehnoloski-kampus/</a:t>
            </a:r>
            <a:endParaRPr lang="sl-SI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E5AAAD-B773-7D33-378B-1ECAFBCEA121}"/>
              </a:ext>
            </a:extLst>
          </p:cNvPr>
          <p:cNvSpPr txBox="1"/>
          <p:nvPr/>
        </p:nvSpPr>
        <p:spPr>
          <a:xfrm>
            <a:off x="200608" y="5181722"/>
            <a:ext cx="4711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>
                <a:hlinkClick r:id="rId5"/>
              </a:rPr>
              <a:t>https://dewesoft.com/sl/blog/mesto-akrobatov</a:t>
            </a:r>
            <a:endParaRPr lang="sl-SI" sz="1400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632276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John Morden Centre">
            <a:extLst>
              <a:ext uri="{FF2B5EF4-FFF2-40B4-BE49-F238E27FC236}">
                <a16:creationId xmlns:a16="http://schemas.microsoft.com/office/drawing/2014/main" id="{4EB03A55-418B-F7F0-402F-D70C1C6CE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531" y="94536"/>
            <a:ext cx="3209674" cy="401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44BE48F-D71A-3985-FD34-4F024F42B974}"/>
              </a:ext>
            </a:extLst>
          </p:cNvPr>
          <p:cNvSpPr/>
          <p:nvPr/>
        </p:nvSpPr>
        <p:spPr>
          <a:xfrm>
            <a:off x="298580" y="94537"/>
            <a:ext cx="2258008" cy="76387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chemeClr val="tx1"/>
                </a:solidFill>
              </a:rPr>
              <a:t>Dolgotrajna oskrba</a:t>
            </a:r>
          </a:p>
        </p:txBody>
      </p:sp>
      <p:pic>
        <p:nvPicPr>
          <p:cNvPr id="1028" name="Picture 4" descr="John Morden Centre in Blackheath, London">
            <a:extLst>
              <a:ext uri="{FF2B5EF4-FFF2-40B4-BE49-F238E27FC236}">
                <a16:creationId xmlns:a16="http://schemas.microsoft.com/office/drawing/2014/main" id="{606D5F5C-57AA-162E-07D3-A9D397829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42" y="4132475"/>
            <a:ext cx="4845378" cy="272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ohn Morden Centre in Blackheath, London">
            <a:extLst>
              <a:ext uri="{FF2B5EF4-FFF2-40B4-BE49-F238E27FC236}">
                <a16:creationId xmlns:a16="http://schemas.microsoft.com/office/drawing/2014/main" id="{999A4F21-B891-CE8B-DB3D-E0049B4D7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143" y="94536"/>
            <a:ext cx="3209674" cy="401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ohn Morden Centre in Blackheath, London">
            <a:extLst>
              <a:ext uri="{FF2B5EF4-FFF2-40B4-BE49-F238E27FC236}">
                <a16:creationId xmlns:a16="http://schemas.microsoft.com/office/drawing/2014/main" id="{DF924385-166C-29B2-2DB7-C627DCBBB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95" y="1409830"/>
            <a:ext cx="5001208" cy="50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CBA54D8-BB26-3A21-5400-64C014736D35}"/>
              </a:ext>
            </a:extLst>
          </p:cNvPr>
          <p:cNvSpPr txBox="1">
            <a:spLocks/>
          </p:cNvSpPr>
          <p:nvPr/>
        </p:nvSpPr>
        <p:spPr>
          <a:xfrm>
            <a:off x="-868137" y="858416"/>
            <a:ext cx="6001140" cy="6618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2400" b="1" dirty="0">
                <a:latin typeface="+mn-lt"/>
              </a:rPr>
              <a:t>Center John Morden, London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AB3A07-29AA-47BB-BE47-9B07BFAE7672}"/>
              </a:ext>
            </a:extLst>
          </p:cNvPr>
          <p:cNvSpPr txBox="1"/>
          <p:nvPr/>
        </p:nvSpPr>
        <p:spPr>
          <a:xfrm>
            <a:off x="65897" y="6439232"/>
            <a:ext cx="5133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>
                <a:hlinkClick r:id="rId6"/>
              </a:rPr>
              <a:t>https://www.bbc.com/news/entertainment-arts-67105475</a:t>
            </a:r>
            <a:endParaRPr lang="sl-SI" sz="1400" dirty="0"/>
          </a:p>
          <a:p>
            <a:endParaRPr lang="sl-SI" sz="1400" dirty="0"/>
          </a:p>
        </p:txBody>
      </p:sp>
    </p:spTree>
    <p:extLst>
      <p:ext uri="{BB962C8B-B14F-4D97-AF65-F5344CB8AC3E}">
        <p14:creationId xmlns:p14="http://schemas.microsoft.com/office/powerpoint/2010/main" val="15581548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D16E276-A6EA-CBA9-85E8-261AB573F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890" y="597241"/>
            <a:ext cx="6275070" cy="566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06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agus Factory in Alfeld - UNESCO World Heritage Centre">
            <a:extLst>
              <a:ext uri="{FF2B5EF4-FFF2-40B4-BE49-F238E27FC236}">
                <a16:creationId xmlns:a16="http://schemas.microsoft.com/office/drawing/2014/main" id="{0892F300-DC95-FAFB-6986-D09B67135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8625"/>
            <a:ext cx="114300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065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24F254DF-1AED-BF6F-B3A1-054E7EEA1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161" y="1615698"/>
            <a:ext cx="5543839" cy="416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ESSAU BAUHAUS MUSEUM">
            <a:extLst>
              <a:ext uri="{FF2B5EF4-FFF2-40B4-BE49-F238E27FC236}">
                <a16:creationId xmlns:a16="http://schemas.microsoft.com/office/drawing/2014/main" id="{AA05C67A-DC45-9918-1FC0-D61E6F4FD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5697"/>
            <a:ext cx="7397201" cy="416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809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arcel Breuer | &quot;Wassily&quot; Armchair | The Metropolitan Museum of Art">
            <a:extLst>
              <a:ext uri="{FF2B5EF4-FFF2-40B4-BE49-F238E27FC236}">
                <a16:creationId xmlns:a16="http://schemas.microsoft.com/office/drawing/2014/main" id="{0647979A-3D9F-8051-88FD-873172344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128" y="3429000"/>
            <a:ext cx="2941782" cy="255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10 iconic Bauhaus furniture designs: chairs, tables, a lamp and a chess set">
            <a:extLst>
              <a:ext uri="{FF2B5EF4-FFF2-40B4-BE49-F238E27FC236}">
                <a16:creationId xmlns:a16="http://schemas.microsoft.com/office/drawing/2014/main" id="{A6777E29-7740-D4EA-9304-6A238F0A7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128" y="132132"/>
            <a:ext cx="2941782" cy="294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What is Bauhaus Interior Design Style? | Robern">
            <a:extLst>
              <a:ext uri="{FF2B5EF4-FFF2-40B4-BE49-F238E27FC236}">
                <a16:creationId xmlns:a16="http://schemas.microsoft.com/office/drawing/2014/main" id="{E4BBE0EC-111C-2E59-EE91-08711808D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7345" cy="450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Ship-Building Game, bauhaus furniture design">
            <a:extLst>
              <a:ext uri="{FF2B5EF4-FFF2-40B4-BE49-F238E27FC236}">
                <a16:creationId xmlns:a16="http://schemas.microsoft.com/office/drawing/2014/main" id="{5FBEE8D9-E702-3713-F86E-C1DEF49AF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3532"/>
            <a:ext cx="2422462" cy="285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andinsky in Context | The Guggenheim Museums and Foundation">
            <a:extLst>
              <a:ext uri="{FF2B5EF4-FFF2-40B4-BE49-F238E27FC236}">
                <a16:creationId xmlns:a16="http://schemas.microsoft.com/office/drawing/2014/main" id="{A5B374C7-1184-0916-ED6D-1BB6235F9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425" y="0"/>
            <a:ext cx="4803140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Bauhaus interior design: Tips and ideas for your home - Coas">
            <a:extLst>
              <a:ext uri="{FF2B5EF4-FFF2-40B4-BE49-F238E27FC236}">
                <a16:creationId xmlns:a16="http://schemas.microsoft.com/office/drawing/2014/main" id="{84DCA2CF-B1A5-D824-D17C-6829A6FFA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639" y="3511296"/>
            <a:ext cx="5020055" cy="334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504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0985543-B198-6886-F319-F97D523B1DC2}"/>
              </a:ext>
            </a:extLst>
          </p:cNvPr>
          <p:cNvSpPr txBox="1"/>
          <p:nvPr/>
        </p:nvSpPr>
        <p:spPr>
          <a:xfrm>
            <a:off x="629728" y="638355"/>
            <a:ext cx="4053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/>
              <a:t>Novi evropski Bauhaus</a:t>
            </a:r>
            <a:endParaRPr lang="en-US" sz="3200" b="1" dirty="0"/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4796D150-76D9-F184-D0AB-E2F933E4824D}"/>
              </a:ext>
            </a:extLst>
          </p:cNvPr>
          <p:cNvSpPr txBox="1"/>
          <p:nvPr/>
        </p:nvSpPr>
        <p:spPr>
          <a:xfrm>
            <a:off x="4830825" y="2286075"/>
            <a:ext cx="71397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l-SI" sz="2000" b="1" dirty="0"/>
              <a:t>Pobuda NOVI EVROPSKI BAUHAUS (NEB) je osnova za zeleni prehod evropske družbe in ekonomije. </a:t>
            </a:r>
          </a:p>
          <a:p>
            <a:pPr algn="just"/>
            <a:endParaRPr lang="sl-SI" sz="2000" b="1" dirty="0"/>
          </a:p>
          <a:p>
            <a:pPr algn="just"/>
            <a:r>
              <a:rPr lang="sl-SI" sz="2000" dirty="0"/>
              <a:t>Je poziv vsem državljanom Evropske unije, da skupaj oblikujejo trajnostno in vključujočo prihodnost na način </a:t>
            </a:r>
            <a:r>
              <a:rPr lang="sl-SI" sz="2000"/>
              <a:t>transformacije vseh </a:t>
            </a:r>
            <a:r>
              <a:rPr lang="sl-SI" sz="2000" dirty="0"/>
              <a:t>segmentov družbe in ekonomije, še posebej grajenega okolja, s ciljem prispevati tako k podnebnim ciljem kot vsakodnevni kakovosti življenja posameznikov.</a:t>
            </a:r>
          </a:p>
          <a:p>
            <a:endParaRPr lang="sl-SI" sz="2000" dirty="0"/>
          </a:p>
          <a:p>
            <a:pPr algn="r"/>
            <a:endParaRPr lang="sl-SI" sz="2000" b="1" dirty="0">
              <a:solidFill>
                <a:srgbClr val="FF0000"/>
              </a:solidFill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1FBEDE9B-5DE3-2588-0C36-31400303A6DC}"/>
              </a:ext>
            </a:extLst>
          </p:cNvPr>
          <p:cNvSpPr txBox="1"/>
          <p:nvPr/>
        </p:nvSpPr>
        <p:spPr>
          <a:xfrm>
            <a:off x="83105" y="5843919"/>
            <a:ext cx="47477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000" dirty="0"/>
              <a:t>NOVI EVROPSKI BAUHAUS: </a:t>
            </a:r>
            <a:r>
              <a:rPr lang="en-US" sz="1000" dirty="0">
                <a:hlinkClick r:id="rId2"/>
              </a:rPr>
              <a:t>https://new-european-bauhaus.europa.eu/index_en</a:t>
            </a:r>
            <a:endParaRPr lang="sl-SI" sz="1000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8B8D9F8D-4A10-E41A-5FA9-160CF378F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2" y="1980743"/>
            <a:ext cx="4653646" cy="31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4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0985543-B198-6886-F319-F97D523B1DC2}"/>
              </a:ext>
            </a:extLst>
          </p:cNvPr>
          <p:cNvSpPr txBox="1"/>
          <p:nvPr/>
        </p:nvSpPr>
        <p:spPr>
          <a:xfrm>
            <a:off x="629728" y="638355"/>
            <a:ext cx="4053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/>
              <a:t>Novi evropski Bauhaus</a:t>
            </a:r>
            <a:endParaRPr lang="en-US" sz="3200" b="1" dirty="0"/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4796D150-76D9-F184-D0AB-E2F933E4824D}"/>
              </a:ext>
            </a:extLst>
          </p:cNvPr>
          <p:cNvSpPr txBox="1"/>
          <p:nvPr/>
        </p:nvSpPr>
        <p:spPr>
          <a:xfrm>
            <a:off x="4850921" y="1533465"/>
            <a:ext cx="734107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/>
              <a:t>Uvaja tri temeljne vrednote kot osnove razvojnih procesov: estetiko, sodelovanje, trajnost.</a:t>
            </a:r>
          </a:p>
          <a:p>
            <a:endParaRPr lang="sl-SI" sz="2000" b="1" i="1" dirty="0"/>
          </a:p>
          <a:p>
            <a:pPr algn="r"/>
            <a:r>
              <a:rPr lang="sl-SI" sz="2000" b="1" dirty="0">
                <a:solidFill>
                  <a:srgbClr val="C00000"/>
                </a:solidFill>
              </a:rPr>
              <a:t>Kako ustvarjati novo vrednost?</a:t>
            </a:r>
          </a:p>
          <a:p>
            <a:pPr algn="r"/>
            <a:endParaRPr lang="sl-SI" sz="2000" b="1" dirty="0">
              <a:solidFill>
                <a:srgbClr val="FF0000"/>
              </a:solidFill>
            </a:endParaRPr>
          </a:p>
          <a:p>
            <a:r>
              <a:rPr lang="sl-SI" sz="2000" b="1" dirty="0">
                <a:solidFill>
                  <a:srgbClr val="00B050"/>
                </a:solidFill>
              </a:rPr>
              <a:t>Kot osnovni princip delovanja uvaja sodelovanje ter med- in čez sektorski pristop k oblikovanju rešitev.</a:t>
            </a:r>
          </a:p>
          <a:p>
            <a:endParaRPr lang="sl-SI" sz="2000" b="1" dirty="0">
              <a:solidFill>
                <a:srgbClr val="00B050"/>
              </a:solidFill>
            </a:endParaRPr>
          </a:p>
          <a:p>
            <a:r>
              <a:rPr lang="sl-SI" sz="2000" b="1" dirty="0">
                <a:solidFill>
                  <a:srgbClr val="00B050"/>
                </a:solidFill>
              </a:rPr>
              <a:t>Okoljski cilji bodo doseženi samo, če se spremenijo tržne in finančne strukture.</a:t>
            </a:r>
          </a:p>
          <a:p>
            <a:endParaRPr lang="sl-SI" sz="2000" b="1" dirty="0">
              <a:solidFill>
                <a:srgbClr val="00B050"/>
              </a:solidFill>
            </a:endParaRPr>
          </a:p>
          <a:p>
            <a:r>
              <a:rPr lang="sl-SI" sz="2000" b="1" dirty="0">
                <a:solidFill>
                  <a:srgbClr val="00B050"/>
                </a:solidFill>
              </a:rPr>
              <a:t>Tehnološki preskoki morajo biti ustrezno podprti s spremembami vedenja in družbenega delovanja.</a:t>
            </a:r>
          </a:p>
          <a:p>
            <a:endParaRPr lang="sl-SI" sz="2000" b="1" dirty="0">
              <a:solidFill>
                <a:srgbClr val="00B050"/>
              </a:solidFill>
            </a:endParaRPr>
          </a:p>
          <a:p>
            <a:r>
              <a:rPr lang="sl-SI" sz="2000" b="1" dirty="0">
                <a:solidFill>
                  <a:srgbClr val="00B050"/>
                </a:solidFill>
              </a:rPr>
              <a:t>Temelji na povezovanju najboljšega dostopnega znanja </a:t>
            </a:r>
            <a:r>
              <a:rPr lang="sl-SI" sz="2000" dirty="0">
                <a:solidFill>
                  <a:srgbClr val="00B050"/>
                </a:solidFill>
              </a:rPr>
              <a:t>(glej NEB Compass, priloga).</a:t>
            </a:r>
          </a:p>
        </p:txBody>
      </p:sp>
      <p:pic>
        <p:nvPicPr>
          <p:cNvPr id="2050" name="Picture 2" descr="S&amp;Ds: The New European Bauhaus must improve the lives of people through  architecture and urban planning | Socialists &amp; Democrats">
            <a:extLst>
              <a:ext uri="{FF2B5EF4-FFF2-40B4-BE49-F238E27FC236}">
                <a16:creationId xmlns:a16="http://schemas.microsoft.com/office/drawing/2014/main" id="{1C607BDA-BEE0-0064-3C89-3E82763B16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1" r="10588"/>
          <a:stretch/>
        </p:blipFill>
        <p:spPr bwMode="auto">
          <a:xfrm>
            <a:off x="268483" y="1613409"/>
            <a:ext cx="4414983" cy="363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391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EB9931CC-6C1B-0552-10FB-DC9ED4E252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17" t="20689"/>
          <a:stretch/>
        </p:blipFill>
        <p:spPr>
          <a:xfrm>
            <a:off x="2768056" y="1522220"/>
            <a:ext cx="6191719" cy="3773027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F0D9820A-77FA-391C-17D1-8309DC2F87A1}"/>
              </a:ext>
            </a:extLst>
          </p:cNvPr>
          <p:cNvSpPr txBox="1"/>
          <p:nvPr/>
        </p:nvSpPr>
        <p:spPr>
          <a:xfrm>
            <a:off x="9274630" y="80958"/>
            <a:ext cx="2852266" cy="3108543"/>
          </a:xfrm>
          <a:prstGeom prst="rect">
            <a:avLst/>
          </a:prstGeom>
          <a:solidFill>
            <a:srgbClr val="9FE9B6"/>
          </a:solidFill>
        </p:spPr>
        <p:txBody>
          <a:bodyPr wrap="square" rtlCol="0">
            <a:spAutoFit/>
          </a:bodyPr>
          <a:lstStyle/>
          <a:p>
            <a:pPr algn="just"/>
            <a:r>
              <a:rPr lang="sl-SI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Projekti morajo: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temeljiti na trajnostnih konceptih </a:t>
            </a:r>
            <a:r>
              <a:rPr lang="sl-SI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(ekosistemski pristop, princip krožne in delitvene ekonomije pri razvoju novih storitev, produktov, razvojnih oz. proizvodnih procesov idr.),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b="1" dirty="0">
                <a:latin typeface="Calibri" panose="020F0502020204030204" pitchFamily="34" charset="0"/>
                <a:ea typeface="Times New Roman" panose="02020603050405020304" pitchFamily="18" charset="0"/>
              </a:rPr>
              <a:t>Zagotavljati ponovno rabo</a:t>
            </a:r>
            <a:r>
              <a:rPr lang="sl-SI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 in s tem </a:t>
            </a:r>
            <a:r>
              <a:rPr lang="sl-SI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vzdržljivost, trpežnost prilagodljivosti, več-namenskost, souporabo, in popravljivosti izdelkov</a:t>
            </a:r>
            <a:r>
              <a:rPr lang="sl-SI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sl-SI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trajnost in prenosljivost rešitev</a:t>
            </a:r>
            <a:r>
              <a:rPr lang="sl-SI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</a:p>
          <a:p>
            <a:endParaRPr lang="en-US" sz="1400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F3A01AA2-7BBD-2B0F-89D7-D378B1782518}"/>
              </a:ext>
            </a:extLst>
          </p:cNvPr>
          <p:cNvSpPr txBox="1"/>
          <p:nvPr/>
        </p:nvSpPr>
        <p:spPr>
          <a:xfrm>
            <a:off x="9274630" y="3453056"/>
            <a:ext cx="2852266" cy="3108543"/>
          </a:xfrm>
          <a:prstGeom prst="rect">
            <a:avLst/>
          </a:prstGeom>
          <a:solidFill>
            <a:srgbClr val="E4F2F2"/>
          </a:solidFill>
        </p:spPr>
        <p:txBody>
          <a:bodyPr wrap="square" rtlCol="0">
            <a:spAutoFit/>
          </a:bodyPr>
          <a:lstStyle/>
          <a:p>
            <a:r>
              <a:rPr lang="sl-SI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Projekti uvajajo rešitve, ki: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na novo vrednotijo kakovost bivanja</a:t>
            </a:r>
            <a:r>
              <a:rPr lang="sl-SI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pri čemer upošteva elemente, kot so: </a:t>
            </a:r>
            <a:r>
              <a:rPr lang="sl-SI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estetika</a:t>
            </a:r>
            <a:r>
              <a:rPr lang="sl-SI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v skladu z vrednotami okolja, </a:t>
            </a:r>
            <a:r>
              <a:rPr lang="sl-SI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javni prostor</a:t>
            </a:r>
            <a:r>
              <a:rPr lang="sl-SI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kot vrednota,</a:t>
            </a:r>
            <a:r>
              <a:rPr lang="sl-SI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sl-SI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udobje uporabnikov </a:t>
            </a:r>
            <a:r>
              <a:rPr lang="sl-SI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(z vidika uporabe materialov, svetlobe, kakovosti zraka, preprečevanja hrupa, senzorične izkušnje),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aktivirajo lokalne kulturne, naravne in družbene vire </a:t>
            </a:r>
            <a:r>
              <a:rPr lang="sl-SI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ter </a:t>
            </a:r>
            <a:r>
              <a:rPr lang="sl-SI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lokalno znanje in materiale.</a:t>
            </a:r>
          </a:p>
          <a:p>
            <a:endParaRPr lang="en-US" sz="1400" b="1" dirty="0"/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1DAA67C1-1F1E-D4F4-CF43-CEDFF11A2D9A}"/>
              </a:ext>
            </a:extLst>
          </p:cNvPr>
          <p:cNvSpPr txBox="1"/>
          <p:nvPr/>
        </p:nvSpPr>
        <p:spPr>
          <a:xfrm>
            <a:off x="385144" y="2570352"/>
            <a:ext cx="2398144" cy="2677656"/>
          </a:xfrm>
          <a:prstGeom prst="rect">
            <a:avLst/>
          </a:prstGeom>
          <a:solidFill>
            <a:srgbClr val="FFEC99"/>
          </a:solidFill>
        </p:spPr>
        <p:txBody>
          <a:bodyPr wrap="square">
            <a:spAutoFit/>
          </a:bodyPr>
          <a:lstStyle/>
          <a:p>
            <a:pPr algn="just"/>
            <a:r>
              <a:rPr lang="sl-SI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Projekti morajo omogočati: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dostopnost za </a:t>
            </a:r>
            <a:r>
              <a:rPr lang="sl-SI" sz="1400" b="1" dirty="0">
                <a:latin typeface="Calibri" panose="020F0502020204030204" pitchFamily="34" charset="0"/>
                <a:ea typeface="Times New Roman" panose="02020603050405020304" pitchFamily="18" charset="0"/>
              </a:rPr>
              <a:t>vse deležnike </a:t>
            </a:r>
            <a:r>
              <a:rPr lang="sl-SI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(fizično, kognitivno, psihološko, cenovno),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enako obravnavo vseh deležnikov v družbi</a:t>
            </a:r>
            <a:r>
              <a:rPr lang="sl-SI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sl-SI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ne glede na osebne okoliščine, </a:t>
            </a:r>
            <a:r>
              <a:rPr lang="sl-SI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ter</a:t>
            </a:r>
            <a:r>
              <a:rPr lang="sl-SI" sz="1400" b="1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ustvarjati pogoje </a:t>
            </a:r>
            <a:r>
              <a:rPr lang="sl-SI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za njihovo </a:t>
            </a:r>
            <a:r>
              <a:rPr lang="sl-SI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aktivno delovanje v družbi.</a:t>
            </a:r>
            <a:endParaRPr lang="en-US" sz="1400" b="1" dirty="0"/>
          </a:p>
        </p:txBody>
      </p:sp>
      <p:sp>
        <p:nvSpPr>
          <p:cNvPr id="4" name="PoljeZBesedilom 1">
            <a:extLst>
              <a:ext uri="{FF2B5EF4-FFF2-40B4-BE49-F238E27FC236}">
                <a16:creationId xmlns:a16="http://schemas.microsoft.com/office/drawing/2014/main" id="{ED55143F-BCF7-BE98-58F8-581DF5841100}"/>
              </a:ext>
            </a:extLst>
          </p:cNvPr>
          <p:cNvSpPr txBox="1"/>
          <p:nvPr/>
        </p:nvSpPr>
        <p:spPr>
          <a:xfrm>
            <a:off x="517760" y="563770"/>
            <a:ext cx="5911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/>
              <a:t>Novi evropski Bauhaus - vrednote</a:t>
            </a: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CA1847-B8B9-75A4-6924-CAE53ED4993D}"/>
              </a:ext>
            </a:extLst>
          </p:cNvPr>
          <p:cNvSpPr txBox="1"/>
          <p:nvPr/>
        </p:nvSpPr>
        <p:spPr>
          <a:xfrm>
            <a:off x="2783288" y="3966163"/>
            <a:ext cx="1749383" cy="1277273"/>
          </a:xfrm>
          <a:prstGeom prst="rect">
            <a:avLst/>
          </a:prstGeom>
          <a:solidFill>
            <a:srgbClr val="FFEC99"/>
          </a:solidFill>
          <a:ln>
            <a:solidFill>
              <a:srgbClr val="FFEC99"/>
            </a:solidFill>
          </a:ln>
        </p:spPr>
        <p:txBody>
          <a:bodyPr wrap="square" rtlCol="0">
            <a:spAutoFit/>
          </a:bodyPr>
          <a:lstStyle/>
          <a:p>
            <a:r>
              <a:rPr lang="sl-SI" sz="1400" b="1" dirty="0">
                <a:latin typeface="Arial" panose="020B0604020202020204" pitchFamily="34" charset="0"/>
                <a:cs typeface="Arial" panose="020B0604020202020204" pitchFamily="34" charset="0"/>
              </a:rPr>
              <a:t>Skupaj</a:t>
            </a:r>
          </a:p>
          <a:p>
            <a:endParaRPr lang="sl-SI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1050" b="1" dirty="0">
                <a:latin typeface="Arial Narrow" panose="020B0606020202030204" pitchFamily="34" charset="0"/>
              </a:rPr>
              <a:t>ABMICIJA I: vključevati</a:t>
            </a:r>
          </a:p>
          <a:p>
            <a:endParaRPr lang="sl-SI" sz="1050" b="1" dirty="0">
              <a:latin typeface="Arial Narrow" panose="020B0606020202030204" pitchFamily="34" charset="0"/>
            </a:endParaRPr>
          </a:p>
          <a:p>
            <a:r>
              <a:rPr lang="sl-SI" sz="1050" b="1" dirty="0">
                <a:latin typeface="Arial Narrow" panose="020B0606020202030204" pitchFamily="34" charset="0"/>
              </a:rPr>
              <a:t>AMBICIJA II: presegati razlike</a:t>
            </a:r>
          </a:p>
          <a:p>
            <a:endParaRPr lang="sl-SI" sz="1050" b="1" dirty="0">
              <a:latin typeface="Arial Narrow" panose="020B0606020202030204" pitchFamily="34" charset="0"/>
            </a:endParaRPr>
          </a:p>
          <a:p>
            <a:r>
              <a:rPr lang="sl-SI" sz="1050" b="1" dirty="0">
                <a:latin typeface="Arial Narrow" panose="020B0606020202030204" pitchFamily="34" charset="0"/>
              </a:rPr>
              <a:t>AMBICIJA III: preobraziti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50BC32-579C-3CF5-13D7-B40A9A45ADB0}"/>
              </a:ext>
            </a:extLst>
          </p:cNvPr>
          <p:cNvSpPr txBox="1"/>
          <p:nvPr/>
        </p:nvSpPr>
        <p:spPr>
          <a:xfrm>
            <a:off x="7044293" y="80958"/>
            <a:ext cx="2230337" cy="1277273"/>
          </a:xfrm>
          <a:prstGeom prst="rect">
            <a:avLst/>
          </a:prstGeom>
          <a:solidFill>
            <a:srgbClr val="9FE9B6"/>
          </a:solidFill>
          <a:ln>
            <a:solidFill>
              <a:srgbClr val="9FE9D2"/>
            </a:solidFill>
          </a:ln>
        </p:spPr>
        <p:txBody>
          <a:bodyPr wrap="square" rtlCol="0">
            <a:spAutoFit/>
          </a:bodyPr>
          <a:lstStyle/>
          <a:p>
            <a:r>
              <a:rPr lang="sl-SI" sz="1400" b="1" dirty="0">
                <a:latin typeface="Arial" panose="020B0604020202020204" pitchFamily="34" charset="0"/>
                <a:cs typeface="Arial" panose="020B0604020202020204" pitchFamily="34" charset="0"/>
              </a:rPr>
              <a:t>Trajnostno</a:t>
            </a:r>
          </a:p>
          <a:p>
            <a:endParaRPr lang="sl-SI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1050" b="1" dirty="0">
                <a:latin typeface="Arial Narrow" panose="020B0606020202030204" pitchFamily="34" charset="0"/>
              </a:rPr>
              <a:t>AMBICIJA I: ponovno uporabiti</a:t>
            </a:r>
          </a:p>
          <a:p>
            <a:endParaRPr lang="sl-SI" sz="1050" b="1" dirty="0">
              <a:latin typeface="Arial Narrow" panose="020B0606020202030204" pitchFamily="34" charset="0"/>
            </a:endParaRPr>
          </a:p>
          <a:p>
            <a:r>
              <a:rPr lang="sl-SI" sz="1050" b="1" dirty="0">
                <a:latin typeface="Arial Narrow" panose="020B0606020202030204" pitchFamily="34" charset="0"/>
              </a:rPr>
              <a:t>AMBICIJA II: povezati procese v krožne</a:t>
            </a:r>
          </a:p>
          <a:p>
            <a:endParaRPr lang="sl-SI" sz="1050" b="1" dirty="0">
              <a:latin typeface="Arial Narrow" panose="020B0606020202030204" pitchFamily="34" charset="0"/>
            </a:endParaRPr>
          </a:p>
          <a:p>
            <a:r>
              <a:rPr lang="sl-SI" sz="1050" b="1" dirty="0">
                <a:latin typeface="Arial Narrow" panose="020B0606020202030204" pitchFamily="34" charset="0"/>
              </a:rPr>
              <a:t>AMBICIJA III: regenerirati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0697D8-BE24-85C0-F71A-6BF4F4C40553}"/>
              </a:ext>
            </a:extLst>
          </p:cNvPr>
          <p:cNvSpPr txBox="1"/>
          <p:nvPr/>
        </p:nvSpPr>
        <p:spPr>
          <a:xfrm>
            <a:off x="6970453" y="5286103"/>
            <a:ext cx="2304178" cy="1277273"/>
          </a:xfrm>
          <a:prstGeom prst="rect">
            <a:avLst/>
          </a:prstGeom>
          <a:solidFill>
            <a:srgbClr val="E4F2F2"/>
          </a:solidFill>
          <a:ln>
            <a:solidFill>
              <a:srgbClr val="E4F2F2"/>
            </a:solidFill>
          </a:ln>
        </p:spPr>
        <p:txBody>
          <a:bodyPr wrap="square" rtlCol="0">
            <a:spAutoFit/>
          </a:bodyPr>
          <a:lstStyle/>
          <a:p>
            <a:r>
              <a:rPr lang="sl-SI" sz="1400" b="1" dirty="0">
                <a:latin typeface="Arial" panose="020B0604020202020204" pitchFamily="34" charset="0"/>
                <a:cs typeface="Arial" panose="020B0604020202020204" pitchFamily="34" charset="0"/>
              </a:rPr>
              <a:t>Lepo</a:t>
            </a:r>
          </a:p>
          <a:p>
            <a:endParaRPr lang="sl-SI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1050" b="1" dirty="0">
                <a:latin typeface="Arial Narrow" panose="020B0606020202030204" pitchFamily="34" charset="0"/>
              </a:rPr>
              <a:t>ABMICIJA I: aktivirati</a:t>
            </a:r>
          </a:p>
          <a:p>
            <a:endParaRPr lang="sl-SI" sz="1050" b="1" dirty="0">
              <a:latin typeface="Arial Narrow" panose="020B0606020202030204" pitchFamily="34" charset="0"/>
            </a:endParaRPr>
          </a:p>
          <a:p>
            <a:r>
              <a:rPr lang="sl-SI" sz="1050" b="1" dirty="0">
                <a:latin typeface="Arial Narrow" panose="020B0606020202030204" pitchFamily="34" charset="0"/>
              </a:rPr>
              <a:t>AMBICIJA II: povezati</a:t>
            </a:r>
          </a:p>
          <a:p>
            <a:endParaRPr lang="sl-SI" sz="1050" b="1" dirty="0">
              <a:latin typeface="Arial Narrow" panose="020B0606020202030204" pitchFamily="34" charset="0"/>
            </a:endParaRPr>
          </a:p>
          <a:p>
            <a:r>
              <a:rPr lang="sl-SI" sz="1050" b="1" dirty="0">
                <a:latin typeface="Arial Narrow" panose="020B0606020202030204" pitchFamily="34" charset="0"/>
              </a:rPr>
              <a:t>AMBICIJA III: integrirati</a:t>
            </a:r>
          </a:p>
        </p:txBody>
      </p:sp>
    </p:spTree>
    <p:extLst>
      <p:ext uri="{BB962C8B-B14F-4D97-AF65-F5344CB8AC3E}">
        <p14:creationId xmlns:p14="http://schemas.microsoft.com/office/powerpoint/2010/main" val="4067114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</TotalTime>
  <Words>1560</Words>
  <Application>Microsoft Office PowerPoint</Application>
  <PresentationFormat>Širokozaslonsko</PresentationFormat>
  <Paragraphs>231</Paragraphs>
  <Slides>32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32</vt:i4>
      </vt:variant>
    </vt:vector>
  </HeadingPairs>
  <TitlesOfParts>
    <vt:vector size="37" baseType="lpstr">
      <vt:lpstr>Arial</vt:lpstr>
      <vt:lpstr>Arial Narrow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Bobrov center Nimno / Rogaška Slatina</vt:lpstr>
      <vt:lpstr>Večnamenski prostor: naravovarstveni center, kavarna, prostor za dogodke ob trasi kolesarske steze Rogaška Slatina-Podčetrtek </vt:lpstr>
      <vt:lpstr>Povezovanje ciljev turizma, naravoslovnega izobraževanja, regionalnega razvoja – souporaba in soustvarjanje vsebin </vt:lpstr>
      <vt:lpstr>PowerPointova predstavitev</vt:lpstr>
      <vt:lpstr>PrihodnostDela! / FutureWorks!  Revitalizacija muzejskega območja Stara železarna</vt:lpstr>
      <vt:lpstr>Muzejsko območje stara železarna danes</vt:lpstr>
      <vt:lpstr>Vizija: PrihodnostDela! / FutureWorks!</vt:lpstr>
      <vt:lpstr>PowerPointova predstavitev</vt:lpstr>
      <vt:lpstr>NATREG Pohorje</vt:lpstr>
      <vt:lpstr>NATREG na Pohorju: Proces priprave Vizije Pohorje 2030 ter osnutka načrta upravljanja Pohorja, ki je transformiral način sodelovanja v regiji in v 10 letih po zaključku projekta direktno sprožil preko 10 mio novih investicij (javnih, zasebnih) </vt:lpstr>
      <vt:lpstr> </vt:lpstr>
      <vt:lpstr>Projekt Pohorka </vt:lpstr>
      <vt:lpstr>Pot med krošnjami </vt:lpstr>
      <vt:lpstr>PowerPointova predstavitev</vt:lpstr>
      <vt:lpstr>Visoka šola za oblikovanje Ulm (1953-1968)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Mateja</dc:creator>
  <cp:lastModifiedBy>Zavod Iskriva</cp:lastModifiedBy>
  <cp:revision>20</cp:revision>
  <dcterms:modified xsi:type="dcterms:W3CDTF">2023-11-09T11:24:22Z</dcterms:modified>
</cp:coreProperties>
</file>