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563" r:id="rId3"/>
    <p:sldId id="564" r:id="rId4"/>
    <p:sldId id="541" r:id="rId5"/>
    <p:sldId id="263" r:id="rId6"/>
    <p:sldId id="575" r:id="rId7"/>
    <p:sldId id="262" r:id="rId8"/>
    <p:sldId id="576" r:id="rId9"/>
    <p:sldId id="577" r:id="rId10"/>
    <p:sldId id="580" r:id="rId11"/>
    <p:sldId id="574" r:id="rId12"/>
    <p:sldId id="259" r:id="rId13"/>
    <p:sldId id="569" r:id="rId14"/>
    <p:sldId id="570" r:id="rId15"/>
    <p:sldId id="571" r:id="rId16"/>
    <p:sldId id="260" r:id="rId17"/>
    <p:sldId id="579" r:id="rId18"/>
    <p:sldId id="578" r:id="rId19"/>
    <p:sldId id="572" r:id="rId20"/>
    <p:sldId id="565" r:id="rId21"/>
    <p:sldId id="581" r:id="rId22"/>
    <p:sldId id="567" r:id="rId23"/>
    <p:sldId id="568" r:id="rId24"/>
    <p:sldId id="268" r:id="rId25"/>
    <p:sldId id="558" r:id="rId26"/>
    <p:sldId id="264" r:id="rId27"/>
  </p:sldIdLst>
  <p:sldSz cx="12192000" cy="6858000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E3ED"/>
    <a:srgbClr val="D0AA54"/>
    <a:srgbClr val="7CB9D2"/>
    <a:srgbClr val="DCC080"/>
    <a:srgbClr val="E8D5AA"/>
    <a:srgbClr val="9D7A2B"/>
    <a:srgbClr val="B48A31"/>
    <a:srgbClr val="DBBD7B"/>
    <a:srgbClr val="F0E3C6"/>
    <a:srgbClr val="8D6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3" autoAdjust="0"/>
    <p:restoredTop sz="74972" autoAdjust="0"/>
  </p:normalViewPr>
  <p:slideViewPr>
    <p:cSldViewPr snapToGrid="0">
      <p:cViewPr varScale="1">
        <p:scale>
          <a:sx n="86" d="100"/>
          <a:sy n="86" d="100"/>
        </p:scale>
        <p:origin x="12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77BDA-C19C-4F60-B8F0-4CD8EDA1F4B6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5F907-0A7C-4A9D-BF5C-AE3146A67A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6350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93109-B95A-4DD1-84A5-73270EF5E92F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2AA01-F26B-4570-9B7A-E303A52667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8275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2AA01-F26B-4570-9B7A-E303A52667D9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5172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2AA01-F26B-4570-9B7A-E303A52667D9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473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2AA01-F26B-4570-9B7A-E303A52667D9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3799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Namen današnje predstavitve</a:t>
            </a:r>
          </a:p>
          <a:p>
            <a:r>
              <a:rPr lang="en-SI" dirty="0"/>
              <a:t>- seznanitev</a:t>
            </a:r>
          </a:p>
          <a:p>
            <a:r>
              <a:rPr lang="en-SI" dirty="0"/>
              <a:t>- feed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2AA01-F26B-4570-9B7A-E303A52667D9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7426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Nacionalna mreža za komuniciranje evropskih strukturnih in investicijskih skladov, ki jo sestavljajo: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uradniki za programsko komuniciranje vseh Evropskih strukturnih in investicijskih skladov, vključno s programi </a:t>
            </a:r>
            <a:r>
              <a:rPr lang="sl-SI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Interreg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komunikatorji posredniških organov izvajanja evropske kohezijske politike in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pridružena komunikatorja za obe kohezijski regiji</a:t>
            </a: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 v programskem obdobju 2021-2027 usklajeno in osredotočeno izvajala komunikacijske in promocijske aktivnosti ESI skladov.  Za koordinacijo dela Nacionalne mreže INFORM-SI bo skrbela nacionalna koordinatorica za komuniciranje.</a:t>
            </a:r>
          </a:p>
          <a:p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Nacionalna mreža INFORM –SI ima sledeče naloge in pristojnosti: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podpora aktivnostim za krepitev prepoznavnosti, preglednosti in komuniciranja v zvezi s podporo iz skladov ESI - Evropskih strukturnih in investicijskih skladov,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priprava in izvajanje nacionalne strategije komuniciranja za sklade ESI.</a:t>
            </a:r>
          </a:p>
          <a:p>
            <a:pPr lvl="0"/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Člani (imenovani s Sklepom št. 303-3/2021/10) Nacionalne mreže INFORM-SI aktivno sodelujejo pri izvajanju nalog komuniciranja in promocij skladov ESI ter imajo pri tem naslednje naloge in pristojnosti: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vodenje komunikacijskih in promocijskih aktivnosti za operacije svojega programa,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sprotno informiranje nacionalnega koordinatorja o načrtovanih, začetih in končanih javnih razpisih in pozivih,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kvartalno informiranje nacionalnega koordinatorja o operacijah, relevantnih za komuniciranje,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sodelovanje pri izvedbi nacionalnih komunikacijskih kampanj za strateške projekte in projekte v vrednosti nad 10 milijonov evrov,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vsebinska podpora interaktivni svetovalki Emi, ki jo koordinira Služba Vlade RS za razvoj in evropsko kohezijsko politiko,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sooblikovanje enotnega spletnega portala evropskasredstva.si,</a:t>
            </a:r>
          </a:p>
          <a:p>
            <a:pPr marL="171450" lvl="0" indent="-171450">
              <a:buFontTx/>
              <a:buChar char="-"/>
            </a:pP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aktivna udeležba na rednih polletnih srečanjih nacionalne mreže komunikatorjev.</a:t>
            </a:r>
          </a:p>
          <a:p>
            <a:pPr marL="171450" lvl="0" indent="-171450">
              <a:buFontTx/>
              <a:buChar char="-"/>
            </a:pP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l-SI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Osrednji namen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strategije komuniciranja skladov ESI v Sloveniji je zagotavljanje </a:t>
            </a:r>
            <a:r>
              <a:rPr lang="sl-SI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obveščenosti javnosti in njihove aktivne vključenosti. </a:t>
            </a: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Glavne ciljne skupine so: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 javnost – sodelujoča pri črpanju evropskih sredstev,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splošna javnost,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mladi,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potencialni upravičenci,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končni upravičenci, 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končni upravičenci, ki izvajajo projekte preko javnih razpisov,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ekonomsko – socialni partnerji,</a:t>
            </a:r>
          </a:p>
          <a:p>
            <a:pPr lvl="0"/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mediji.</a:t>
            </a:r>
          </a:p>
          <a:p>
            <a:pPr marL="171450" lvl="0" indent="-171450">
              <a:buFontTx/>
              <a:buChar char="-"/>
            </a:pPr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2AA01-F26B-4570-9B7A-E303A52667D9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3198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dirty="0"/>
              <a:t>Namen današnje predstavitve</a:t>
            </a:r>
          </a:p>
          <a:p>
            <a:r>
              <a:rPr lang="en-SI" dirty="0"/>
              <a:t>- seznanitev</a:t>
            </a:r>
          </a:p>
          <a:p>
            <a:r>
              <a:rPr lang="en-SI" dirty="0"/>
              <a:t>- feed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2AA01-F26B-4570-9B7A-E303A52667D9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9076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CILJI IN KAZALNIKI USPEŠNOSTI KOMUNICIRANJA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Cilji komuniciranja so namenjeni povečanju števila prijaviteljev v novem programskem obdobju Programa ESPRA 2021-2027 in zagotavljanju črpanja dodeljenih sredstev in so naslednji: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l-SI" dirty="0" smtClean="0">
              <a:effectLst/>
            </a:endParaRPr>
          </a:p>
          <a:p>
            <a:r>
              <a:rPr lang="sl-SI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Cilj 1: Ozaveščenost o Programu ESPRA 2021-2027 in njegovih možnostih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Kazalnik: število objav po posameznih kanalih (družbena omrežja, </a:t>
            </a:r>
            <a:r>
              <a:rPr lang="sl-SI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podcasti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l-SI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l-SI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novičnik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število razdeljenih brošur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l-SI" dirty="0" smtClean="0">
              <a:effectLst/>
            </a:endParaRPr>
          </a:p>
          <a:p>
            <a:r>
              <a:rPr lang="sl-SI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l-SI" dirty="0" smtClean="0">
              <a:effectLst/>
            </a:endParaRPr>
          </a:p>
          <a:p>
            <a:r>
              <a:rPr lang="sl-SI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Cilj 2: Stabilen ritem komuniciranja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Kazalnik: število mesečnih objav v </a:t>
            </a:r>
            <a:r>
              <a:rPr lang="sl-SI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podcastu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število terenskih (lokalnih predstavitev P ESPRA 2021-2027)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bi lahko resnično motivirali ciljno skupino za ukrepanje, moramo večkrat prikazati svoje sporočilo in poziv k ukrepanju. Uvajamo nov način komuniciranja s ciljno skupino, in sicer preko </a:t>
            </a:r>
            <a:r>
              <a:rPr lang="sl-SI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podcastov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Kar zadeva časovni okvir kampanje, se </a:t>
            </a:r>
            <a:r>
              <a:rPr lang="sl-SI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podcasti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pripravljajo na mesečni ravni. </a:t>
            </a:r>
            <a:r>
              <a:rPr lang="sl-SI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Podcasti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oglaševani na spletnih straneh in objavljeni na kanalu </a:t>
            </a:r>
            <a:r>
              <a:rPr lang="sl-SI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l-SI" dirty="0" smtClean="0">
              <a:effectLst/>
            </a:endParaRPr>
          </a:p>
          <a:p>
            <a:r>
              <a:rPr lang="sl-SI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Cilj 3: Ustvarjanje seznama deležnikov, vključenih v neposredno komunikacijo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Kazalnik: število naročenih na </a:t>
            </a:r>
            <a:r>
              <a:rPr lang="sl-SI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novičnik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Namen je zagotoviti, da se oblikuje seznam članov ciljne skupine, ki je v rednih stikih z informacijami glede Programa ESPRA 2021-2027 prek orodij za neposredno komunikacijo. Osredotočili se bomo na povečanje števila naročnikov </a:t>
            </a:r>
            <a:r>
              <a:rPr lang="sl-SI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novičnikov</a:t>
            </a:r>
            <a:r>
              <a:rPr lang="sl-SI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(e-poštnih obvestil)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kar bo potencialnim prijaviteljem zagotovilo podrobnejše informacije in nasvete, ki jih trenutno nimajo.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l-SI" dirty="0" smtClean="0">
              <a:effectLst/>
            </a:endParaRPr>
          </a:p>
          <a:p>
            <a:r>
              <a:rPr lang="sl-SI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Cilj 4: Povečanje števila dogodkov za komuniciranje z deležniki v primerjavi s komuniciranjem v pretekli perspektivi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Kazalnik: število obiskovalcev na posameznih dogodkih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l-SI" dirty="0" smtClean="0">
              <a:effectLst/>
            </a:endParaRPr>
          </a:p>
          <a:p>
            <a:r>
              <a:rPr lang="sl-SI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Stojnice in predavanja na strokovnih dogodkih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skupaj s konferencami in seminarji so pomemben komunikacijski kanal za izobraževanje in motiviranje ciljne skupine. Namen je povečati udeležbo na posameznih dogodkih v okviru organizacijskih možnosti. Nekateri člani ciljne skupine sodelujejo tudi na konferencah in drugih strokovnih dogodkih, organiziranih v okviru komuniciranja OP za ribištvo, na katerih predstavniki programa predstavljajo nove izzive in načrtovane spremembe. Udeleženci menijo, da so ti dogodki zelo koristen (informativen in mrežni) potencial.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l-SI" dirty="0" smtClean="0">
              <a:effectLst/>
            </a:endParaRPr>
          </a:p>
          <a:p>
            <a:r>
              <a:rPr lang="sl-SI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Cilj 5: Povečanje prometa na spletnih medijih v obdobju razpisa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Kazalnik: število obiskov spletne strani, število obiskov na družbenih omrežjih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Poudarek bo na </a:t>
            </a:r>
            <a:r>
              <a:rPr lang="sl-SI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spremljanju števila klikov na spletnih straneh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 na njihovi optimizaciji. Treba je izvajati komunikacijske aktivnosti z namenom povečanja udeležbe na spletnem portalu za oddajo vlog, zlasti v času objave in trajanja novih razpisov. 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Nekateri predstavniki ciljne skupine pozdravljajo razširitev komunikacijskih kanalov operativnega programa za ribištvo, z vključitvijo družabnih omrežij. Facebook za starejšo skupino in </a:t>
            </a:r>
            <a:r>
              <a:rPr lang="sl-SI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Instagram</a:t>
            </a:r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mlajšo bi zagotovila še en uporabniku prijazen vir informacij o programu z možnostjo takojšnje interakcije (komentarji, zasebna sporočila) s predstavniki programa.</a:t>
            </a:r>
            <a:endParaRPr lang="sl-SI" dirty="0" smtClean="0">
              <a:effectLst/>
            </a:endParaRPr>
          </a:p>
          <a:p>
            <a:r>
              <a:rPr lang="sl-SI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Ciljna skupina je na splošno dobro obveščena o operativnem programu za ribištvo, pozitivno ocenjuje uporabo komunikacijskih kanalov in poudarja zlasti uporabnost elektronskih obvestil in možnost vzpostavitve stika s predstavniki programa po telefonu.</a:t>
            </a:r>
            <a:endParaRPr lang="sl-SI" dirty="0">
              <a:effectLst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2AA01-F26B-4570-9B7A-E303A52667D9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8383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2AA01-F26B-4570-9B7A-E303A52667D9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614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l-SI" dirty="0" smtClean="0"/>
              <a:t>Regionalni ali lokalni radio največje poslušanosti – napoved dogodka (5 dni)</a:t>
            </a:r>
          </a:p>
          <a:p>
            <a:pPr marL="171450" indent="-171450">
              <a:buFontTx/>
              <a:buChar char="-"/>
            </a:pPr>
            <a:r>
              <a:rPr lang="sl-SI" dirty="0" smtClean="0"/>
              <a:t>Spletni</a:t>
            </a:r>
            <a:r>
              <a:rPr lang="sl-SI" baseline="0" dirty="0" smtClean="0"/>
              <a:t> mediji – </a:t>
            </a:r>
            <a:r>
              <a:rPr lang="sl-SI" baseline="0" dirty="0" err="1" smtClean="0"/>
              <a:t>banner</a:t>
            </a:r>
            <a:r>
              <a:rPr lang="sl-SI" baseline="0" dirty="0" smtClean="0"/>
              <a:t> in oglasni prevzem 12x napoved</a:t>
            </a:r>
          </a:p>
          <a:p>
            <a:pPr marL="171450" indent="-171450">
              <a:buFontTx/>
              <a:buChar char="-"/>
            </a:pPr>
            <a:r>
              <a:rPr lang="sl-SI" baseline="0" dirty="0" smtClean="0"/>
              <a:t>Tisk – foto poročilo ob dogodku</a:t>
            </a:r>
          </a:p>
          <a:p>
            <a:pPr marL="171450" indent="-171450">
              <a:buFontTx/>
              <a:buChar char="-"/>
            </a:pPr>
            <a:r>
              <a:rPr lang="sl-SI" baseline="0" dirty="0" smtClean="0"/>
              <a:t>TV – 4 minutni prispevek za vsak projekt ob dogodku</a:t>
            </a:r>
          </a:p>
          <a:p>
            <a:pPr marL="171450" indent="-171450">
              <a:buFontTx/>
              <a:buChar char="-"/>
            </a:pPr>
            <a:r>
              <a:rPr lang="sl-SI" baseline="0" dirty="0" smtClean="0"/>
              <a:t>družbeni mediji – plačane objave na FB in </a:t>
            </a:r>
            <a:r>
              <a:rPr lang="sl-SI" baseline="0" dirty="0" err="1" smtClean="0"/>
              <a:t>LinkedIn</a:t>
            </a:r>
            <a:r>
              <a:rPr lang="sl-SI" baseline="0" dirty="0" smtClean="0"/>
              <a:t> Evropska sredstva – napoved in poročilo</a:t>
            </a:r>
          </a:p>
          <a:p>
            <a:pPr marL="171450" indent="-171450">
              <a:buFontTx/>
              <a:buChar char="-"/>
            </a:pPr>
            <a:r>
              <a:rPr lang="sl-SI" baseline="0" dirty="0" smtClean="0"/>
              <a:t>ocenjena vrednost na 1 projekt je 10.000 EUR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2AA01-F26B-4570-9B7A-E303A52667D9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2065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2AA01-F26B-4570-9B7A-E303A52667D9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5522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2AA01-F26B-4570-9B7A-E303A52667D9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6135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943078-951E-0384-7159-DE407009D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1634BE7-760F-23EC-3F0F-D53A1D8BB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619A28E-884C-0455-EA9F-706DBE116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3A5BC18-8E95-7AF7-ED33-DAF0ED98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556E0E2-5755-0933-5379-970C81CD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705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32218C-C3C8-3D52-4AAB-1C4407520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2130B291-55D1-E103-FE1C-21DB5DD8A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54BAB3D-268E-8F94-4BBF-DCD0968C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509FE62-6DC5-27B1-EC4C-24422FFAD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44E27DA-8E2C-2510-0C00-E8B2D70F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533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7A7C195-FC6A-E905-290B-7BB1BD19E3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D898BDC-5332-8BB5-2A35-44E9B46A9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E1A7645-D6AA-7D59-147C-DD8B3D72C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7FE7278-2529-63DD-755C-DF13E23B5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910823C-84AC-FFC9-7FCD-4C7938ADD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325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220FD0-AABA-8F44-6656-46B27B17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583FAF1-99FB-C3C6-50D3-9612E3DDB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7B8DC1-F49B-793B-AA81-59CBBE48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2EBEF40-BD7D-A799-4327-50651110D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D3373E1-934E-14B0-9E5E-6C1ED014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622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951820-809C-D9A9-B984-84F4D729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8BFC724-38D5-541A-DA46-F609163C8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93E4C53-3228-564B-7078-79AA013D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6BAB96E-6992-97C0-C0D6-22A4C5F2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4E4872D-6612-3A5B-7E4D-67D00B1F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041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92DAA-5F61-B996-1094-EBED3021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77243C1-B7EE-14C8-BAC0-611644EB2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053F11D-AD7B-05E5-96A6-D7475C860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8234A03-8346-5A93-CE2D-510843C62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73C610E-CFB7-A3FB-047B-D3C47B37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400EE14-DDF1-E506-15BB-A3BE80A3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395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83D98A-9835-9152-A2DF-04BB9AF9E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4412C64-65B4-545E-7609-0849D2343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3F495C5-A8D7-EC77-27F2-59D3B8A8C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B280877-F692-7DF6-036E-23ED884FC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03AC5FE-CD66-5FA6-8F3B-BCDCF40B7D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9100117-7592-423F-6E8B-D6FA17349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1C5D410-FBD8-8E03-BB24-5613F953A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1D650BC2-6226-73F3-2BAE-47A6F672E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292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C6C080-142D-7FD0-2891-8D474BED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75221B1-9402-B637-4C95-E240F602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613D924-DC71-D813-A8D8-96F1A7AF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0F8B2A52-1ED1-C9FD-ABE9-57AA25A2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991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63B212E-6FF3-4BB3-1F44-4069433F1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2C064116-17B6-67EF-4EB7-B30A44B7E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A3CABF2-97DE-5627-C6DE-80919BB0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861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391B1A-DBF2-8A00-A93F-A7D1F68C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1D26C13-7F24-8BB0-6770-862ED4228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EEB83DA-8BA8-9220-3BB7-763FBD0D9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D43C1EC-3B6C-5AD4-5CFD-9FD8B3A6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BC8385A-9FB1-236B-B08F-14D742F85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9FF100B-5A99-9E41-6D3F-1808E5E5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847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22F03F-89CD-3D0F-6801-EEDE50E5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1767B636-F3B8-98AA-0F45-F8AB09709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CC1FBFF-CBB8-91CA-1C10-4BE1B813D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7B1D042-2763-4B09-412D-DBD7000A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CCA7543-BDA0-D09F-4ED5-8C2D1546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ED816B3-1743-785D-AD45-727B1DCE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149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657F8E85-F8E4-D8A0-2BD4-6FABF2B2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6C73A06-9B10-1A9C-E882-854471BE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D2A9AC3-1BEB-BAF6-2FD6-6DE471396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FF8AE-70B7-4CF9-9FBB-377FC63198E0}" type="datetimeFigureOut">
              <a:rPr lang="sl-SI" smtClean="0"/>
              <a:t>24. 05. 2024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7D6FC7F-6D5C-90B6-41C5-3B8361E11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578FD75-970C-E357-38A9-FA033ACC9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123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superhrana.si/ribe" TargetMode="External"/><Relationship Id="rId7" Type="http://schemas.openxmlformats.org/officeDocument/2006/relationships/image" Target="../media/image7.jpeg"/><Relationship Id="rId2" Type="http://schemas.openxmlformats.org/officeDocument/2006/relationships/hyperlink" Target="https://www.facebook.com/nasasuperhran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c/nasasuperhrana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vropskasredstva.si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m.facebook.com/ribiskiskla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@EUSredstva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vropskasredstva.si/navodila-za-oznacevanj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vropskasredstva.si/navodila-za-oznacevanj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vropskasredstva.si/publikacije-s-podrocja-sklada-za-ribistvo/" TargetMode="External"/><Relationship Id="rId7" Type="http://schemas.openxmlformats.org/officeDocument/2006/relationships/image" Target="../media/image11.JPG"/><Relationship Id="rId2" Type="http://schemas.openxmlformats.org/officeDocument/2006/relationships/hyperlink" Target="https://evropskasredstva.si/navodila-za-oznacevanj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FBF71E8-58C2-A21F-0609-8A72BBB47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301" y="2283174"/>
            <a:ext cx="8705601" cy="258118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sl-SI" sz="3600" b="1" dirty="0" smtClean="0">
                <a:solidFill>
                  <a:schemeClr val="bg1"/>
                </a:solidFill>
                <a:latin typeface="Noticia Text" panose="02000503060000020004" pitchFamily="2" charset="-18"/>
              </a:rPr>
              <a:t>Komunikacijske aktivnosti</a:t>
            </a:r>
            <a:r>
              <a:rPr lang="sl-SI" sz="3600" b="1" dirty="0">
                <a:solidFill>
                  <a:schemeClr val="bg1"/>
                </a:solidFill>
                <a:latin typeface="Noticia Text" panose="02000503060000020004" pitchFamily="2" charset="-18"/>
              </a:rPr>
              <a:t> </a:t>
            </a:r>
            <a:r>
              <a:rPr lang="sl-SI" sz="3600" b="1" dirty="0" smtClean="0">
                <a:solidFill>
                  <a:schemeClr val="bg1"/>
                </a:solidFill>
                <a:latin typeface="Noticia Text" panose="02000503060000020004" pitchFamily="2" charset="-18"/>
              </a:rPr>
              <a:t/>
            </a:r>
            <a:br>
              <a:rPr lang="sl-SI" sz="3600" b="1" dirty="0" smtClean="0">
                <a:solidFill>
                  <a:schemeClr val="bg1"/>
                </a:solidFill>
                <a:latin typeface="Noticia Text" panose="02000503060000020004" pitchFamily="2" charset="-18"/>
              </a:rPr>
            </a:br>
            <a:r>
              <a:rPr lang="sl-SI" sz="3600" b="1" dirty="0" smtClean="0">
                <a:solidFill>
                  <a:schemeClr val="bg1"/>
                </a:solidFill>
                <a:latin typeface="Noticia Text" panose="02000503060000020004" pitchFamily="2" charset="-18"/>
              </a:rPr>
              <a:t>sklada ESPRA 2021-2027</a:t>
            </a:r>
            <a:r>
              <a:rPr lang="sl-SI" sz="3600" b="1" dirty="0">
                <a:solidFill>
                  <a:schemeClr val="bg1"/>
                </a:solidFill>
                <a:latin typeface="Noticia Text" panose="02000503060000020004" pitchFamily="2" charset="-18"/>
              </a:rPr>
              <a:t/>
            </a:r>
            <a:br>
              <a:rPr lang="sl-SI" sz="3600" b="1" dirty="0">
                <a:solidFill>
                  <a:schemeClr val="bg1"/>
                </a:solidFill>
                <a:latin typeface="Noticia Text" panose="02000503060000020004" pitchFamily="2" charset="-18"/>
              </a:rPr>
            </a:br>
            <a:r>
              <a:rPr lang="sl-SI" sz="3600" b="1" dirty="0">
                <a:solidFill>
                  <a:schemeClr val="bg1"/>
                </a:solidFill>
                <a:latin typeface="Noticia Text" panose="02000503060000020004" pitchFamily="2" charset="-18"/>
              </a:rPr>
              <a:t/>
            </a:r>
            <a:br>
              <a:rPr lang="sl-SI" sz="3600" b="1" dirty="0">
                <a:solidFill>
                  <a:schemeClr val="bg1"/>
                </a:solidFill>
                <a:latin typeface="Noticia Text" panose="02000503060000020004" pitchFamily="2" charset="-18"/>
              </a:rPr>
            </a:br>
            <a:endParaRPr lang="sl-SI" sz="3600" b="1" dirty="0">
              <a:solidFill>
                <a:schemeClr val="bg1"/>
              </a:solidFill>
              <a:latin typeface="Noticia Text" panose="02000503060000020004" pitchFamily="2" charset="-18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6862966" y="5504457"/>
            <a:ext cx="483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Petra Filipi, Sektor za ribištvo, MKGP </a:t>
            </a:r>
            <a:r>
              <a:rPr lang="sl-SI" dirty="0" smtClean="0">
                <a:solidFill>
                  <a:schemeClr val="bg1"/>
                </a:solidFill>
              </a:rPr>
              <a:t>junij </a:t>
            </a:r>
            <a:r>
              <a:rPr lang="sl-SI" dirty="0">
                <a:solidFill>
                  <a:schemeClr val="bg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34063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257172" y="946875"/>
            <a:ext cx="101136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Komunikacijska strategija/ Ciljne skupine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257172" y="1675117"/>
            <a:ext cx="9676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- </a:t>
            </a:r>
            <a:r>
              <a:rPr lang="sl-SI" sz="2000" dirty="0" smtClean="0">
                <a:latin typeface="Noticia Text" panose="02000503060000020004"/>
              </a:rPr>
              <a:t>ribiči </a:t>
            </a:r>
            <a:r>
              <a:rPr lang="sl-SI" sz="2000" dirty="0">
                <a:latin typeface="Noticia Text" panose="02000503060000020004"/>
              </a:rPr>
              <a:t>in (so)lastniki ribiških plovil;</a:t>
            </a:r>
          </a:p>
          <a:p>
            <a:r>
              <a:rPr lang="sl-SI" sz="2000" dirty="0" smtClean="0">
                <a:latin typeface="Noticia Text" panose="02000503060000020004"/>
              </a:rPr>
              <a:t>- ribogojci </a:t>
            </a:r>
            <a:r>
              <a:rPr lang="sl-SI" sz="2000" dirty="0">
                <a:latin typeface="Noticia Text" panose="02000503060000020004"/>
              </a:rPr>
              <a:t>(predstavniki </a:t>
            </a:r>
            <a:r>
              <a:rPr lang="sl-SI" sz="2000" dirty="0" err="1">
                <a:latin typeface="Noticia Text" panose="02000503060000020004"/>
              </a:rPr>
              <a:t>marikulture</a:t>
            </a:r>
            <a:r>
              <a:rPr lang="sl-SI" sz="2000" dirty="0">
                <a:latin typeface="Noticia Text" panose="02000503060000020004"/>
              </a:rPr>
              <a:t> in sladkovodnega ribogojstva);</a:t>
            </a:r>
          </a:p>
          <a:p>
            <a:r>
              <a:rPr lang="sl-SI" sz="2000" dirty="0" smtClean="0">
                <a:latin typeface="Noticia Text" panose="02000503060000020004"/>
              </a:rPr>
              <a:t>- predstavniki </a:t>
            </a:r>
            <a:r>
              <a:rPr lang="sl-SI" sz="2000" dirty="0">
                <a:latin typeface="Noticia Text" panose="02000503060000020004"/>
              </a:rPr>
              <a:t>predelovalne industrije;</a:t>
            </a:r>
          </a:p>
          <a:p>
            <a:r>
              <a:rPr lang="sl-SI" sz="2000" dirty="0" smtClean="0">
                <a:latin typeface="Noticia Text" panose="02000503060000020004"/>
              </a:rPr>
              <a:t>- lokalne </a:t>
            </a:r>
            <a:r>
              <a:rPr lang="sl-SI" sz="2000" dirty="0">
                <a:latin typeface="Noticia Text" panose="02000503060000020004"/>
              </a:rPr>
              <a:t>skupnosti;</a:t>
            </a:r>
          </a:p>
          <a:p>
            <a:r>
              <a:rPr lang="sl-SI" sz="2000" dirty="0" smtClean="0">
                <a:latin typeface="Noticia Text" panose="02000503060000020004"/>
              </a:rPr>
              <a:t>- nevladne </a:t>
            </a:r>
            <a:r>
              <a:rPr lang="sl-SI" sz="2000" dirty="0">
                <a:latin typeface="Noticia Text" panose="02000503060000020004"/>
              </a:rPr>
              <a:t>organizacije;</a:t>
            </a:r>
          </a:p>
          <a:p>
            <a:r>
              <a:rPr lang="sl-SI" sz="2000" dirty="0" smtClean="0">
                <a:latin typeface="Noticia Text" panose="02000503060000020004"/>
              </a:rPr>
              <a:t>- javna </a:t>
            </a:r>
            <a:r>
              <a:rPr lang="sl-SI" sz="2000" dirty="0">
                <a:latin typeface="Noticia Text" panose="02000503060000020004"/>
              </a:rPr>
              <a:t>telesa (instituti, zavodi, odločevalci v drugih politikah, npr. okolje, narava  </a:t>
            </a:r>
            <a:r>
              <a:rPr lang="sl-SI" sz="2000" dirty="0" err="1">
                <a:latin typeface="Noticia Text" panose="02000503060000020004"/>
              </a:rPr>
              <a:t>itd</a:t>
            </a:r>
            <a:r>
              <a:rPr lang="sl-SI" sz="2000" dirty="0">
                <a:latin typeface="Noticia Text" panose="02000503060000020004"/>
              </a:rPr>
              <a:t>);</a:t>
            </a:r>
          </a:p>
          <a:p>
            <a:r>
              <a:rPr lang="sl-SI" sz="2000" dirty="0" smtClean="0">
                <a:latin typeface="Noticia Text" panose="02000503060000020004"/>
              </a:rPr>
              <a:t>- raziskovalne </a:t>
            </a:r>
            <a:r>
              <a:rPr lang="sl-SI" sz="2000" dirty="0">
                <a:latin typeface="Noticia Text" panose="02000503060000020004"/>
              </a:rPr>
              <a:t>in znanstvene institucije;</a:t>
            </a:r>
          </a:p>
          <a:p>
            <a:r>
              <a:rPr lang="sl-SI" sz="2000" dirty="0" smtClean="0">
                <a:latin typeface="Noticia Text" panose="02000503060000020004"/>
              </a:rPr>
              <a:t>- drugi</a:t>
            </a:r>
            <a:r>
              <a:rPr lang="sl-SI" sz="2000" dirty="0">
                <a:latin typeface="Noticia Text" panose="020005030600000200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4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257172" y="946875"/>
            <a:ext cx="101136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Komunikacijski cilji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257172" y="1675117"/>
            <a:ext cx="967653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endParaRPr lang="sl-SI" sz="2000" dirty="0">
              <a:latin typeface="Noticia Text" panose="02000503060000020004"/>
            </a:endParaRPr>
          </a:p>
          <a:p>
            <a:pPr algn="just"/>
            <a:r>
              <a:rPr lang="sl-SI" sz="2000" dirty="0">
                <a:latin typeface="Noticia Text" panose="02000503060000020004"/>
              </a:rPr>
              <a:t>Cilj 1: Ozaveščenost o Programu ESPRA 2021-2027 in njegovih </a:t>
            </a:r>
            <a:r>
              <a:rPr lang="sl-SI" sz="2000" dirty="0" smtClean="0">
                <a:latin typeface="Noticia Text" panose="02000503060000020004"/>
              </a:rPr>
              <a:t>možnostih</a:t>
            </a:r>
          </a:p>
          <a:p>
            <a:pPr algn="just"/>
            <a:endParaRPr lang="sl-SI" sz="2000" dirty="0">
              <a:latin typeface="Noticia Text" panose="02000503060000020004"/>
            </a:endParaRPr>
          </a:p>
          <a:p>
            <a:pPr algn="just"/>
            <a:r>
              <a:rPr lang="sl-SI" sz="2000" dirty="0">
                <a:latin typeface="Noticia Text" panose="02000503060000020004"/>
              </a:rPr>
              <a:t>Cilj 2: Stabilen ritem </a:t>
            </a:r>
            <a:r>
              <a:rPr lang="sl-SI" sz="2000" dirty="0" smtClean="0">
                <a:latin typeface="Noticia Text" panose="02000503060000020004"/>
              </a:rPr>
              <a:t>komuniciranja</a:t>
            </a:r>
          </a:p>
          <a:p>
            <a:pPr algn="just"/>
            <a:endParaRPr lang="sl-SI" sz="2000" dirty="0">
              <a:latin typeface="Noticia Text" panose="02000503060000020004"/>
            </a:endParaRPr>
          </a:p>
          <a:p>
            <a:pPr algn="just"/>
            <a:r>
              <a:rPr lang="sl-SI" sz="2000" dirty="0">
                <a:latin typeface="Noticia Text" panose="02000503060000020004"/>
              </a:rPr>
              <a:t>Cilj 3: Ustvarjanje seznama deležnikov, vključenih v neposredno </a:t>
            </a:r>
            <a:r>
              <a:rPr lang="sl-SI" sz="2000" dirty="0" smtClean="0">
                <a:latin typeface="Noticia Text" panose="02000503060000020004"/>
              </a:rPr>
              <a:t>komunikacijo</a:t>
            </a:r>
          </a:p>
          <a:p>
            <a:pPr algn="just"/>
            <a:endParaRPr lang="sl-SI" sz="2000" dirty="0">
              <a:latin typeface="Noticia Text" panose="02000503060000020004"/>
            </a:endParaRPr>
          </a:p>
          <a:p>
            <a:pPr algn="just"/>
            <a:r>
              <a:rPr lang="sl-SI" sz="2000" dirty="0">
                <a:latin typeface="Noticia Text" panose="02000503060000020004"/>
              </a:rPr>
              <a:t>Cilj 4: Povečanje števila dogodkov za komuniciranje z deležniki v primerjavi s komuniciranjem v pretekli </a:t>
            </a:r>
            <a:r>
              <a:rPr lang="sl-SI" sz="2000" dirty="0" smtClean="0">
                <a:latin typeface="Noticia Text" panose="02000503060000020004"/>
              </a:rPr>
              <a:t>perspektivi</a:t>
            </a:r>
          </a:p>
          <a:p>
            <a:pPr algn="just"/>
            <a:endParaRPr lang="sl-SI" sz="2000" dirty="0">
              <a:latin typeface="Noticia Text" panose="02000503060000020004"/>
            </a:endParaRPr>
          </a:p>
          <a:p>
            <a:pPr algn="just"/>
            <a:r>
              <a:rPr lang="sl-SI" sz="2000" dirty="0">
                <a:latin typeface="Noticia Text" panose="02000503060000020004"/>
              </a:rPr>
              <a:t>Cilj 5: Povečanje prometa na spletnih medijih v obdobju razpisa</a:t>
            </a:r>
          </a:p>
          <a:p>
            <a:pPr algn="just"/>
            <a:endParaRPr lang="sl-SI" sz="2000" dirty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marL="342900" indent="-342900" algn="just">
              <a:buAutoNum type="arabicPeriod"/>
            </a:pPr>
            <a:endParaRPr lang="sl-SI" sz="2000" dirty="0">
              <a:latin typeface="Montserrat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2853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287652" y="1055268"/>
            <a:ext cx="753427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>
                <a:solidFill>
                  <a:srgbClr val="007EAA"/>
                </a:solidFill>
                <a:latin typeface="Noticia Text" panose="02000503060000020004" pitchFamily="2" charset="-18"/>
              </a:rPr>
              <a:t>Brošure z informacijami o skladu ESPRA 2021-2027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6" y="3506620"/>
            <a:ext cx="6890352" cy="2871878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348612" y="1747414"/>
            <a:ext cx="9138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000" dirty="0">
                <a:latin typeface="Noticia Text" panose="02000503060000020004"/>
              </a:rPr>
              <a:t>1. brošura: Program za izvajanje ESPRA 2021-2027</a:t>
            </a:r>
          </a:p>
          <a:p>
            <a:pPr algn="just"/>
            <a:r>
              <a:rPr lang="sl-SI" sz="2000" dirty="0">
                <a:latin typeface="Noticia Text" panose="02000503060000020004"/>
              </a:rPr>
              <a:t>2. brošura: Morski gospodarski ribolov</a:t>
            </a:r>
          </a:p>
          <a:p>
            <a:pPr algn="just"/>
            <a:r>
              <a:rPr lang="sl-SI" sz="2000" dirty="0">
                <a:latin typeface="Noticia Text" panose="02000503060000020004"/>
              </a:rPr>
              <a:t>3. brošura: Akvakultura, predelava in trženje</a:t>
            </a:r>
          </a:p>
          <a:p>
            <a:pPr algn="just"/>
            <a:r>
              <a:rPr lang="sl-SI" sz="2000" dirty="0">
                <a:latin typeface="Noticia Text" panose="02000503060000020004"/>
              </a:rPr>
              <a:t>4. brošura: Lokalni razvoj, ki ga vodi skupnost</a:t>
            </a:r>
          </a:p>
          <a:p>
            <a:pPr algn="just"/>
            <a:r>
              <a:rPr lang="sl-SI" sz="2000" dirty="0">
                <a:latin typeface="Noticia Text" panose="02000503060000020004"/>
              </a:rPr>
              <a:t>5. brošura: Celostna pomorska politika</a:t>
            </a:r>
          </a:p>
        </p:txBody>
      </p:sp>
    </p:spTree>
    <p:extLst>
      <p:ext uri="{BB962C8B-B14F-4D97-AF65-F5344CB8AC3E}">
        <p14:creationId xmlns:p14="http://schemas.microsoft.com/office/powerpoint/2010/main" val="279376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257172" y="946875"/>
            <a:ext cx="1011364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Izvajanje obveznosti komuniciranja v 2023</a:t>
            </a:r>
          </a:p>
          <a:p>
            <a:r>
              <a:rPr lang="sl-SI" sz="20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Predstavitve </a:t>
            </a:r>
            <a:r>
              <a:rPr lang="sl-SI" sz="2000" dirty="0">
                <a:solidFill>
                  <a:srgbClr val="007EAA"/>
                </a:solidFill>
                <a:latin typeface="Noticia Text" panose="02000503060000020004" pitchFamily="2" charset="-18"/>
              </a:rPr>
              <a:t>sklada ESPRA na različnih dogodkih, sejmih z okroglimi mizami, delavnicami, nagradnimi igrami…</a:t>
            </a:r>
            <a:endParaRPr lang="sl-SI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257172" y="2194292"/>
            <a:ext cx="10487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sl-SI" sz="2000" dirty="0">
                <a:latin typeface="Noticia Text" panose="02000503060000020004"/>
              </a:rPr>
              <a:t>Dogodek v okviru </a:t>
            </a:r>
            <a:r>
              <a:rPr lang="sl-SI" sz="2000" dirty="0" smtClean="0">
                <a:latin typeface="Noticia Text" panose="02000503060000020004"/>
              </a:rPr>
              <a:t>Potujoče </a:t>
            </a:r>
            <a:r>
              <a:rPr lang="sl-SI" sz="2000" dirty="0">
                <a:latin typeface="Noticia Text" panose="02000503060000020004"/>
              </a:rPr>
              <a:t>pisarne evropskih sredstev </a:t>
            </a:r>
            <a:r>
              <a:rPr lang="sl-SI" sz="2000" dirty="0" smtClean="0">
                <a:latin typeface="Noticia Text" panose="02000503060000020004"/>
              </a:rPr>
              <a:t>v Kopru, aprila 2023</a:t>
            </a:r>
            <a:endParaRPr lang="sl-SI" sz="2000" dirty="0">
              <a:latin typeface="Noticia Text" panose="02000503060000020004"/>
            </a:endParaRPr>
          </a:p>
          <a:p>
            <a:pPr marL="342900" indent="-342900" algn="just">
              <a:buFontTx/>
              <a:buAutoNum type="arabicPeriod"/>
            </a:pPr>
            <a:r>
              <a:rPr lang="sl-SI" sz="2000" dirty="0">
                <a:latin typeface="Noticia Text" panose="02000503060000020004"/>
              </a:rPr>
              <a:t>Skupni letni dogodek </a:t>
            </a:r>
            <a:r>
              <a:rPr lang="sl-SI" sz="2000" dirty="0" smtClean="0">
                <a:latin typeface="Noticia Text" panose="02000503060000020004"/>
              </a:rPr>
              <a:t>v obliki Potujoče pisarne evropskih sredstev ob </a:t>
            </a:r>
            <a:r>
              <a:rPr lang="sl-SI" sz="2000" dirty="0">
                <a:latin typeface="Noticia Text" panose="02000503060000020004"/>
              </a:rPr>
              <a:t>dnevu Evrope </a:t>
            </a:r>
            <a:r>
              <a:rPr lang="sl-SI" sz="2000" dirty="0" smtClean="0">
                <a:latin typeface="Noticia Text" panose="02000503060000020004"/>
              </a:rPr>
              <a:t>na Kongresnem trgu v Ljubljani, maja 2023</a:t>
            </a:r>
            <a:endParaRPr lang="sl-SI" sz="2000" dirty="0">
              <a:latin typeface="Noticia Text" panose="02000503060000020004"/>
            </a:endParaRPr>
          </a:p>
          <a:p>
            <a:pPr algn="just"/>
            <a:endParaRPr lang="sl-SI" sz="20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2000" dirty="0">
              <a:latin typeface="Montserrat" pitchFamily="2" charset="-18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11618" y="3891359"/>
            <a:ext cx="2802595" cy="186839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71" y="3435691"/>
            <a:ext cx="4186747" cy="279116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13" y="3424259"/>
            <a:ext cx="4204920" cy="28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6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257172" y="946875"/>
            <a:ext cx="101136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>
                <a:solidFill>
                  <a:srgbClr val="007EAA"/>
                </a:solidFill>
                <a:latin typeface="Noticia Text" panose="02000503060000020004" pitchFamily="2" charset="-18"/>
              </a:rPr>
              <a:t>Izvajanje obveznosti komuniciranja v 2023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257172" y="1681338"/>
            <a:ext cx="10487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000" dirty="0" smtClean="0">
                <a:latin typeface="Noticia Text" panose="02000503060000020004"/>
              </a:rPr>
              <a:t>4. Dnevi </a:t>
            </a:r>
            <a:r>
              <a:rPr lang="sl-SI" sz="2000" dirty="0">
                <a:latin typeface="Noticia Text" panose="02000503060000020004"/>
              </a:rPr>
              <a:t>medgeneracijskega sožitja (Gospodarsko razstavišče, maj 2023</a:t>
            </a:r>
            <a:r>
              <a:rPr lang="sl-SI" sz="2000" dirty="0" smtClean="0">
                <a:latin typeface="Noticia Text" panose="02000503060000020004"/>
              </a:rPr>
              <a:t>)</a:t>
            </a:r>
            <a:endParaRPr lang="sl-SI" sz="2000" dirty="0">
              <a:latin typeface="Noticia Text" panose="02000503060000020004"/>
            </a:endParaRPr>
          </a:p>
          <a:p>
            <a:pPr algn="just"/>
            <a:r>
              <a:rPr lang="sl-SI" sz="2000" dirty="0" smtClean="0">
                <a:latin typeface="Noticia Text" panose="02000503060000020004"/>
              </a:rPr>
              <a:t>5. Skupni </a:t>
            </a:r>
            <a:r>
              <a:rPr lang="sl-SI" sz="2000" dirty="0">
                <a:latin typeface="Noticia Text" panose="02000503060000020004"/>
              </a:rPr>
              <a:t>letni dogodek v okviru </a:t>
            </a:r>
            <a:r>
              <a:rPr lang="sl-SI" sz="2000" dirty="0" smtClean="0">
                <a:latin typeface="Noticia Text" panose="02000503060000020004"/>
              </a:rPr>
              <a:t>Potujoče </a:t>
            </a:r>
            <a:r>
              <a:rPr lang="sl-SI" sz="2000" dirty="0">
                <a:latin typeface="Noticia Text" panose="02000503060000020004"/>
              </a:rPr>
              <a:t>pisane evropskih </a:t>
            </a:r>
            <a:r>
              <a:rPr lang="sl-SI" sz="2000" dirty="0" smtClean="0">
                <a:latin typeface="Noticia Text" panose="02000503060000020004"/>
              </a:rPr>
              <a:t>sredstev (</a:t>
            </a:r>
            <a:r>
              <a:rPr lang="sl-SI" sz="2000" dirty="0">
                <a:latin typeface="Noticia Text" panose="02000503060000020004"/>
              </a:rPr>
              <a:t>Pivka, oktober 2023</a:t>
            </a:r>
            <a:r>
              <a:rPr lang="sl-SI" sz="2000" dirty="0" smtClean="0">
                <a:latin typeface="Noticia Text" panose="02000503060000020004"/>
              </a:rPr>
              <a:t>) v obliki družabne komunikacijske aktivnosti</a:t>
            </a:r>
            <a:endParaRPr lang="sl-SI" sz="2000" dirty="0">
              <a:latin typeface="Noticia Text" panose="02000503060000020004"/>
            </a:endParaRPr>
          </a:p>
          <a:p>
            <a:pPr marL="342900" indent="-342900" algn="just">
              <a:buAutoNum type="arabicPeriod"/>
            </a:pPr>
            <a:endParaRPr lang="sl-SI" sz="20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2000" dirty="0">
              <a:latin typeface="Montserrat" pitchFamily="2" charset="-18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91" y="3149585"/>
            <a:ext cx="2985637" cy="298563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6843" y="3149586"/>
            <a:ext cx="2929080" cy="265708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14" y="3149586"/>
            <a:ext cx="2346221" cy="31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6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257172" y="1681338"/>
            <a:ext cx="10487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000" dirty="0" smtClean="0">
                <a:latin typeface="Noticia Text" panose="02000503060000020004"/>
              </a:rPr>
              <a:t>6. Kmetijsko-živilski </a:t>
            </a:r>
            <a:r>
              <a:rPr lang="sl-SI" sz="2000" dirty="0">
                <a:latin typeface="Noticia Text" panose="02000503060000020004"/>
              </a:rPr>
              <a:t>sejem AGRA 2023 (Gornja Radgona, avgust 2023</a:t>
            </a:r>
            <a:r>
              <a:rPr lang="sl-SI" sz="2000" dirty="0" smtClean="0">
                <a:latin typeface="Noticia Text" panose="02000503060000020004"/>
              </a:rPr>
              <a:t>)</a:t>
            </a:r>
            <a:endParaRPr lang="sl-SI" sz="2000" dirty="0">
              <a:latin typeface="Noticia Text" panose="02000503060000020004"/>
            </a:endParaRPr>
          </a:p>
          <a:p>
            <a:pPr marL="342900" indent="-342900" algn="just">
              <a:buAutoNum type="arabicPeriod"/>
            </a:pPr>
            <a:endParaRPr lang="sl-SI" sz="20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2000" dirty="0">
              <a:latin typeface="Montserrat" pitchFamily="2" charset="-18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7" y="2358771"/>
            <a:ext cx="3815128" cy="258730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349" y="2358771"/>
            <a:ext cx="4769955" cy="258730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773" y="1850457"/>
            <a:ext cx="2022094" cy="1971079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773" y="3990655"/>
            <a:ext cx="2022094" cy="1670859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257172" y="927124"/>
            <a:ext cx="101136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>
                <a:solidFill>
                  <a:srgbClr val="007EAA"/>
                </a:solidFill>
                <a:latin typeface="Noticia Text" panose="02000503060000020004" pitchFamily="2" charset="-18"/>
              </a:rPr>
              <a:t>Izvajanje obveznosti komuniciranja v 2023</a:t>
            </a:r>
          </a:p>
        </p:txBody>
      </p:sp>
    </p:spTree>
    <p:extLst>
      <p:ext uri="{BB962C8B-B14F-4D97-AF65-F5344CB8AC3E}">
        <p14:creationId xmlns:p14="http://schemas.microsoft.com/office/powerpoint/2010/main" val="3910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257172" y="946875"/>
            <a:ext cx="101136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Izvajanje komunikacijskih obveznosti v letu 2024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257173" y="1675118"/>
            <a:ext cx="9488994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sl-SI" sz="2000" dirty="0">
                <a:latin typeface="Noticia Text" panose="02000503060000020004"/>
              </a:rPr>
              <a:t>P</a:t>
            </a:r>
            <a:r>
              <a:rPr lang="sl-SI" sz="2000" dirty="0" smtClean="0">
                <a:latin typeface="Noticia Text" panose="02000503060000020004"/>
              </a:rPr>
              <a:t>osvet s predstavniki akvakulture in predelave </a:t>
            </a:r>
          </a:p>
          <a:p>
            <a:pPr algn="just"/>
            <a:r>
              <a:rPr lang="sl-SI" sz="2000" dirty="0">
                <a:latin typeface="Noticia Text" panose="02000503060000020004"/>
              </a:rPr>
              <a:t> </a:t>
            </a:r>
            <a:r>
              <a:rPr lang="sl-SI" sz="2000" dirty="0" smtClean="0">
                <a:latin typeface="Noticia Text" panose="02000503060000020004"/>
              </a:rPr>
              <a:t>      (Ljubljana, 6. maj 2024)</a:t>
            </a:r>
          </a:p>
          <a:p>
            <a:pPr marL="457200" indent="-457200" algn="just">
              <a:buAutoNum type="arabicPeriod"/>
            </a:pPr>
            <a:endParaRPr lang="sl-SI" sz="2000" dirty="0" smtClean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 smtClean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 smtClean="0">
              <a:latin typeface="Noticia Text" panose="02000503060000020004"/>
            </a:endParaRPr>
          </a:p>
          <a:p>
            <a:pPr algn="just"/>
            <a:r>
              <a:rPr lang="sl-SI" sz="2000" dirty="0" smtClean="0">
                <a:latin typeface="Noticia Text" panose="02000503060000020004"/>
              </a:rPr>
              <a:t>2.    Udeležba na dogodku ob 20-letnici Slovenije v EU </a:t>
            </a:r>
          </a:p>
          <a:p>
            <a:pPr algn="just"/>
            <a:r>
              <a:rPr lang="sl-SI" sz="2000" dirty="0">
                <a:latin typeface="Noticia Text" panose="02000503060000020004"/>
              </a:rPr>
              <a:t> </a:t>
            </a:r>
            <a:r>
              <a:rPr lang="sl-SI" sz="2000" dirty="0" smtClean="0">
                <a:latin typeface="Noticia Text" panose="02000503060000020004"/>
              </a:rPr>
              <a:t>      (Nova Gorica, 9. maj 2024)</a:t>
            </a:r>
            <a:endParaRPr lang="sl-SI" sz="2000" dirty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 smtClean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 smtClean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>
              <a:latin typeface="Noticia Text" panose="02000503060000020004"/>
            </a:endParaRPr>
          </a:p>
          <a:p>
            <a:pPr algn="just"/>
            <a:r>
              <a:rPr lang="sl-SI" sz="2000" dirty="0" smtClean="0">
                <a:latin typeface="Noticia Text" panose="02000503060000020004"/>
              </a:rPr>
              <a:t>3.    Posvet </a:t>
            </a:r>
            <a:r>
              <a:rPr lang="sl-SI" sz="2000" dirty="0">
                <a:latin typeface="Noticia Text" panose="02000503060000020004"/>
              </a:rPr>
              <a:t>z morskimi </a:t>
            </a:r>
            <a:r>
              <a:rPr lang="sl-SI" sz="2000" dirty="0" smtClean="0">
                <a:latin typeface="Noticia Text" panose="02000503060000020004"/>
              </a:rPr>
              <a:t>ribiči  </a:t>
            </a:r>
          </a:p>
          <a:p>
            <a:pPr algn="just"/>
            <a:r>
              <a:rPr lang="sl-SI" sz="2000" dirty="0">
                <a:latin typeface="Noticia Text" panose="02000503060000020004"/>
              </a:rPr>
              <a:t> </a:t>
            </a:r>
            <a:r>
              <a:rPr lang="sl-SI" sz="2000" dirty="0" smtClean="0">
                <a:latin typeface="Noticia Text" panose="02000503060000020004"/>
              </a:rPr>
              <a:t>      (Piran, 13. maja 2024)</a:t>
            </a:r>
            <a:endParaRPr lang="sl-SI" sz="2000" dirty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 smtClean="0">
              <a:latin typeface="Noticia Text" panose="02000503060000020004"/>
            </a:endParaRPr>
          </a:p>
          <a:p>
            <a:pPr algn="just"/>
            <a:endParaRPr lang="sl-SI" sz="2000" dirty="0" smtClean="0">
              <a:latin typeface="Noticia Text" panose="02000503060000020004"/>
            </a:endParaRPr>
          </a:p>
          <a:p>
            <a:pPr algn="just"/>
            <a:endParaRPr lang="sl-SI" sz="2000" dirty="0" smtClean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marL="342900" indent="-342900" algn="just">
              <a:buAutoNum type="arabicPeriod"/>
            </a:pPr>
            <a:endParaRPr lang="sl-SI" sz="2000" dirty="0">
              <a:latin typeface="Montserrat" pitchFamily="2" charset="-18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56" y="4382429"/>
            <a:ext cx="3181815" cy="238636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68" y="1381577"/>
            <a:ext cx="2992244" cy="224418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24138" y="1662099"/>
            <a:ext cx="2244183" cy="168313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5187" y="4686301"/>
            <a:ext cx="2430964" cy="182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257172" y="946875"/>
            <a:ext cx="101136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Izvajanje komunikacijskih obveznosti v letu 2024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257173" y="1675118"/>
            <a:ext cx="948899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000" dirty="0" smtClean="0">
                <a:latin typeface="Noticia Text" panose="02000503060000020004"/>
              </a:rPr>
              <a:t>3.    Udeležba na dogodku ob 20-letnici Slovenije v EU </a:t>
            </a:r>
          </a:p>
          <a:p>
            <a:pPr algn="just"/>
            <a:r>
              <a:rPr lang="sl-SI" sz="2000" dirty="0">
                <a:latin typeface="Noticia Text" panose="02000503060000020004"/>
              </a:rPr>
              <a:t> </a:t>
            </a:r>
            <a:r>
              <a:rPr lang="sl-SI" sz="2000" dirty="0" smtClean="0">
                <a:latin typeface="Noticia Text" panose="02000503060000020004"/>
              </a:rPr>
              <a:t>      (Nova Gorica, 9. maj 2024)</a:t>
            </a:r>
            <a:endParaRPr lang="sl-SI" sz="2000" dirty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 smtClean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 smtClean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>
              <a:latin typeface="Noticia Text" panose="02000503060000020004"/>
            </a:endParaRPr>
          </a:p>
          <a:p>
            <a:pPr algn="just"/>
            <a:endParaRPr lang="sl-SI" sz="2000" dirty="0" smtClean="0">
              <a:latin typeface="Noticia Text" panose="02000503060000020004"/>
            </a:endParaRPr>
          </a:p>
          <a:p>
            <a:pPr algn="just"/>
            <a:endParaRPr lang="sl-SI" sz="2000" dirty="0" smtClean="0">
              <a:latin typeface="Noticia Text" panose="02000503060000020004"/>
            </a:endParaRPr>
          </a:p>
          <a:p>
            <a:pPr algn="just"/>
            <a:endParaRPr lang="sl-SI" sz="2000" dirty="0" smtClean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marL="342900" indent="-342900" algn="just">
              <a:buAutoNum type="arabicPeriod"/>
            </a:pPr>
            <a:endParaRPr lang="sl-SI" sz="2000" dirty="0">
              <a:latin typeface="Montserrat" pitchFamily="2" charset="-18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442" y="3074262"/>
            <a:ext cx="3947764" cy="296082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2" y="2597679"/>
            <a:ext cx="2724604" cy="394776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85" y="2597679"/>
            <a:ext cx="2582039" cy="39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8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257172" y="946875"/>
            <a:ext cx="101136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Izvajanje komunikacijskih obveznosti v letu 2024 – prihodnje delo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257172" y="1953898"/>
            <a:ext cx="967653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sl-SI" sz="2000" b="1" dirty="0">
                <a:latin typeface="Noticia Text" panose="02000503060000020004"/>
              </a:rPr>
              <a:t>Koncept Potujoče pisarne evropskih </a:t>
            </a:r>
            <a:r>
              <a:rPr lang="sl-SI" sz="2000" b="1" dirty="0" smtClean="0">
                <a:latin typeface="Noticia Text" panose="02000503060000020004"/>
              </a:rPr>
              <a:t>sredstev </a:t>
            </a:r>
          </a:p>
          <a:p>
            <a:pPr algn="just"/>
            <a:endParaRPr lang="sl-SI" sz="2000" dirty="0" smtClean="0">
              <a:latin typeface="Noticia Text" panose="02000503060000020004"/>
            </a:endParaRPr>
          </a:p>
          <a:p>
            <a:pPr algn="just"/>
            <a:r>
              <a:rPr lang="sl-SI" sz="2000" dirty="0" smtClean="0">
                <a:latin typeface="Noticia Text" panose="02000503060000020004"/>
              </a:rPr>
              <a:t>        Javna razprava s predstavitvijo razpisov (dogodek za zainteresirano javnost)</a:t>
            </a:r>
          </a:p>
          <a:p>
            <a:pPr algn="just"/>
            <a:endParaRPr lang="sl-SI" sz="2000" dirty="0">
              <a:latin typeface="Noticia Text" panose="02000503060000020004"/>
            </a:endParaRPr>
          </a:p>
          <a:p>
            <a:pPr algn="just"/>
            <a:r>
              <a:rPr lang="sl-SI" sz="2000" dirty="0" smtClean="0">
                <a:latin typeface="Noticia Text" panose="02000503060000020004"/>
              </a:rPr>
              <a:t>        Primer dobre zgodbe (predstavnik upravičenca)</a:t>
            </a:r>
          </a:p>
          <a:p>
            <a:pPr algn="just"/>
            <a:r>
              <a:rPr lang="sl-SI" sz="2000" dirty="0">
                <a:latin typeface="Noticia Text" panose="02000503060000020004"/>
              </a:rPr>
              <a:t> </a:t>
            </a:r>
            <a:r>
              <a:rPr lang="sl-SI" sz="2000" dirty="0" smtClean="0">
                <a:latin typeface="Noticia Text" panose="02000503060000020004"/>
              </a:rPr>
              <a:t>       </a:t>
            </a:r>
          </a:p>
          <a:p>
            <a:pPr algn="just"/>
            <a:r>
              <a:rPr lang="sl-SI" sz="2000" dirty="0" smtClean="0">
                <a:latin typeface="Noticia Text" panose="02000503060000020004"/>
              </a:rPr>
              <a:t>        Predstavniki programov s predstavitvami priložnosti</a:t>
            </a:r>
          </a:p>
          <a:p>
            <a:pPr algn="just"/>
            <a:r>
              <a:rPr lang="sl-SI" sz="2000" dirty="0">
                <a:latin typeface="Noticia Text" panose="02000503060000020004"/>
              </a:rPr>
              <a:t> </a:t>
            </a:r>
            <a:r>
              <a:rPr lang="sl-SI" sz="2000" dirty="0" smtClean="0">
                <a:latin typeface="Noticia Text" panose="02000503060000020004"/>
              </a:rPr>
              <a:t>       </a:t>
            </a:r>
          </a:p>
          <a:p>
            <a:pPr algn="just"/>
            <a:r>
              <a:rPr lang="sl-SI" sz="2000" dirty="0">
                <a:latin typeface="Noticia Text" panose="02000503060000020004"/>
              </a:rPr>
              <a:t> </a:t>
            </a:r>
            <a:r>
              <a:rPr lang="sl-SI" sz="2000" dirty="0" smtClean="0">
                <a:latin typeface="Noticia Text" panose="02000503060000020004"/>
              </a:rPr>
              <a:t>       Predstavnik RRA</a:t>
            </a:r>
          </a:p>
          <a:p>
            <a:pPr algn="just"/>
            <a:r>
              <a:rPr lang="sl-SI" sz="2000" dirty="0" smtClean="0">
                <a:latin typeface="Noticia Text" panose="02000503060000020004"/>
              </a:rPr>
              <a:t>        </a:t>
            </a:r>
          </a:p>
          <a:p>
            <a:pPr algn="just"/>
            <a:r>
              <a:rPr lang="sl-SI" sz="2000" dirty="0" smtClean="0">
                <a:latin typeface="Noticia Text" panose="02000503060000020004"/>
              </a:rPr>
              <a:t>        Pozdravni nagovor političnega predstavnika</a:t>
            </a:r>
            <a:endParaRPr lang="sl-SI" sz="2000" dirty="0">
              <a:latin typeface="Noticia Text" panose="02000503060000020004"/>
            </a:endParaRPr>
          </a:p>
          <a:p>
            <a:pPr algn="just"/>
            <a:endParaRPr lang="sl-SI" sz="2000" dirty="0" smtClean="0">
              <a:latin typeface="Noticia Text" panose="02000503060000020004"/>
            </a:endParaRPr>
          </a:p>
          <a:p>
            <a:pPr marL="457200" indent="-457200" algn="just">
              <a:buAutoNum type="arabicPeriod"/>
            </a:pPr>
            <a:endParaRPr lang="sl-SI" sz="2000" dirty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marL="342900" indent="-342900" algn="just">
              <a:buAutoNum type="arabicPeriod"/>
            </a:pPr>
            <a:endParaRPr lang="sl-SI" sz="2000" dirty="0">
              <a:latin typeface="Montserrat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242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257172" y="946875"/>
            <a:ext cx="101136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Obveščanje splošne javnosti v okviru delovanja INFORM-SI  v letu 2024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257172" y="1675117"/>
            <a:ext cx="104870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sl-SI" sz="2000" dirty="0">
              <a:latin typeface="Noticia Text" panose="02000503060000020004"/>
            </a:endParaRPr>
          </a:p>
          <a:p>
            <a:pPr algn="just"/>
            <a:r>
              <a:rPr lang="sl-SI" sz="2000" b="1" dirty="0" smtClean="0">
                <a:latin typeface="Noticia Text" panose="02000503060000020004"/>
              </a:rPr>
              <a:t>2. </a:t>
            </a:r>
            <a:r>
              <a:rPr lang="sl-SI" sz="2000" dirty="0" smtClean="0">
                <a:latin typeface="Noticia Text" panose="02000503060000020004"/>
              </a:rPr>
              <a:t>    </a:t>
            </a:r>
            <a:r>
              <a:rPr lang="sl-SI" sz="2000" b="1" dirty="0" smtClean="0">
                <a:latin typeface="Noticia Text" panose="02000503060000020004"/>
              </a:rPr>
              <a:t>Skupni </a:t>
            </a:r>
            <a:r>
              <a:rPr lang="sl-SI" sz="2000" b="1" dirty="0">
                <a:latin typeface="Noticia Text" panose="02000503060000020004"/>
              </a:rPr>
              <a:t>letni dogodek v okviru kampanje EU projekt, moj projekt</a:t>
            </a:r>
          </a:p>
          <a:p>
            <a:pPr lvl="1" algn="just"/>
            <a:r>
              <a:rPr lang="sl-SI" sz="2000" b="1" dirty="0" smtClean="0">
                <a:latin typeface="Noticia Text" panose="02000503060000020004"/>
              </a:rPr>
              <a:t>ESPRA 2021-2027 sodeluje z dvema projektoma, in sicer</a:t>
            </a:r>
          </a:p>
          <a:p>
            <a:pPr marL="800100" lvl="1" indent="-342900" algn="just">
              <a:buFontTx/>
              <a:buChar char="-"/>
            </a:pPr>
            <a:endParaRPr lang="sl-SI" sz="2000" dirty="0">
              <a:latin typeface="Noticia Text" panose="02000503060000020004"/>
            </a:endParaRPr>
          </a:p>
          <a:p>
            <a:pPr lvl="1" algn="just"/>
            <a:r>
              <a:rPr lang="sl-SI" sz="2000" dirty="0" smtClean="0">
                <a:latin typeface="Noticia Text" panose="02000503060000020004"/>
              </a:rPr>
              <a:t>a. Muzej Školjk                                                               b</a:t>
            </a:r>
            <a:r>
              <a:rPr lang="sl-SI" sz="2000" dirty="0">
                <a:latin typeface="Noticia Text" panose="02000503060000020004"/>
              </a:rPr>
              <a:t>. Ribiška </a:t>
            </a:r>
            <a:r>
              <a:rPr lang="sl-SI" sz="2000" dirty="0" smtClean="0">
                <a:latin typeface="Noticia Text" panose="02000503060000020004"/>
              </a:rPr>
              <a:t>hiša</a:t>
            </a:r>
          </a:p>
          <a:p>
            <a:pPr lvl="1" algn="just"/>
            <a:r>
              <a:rPr lang="sl-SI" sz="2000" smtClean="0">
                <a:latin typeface="Noticia Text" panose="02000503060000020004"/>
              </a:rPr>
              <a:t>    20. </a:t>
            </a:r>
            <a:r>
              <a:rPr lang="sl-SI" sz="2000" dirty="0">
                <a:latin typeface="Noticia Text" panose="02000503060000020004"/>
              </a:rPr>
              <a:t>6. 2024                                                                 </a:t>
            </a:r>
            <a:r>
              <a:rPr lang="sl-SI" sz="2000" dirty="0" smtClean="0">
                <a:latin typeface="Noticia Text" panose="02000503060000020004"/>
              </a:rPr>
              <a:t>      18</a:t>
            </a:r>
            <a:r>
              <a:rPr lang="sl-SI" sz="2000" dirty="0">
                <a:latin typeface="Noticia Text" panose="02000503060000020004"/>
              </a:rPr>
              <a:t>. 10. 2024</a:t>
            </a: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>
              <a:latin typeface="Noticia Text" panose="02000503060000020004"/>
            </a:endParaRPr>
          </a:p>
          <a:p>
            <a:pPr lvl="1" algn="just"/>
            <a:r>
              <a:rPr lang="sl-SI" sz="2000" dirty="0" smtClean="0">
                <a:latin typeface="Noticia Text" panose="02000503060000020004"/>
              </a:rPr>
              <a:t>Dogodka za splošno javnost v domeni upravičenca (dan odprtih vrat)  </a:t>
            </a:r>
            <a:endParaRPr lang="sl-SI" sz="2000" dirty="0">
              <a:latin typeface="Noticia Text" panose="02000503060000020004"/>
            </a:endParaRPr>
          </a:p>
          <a:p>
            <a:pPr lvl="1" algn="just"/>
            <a:r>
              <a:rPr lang="sl-SI" sz="2000" dirty="0" smtClean="0">
                <a:latin typeface="Noticia Text" panose="02000503060000020004"/>
              </a:rPr>
              <a:t>Objave projektov v regionalnih in nacionalnih medijih</a:t>
            </a:r>
          </a:p>
          <a:p>
            <a:pPr lvl="1" algn="just"/>
            <a:endParaRPr lang="sl-SI" sz="2000" dirty="0">
              <a:latin typeface="Noticia Text" panose="02000503060000020004"/>
            </a:endParaRPr>
          </a:p>
          <a:p>
            <a:pPr lvl="1" algn="just"/>
            <a:r>
              <a:rPr lang="sl-SI" sz="2000" dirty="0" smtClean="0">
                <a:latin typeface="Noticia Text" panose="02000503060000020004"/>
              </a:rPr>
              <a:t>P ESPRA 2021-2027: </a:t>
            </a:r>
            <a:r>
              <a:rPr lang="sl-SI" sz="2000" dirty="0" err="1" smtClean="0">
                <a:latin typeface="Noticia Text" panose="02000503060000020004"/>
              </a:rPr>
              <a:t>promo</a:t>
            </a:r>
            <a:r>
              <a:rPr lang="sl-SI" sz="2000" dirty="0" smtClean="0">
                <a:latin typeface="Noticia Text" panose="02000503060000020004"/>
              </a:rPr>
              <a:t> miza z nagradno igro in </a:t>
            </a:r>
            <a:r>
              <a:rPr lang="sl-SI" sz="2000" dirty="0" err="1" smtClean="0">
                <a:latin typeface="Noticia Text" panose="02000503060000020004"/>
              </a:rPr>
              <a:t>promo</a:t>
            </a:r>
            <a:r>
              <a:rPr lang="sl-SI" sz="2000" dirty="0" smtClean="0">
                <a:latin typeface="Noticia Text" panose="02000503060000020004"/>
              </a:rPr>
              <a:t> materiali, degustacija lokalnih rib</a:t>
            </a:r>
            <a:endParaRPr lang="sl-SI" sz="2000" dirty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lvl="1" algn="just"/>
            <a:endParaRPr lang="sl-SI" sz="2000" dirty="0" smtClean="0">
              <a:latin typeface="Noticia Text" panose="02000503060000020004"/>
            </a:endParaRPr>
          </a:p>
          <a:p>
            <a:pPr marL="342900" indent="-342900" algn="just">
              <a:buAutoNum type="arabicPeriod"/>
            </a:pPr>
            <a:endParaRPr lang="sl-SI" sz="2000" dirty="0">
              <a:latin typeface="Montserrat" pitchFamily="2" charset="-18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106" y="2606329"/>
            <a:ext cx="2185639" cy="243008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158" y="2129883"/>
            <a:ext cx="2348533" cy="26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363852" y="1689871"/>
            <a:ext cx="907732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Člen 48 Uredbe (EU) 2021/1060 o določitvi skupnih določb o Evropskem skladu za regionalni razvoj, Evropskem socialnem skladu plus, Kohezijskem skladu, Skladu za pravični prehod in Evropskem skladu za pomorstvo, ribištvo in avakulturo:</a:t>
            </a:r>
          </a:p>
          <a:p>
            <a:pPr algn="just"/>
            <a:endParaRPr lang="sl-SI" sz="1400" noProof="1">
              <a:latin typeface="Montserrat" pitchFamily="2" charset="-18"/>
            </a:endParaRPr>
          </a:p>
          <a:p>
            <a:pPr algn="just"/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(1) Vsaka </a:t>
            </a:r>
            <a:r>
              <a:rPr lang="sl-SI" sz="2000" i="1" noProof="1">
                <a:solidFill>
                  <a:srgbClr val="007EAA"/>
                </a:solidFill>
                <a:latin typeface="Noticia Text" panose="02000503060000020004" pitchFamily="2" charset="-18"/>
              </a:rPr>
              <a:t>država članica določi koordinatorja za komuniciranje, ki skrbi za dejavnosti prepoznavnosti, preglednosti in komuniciranja v zvezi s podporo iz skladov.</a:t>
            </a:r>
          </a:p>
          <a:p>
            <a:pPr algn="just"/>
            <a:endParaRPr lang="sl-SI" sz="2000" noProof="1">
              <a:latin typeface="Noticia Text" panose="02000503060000020004"/>
            </a:endParaRPr>
          </a:p>
          <a:p>
            <a:pPr algn="just"/>
            <a:r>
              <a:rPr lang="sl-SI" noProof="1" smtClean="0">
                <a:latin typeface="Noticia Text" panose="02000503060000020004"/>
              </a:rPr>
              <a:t>Koordinator za komuniciranje je v Sloveniji Klavdija Operčkal iz Ministrstva za kohezijo in regionalni razvoj. </a:t>
            </a:r>
          </a:p>
          <a:p>
            <a:pPr algn="just"/>
            <a:endParaRPr lang="sl-SI" noProof="1">
              <a:latin typeface="Noticia Text" panose="02000503060000020004"/>
            </a:endParaRPr>
          </a:p>
          <a:p>
            <a:pPr algn="just"/>
            <a:r>
              <a:rPr lang="sl-SI" noProof="1" smtClean="0">
                <a:latin typeface="Noticia Text" panose="02000503060000020004"/>
              </a:rPr>
              <a:t>Sodelovanje poteka v obliki delovne skupine INFORM-SI, ki se sestaja dvakrat letno.</a:t>
            </a:r>
          </a:p>
          <a:p>
            <a:pPr algn="just"/>
            <a:endParaRPr lang="sl-SI" b="1" noProof="1">
              <a:solidFill>
                <a:srgbClr val="007EAA"/>
              </a:solidFill>
              <a:latin typeface="Noticia Text" panose="02000503060000020004"/>
            </a:endParaRPr>
          </a:p>
          <a:p>
            <a:pPr algn="just"/>
            <a:r>
              <a:rPr lang="sl-SI" noProof="1">
                <a:latin typeface="Noticia Text" panose="02000503060000020004"/>
              </a:rPr>
              <a:t>Ob vsakem sestanku </a:t>
            </a:r>
            <a:r>
              <a:rPr lang="sl-SI" noProof="1" smtClean="0">
                <a:latin typeface="Noticia Text" panose="02000503060000020004"/>
              </a:rPr>
              <a:t>delovne skupine potekajo tudi sestanki t. i. Country Team Meetings, na katerih je prisoten predstavnik Komisije. </a:t>
            </a:r>
            <a:endParaRPr lang="sl-SI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6D3B431-84F2-C875-B82A-5B12FC7EE141}"/>
              </a:ext>
            </a:extLst>
          </p:cNvPr>
          <p:cNvSpPr txBox="1"/>
          <p:nvPr/>
        </p:nvSpPr>
        <p:spPr>
          <a:xfrm>
            <a:off x="363852" y="1028198"/>
            <a:ext cx="74850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PRAVNA PODLAGA</a:t>
            </a:r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en-SI" sz="2100" dirty="0"/>
          </a:p>
        </p:txBody>
      </p:sp>
    </p:spTree>
    <p:extLst>
      <p:ext uri="{BB962C8B-B14F-4D97-AF65-F5344CB8AC3E}">
        <p14:creationId xmlns:p14="http://schemas.microsoft.com/office/powerpoint/2010/main" val="86557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363852" y="1525659"/>
            <a:ext cx="9077328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Člen 49 Uredbe (EU) 2021/1060</a:t>
            </a:r>
          </a:p>
          <a:p>
            <a:endParaRPr lang="sl-SI" sz="1400" noProof="1">
              <a:latin typeface="Montserrat" pitchFamily="2" charset="-18"/>
            </a:endParaRPr>
          </a:p>
          <a:p>
            <a:pPr algn="just"/>
            <a:r>
              <a:rPr lang="sl-SI" sz="2000" i="1" noProof="1">
                <a:solidFill>
                  <a:srgbClr val="007EAA"/>
                </a:solidFill>
                <a:latin typeface="Noticia Text" panose="02000503060000020004" pitchFamily="2" charset="-18"/>
              </a:rPr>
              <a:t>Organ upravljanja zagotovi, </a:t>
            </a:r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da</a:t>
            </a:r>
          </a:p>
          <a:p>
            <a:pPr algn="just"/>
            <a:endParaRPr lang="sl-SI" sz="2000" i="1" noProof="1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algn="just"/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(2) se objava časovnega razporeda načrtovanih razpisov za zbiranje predlogov na spletni strani strani posodablja najmanj trikrat letno</a:t>
            </a:r>
          </a:p>
          <a:p>
            <a:pPr marL="457200" indent="-457200" algn="just">
              <a:buAutoNum type="arabicParenBoth"/>
            </a:pPr>
            <a:endParaRPr lang="sl-SI" sz="2000" i="1" noProof="1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algn="just"/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(3) javno objavi  seznam operacij, ki so bile izbrane za podporo iz skladov, in ta seznam posodablja vsaj vsake štiri mesece.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6D3B431-84F2-C875-B82A-5B12FC7EE141}"/>
              </a:ext>
            </a:extLst>
          </p:cNvPr>
          <p:cNvSpPr txBox="1"/>
          <p:nvPr/>
        </p:nvSpPr>
        <p:spPr>
          <a:xfrm>
            <a:off x="363852" y="1028198"/>
            <a:ext cx="74850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PRAVNA PODLAGA</a:t>
            </a:r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en-SI" sz="2100" dirty="0"/>
          </a:p>
        </p:txBody>
      </p:sp>
    </p:spTree>
    <p:extLst>
      <p:ext uri="{BB962C8B-B14F-4D97-AF65-F5344CB8AC3E}">
        <p14:creationId xmlns:p14="http://schemas.microsoft.com/office/powerpoint/2010/main" val="169169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F6D3B431-84F2-C875-B82A-5B12FC7EE141}"/>
              </a:ext>
            </a:extLst>
          </p:cNvPr>
          <p:cNvSpPr txBox="1"/>
          <p:nvPr/>
        </p:nvSpPr>
        <p:spPr>
          <a:xfrm>
            <a:off x="363852" y="1028198"/>
            <a:ext cx="74850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Seznam izbranih operacij</a:t>
            </a:r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en-SI" sz="21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59112"/>
            <a:ext cx="8296508" cy="46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1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363852" y="1689871"/>
            <a:ext cx="907732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Člen 49 Uredbe (EU) 2021/1060</a:t>
            </a:r>
          </a:p>
          <a:p>
            <a:endParaRPr lang="sl-SI" sz="1400" noProof="1">
              <a:latin typeface="Montserrat" pitchFamily="2" charset="-18"/>
            </a:endParaRPr>
          </a:p>
          <a:p>
            <a:pPr algn="just"/>
            <a:r>
              <a:rPr lang="sl-SI" sz="2000" i="1" noProof="1">
                <a:solidFill>
                  <a:srgbClr val="007EAA"/>
                </a:solidFill>
                <a:latin typeface="Noticia Text" panose="02000503060000020004" pitchFamily="2" charset="-18"/>
              </a:rPr>
              <a:t>Organ upravljanja zagotovi, </a:t>
            </a:r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da</a:t>
            </a:r>
          </a:p>
          <a:p>
            <a:pPr algn="just"/>
            <a:endParaRPr lang="sl-SI" sz="2000" i="1" noProof="1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algn="just"/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(4) se v  skladu s Prilogo IX institucijam, telesom, uradom ali agencijam Unije na njihovo zahtevo predloži gradivo v zvezi s komuniciranjem in prepoznavnostjo, tudi na ravni upravičencev, ter da se Uniji podeli brezplačna, neizključna in nepreklicna licenca za rabo takšnega gradiva ter morebitne pripadajoče predgodno obstoječe pravice. </a:t>
            </a:r>
            <a:endParaRPr lang="sl-SI" sz="2000" i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457200" indent="-457200" algn="just">
              <a:buAutoNum type="arabicParenBoth"/>
            </a:pPr>
            <a:endParaRPr lang="sl-SI" sz="2000" noProof="1">
              <a:latin typeface="Noticia Text" panose="02000503060000020004"/>
            </a:endParaRPr>
          </a:p>
          <a:p>
            <a:pPr algn="just"/>
            <a:endParaRPr lang="sl-SI" sz="2000" noProof="1" smtClean="0">
              <a:latin typeface="Noticia Text" panose="02000503060000020004"/>
            </a:endParaRPr>
          </a:p>
          <a:p>
            <a:pPr algn="just"/>
            <a:endParaRPr lang="sl-SI" sz="2000" noProof="1" smtClean="0">
              <a:latin typeface="Noticia Text" panose="02000503060000020004"/>
            </a:endParaRPr>
          </a:p>
          <a:p>
            <a:pPr algn="just"/>
            <a:r>
              <a:rPr lang="sl-SI" sz="2000" noProof="1" smtClean="0">
                <a:latin typeface="Noticia Text" panose="02000503060000020004"/>
              </a:rPr>
              <a:t>  </a:t>
            </a:r>
            <a:endParaRPr lang="sl-SI" sz="2000" noProof="1">
              <a:latin typeface="Noticia Text" panose="02000503060000020004"/>
            </a:endParaRPr>
          </a:p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6D3B431-84F2-C875-B82A-5B12FC7EE141}"/>
              </a:ext>
            </a:extLst>
          </p:cNvPr>
          <p:cNvSpPr txBox="1"/>
          <p:nvPr/>
        </p:nvSpPr>
        <p:spPr>
          <a:xfrm>
            <a:off x="363852" y="1028198"/>
            <a:ext cx="74850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PRAVNA PODLAGA</a:t>
            </a:r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en-SI" sz="2100" dirty="0"/>
          </a:p>
        </p:txBody>
      </p:sp>
    </p:spTree>
    <p:extLst>
      <p:ext uri="{BB962C8B-B14F-4D97-AF65-F5344CB8AC3E}">
        <p14:creationId xmlns:p14="http://schemas.microsoft.com/office/powerpoint/2010/main" val="82807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363852" y="1689871"/>
            <a:ext cx="9077328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Člen 50 Uredbe (EU) 2021/1060</a:t>
            </a:r>
          </a:p>
          <a:p>
            <a:endParaRPr lang="sl-SI" sz="1400" noProof="1">
              <a:latin typeface="Montserrat" pitchFamily="2" charset="-18"/>
            </a:endParaRPr>
          </a:p>
          <a:p>
            <a:pPr marL="457200" indent="-457200" algn="just">
              <a:buAutoNum type="arabicParenBoth"/>
            </a:pPr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Upravičenci ali telesa, ki izvajajo finančne instrumente, potrdijo, da so za operacijo prejeli podporo iz skladov  in v ta namen:</a:t>
            </a:r>
          </a:p>
          <a:p>
            <a:pPr marL="914400" lvl="1" indent="-457200" algn="just">
              <a:buAutoNum type="alphaLcPeriod"/>
            </a:pPr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na uradni spletni strani zagotovijo kratek opis operacije</a:t>
            </a:r>
          </a:p>
          <a:p>
            <a:pPr marL="914400" lvl="1" indent="-457200" algn="just">
              <a:buAutoNum type="alphaLcPeriod"/>
            </a:pPr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v dokumente in komunikacijsko gradivo za javnost vključijo izjavo, v kateri na prepoznaven način izpostavijo podporo Unije</a:t>
            </a:r>
          </a:p>
          <a:p>
            <a:pPr marL="914400" lvl="1" indent="-457200" algn="just">
              <a:buAutoNum type="alphaLcPeriod"/>
            </a:pPr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namestijo tajne table ali panoje za operacije, katerih stroški presegajo 100.000 EUR</a:t>
            </a:r>
          </a:p>
          <a:p>
            <a:pPr marL="914400" lvl="1" indent="-457200" algn="just">
              <a:buAutoNum type="alphaLcPeriod"/>
            </a:pPr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namestijo vsaj en plakat v velikosti najmanj A3</a:t>
            </a:r>
          </a:p>
          <a:p>
            <a:pPr marL="914400" lvl="1" indent="-457200" algn="just">
              <a:buAutoNum type="alphaLcPeriod"/>
            </a:pPr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za operacije strateškega pomena organizirajo komunikacijski dogodek ali dejavnost, pri katerem je ustrezno obveščena Evropska komisija</a:t>
            </a:r>
          </a:p>
          <a:p>
            <a:pPr marL="914400" lvl="1" indent="-457200" algn="just">
              <a:buAutoNum type="alphaLcPeriod"/>
            </a:pPr>
            <a:endParaRPr lang="sl-SI" sz="2000" noProof="1">
              <a:latin typeface="Noticia Text" panose="02000503060000020004"/>
            </a:endParaRPr>
          </a:p>
          <a:p>
            <a:pPr algn="just"/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(3) Kadar upravičenec ne izpolnjuje svojih obveznosti in kadar niso bili sprejeti nobeni popravni ukrepi, organ upravljanja ob upoštevanju načela sorazmernosti ukepa, ukine 3 % podpore iz skladov, namenjene zadevni operaciji.</a:t>
            </a:r>
            <a:endParaRPr lang="sl-SI" sz="2000" noProof="1" smtClean="0">
              <a:latin typeface="Noticia Text" panose="02000503060000020004"/>
            </a:endParaRPr>
          </a:p>
          <a:p>
            <a:pPr algn="just"/>
            <a:endParaRPr lang="sl-SI" sz="2000" noProof="1" smtClean="0">
              <a:latin typeface="Noticia Text" panose="02000503060000020004"/>
            </a:endParaRPr>
          </a:p>
          <a:p>
            <a:pPr algn="just"/>
            <a:r>
              <a:rPr lang="sl-SI" sz="2000" noProof="1" smtClean="0">
                <a:latin typeface="Noticia Text" panose="02000503060000020004"/>
              </a:rPr>
              <a:t>  </a:t>
            </a:r>
            <a:endParaRPr lang="sl-SI" sz="2000" noProof="1">
              <a:latin typeface="Noticia Text" panose="02000503060000020004"/>
            </a:endParaRPr>
          </a:p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6D3B431-84F2-C875-B82A-5B12FC7EE141}"/>
              </a:ext>
            </a:extLst>
          </p:cNvPr>
          <p:cNvSpPr txBox="1"/>
          <p:nvPr/>
        </p:nvSpPr>
        <p:spPr>
          <a:xfrm>
            <a:off x="363852" y="1028198"/>
            <a:ext cx="74850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PRAVNA PODLAGA</a:t>
            </a:r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en-SI" sz="2100" dirty="0"/>
          </a:p>
        </p:txBody>
      </p:sp>
    </p:spTree>
    <p:extLst>
      <p:ext uri="{BB962C8B-B14F-4D97-AF65-F5344CB8AC3E}">
        <p14:creationId xmlns:p14="http://schemas.microsoft.com/office/powerpoint/2010/main" val="195505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429531" y="2431258"/>
            <a:ext cx="6537711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l-SI" sz="2100" dirty="0">
                <a:solidFill>
                  <a:srgbClr val="007EAA"/>
                </a:solidFill>
                <a:latin typeface="Noticia Text" panose="02000503060000020004" pitchFamily="2" charset="-18"/>
              </a:rPr>
              <a:t>Komuniciranje sklada ESPRA 2021-2027 je tesno </a:t>
            </a:r>
          </a:p>
          <a:p>
            <a:pPr algn="just"/>
            <a:r>
              <a:rPr lang="sl-SI" sz="2100" dirty="0">
                <a:solidFill>
                  <a:srgbClr val="007EAA"/>
                </a:solidFill>
                <a:latin typeface="Noticia Text" panose="02000503060000020004" pitchFamily="2" charset="-18"/>
              </a:rPr>
              <a:t>povezano </a:t>
            </a:r>
            <a:r>
              <a:rPr lang="sl-SI" sz="21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z </a:t>
            </a:r>
            <a:r>
              <a:rPr lang="sl-SI" sz="2100" dirty="0">
                <a:solidFill>
                  <a:srgbClr val="007EAA"/>
                </a:solidFill>
                <a:latin typeface="Noticia Text" panose="02000503060000020004" pitchFamily="2" charset="-18"/>
              </a:rPr>
              <a:t>aktivnostjo </a:t>
            </a:r>
            <a:r>
              <a:rPr lang="en-US" sz="2100" i="1" dirty="0" err="1">
                <a:solidFill>
                  <a:srgbClr val="007EAA"/>
                </a:solidFill>
                <a:latin typeface="Noticia Text" panose="02000503060000020004" pitchFamily="2" charset="-18"/>
              </a:rPr>
              <a:t>Promocija</a:t>
            </a:r>
            <a:r>
              <a:rPr lang="en-US" sz="2100" i="1" dirty="0">
                <a:solidFill>
                  <a:srgbClr val="007EAA"/>
                </a:solidFill>
                <a:latin typeface="Noticia Text" panose="02000503060000020004" pitchFamily="2" charset="-18"/>
              </a:rPr>
              <a:t> rib, </a:t>
            </a:r>
            <a:r>
              <a:rPr lang="en-US" sz="2100" i="1" dirty="0" err="1">
                <a:solidFill>
                  <a:srgbClr val="007EAA"/>
                </a:solidFill>
                <a:latin typeface="Noticia Text" panose="02000503060000020004" pitchFamily="2" charset="-18"/>
              </a:rPr>
              <a:t>akvakulture</a:t>
            </a:r>
            <a:r>
              <a:rPr lang="en-US" sz="2100" i="1" dirty="0">
                <a:solidFill>
                  <a:srgbClr val="007EAA"/>
                </a:solidFill>
                <a:latin typeface="Noticia Text" panose="02000503060000020004" pitchFamily="2" charset="-18"/>
              </a:rPr>
              <a:t>, </a:t>
            </a:r>
            <a:r>
              <a:rPr lang="en-US" sz="2100" i="1" dirty="0" err="1">
                <a:solidFill>
                  <a:srgbClr val="007EAA"/>
                </a:solidFill>
                <a:latin typeface="Noticia Text" panose="02000503060000020004" pitchFamily="2" charset="-18"/>
              </a:rPr>
              <a:t>lokalnih</a:t>
            </a:r>
            <a:r>
              <a:rPr lang="en-US" sz="2100" i="1" dirty="0">
                <a:solidFill>
                  <a:srgbClr val="007EAA"/>
                </a:solidFill>
                <a:latin typeface="Noticia Text" panose="02000503060000020004" pitchFamily="2" charset="-18"/>
              </a:rPr>
              <a:t> </a:t>
            </a:r>
            <a:r>
              <a:rPr lang="en-US" sz="2100" i="1" dirty="0" err="1">
                <a:solidFill>
                  <a:srgbClr val="007EAA"/>
                </a:solidFill>
                <a:latin typeface="Noticia Text" panose="02000503060000020004" pitchFamily="2" charset="-18"/>
              </a:rPr>
              <a:t>sektorjev</a:t>
            </a:r>
            <a:r>
              <a:rPr lang="en-US" sz="2100" i="1" dirty="0">
                <a:solidFill>
                  <a:srgbClr val="007EAA"/>
                </a:solidFill>
                <a:latin typeface="Noticia Text" panose="02000503060000020004" pitchFamily="2" charset="-18"/>
              </a:rPr>
              <a:t> in </a:t>
            </a:r>
            <a:r>
              <a:rPr lang="en-US" sz="2100" i="1" dirty="0" err="1" smtClean="0">
                <a:solidFill>
                  <a:srgbClr val="007EAA"/>
                </a:solidFill>
                <a:latin typeface="Noticia Text" panose="02000503060000020004" pitchFamily="2" charset="-18"/>
              </a:rPr>
              <a:t>proizvodov</a:t>
            </a:r>
            <a:r>
              <a:rPr lang="sl-SI" sz="21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, </a:t>
            </a:r>
            <a:r>
              <a:rPr lang="sl-SI" sz="2100" dirty="0">
                <a:solidFill>
                  <a:srgbClr val="007EAA"/>
                </a:solidFill>
                <a:latin typeface="Noticia Text" panose="02000503060000020004" pitchFamily="2" charset="-18"/>
              </a:rPr>
              <a:t>pri čemer je </a:t>
            </a:r>
          </a:p>
          <a:p>
            <a:pPr algn="just"/>
            <a:r>
              <a:rPr lang="sl-SI" sz="2100" dirty="0">
                <a:solidFill>
                  <a:srgbClr val="007EAA"/>
                </a:solidFill>
                <a:latin typeface="Noticia Text" panose="02000503060000020004" pitchFamily="2" charset="-18"/>
              </a:rPr>
              <a:t>skupni imenovalec za motiviranje in osveščanje – hrana.</a:t>
            </a:r>
          </a:p>
          <a:p>
            <a:pPr algn="just"/>
            <a:endParaRPr lang="sl-SI" sz="21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algn="just"/>
            <a:r>
              <a:rPr lang="sl-SI" sz="2100" dirty="0">
                <a:solidFill>
                  <a:srgbClr val="007EAA"/>
                </a:solidFill>
                <a:latin typeface="Noticia Text" panose="02000503060000020004" pitchFamily="2" charset="-18"/>
              </a:rPr>
              <a:t>Celostna grafična </a:t>
            </a:r>
            <a:r>
              <a:rPr lang="sl-SI" sz="21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podoba in obvezno označevanje sta enaki.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242" y="661483"/>
            <a:ext cx="4048551" cy="609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702;p77">
            <a:extLst>
              <a:ext uri="{FF2B5EF4-FFF2-40B4-BE49-F238E27FC236}">
                <a16:creationId xmlns:a16="http://schemas.microsoft.com/office/drawing/2014/main" id="{0FAA03F4-253D-374F-F034-0733A2557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2444" y="1424971"/>
            <a:ext cx="1110604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1900"/>
              <a:buFont typeface="Montserrat" panose="02000505000000020004" pitchFamily="2" charset="0"/>
              <a:buNone/>
            </a:pPr>
            <a:r>
              <a:rPr lang="en-US" altLang="en-US" sz="1900" b="1" dirty="0">
                <a:solidFill>
                  <a:srgbClr val="FFFFFF"/>
                </a:solidFill>
                <a:latin typeface="Montserrat" panose="02000505000000020004" pitchFamily="2" charset="0"/>
                <a:sym typeface="Montserrat" panose="02000505000000020004" pitchFamily="2" charset="0"/>
              </a:rPr>
              <a:t>KOMBI</a:t>
            </a:r>
            <a:endParaRPr lang="en-US" altLang="en-US" dirty="0"/>
          </a:p>
        </p:txBody>
      </p:sp>
      <p:sp>
        <p:nvSpPr>
          <p:cNvPr id="18" name="Google Shape;3703;p77">
            <a:extLst>
              <a:ext uri="{FF2B5EF4-FFF2-40B4-BE49-F238E27FC236}">
                <a16:creationId xmlns:a16="http://schemas.microsoft.com/office/drawing/2014/main" id="{B710D0B7-EF95-BAE3-4DD1-164FBCD3F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4644" y="1674321"/>
            <a:ext cx="940688" cy="56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900"/>
              <a:buFont typeface="Montserrat" panose="02000505000000020004" pitchFamily="2" charset="0"/>
              <a:buNone/>
            </a:pPr>
            <a:r>
              <a:rPr lang="en-US" altLang="en-US" sz="3900" dirty="0">
                <a:solidFill>
                  <a:srgbClr val="FFFFFF"/>
                </a:solidFill>
                <a:latin typeface="Montserrat" panose="02000505000000020004" pitchFamily="2" charset="0"/>
                <a:sym typeface="Montserrat" panose="02000505000000020004" pitchFamily="2" charset="0"/>
              </a:rPr>
              <a:t>04</a:t>
            </a:r>
            <a:endParaRPr lang="en-US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710007-9B81-4657-3075-16BB12CCFAEB}"/>
              </a:ext>
            </a:extLst>
          </p:cNvPr>
          <p:cNvGrpSpPr/>
          <p:nvPr/>
        </p:nvGrpSpPr>
        <p:grpSpPr>
          <a:xfrm>
            <a:off x="9440031" y="1876646"/>
            <a:ext cx="1110602" cy="802386"/>
            <a:chOff x="874243" y="3056692"/>
            <a:chExt cx="1110602" cy="802386"/>
          </a:xfrm>
        </p:grpSpPr>
        <p:sp>
          <p:nvSpPr>
            <p:cNvPr id="19" name="Google Shape;3696;p77">
              <a:extLst>
                <a:ext uri="{FF2B5EF4-FFF2-40B4-BE49-F238E27FC236}">
                  <a16:creationId xmlns:a16="http://schemas.microsoft.com/office/drawing/2014/main" id="{E6CBCEF8-16EF-5A97-9EDD-3C175086B6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243" y="3056692"/>
              <a:ext cx="1110602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FFFFFF"/>
                </a:buClr>
                <a:buSzPts val="1900"/>
                <a:buFont typeface="Montserrat" panose="02000505000000020004" pitchFamily="2" charset="0"/>
                <a:buNone/>
              </a:pPr>
              <a:r>
                <a:rPr lang="en-US" altLang="en-US" sz="1900" b="1" dirty="0">
                  <a:solidFill>
                    <a:srgbClr val="FFFFFF"/>
                  </a:solidFill>
                  <a:latin typeface="Montserrat" panose="02000505000000020004" pitchFamily="2" charset="0"/>
                  <a:sym typeface="Montserrat" panose="02000505000000020004" pitchFamily="2" charset="0"/>
                </a:rPr>
                <a:t>SLOGAN</a:t>
              </a:r>
              <a:endParaRPr lang="en-US" altLang="en-US" dirty="0"/>
            </a:p>
          </p:txBody>
        </p:sp>
        <p:sp>
          <p:nvSpPr>
            <p:cNvPr id="20" name="Google Shape;3697;p77">
              <a:extLst>
                <a:ext uri="{FF2B5EF4-FFF2-40B4-BE49-F238E27FC236}">
                  <a16:creationId xmlns:a16="http://schemas.microsoft.com/office/drawing/2014/main" id="{A03B205E-9C2F-3119-CBCF-4C464F6FFA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011" y="3294897"/>
              <a:ext cx="841066" cy="56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FFFFFF"/>
                </a:buClr>
                <a:buSzPts val="3900"/>
                <a:buFont typeface="Montserrat" panose="02000505000000020004" pitchFamily="2" charset="0"/>
                <a:buNone/>
              </a:pPr>
              <a:r>
                <a:rPr lang="en-US" altLang="en-US" sz="3900" dirty="0">
                  <a:solidFill>
                    <a:srgbClr val="FFFFFF"/>
                  </a:solidFill>
                  <a:latin typeface="Montserrat" panose="02000505000000020004" pitchFamily="2" charset="0"/>
                  <a:sym typeface="Montserrat" panose="02000505000000020004" pitchFamily="2" charset="0"/>
                </a:rPr>
                <a:t>01</a:t>
              </a:r>
              <a:endParaRPr lang="en-US" altLang="en-US" dirty="0"/>
            </a:p>
          </p:txBody>
        </p:sp>
      </p:grpSp>
      <p:sp>
        <p:nvSpPr>
          <p:cNvPr id="21" name="PoljeZBesedilom 2">
            <a:extLst>
              <a:ext uri="{FF2B5EF4-FFF2-40B4-BE49-F238E27FC236}">
                <a16:creationId xmlns:a16="http://schemas.microsoft.com/office/drawing/2014/main" id="{E1160081-331B-78A4-3F97-F57859F2551A}"/>
              </a:ext>
            </a:extLst>
          </p:cNvPr>
          <p:cNvSpPr txBox="1"/>
          <p:nvPr/>
        </p:nvSpPr>
        <p:spPr>
          <a:xfrm>
            <a:off x="348611" y="2230822"/>
            <a:ext cx="1076787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sl-SI" sz="2000" dirty="0">
              <a:latin typeface="Noticia Text" panose="02000503060000020004"/>
            </a:endParaRP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sl-SI" sz="2000" dirty="0">
                <a:latin typeface="Noticia Text" panose="02000503060000020004"/>
              </a:rPr>
              <a:t>                 </a:t>
            </a:r>
            <a:r>
              <a:rPr lang="sl-SI" sz="2000" dirty="0">
                <a:latin typeface="Noticia Text" panose="02000503060000020004"/>
                <a:hlinkClick r:id="rId2"/>
              </a:rPr>
              <a:t>https://www.facebook.com/nasasuperhrana/</a:t>
            </a:r>
            <a:r>
              <a:rPr lang="sl-SI" sz="2000" dirty="0">
                <a:latin typeface="Noticia Text" panose="02000503060000020004"/>
              </a:rPr>
              <a:t> </a:t>
            </a: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sl-SI" sz="2000" dirty="0">
              <a:latin typeface="Noticia Text" panose="02000503060000020004"/>
            </a:endParaRP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sl-SI" sz="2000" dirty="0">
              <a:latin typeface="Noticia Text" panose="02000503060000020004"/>
            </a:endParaRP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sl-SI" sz="2000" dirty="0">
                <a:latin typeface="Noticia Text" panose="02000503060000020004"/>
              </a:rPr>
              <a:t>                     </a:t>
            </a:r>
            <a:r>
              <a:rPr lang="sl-SI" sz="2000" dirty="0">
                <a:latin typeface="Noticia Text" panose="02000503060000020004"/>
                <a:hlinkClick r:id="rId3"/>
              </a:rPr>
              <a:t>www.nasasuperhrana.si/ribe</a:t>
            </a:r>
            <a:endParaRPr lang="sl-SI" sz="2000" dirty="0">
              <a:latin typeface="Noticia Text" panose="02000503060000020004"/>
            </a:endParaRP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sl-SI" sz="2000" dirty="0">
              <a:latin typeface="Noticia Text" panose="02000503060000020004"/>
            </a:endParaRP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sl-SI" sz="2000" dirty="0">
              <a:latin typeface="Noticia Text" panose="02000503060000020004"/>
            </a:endParaRP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sl-SI" sz="2000" dirty="0">
                <a:latin typeface="Noticia Text" panose="02000503060000020004"/>
              </a:rPr>
              <a:t>                    </a:t>
            </a:r>
            <a:r>
              <a:rPr lang="sl-SI" sz="2000" dirty="0">
                <a:latin typeface="Noticia Text" panose="02000503060000020004"/>
                <a:hlinkClick r:id="rId4"/>
              </a:rPr>
              <a:t>https://www.youtube.com/c/nasasuperhrana</a:t>
            </a:r>
            <a:r>
              <a:rPr lang="sl-SI" sz="2000" dirty="0">
                <a:latin typeface="Noticia Text" panose="02000503060000020004"/>
              </a:rPr>
              <a:t> </a:t>
            </a: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sl-SI" sz="2000" dirty="0">
              <a:latin typeface="Noticia Text" panose="02000503060000020004"/>
            </a:endParaRP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sl-SI" sz="2000" dirty="0">
              <a:latin typeface="Noticia Text" panose="02000503060000020004"/>
            </a:endParaRP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sl-SI" sz="2000" dirty="0">
              <a:latin typeface="Noticia Text" panose="02000503060000020004"/>
            </a:endParaRP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sl-SI" sz="2000" dirty="0">
              <a:latin typeface="Noticia Text" panose="02000503060000020004"/>
            </a:endParaRP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sl-SI" sz="2000" dirty="0">
              <a:latin typeface="Noticia Text" panose="02000503060000020004"/>
            </a:endParaRP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sl-SI" sz="2000" dirty="0">
              <a:latin typeface="Noticia Text" panose="02000503060000020004"/>
            </a:endParaRPr>
          </a:p>
          <a:p>
            <a:pPr marL="285750" lvl="0" indent="-285750" algn="just">
              <a:lnSpc>
                <a:spcPct val="150000"/>
              </a:lnSpc>
              <a:buFont typeface="Wingdings" pitchFamily="2" charset="2"/>
              <a:buChar char="v"/>
            </a:pPr>
            <a:endParaRPr lang="sl-SI" sz="2000" dirty="0">
              <a:latin typeface="Noticia Text" panose="0200050306000002000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917EE6-E3BB-D178-6C79-1FE80183449A}"/>
              </a:ext>
            </a:extLst>
          </p:cNvPr>
          <p:cNvGrpSpPr/>
          <p:nvPr/>
        </p:nvGrpSpPr>
        <p:grpSpPr>
          <a:xfrm>
            <a:off x="8780417" y="1496990"/>
            <a:ext cx="1588764" cy="802386"/>
            <a:chOff x="10101566" y="3056692"/>
            <a:chExt cx="1588764" cy="802386"/>
          </a:xfrm>
        </p:grpSpPr>
        <p:sp>
          <p:nvSpPr>
            <p:cNvPr id="15" name="Google Shape;3706;p77">
              <a:extLst>
                <a:ext uri="{FF2B5EF4-FFF2-40B4-BE49-F238E27FC236}">
                  <a16:creationId xmlns:a16="http://schemas.microsoft.com/office/drawing/2014/main" id="{A2C1E4F7-6629-5D45-554D-B8BB4F06D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1566" y="3056692"/>
              <a:ext cx="1588764" cy="238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FFFFFF"/>
                </a:buClr>
                <a:buSzPts val="1900"/>
                <a:buFont typeface="Montserrat" panose="02000505000000020004" pitchFamily="2" charset="0"/>
                <a:buNone/>
              </a:pPr>
              <a:r>
                <a:rPr lang="en-US" altLang="en-US" sz="1500" b="1" dirty="0">
                  <a:solidFill>
                    <a:srgbClr val="FFFFFF"/>
                  </a:solidFill>
                  <a:latin typeface="Montserrat" panose="02000505000000020004" pitchFamily="2" charset="0"/>
                  <a:sym typeface="Montserrat" panose="02000505000000020004" pitchFamily="2" charset="0"/>
                </a:rPr>
                <a:t>SOCIAL MEDIA</a:t>
              </a:r>
              <a:endParaRPr lang="en-US" altLang="en-US" sz="1500" dirty="0"/>
            </a:p>
          </p:txBody>
        </p:sp>
        <p:sp>
          <p:nvSpPr>
            <p:cNvPr id="16" name="Google Shape;3707;p77">
              <a:extLst>
                <a:ext uri="{FF2B5EF4-FFF2-40B4-BE49-F238E27FC236}">
                  <a16:creationId xmlns:a16="http://schemas.microsoft.com/office/drawing/2014/main" id="{2CA4A11B-B1A8-7761-8EE0-914027BD5D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88595" y="3294897"/>
              <a:ext cx="965186" cy="56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FFFFFF"/>
                </a:buClr>
                <a:buSzPts val="3900"/>
                <a:buFont typeface="Montserrat" panose="02000505000000020004" pitchFamily="2" charset="0"/>
                <a:buNone/>
              </a:pPr>
              <a:r>
                <a:rPr lang="en-US" altLang="en-US" sz="3900">
                  <a:solidFill>
                    <a:srgbClr val="FFFFFF"/>
                  </a:solidFill>
                  <a:latin typeface="Montserrat" panose="02000505000000020004" pitchFamily="2" charset="0"/>
                  <a:sym typeface="Montserrat" panose="02000505000000020004" pitchFamily="2" charset="0"/>
                </a:rPr>
                <a:t>06</a:t>
              </a:r>
              <a:endParaRPr lang="en-US" altLang="en-US"/>
            </a:p>
          </p:txBody>
        </p:sp>
      </p:grpSp>
      <p:sp>
        <p:nvSpPr>
          <p:cNvPr id="22" name="PoljeZBesedilom 3">
            <a:extLst>
              <a:ext uri="{FF2B5EF4-FFF2-40B4-BE49-F238E27FC236}">
                <a16:creationId xmlns:a16="http://schemas.microsoft.com/office/drawing/2014/main" id="{0CCD48E7-47A0-8F14-8A38-37D1C52D669E}"/>
              </a:ext>
            </a:extLst>
          </p:cNvPr>
          <p:cNvSpPr txBox="1"/>
          <p:nvPr/>
        </p:nvSpPr>
        <p:spPr>
          <a:xfrm>
            <a:off x="352317" y="1087008"/>
            <a:ext cx="97507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dirty="0">
                <a:latin typeface="Noticia Text" panose="02000503060000020004" pitchFamily="2" charset="-18"/>
              </a:rPr>
              <a:t>Nacionalna promocijska kampanja za obdobje </a:t>
            </a:r>
          </a:p>
          <a:p>
            <a:r>
              <a:rPr lang="sl-SI" sz="2800" b="1" dirty="0">
                <a:latin typeface="Noticia Text" panose="02000503060000020004" pitchFamily="2" charset="-18"/>
              </a:rPr>
              <a:t>2025 - 2028</a:t>
            </a:r>
            <a:endParaRPr lang="sl-SI" sz="2800" dirty="0">
              <a:latin typeface="Noticia Text" panose="02000503060000020004" pitchFamily="2" charset="-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0656C-6E09-D47C-3BE5-298965BE3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6" y="2997994"/>
            <a:ext cx="862012" cy="862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416DB-4C34-5640-D1CB-3844B349A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0" y="4051815"/>
            <a:ext cx="1446358" cy="1446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41F14-F810-6075-092E-4EDC19327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0" y="5471281"/>
            <a:ext cx="1242231" cy="1242231"/>
          </a:xfrm>
          <a:prstGeom prst="rect">
            <a:avLst/>
          </a:prstGeom>
        </p:spPr>
      </p:pic>
      <p:grpSp>
        <p:nvGrpSpPr>
          <p:cNvPr id="23" name="Group 6">
            <a:extLst>
              <a:ext uri="{FF2B5EF4-FFF2-40B4-BE49-F238E27FC236}">
                <a16:creationId xmlns:a16="http://schemas.microsoft.com/office/drawing/2014/main" id="{AC8EB056-B8B7-A449-8011-6F42A2F1EB34}"/>
              </a:ext>
            </a:extLst>
          </p:cNvPr>
          <p:cNvGrpSpPr/>
          <p:nvPr/>
        </p:nvGrpSpPr>
        <p:grpSpPr>
          <a:xfrm>
            <a:off x="9125782" y="859681"/>
            <a:ext cx="1676400" cy="1911350"/>
            <a:chOff x="9932988" y="2478088"/>
            <a:chExt cx="1676400" cy="1911350"/>
          </a:xfrm>
        </p:grpSpPr>
        <p:sp>
          <p:nvSpPr>
            <p:cNvPr id="24" name="Google Shape;3693;p77"/>
            <p:cNvSpPr>
              <a:spLocks/>
            </p:cNvSpPr>
            <p:nvPr/>
          </p:nvSpPr>
          <p:spPr bwMode="auto">
            <a:xfrm>
              <a:off x="9935369" y="2478088"/>
              <a:ext cx="1671638" cy="527050"/>
            </a:xfrm>
            <a:custGeom>
              <a:avLst/>
              <a:gdLst>
                <a:gd name="T0" fmla="*/ 2147483646 w 419"/>
                <a:gd name="T1" fmla="*/ 2147483646 h 132"/>
                <a:gd name="T2" fmla="*/ 2147483646 w 419"/>
                <a:gd name="T3" fmla="*/ 2147483646 h 132"/>
                <a:gd name="T4" fmla="*/ 2147483646 w 419"/>
                <a:gd name="T5" fmla="*/ 2147483646 h 132"/>
                <a:gd name="T6" fmla="*/ 2147483646 w 419"/>
                <a:gd name="T7" fmla="*/ 2147483646 h 132"/>
                <a:gd name="T8" fmla="*/ 0 w 419"/>
                <a:gd name="T9" fmla="*/ 2147483646 h 132"/>
                <a:gd name="T10" fmla="*/ 2147483646 w 419"/>
                <a:gd name="T11" fmla="*/ 2147483646 h 132"/>
                <a:gd name="T12" fmla="*/ 2147483646 w 419"/>
                <a:gd name="T13" fmla="*/ 2147483646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9" h="132" extrusionOk="0">
                  <a:moveTo>
                    <a:pt x="407" y="112"/>
                  </a:moveTo>
                  <a:cubicBezTo>
                    <a:pt x="221" y="5"/>
                    <a:pt x="221" y="5"/>
                    <a:pt x="221" y="5"/>
                  </a:cubicBezTo>
                  <a:cubicBezTo>
                    <a:pt x="214" y="0"/>
                    <a:pt x="205" y="0"/>
                    <a:pt x="198" y="5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4" y="116"/>
                    <a:pt x="0" y="124"/>
                    <a:pt x="0" y="132"/>
                  </a:cubicBezTo>
                  <a:cubicBezTo>
                    <a:pt x="419" y="132"/>
                    <a:pt x="419" y="132"/>
                    <a:pt x="419" y="132"/>
                  </a:cubicBezTo>
                  <a:cubicBezTo>
                    <a:pt x="418" y="124"/>
                    <a:pt x="414" y="116"/>
                    <a:pt x="407" y="112"/>
                  </a:cubicBezTo>
                  <a:close/>
                </a:path>
              </a:pathLst>
            </a:custGeom>
            <a:solidFill>
              <a:srgbClr val="0085AC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>
                <a:solidFill>
                  <a:srgbClr val="0085AC"/>
                </a:solidFill>
              </a:endParaRPr>
            </a:p>
          </p:txBody>
        </p:sp>
        <p:sp>
          <p:nvSpPr>
            <p:cNvPr id="25" name="Google Shape;3694;p77"/>
            <p:cNvSpPr>
              <a:spLocks/>
            </p:cNvSpPr>
            <p:nvPr/>
          </p:nvSpPr>
          <p:spPr bwMode="auto">
            <a:xfrm>
              <a:off x="9932988" y="3867150"/>
              <a:ext cx="1676400" cy="522288"/>
            </a:xfrm>
            <a:custGeom>
              <a:avLst/>
              <a:gdLst>
                <a:gd name="T0" fmla="*/ 2147483646 w 420"/>
                <a:gd name="T1" fmla="*/ 2147483646 h 131"/>
                <a:gd name="T2" fmla="*/ 2147483646 w 420"/>
                <a:gd name="T3" fmla="*/ 2147483646 h 131"/>
                <a:gd name="T4" fmla="*/ 2147483646 w 420"/>
                <a:gd name="T5" fmla="*/ 2147483646 h 131"/>
                <a:gd name="T6" fmla="*/ 2147483646 w 420"/>
                <a:gd name="T7" fmla="*/ 2147483646 h 131"/>
                <a:gd name="T8" fmla="*/ 2147483646 w 420"/>
                <a:gd name="T9" fmla="*/ 0 h 131"/>
                <a:gd name="T10" fmla="*/ 0 w 420"/>
                <a:gd name="T11" fmla="*/ 0 h 131"/>
                <a:gd name="T12" fmla="*/ 2147483646 w 420"/>
                <a:gd name="T13" fmla="*/ 2147483646 h 1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" h="131" extrusionOk="0">
                  <a:moveTo>
                    <a:pt x="12" y="20"/>
                  </a:moveTo>
                  <a:cubicBezTo>
                    <a:pt x="198" y="127"/>
                    <a:pt x="198" y="127"/>
                    <a:pt x="198" y="127"/>
                  </a:cubicBezTo>
                  <a:cubicBezTo>
                    <a:pt x="205" y="131"/>
                    <a:pt x="214" y="131"/>
                    <a:pt x="222" y="127"/>
                  </a:cubicBezTo>
                  <a:cubicBezTo>
                    <a:pt x="408" y="20"/>
                    <a:pt x="408" y="20"/>
                    <a:pt x="408" y="20"/>
                  </a:cubicBezTo>
                  <a:cubicBezTo>
                    <a:pt x="415" y="16"/>
                    <a:pt x="419" y="8"/>
                    <a:pt x="4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8"/>
                    <a:pt x="5" y="15"/>
                    <a:pt x="12" y="20"/>
                  </a:cubicBezTo>
                  <a:close/>
                </a:path>
              </a:pathLst>
            </a:custGeom>
            <a:solidFill>
              <a:srgbClr val="008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>
                <a:solidFill>
                  <a:srgbClr val="0085AC"/>
                </a:solidFill>
              </a:endParaRPr>
            </a:p>
          </p:txBody>
        </p:sp>
        <p:sp>
          <p:nvSpPr>
            <p:cNvPr id="26" name="Google Shape;3695;p77"/>
            <p:cNvSpPr>
              <a:spLocks/>
            </p:cNvSpPr>
            <p:nvPr/>
          </p:nvSpPr>
          <p:spPr bwMode="auto">
            <a:xfrm>
              <a:off x="9932988" y="3005138"/>
              <a:ext cx="1676400" cy="862012"/>
            </a:xfrm>
            <a:custGeom>
              <a:avLst/>
              <a:gdLst>
                <a:gd name="T0" fmla="*/ 2147483646 w 420"/>
                <a:gd name="T1" fmla="*/ 0 h 216"/>
                <a:gd name="T2" fmla="*/ 2147483646 w 420"/>
                <a:gd name="T3" fmla="*/ 0 h 216"/>
                <a:gd name="T4" fmla="*/ 2147483646 w 420"/>
                <a:gd name="T5" fmla="*/ 0 h 216"/>
                <a:gd name="T6" fmla="*/ 0 w 420"/>
                <a:gd name="T7" fmla="*/ 0 h 216"/>
                <a:gd name="T8" fmla="*/ 0 w 420"/>
                <a:gd name="T9" fmla="*/ 2147483646 h 216"/>
                <a:gd name="T10" fmla="*/ 0 w 420"/>
                <a:gd name="T11" fmla="*/ 2147483646 h 216"/>
                <a:gd name="T12" fmla="*/ 2147483646 w 420"/>
                <a:gd name="T13" fmla="*/ 2147483646 h 216"/>
                <a:gd name="T14" fmla="*/ 2147483646 w 420"/>
                <a:gd name="T15" fmla="*/ 2147483646 h 216"/>
                <a:gd name="T16" fmla="*/ 2147483646 w 420"/>
                <a:gd name="T17" fmla="*/ 0 h 2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0" h="216" extrusionOk="0">
                  <a:moveTo>
                    <a:pt x="420" y="0"/>
                  </a:moveTo>
                  <a:cubicBezTo>
                    <a:pt x="420" y="0"/>
                    <a:pt x="420" y="0"/>
                    <a:pt x="42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420" y="216"/>
                    <a:pt x="420" y="216"/>
                    <a:pt x="420" y="216"/>
                  </a:cubicBezTo>
                  <a:cubicBezTo>
                    <a:pt x="420" y="216"/>
                    <a:pt x="420" y="216"/>
                    <a:pt x="420" y="216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0085AC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>
                <a:solidFill>
                  <a:srgbClr val="0085AC"/>
                </a:solidFill>
              </a:endParaRPr>
            </a:p>
          </p:txBody>
        </p:sp>
      </p:grpSp>
      <p:sp>
        <p:nvSpPr>
          <p:cNvPr id="28" name="Google Shape;3706;p77"/>
          <p:cNvSpPr txBox="1">
            <a:spLocks noChangeArrowheads="1"/>
          </p:cNvSpPr>
          <p:nvPr/>
        </p:nvSpPr>
        <p:spPr bwMode="auto">
          <a:xfrm>
            <a:off x="9169600" y="1694469"/>
            <a:ext cx="1588764" cy="23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1900"/>
              <a:buFont typeface="Montserrat" panose="02000505000000020004" pitchFamily="2" charset="0"/>
              <a:buNone/>
            </a:pPr>
            <a:r>
              <a:rPr lang="en-US" altLang="en-US" sz="1500" b="1" dirty="0">
                <a:solidFill>
                  <a:srgbClr val="FFFFFF"/>
                </a:solidFill>
                <a:latin typeface="Montserrat" panose="02000505000000020004" pitchFamily="2" charset="0"/>
                <a:sym typeface="Montserrat" panose="02000505000000020004" pitchFamily="2" charset="0"/>
              </a:rPr>
              <a:t>SOCIAL MEDIA</a:t>
            </a:r>
            <a:endParaRPr lang="en-US" altLang="en-US" sz="1500" dirty="0"/>
          </a:p>
        </p:txBody>
      </p:sp>
    </p:spTree>
    <p:extLst>
      <p:ext uri="{BB962C8B-B14F-4D97-AF65-F5344CB8AC3E}">
        <p14:creationId xmlns:p14="http://schemas.microsoft.com/office/powerpoint/2010/main" val="18816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4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4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40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45" dur="2000"/>
                                            <p:tgtEl>
                                              <p:spTgt spid="21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4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4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40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45" dur="2000"/>
                                            <p:tgtEl>
                                              <p:spTgt spid="21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4127522" y="2798058"/>
            <a:ext cx="436081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dirty="0">
                <a:solidFill>
                  <a:srgbClr val="007EAA"/>
                </a:solidFill>
                <a:latin typeface="Noticia Text" panose="02000503060000020004" pitchFamily="2" charset="-18"/>
              </a:rPr>
              <a:t>Hvala za pozornost!</a:t>
            </a:r>
          </a:p>
          <a:p>
            <a:endParaRPr lang="sl-SI" sz="2400" b="1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r>
              <a:rPr lang="sl-SI" sz="2400" b="1" dirty="0">
                <a:solidFill>
                  <a:srgbClr val="007EAA"/>
                </a:solidFill>
                <a:latin typeface="Noticia Text" panose="02000503060000020004" pitchFamily="2" charset="-18"/>
              </a:rPr>
              <a:t>      petra.filipi@gov.si</a:t>
            </a: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6900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363852" y="1689871"/>
            <a:ext cx="907732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Člen 48 Uredbe (EU) 2021/1060</a:t>
            </a:r>
          </a:p>
          <a:p>
            <a:endParaRPr lang="sl-SI" sz="1400" noProof="1">
              <a:latin typeface="Montserrat" pitchFamily="2" charset="-18"/>
            </a:endParaRPr>
          </a:p>
          <a:p>
            <a:pPr algn="just"/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(2) Vsak organ upravljanja določi skrbnika komuniciranja za vsak program. </a:t>
            </a:r>
            <a:endParaRPr lang="sl-SI" sz="2000" noProof="1">
              <a:latin typeface="Noticia Text" panose="02000503060000020004"/>
            </a:endParaRPr>
          </a:p>
          <a:p>
            <a:pPr algn="just"/>
            <a:endParaRPr lang="sl-SI" sz="2000" noProof="1" smtClean="0">
              <a:latin typeface="Noticia Text" panose="02000503060000020004"/>
            </a:endParaRPr>
          </a:p>
          <a:p>
            <a:pPr algn="just"/>
            <a:r>
              <a:rPr lang="sl-SI" sz="2000" noProof="1" smtClean="0">
                <a:latin typeface="Noticia Text" panose="02000503060000020004"/>
              </a:rPr>
              <a:t>Skrbnica za komuniciranje P ESPRA 2021-2027 sem Petra Filipi, članica delovne skupine INFORM-SI, moja namestnica pa je ga. Nives Otoničar.  </a:t>
            </a:r>
          </a:p>
          <a:p>
            <a:pPr algn="just"/>
            <a:endParaRPr lang="sl-SI" sz="2000" noProof="1">
              <a:latin typeface="Noticia Text" panose="02000503060000020004"/>
            </a:endParaRPr>
          </a:p>
          <a:p>
            <a:pPr algn="just"/>
            <a:r>
              <a:rPr lang="sl-SI" sz="2000" u="sng" noProof="1" smtClean="0">
                <a:latin typeface="Noticia Text" panose="02000503060000020004"/>
              </a:rPr>
              <a:t>Udeležba na sestankih INFORM-SI:</a:t>
            </a:r>
          </a:p>
          <a:p>
            <a:pPr algn="just"/>
            <a:endParaRPr lang="sl-SI" sz="2000" noProof="1">
              <a:latin typeface="Noticia Text" panose="02000503060000020004"/>
            </a:endParaRPr>
          </a:p>
          <a:p>
            <a:pPr algn="just"/>
            <a:r>
              <a:rPr lang="sl-SI" sz="2000" noProof="1" smtClean="0">
                <a:latin typeface="Noticia Text" panose="02000503060000020004"/>
              </a:rPr>
              <a:t>4. </a:t>
            </a:r>
            <a:r>
              <a:rPr lang="sl-SI" sz="2000" noProof="1">
                <a:latin typeface="Noticia Text" panose="02000503060000020004"/>
              </a:rPr>
              <a:t>plenarno zasedanje </a:t>
            </a:r>
            <a:r>
              <a:rPr lang="sl-SI" sz="2000" noProof="1" smtClean="0">
                <a:latin typeface="Noticia Text" panose="02000503060000020004"/>
              </a:rPr>
              <a:t>: 7. december 2022</a:t>
            </a:r>
          </a:p>
          <a:p>
            <a:pPr algn="just"/>
            <a:r>
              <a:rPr lang="sl-SI" sz="2000" noProof="1" smtClean="0">
                <a:latin typeface="Noticia Text" panose="02000503060000020004"/>
              </a:rPr>
              <a:t>5. </a:t>
            </a:r>
            <a:r>
              <a:rPr lang="sl-SI" sz="2000" noProof="1">
                <a:latin typeface="Noticia Text" panose="02000503060000020004"/>
              </a:rPr>
              <a:t>plenarno zasedanje </a:t>
            </a:r>
            <a:r>
              <a:rPr lang="sl-SI" sz="2000" noProof="1" smtClean="0">
                <a:latin typeface="Noticia Text" panose="02000503060000020004"/>
              </a:rPr>
              <a:t>: 18. aprila 2023</a:t>
            </a:r>
          </a:p>
          <a:p>
            <a:pPr algn="just"/>
            <a:r>
              <a:rPr lang="sl-SI" sz="2000" noProof="1" smtClean="0">
                <a:latin typeface="Noticia Text" panose="02000503060000020004"/>
              </a:rPr>
              <a:t>6. plenarno zasedanje: 28. novembra 2024</a:t>
            </a:r>
            <a:endParaRPr lang="sl-SI" sz="2000" noProof="1">
              <a:latin typeface="Noticia Text" panose="02000503060000020004"/>
            </a:endParaRPr>
          </a:p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6D3B431-84F2-C875-B82A-5B12FC7EE141}"/>
              </a:ext>
            </a:extLst>
          </p:cNvPr>
          <p:cNvSpPr txBox="1"/>
          <p:nvPr/>
        </p:nvSpPr>
        <p:spPr>
          <a:xfrm>
            <a:off x="363852" y="1028198"/>
            <a:ext cx="74850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PRAVNA PODLAGA</a:t>
            </a:r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en-SI" sz="2100" dirty="0"/>
          </a:p>
        </p:txBody>
      </p:sp>
    </p:spTree>
    <p:extLst>
      <p:ext uri="{BB962C8B-B14F-4D97-AF65-F5344CB8AC3E}">
        <p14:creationId xmlns:p14="http://schemas.microsoft.com/office/powerpoint/2010/main" val="23441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363853" y="1842271"/>
            <a:ext cx="9077328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Člen 46 Uredbe (EU) 2021/1060</a:t>
            </a:r>
          </a:p>
          <a:p>
            <a:endParaRPr lang="sl-SI" sz="1400" noProof="1">
              <a:latin typeface="Montserrat" pitchFamily="2" charset="-18"/>
            </a:endParaRPr>
          </a:p>
          <a:p>
            <a:r>
              <a:rPr lang="sl-SI" sz="2000" i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Vsaka </a:t>
            </a:r>
            <a:r>
              <a:rPr lang="sl-SI" sz="2000" i="1" noProof="1">
                <a:solidFill>
                  <a:srgbClr val="007EAA"/>
                </a:solidFill>
                <a:latin typeface="Noticia Text" panose="02000503060000020004" pitchFamily="2" charset="-18"/>
              </a:rPr>
              <a:t>država zagotovi:</a:t>
            </a:r>
          </a:p>
          <a:p>
            <a:endParaRPr lang="sl-SI" sz="2000" i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algn="just"/>
            <a:r>
              <a:rPr lang="sl-SI" sz="2000" i="1" noProof="1">
                <a:solidFill>
                  <a:srgbClr val="007EAA"/>
                </a:solidFill>
                <a:latin typeface="Noticia Text" panose="02000503060000020004" pitchFamily="2" charset="-18"/>
              </a:rPr>
              <a:t>a.) </a:t>
            </a:r>
            <a:r>
              <a:rPr lang="sl-SI" sz="2000" b="1" i="1" u="sng" noProof="1">
                <a:solidFill>
                  <a:srgbClr val="007EAA"/>
                </a:solidFill>
                <a:latin typeface="Noticia Text" panose="02000503060000020004" pitchFamily="2" charset="-18"/>
              </a:rPr>
              <a:t>prepoznavnost podpore </a:t>
            </a:r>
            <a:r>
              <a:rPr lang="sl-SI" sz="2000" i="1" noProof="1">
                <a:solidFill>
                  <a:srgbClr val="007EAA"/>
                </a:solidFill>
                <a:latin typeface="Noticia Text" panose="02000503060000020004" pitchFamily="2" charset="-18"/>
              </a:rPr>
              <a:t>v vseh dejavnostih, povezanih z operacijami, ki se podpirajo iz skladov, pri čemer je posebna pozornost namenjena operacijam strateškega pomena</a:t>
            </a:r>
          </a:p>
          <a:p>
            <a:pPr algn="just"/>
            <a:endParaRPr lang="sl-SI" sz="2000" i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algn="just"/>
            <a:r>
              <a:rPr lang="sl-SI" sz="2000" i="1" noProof="1">
                <a:solidFill>
                  <a:srgbClr val="007EAA"/>
                </a:solidFill>
                <a:latin typeface="Noticia Text" panose="02000503060000020004" pitchFamily="2" charset="-18"/>
              </a:rPr>
              <a:t>b.) komuniciranje z državljani Unije o vlogi in dosežkih sklada prek </a:t>
            </a:r>
            <a:r>
              <a:rPr lang="sl-SI" sz="2000" b="1" i="1" u="sng" noProof="1">
                <a:solidFill>
                  <a:srgbClr val="007EAA"/>
                </a:solidFill>
                <a:latin typeface="Noticia Text" panose="02000503060000020004" pitchFamily="2" charset="-18"/>
              </a:rPr>
              <a:t>enotnega spletnega portala</a:t>
            </a:r>
            <a:r>
              <a:rPr lang="sl-SI" sz="2000" i="1" noProof="1">
                <a:solidFill>
                  <a:srgbClr val="007EAA"/>
                </a:solidFill>
                <a:latin typeface="Noticia Text" panose="02000503060000020004" pitchFamily="2" charset="-18"/>
              </a:rPr>
              <a:t>, ki omogoča dostop do vseh programov, v katerih sodeluje zadevna država članica. </a:t>
            </a:r>
          </a:p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6D3B431-84F2-C875-B82A-5B12FC7EE141}"/>
              </a:ext>
            </a:extLst>
          </p:cNvPr>
          <p:cNvSpPr txBox="1"/>
          <p:nvPr/>
        </p:nvSpPr>
        <p:spPr>
          <a:xfrm>
            <a:off x="363852" y="1028198"/>
            <a:ext cx="748501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100" b="1" noProof="1" smtClean="0">
                <a:solidFill>
                  <a:srgbClr val="007EAA"/>
                </a:solidFill>
                <a:latin typeface="Noticia Text" panose="02000503060000020004" pitchFamily="2" charset="-18"/>
              </a:rPr>
              <a:t>PRAVNA PODLAGA</a:t>
            </a:r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en-SI" sz="2100" dirty="0"/>
          </a:p>
        </p:txBody>
      </p:sp>
    </p:spTree>
    <p:extLst>
      <p:ext uri="{BB962C8B-B14F-4D97-AF65-F5344CB8AC3E}">
        <p14:creationId xmlns:p14="http://schemas.microsoft.com/office/powerpoint/2010/main" val="12063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348612" y="1230855"/>
            <a:ext cx="109442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>
                <a:solidFill>
                  <a:srgbClr val="007EAA"/>
                </a:solidFill>
                <a:latin typeface="Noticia Text" panose="02000503060000020004" pitchFamily="2" charset="-18"/>
              </a:rPr>
              <a:t>Objavljanje novic o ESPRA 2021-2027 v spletnih medijih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390" y="1773044"/>
            <a:ext cx="4592941" cy="4638908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925209" y="932984"/>
            <a:ext cx="89684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1400" dirty="0" smtClean="0">
                <a:latin typeface="Montserrat" pitchFamily="2" charset="-18"/>
              </a:rPr>
              <a:t>                           </a:t>
            </a:r>
            <a:endParaRPr lang="sl-SI" sz="20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dirty="0"/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r>
              <a:rPr lang="sl-SI" sz="2000" dirty="0">
                <a:latin typeface="Montserrat" pitchFamily="2" charset="-18"/>
              </a:rPr>
              <a:t>               </a:t>
            </a:r>
            <a:r>
              <a:rPr lang="sl-SI" sz="2000" dirty="0">
                <a:latin typeface="Montserrat" pitchFamily="2" charset="-18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https://evropskasredstva.si/</a:t>
            </a:r>
            <a:r>
              <a:rPr lang="sl-SI" sz="2000" dirty="0">
                <a:latin typeface="Montserrat" pitchFamily="2" charset="-18"/>
              </a:rPr>
              <a:t>   </a:t>
            </a: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09A87-E432-7336-ABC4-1F127460305A}"/>
              </a:ext>
            </a:extLst>
          </p:cNvPr>
          <p:cNvSpPr txBox="1"/>
          <p:nvPr/>
        </p:nvSpPr>
        <p:spPr>
          <a:xfrm>
            <a:off x="348612" y="932984"/>
            <a:ext cx="7485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en-SI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50897-4312-75F2-8305-9F05AB90E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9" y="1687580"/>
            <a:ext cx="1324117" cy="132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7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348612" y="1230855"/>
            <a:ext cx="109442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>
                <a:solidFill>
                  <a:srgbClr val="007EAA"/>
                </a:solidFill>
                <a:latin typeface="Noticia Text" panose="02000503060000020004" pitchFamily="2" charset="-18"/>
              </a:rPr>
              <a:t>Objavljanje novic o ESPRA 2021-2027 v spletnih medijih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501462" y="1970246"/>
            <a:ext cx="89684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sl-SI" sz="1400" dirty="0">
              <a:latin typeface="Montserrat" pitchFamily="2" charset="-18"/>
            </a:endParaRPr>
          </a:p>
          <a:p>
            <a:pPr algn="just"/>
            <a:endParaRPr lang="sl-SI" sz="1400" dirty="0">
              <a:latin typeface="Montserrat" pitchFamily="2" charset="-18"/>
            </a:endParaRPr>
          </a:p>
          <a:p>
            <a:pPr algn="just"/>
            <a:r>
              <a:rPr lang="sl-SI" sz="1400" dirty="0">
                <a:latin typeface="Montserrat" pitchFamily="2" charset="-18"/>
              </a:rPr>
              <a:t>                              </a:t>
            </a:r>
            <a:r>
              <a:rPr lang="sl-SI" sz="2000" dirty="0">
                <a:latin typeface="Montserrat" pitchFamily="2" charset="-18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https://m.facebook.com/ribiskisklad</a:t>
            </a:r>
            <a:r>
              <a:rPr lang="sl-SI" sz="2000" dirty="0">
                <a:latin typeface="Montserrat" pitchFamily="2" charset="-18"/>
              </a:rPr>
              <a:t> </a:t>
            </a:r>
          </a:p>
          <a:p>
            <a:pPr marL="342900" indent="-342900" algn="just">
              <a:buAutoNum type="arabicPeriod"/>
            </a:pPr>
            <a:endParaRPr lang="sl-SI" dirty="0"/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algn="just"/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85" y="1770274"/>
            <a:ext cx="3915739" cy="3899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A09A87-E432-7336-ABC4-1F127460305A}"/>
              </a:ext>
            </a:extLst>
          </p:cNvPr>
          <p:cNvSpPr txBox="1"/>
          <p:nvPr/>
        </p:nvSpPr>
        <p:spPr>
          <a:xfrm>
            <a:off x="348612" y="932984"/>
            <a:ext cx="7485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2100" b="1" noProof="1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en-SI" sz="2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84E287-3971-A987-D718-14A45E6A8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5" y="2271780"/>
            <a:ext cx="836885" cy="836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A80EF8-A768-5F84-D41B-93BA06B2B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5" y="5048625"/>
            <a:ext cx="1209386" cy="12093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CC1F9D-E4DF-1F10-8C16-9C6FA47BDC65}"/>
              </a:ext>
            </a:extLst>
          </p:cNvPr>
          <p:cNvSpPr txBox="1"/>
          <p:nvPr/>
        </p:nvSpPr>
        <p:spPr>
          <a:xfrm>
            <a:off x="2054090" y="5547582"/>
            <a:ext cx="609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I" sz="2000" dirty="0">
                <a:latin typeface="Montserrat" pitchFamily="2" charset="-18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https://www.youtube.com/@EUSredstva</a:t>
            </a:r>
            <a:endParaRPr lang="en-SI" sz="2000" dirty="0">
              <a:latin typeface="Montserrat" pitchFamily="2" charset="-18"/>
            </a:endParaRP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0950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301064" y="1061899"/>
            <a:ext cx="109442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Potrjeni so bili 4 </a:t>
            </a:r>
            <a:r>
              <a:rPr lang="sl-SI" sz="2100" b="1" dirty="0">
                <a:solidFill>
                  <a:srgbClr val="007EAA"/>
                </a:solidFill>
                <a:latin typeface="Noticia Text" panose="02000503060000020004" pitchFamily="2" charset="-18"/>
              </a:rPr>
              <a:t>dokumenti: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301064" y="1676963"/>
            <a:ext cx="90697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sl-SI" sz="2000" dirty="0">
                <a:latin typeface="Noticia Text" panose="02000503060000020004"/>
              </a:rPr>
              <a:t>CGP ESPRA </a:t>
            </a:r>
            <a:r>
              <a:rPr lang="sl-SI" sz="2000" dirty="0" smtClean="0">
                <a:latin typeface="Noticia Text" panose="02000503060000020004"/>
              </a:rPr>
              <a:t>2021-2027 </a:t>
            </a:r>
            <a:endParaRPr lang="sl-SI" sz="2000" dirty="0">
              <a:latin typeface="Noticia Text" panose="02000503060000020004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algn="just"/>
            <a:endParaRPr lang="sl-SI" sz="1400" dirty="0">
              <a:latin typeface="Montserrat" pitchFamily="2" charset="-18"/>
            </a:endParaRPr>
          </a:p>
          <a:p>
            <a:pPr algn="just"/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498" y="909615"/>
            <a:ext cx="3837975" cy="577430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55" y="2773738"/>
            <a:ext cx="2553144" cy="3588034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01065" y="2046295"/>
            <a:ext cx="4360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latin typeface="Noticia Text" panose="02000503060000020004"/>
                <a:hlinkClick r:id="rId4"/>
              </a:rPr>
              <a:t>https://evropskasredstva.si/navodila-za-oznacevanje</a:t>
            </a:r>
            <a:r>
              <a:rPr lang="sl-SI" dirty="0" smtClean="0">
                <a:latin typeface="Noticia Text" panose="02000503060000020004"/>
                <a:hlinkClick r:id="rId4"/>
              </a:rPr>
              <a:t>/</a:t>
            </a:r>
            <a:r>
              <a:rPr lang="sl-SI" dirty="0" smtClean="0">
                <a:latin typeface="Noticia Text" panose="02000503060000020004"/>
              </a:rPr>
              <a:t> </a:t>
            </a:r>
            <a:endParaRPr lang="sl-SI" dirty="0">
              <a:latin typeface="Noticia Text" panose="0200050306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0204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301064" y="1061899"/>
            <a:ext cx="109442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Potrjeni so bili 4 </a:t>
            </a:r>
            <a:r>
              <a:rPr lang="sl-SI" sz="2100" b="1" dirty="0">
                <a:solidFill>
                  <a:srgbClr val="007EAA"/>
                </a:solidFill>
                <a:latin typeface="Noticia Text" panose="02000503060000020004" pitchFamily="2" charset="-18"/>
              </a:rPr>
              <a:t>dokumenti: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301064" y="1676963"/>
            <a:ext cx="9069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000" dirty="0" smtClean="0">
                <a:latin typeface="Noticia Text" panose="02000503060000020004"/>
              </a:rPr>
              <a:t>2.  Navodila </a:t>
            </a:r>
            <a:r>
              <a:rPr lang="sl-SI" sz="2000" dirty="0">
                <a:latin typeface="Noticia Text" panose="02000503060000020004"/>
              </a:rPr>
              <a:t>za označevanje za P ESPRA 2021-2027</a:t>
            </a: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algn="just"/>
            <a:r>
              <a:rPr lang="sl-SI" dirty="0" smtClean="0">
                <a:latin typeface="Noticia Text" panose="02000503060000020004"/>
                <a:hlinkClick r:id="rId2"/>
              </a:rPr>
              <a:t>https</a:t>
            </a:r>
            <a:r>
              <a:rPr lang="sl-SI" dirty="0">
                <a:latin typeface="Noticia Text" panose="02000503060000020004"/>
                <a:hlinkClick r:id="rId2"/>
              </a:rPr>
              <a:t>://evropskasredstva.si/navodila-za-oznacevanje/</a:t>
            </a:r>
            <a:endParaRPr lang="sl-SI" dirty="0">
              <a:latin typeface="Noticia Text" panose="02000503060000020004"/>
            </a:endParaRPr>
          </a:p>
          <a:p>
            <a:pPr algn="just"/>
            <a:endParaRPr lang="sl-SI" sz="1400" dirty="0">
              <a:latin typeface="Montserrat" pitchFamily="2" charset="-18"/>
            </a:endParaRPr>
          </a:p>
          <a:p>
            <a:pPr algn="just"/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899" y="2689106"/>
            <a:ext cx="2496994" cy="352479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9" y="1336796"/>
            <a:ext cx="3729748" cy="507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6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748F4D5-5412-22D6-804C-424D8E6ADD9F}"/>
              </a:ext>
            </a:extLst>
          </p:cNvPr>
          <p:cNvSpPr txBox="1"/>
          <p:nvPr/>
        </p:nvSpPr>
        <p:spPr>
          <a:xfrm>
            <a:off x="301064" y="1061899"/>
            <a:ext cx="109442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100" b="1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Potrjeni so bili 4 </a:t>
            </a:r>
            <a:r>
              <a:rPr lang="sl-SI" sz="2100" b="1" dirty="0">
                <a:solidFill>
                  <a:srgbClr val="007EAA"/>
                </a:solidFill>
                <a:latin typeface="Noticia Text" panose="02000503060000020004" pitchFamily="2" charset="-18"/>
              </a:rPr>
              <a:t>dokumenti: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3311A7D-9630-1E43-277C-F0B4C25AF99E}"/>
              </a:ext>
            </a:extLst>
          </p:cNvPr>
          <p:cNvSpPr txBox="1"/>
          <p:nvPr/>
        </p:nvSpPr>
        <p:spPr>
          <a:xfrm>
            <a:off x="301064" y="1676963"/>
            <a:ext cx="90697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000" dirty="0" smtClean="0">
                <a:latin typeface="Noticia Text" panose="02000503060000020004"/>
              </a:rPr>
              <a:t>3.  Načrt </a:t>
            </a:r>
            <a:r>
              <a:rPr lang="sl-SI" sz="2000" dirty="0">
                <a:latin typeface="Noticia Text" panose="02000503060000020004"/>
              </a:rPr>
              <a:t>komuniciranja za P ESPRA za </a:t>
            </a:r>
            <a:r>
              <a:rPr lang="sl-SI" sz="2000" dirty="0" smtClean="0">
                <a:latin typeface="Noticia Text" panose="02000503060000020004"/>
              </a:rPr>
              <a:t>2024</a:t>
            </a:r>
            <a:endParaRPr lang="sl-SI" sz="2000" dirty="0">
              <a:latin typeface="Noticia Text" panose="02000503060000020004"/>
            </a:endParaRPr>
          </a:p>
          <a:p>
            <a:pPr algn="just"/>
            <a:r>
              <a:rPr lang="sl-SI" sz="2000" dirty="0" smtClean="0">
                <a:latin typeface="Noticia Text" panose="02000503060000020004"/>
              </a:rPr>
              <a:t>4.  Strategija </a:t>
            </a:r>
            <a:r>
              <a:rPr lang="sl-SI" sz="2000" dirty="0">
                <a:latin typeface="Noticia Text" panose="02000503060000020004"/>
              </a:rPr>
              <a:t>komuniciranja P EPSRA 2021-2027.</a:t>
            </a: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algn="just"/>
            <a:r>
              <a:rPr lang="sl-SI" dirty="0" smtClean="0">
                <a:latin typeface="Noticia Text" panose="02000503060000020004"/>
                <a:hlinkClick r:id="rId2"/>
              </a:rPr>
              <a:t>https</a:t>
            </a:r>
            <a:r>
              <a:rPr lang="sl-SI" dirty="0">
                <a:latin typeface="Noticia Text" panose="02000503060000020004"/>
                <a:hlinkClick r:id="rId2"/>
              </a:rPr>
              <a:t>://evropskasredstva.si/navodila-za-oznacevanje/</a:t>
            </a:r>
            <a:endParaRPr lang="sl-SI" dirty="0">
              <a:latin typeface="Noticia Text" panose="02000503060000020004"/>
            </a:endParaRPr>
          </a:p>
          <a:p>
            <a:pPr algn="just"/>
            <a:r>
              <a:rPr lang="sl-SI" dirty="0">
                <a:latin typeface="Noticia Text" panose="02000503060000020004"/>
                <a:hlinkClick r:id="rId3"/>
              </a:rPr>
              <a:t>https://evropskasredstva.si/publikacije-s-podrocja-sklada-za-ribistvo/</a:t>
            </a:r>
            <a:r>
              <a:rPr lang="sl-SI" dirty="0">
                <a:latin typeface="Noticia Text" panose="02000503060000020004"/>
              </a:rPr>
              <a:t> </a:t>
            </a:r>
          </a:p>
          <a:p>
            <a:pPr algn="just"/>
            <a:endParaRPr lang="sl-SI" sz="1400" dirty="0">
              <a:latin typeface="Montserrat" pitchFamily="2" charset="-18"/>
            </a:endParaRPr>
          </a:p>
          <a:p>
            <a:pPr algn="just"/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  <a:p>
            <a:pPr marL="342900" indent="-342900" algn="just">
              <a:buAutoNum type="arabicPeriod"/>
            </a:pPr>
            <a:endParaRPr lang="sl-SI" sz="1400" dirty="0">
              <a:latin typeface="Montserrat" pitchFamily="2" charset="-18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73" y="4126897"/>
            <a:ext cx="1716628" cy="240881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060" y="761876"/>
            <a:ext cx="2779850" cy="581777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607" y="4126897"/>
            <a:ext cx="1706426" cy="240881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39" y="3956463"/>
            <a:ext cx="1893961" cy="25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4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2904</TotalTime>
  <Words>1614</Words>
  <Application>Microsoft Office PowerPoint</Application>
  <PresentationFormat>Širokozaslonsko</PresentationFormat>
  <Paragraphs>331</Paragraphs>
  <Slides>26</Slides>
  <Notes>11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Montserrat</vt:lpstr>
      <vt:lpstr>Noticia Text</vt:lpstr>
      <vt:lpstr>Wingdings</vt:lpstr>
      <vt:lpstr>Officeova tema</vt:lpstr>
      <vt:lpstr>Komunikacijske aktivnosti  sklada ESPRA 2021-2027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natalija.stanic@art-design.si</dc:creator>
  <cp:lastModifiedBy>Petra Filipi</cp:lastModifiedBy>
  <cp:revision>186</cp:revision>
  <cp:lastPrinted>2024-05-24T08:38:36Z</cp:lastPrinted>
  <dcterms:created xsi:type="dcterms:W3CDTF">2023-05-23T08:37:57Z</dcterms:created>
  <dcterms:modified xsi:type="dcterms:W3CDTF">2024-05-24T13:00:21Z</dcterms:modified>
</cp:coreProperties>
</file>