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9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93109-B95A-4DD1-84A5-73270EF5E92F}" type="datetimeFigureOut">
              <a:rPr lang="sl-SI" smtClean="0"/>
              <a:t>24. 05. 2024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2AA01-F26B-4570-9B7A-E303A5266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827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943078-951E-0384-7159-DE407009D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1634BE7-760F-23EC-3F0F-D53A1D8BB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19A28E-884C-0455-EA9F-706DBE116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F8AE-70B7-4CF9-9FBB-377FC63198E0}" type="datetimeFigureOut">
              <a:rPr lang="sl-SI" smtClean="0"/>
              <a:t>24. 05. 2024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3A5BC18-8E95-7AF7-ED33-DAF0ED98F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556E0E2-5755-0933-5379-970C81CD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E9C-73A8-4CDE-9C4A-140EA2A83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705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32218C-C3C8-3D52-4AAB-1C4407520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130B291-55D1-E103-FE1C-21DB5DD8A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54BAB3D-268E-8F94-4BBF-DCD0968C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F8AE-70B7-4CF9-9FBB-377FC63198E0}" type="datetimeFigureOut">
              <a:rPr lang="sl-SI" smtClean="0"/>
              <a:t>24. 05. 2024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509FE62-6DC5-27B1-EC4C-24422FFAD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44E27DA-8E2C-2510-0C00-E8B2D70F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E9C-73A8-4CDE-9C4A-140EA2A83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533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97A7C195-FC6A-E905-290B-7BB1BD19E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D898BDC-5332-8BB5-2A35-44E9B46A9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E1A7645-D6AA-7D59-147C-DD8B3D72C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F8AE-70B7-4CF9-9FBB-377FC63198E0}" type="datetimeFigureOut">
              <a:rPr lang="sl-SI" smtClean="0"/>
              <a:t>24. 05. 2024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7FE7278-2529-63DD-755C-DF13E23B5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910823C-84AC-FFC9-7FCD-4C7938ADD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E9C-73A8-4CDE-9C4A-140EA2A83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325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220FD0-AABA-8F44-6656-46B27B17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583FAF1-99FB-C3C6-50D3-9612E3DDB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A7B8DC1-F49B-793B-AA81-59CBBE482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F8AE-70B7-4CF9-9FBB-377FC63198E0}" type="datetimeFigureOut">
              <a:rPr lang="sl-SI" smtClean="0"/>
              <a:t>24. 05. 2024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2EBEF40-BD7D-A799-4327-50651110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D3373E1-934E-14B0-9E5E-6C1ED014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E9C-73A8-4CDE-9C4A-140EA2A83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622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951820-809C-D9A9-B984-84F4D7291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8BFC724-38D5-541A-DA46-F609163C8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93E4C53-3228-564B-7078-79AA013D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F8AE-70B7-4CF9-9FBB-377FC63198E0}" type="datetimeFigureOut">
              <a:rPr lang="sl-SI" smtClean="0"/>
              <a:t>24. 05. 2024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6BAB96E-6992-97C0-C0D6-22A4C5F2D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4E4872D-6612-3A5B-7E4D-67D00B1F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E9C-73A8-4CDE-9C4A-140EA2A83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041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B92DAA-5F61-B996-1094-EBED30216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77243C1-B7EE-14C8-BAC0-611644EB2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053F11D-AD7B-05E5-96A6-D7475C860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8234A03-8346-5A93-CE2D-510843C6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F8AE-70B7-4CF9-9FBB-377FC63198E0}" type="datetimeFigureOut">
              <a:rPr lang="sl-SI" smtClean="0"/>
              <a:t>24. 05. 2024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73C610E-CFB7-A3FB-047B-D3C47B37E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400EE14-DDF1-E506-15BB-A3BE80A3F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E9C-73A8-4CDE-9C4A-140EA2A83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395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83D98A-9835-9152-A2DF-04BB9AF9E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4412C64-65B4-545E-7609-0849D2343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3F495C5-A8D7-EC77-27F2-59D3B8A8C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1B280877-F692-7DF6-036E-23ED884FC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03AC5FE-CD66-5FA6-8F3B-BCDCF40B7D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99100117-7592-423F-6E8B-D6FA17349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F8AE-70B7-4CF9-9FBB-377FC63198E0}" type="datetimeFigureOut">
              <a:rPr lang="sl-SI" smtClean="0"/>
              <a:t>24. 05. 2024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F1C5D410-FBD8-8E03-BB24-5613F953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1D650BC2-6226-73F3-2BAE-47A6F672E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E9C-73A8-4CDE-9C4A-140EA2A83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292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6C080-142D-7FD0-2891-8D474BED0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75221B1-9402-B637-4C95-E240F602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F8AE-70B7-4CF9-9FBB-377FC63198E0}" type="datetimeFigureOut">
              <a:rPr lang="sl-SI" smtClean="0"/>
              <a:t>24. 05. 2024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6613D924-DC71-D813-A8D8-96F1A7AF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0F8B2A52-1ED1-C9FD-ABE9-57AA25A2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E9C-73A8-4CDE-9C4A-140EA2A83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991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F63B212E-6FF3-4BB3-1F44-4069433F1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F8AE-70B7-4CF9-9FBB-377FC63198E0}" type="datetimeFigureOut">
              <a:rPr lang="sl-SI" smtClean="0"/>
              <a:t>24. 05. 2024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C064116-17B6-67EF-4EB7-B30A44B7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A3CABF2-97DE-5627-C6DE-80919BB0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E9C-73A8-4CDE-9C4A-140EA2A83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861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391B1A-DBF2-8A00-A93F-A7D1F68C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1D26C13-7F24-8BB0-6770-862ED4228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EEB83DA-8BA8-9220-3BB7-763FBD0D9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D43C1EC-3B6C-5AD4-5CFD-9FD8B3A61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F8AE-70B7-4CF9-9FBB-377FC63198E0}" type="datetimeFigureOut">
              <a:rPr lang="sl-SI" smtClean="0"/>
              <a:t>24. 05. 2024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BC8385A-9FB1-236B-B08F-14D742F85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9FF100B-5A99-9E41-6D3F-1808E5E5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E9C-73A8-4CDE-9C4A-140EA2A83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847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22F03F-89CD-3D0F-6801-EEDE50E5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1767B636-F3B8-98AA-0F45-F8AB09709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CC1FBFF-CBB8-91CA-1C10-4BE1B813D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7B1D042-2763-4B09-412D-DBD7000A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F8AE-70B7-4CF9-9FBB-377FC63198E0}" type="datetimeFigureOut">
              <a:rPr lang="sl-SI" smtClean="0"/>
              <a:t>24. 05. 2024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CCA7543-BDA0-D09F-4ED5-8C2D1546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ED816B3-1743-785D-AD45-727B1DCE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6E9C-73A8-4CDE-9C4A-140EA2A83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149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657F8E85-F8E4-D8A0-2BD4-6FABF2B2A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6C73A06-9B10-1A9C-E882-854471BEE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D2A9AC3-1BEB-BAF6-2FD6-6DE471396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FF8AE-70B7-4CF9-9FBB-377FC63198E0}" type="datetimeFigureOut">
              <a:rPr lang="sl-SI" smtClean="0"/>
              <a:t>24. 05. 2024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7D6FC7F-6D5C-90B6-41C5-3B8361E11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578FD75-970C-E357-38A9-FA033ACC9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06E9C-73A8-4CDE-9C4A-140EA2A83D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123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vropskasredstva.si/listina-evropske-unije-o-temeljnih-pravicah-in-konvencija-zdruzenih-narodov-o-pravicah-invalidov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BF71E8-58C2-A21F-0609-8A72BBB47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041" y="2664412"/>
            <a:ext cx="11180279" cy="25815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l-SI" sz="3600" b="1" i="0" u="none" strike="noStrike" baseline="0" dirty="0">
                <a:solidFill>
                  <a:srgbClr val="FFFFFF"/>
                </a:solidFill>
                <a:latin typeface="Noticia Text" panose="02000503060000020004" pitchFamily="2" charset="-18"/>
              </a:rPr>
              <a:t>Program za izvajanje evropskega</a:t>
            </a:r>
            <a:br>
              <a:rPr lang="sl-SI" sz="3600" b="1" i="0" u="none" strike="noStrike" baseline="0" dirty="0">
                <a:solidFill>
                  <a:srgbClr val="FFFFFF"/>
                </a:solidFill>
                <a:latin typeface="Noticia Text" panose="02000503060000020004" pitchFamily="2" charset="-18"/>
              </a:rPr>
            </a:br>
            <a:r>
              <a:rPr lang="sl-SI" sz="3600" b="1" i="0" u="none" strike="noStrike" baseline="0" dirty="0">
                <a:solidFill>
                  <a:srgbClr val="FFFFFF"/>
                </a:solidFill>
                <a:latin typeface="Noticia Text" panose="02000503060000020004" pitchFamily="2" charset="-18"/>
              </a:rPr>
              <a:t>sklada za pomorstvo, ribištvo</a:t>
            </a:r>
            <a:br>
              <a:rPr lang="sl-SI" sz="3600" b="1" i="0" u="none" strike="noStrike" baseline="0" dirty="0">
                <a:solidFill>
                  <a:srgbClr val="FFFFFF"/>
                </a:solidFill>
                <a:latin typeface="Noticia Text" panose="02000503060000020004" pitchFamily="2" charset="-18"/>
              </a:rPr>
            </a:br>
            <a:r>
              <a:rPr lang="sl-SI" sz="3600" b="1" i="0" u="none" strike="noStrike" baseline="0" dirty="0" smtClean="0">
                <a:solidFill>
                  <a:srgbClr val="FFFFFF"/>
                </a:solidFill>
                <a:latin typeface="Noticia Text" panose="02000503060000020004" pitchFamily="2" charset="-18"/>
              </a:rPr>
              <a:t/>
            </a:r>
            <a:br>
              <a:rPr lang="sl-SI" sz="3600" b="1" i="0" u="none" strike="noStrike" baseline="0" dirty="0" smtClean="0">
                <a:solidFill>
                  <a:srgbClr val="FFFFFF"/>
                </a:solidFill>
                <a:latin typeface="Noticia Text" panose="02000503060000020004" pitchFamily="2" charset="-18"/>
              </a:rPr>
            </a:br>
            <a:r>
              <a:rPr lang="sl-SI" sz="3600" b="1" dirty="0">
                <a:solidFill>
                  <a:srgbClr val="FFFFFF"/>
                </a:solidFill>
                <a:latin typeface="Noticia Text" panose="02000503060000020004" pitchFamily="2" charset="-18"/>
              </a:rPr>
              <a:t/>
            </a:r>
            <a:br>
              <a:rPr lang="sl-SI" sz="3600" b="1" dirty="0">
                <a:solidFill>
                  <a:srgbClr val="FFFFFF"/>
                </a:solidFill>
                <a:latin typeface="Noticia Text" panose="02000503060000020004" pitchFamily="2" charset="-18"/>
              </a:rPr>
            </a:br>
            <a:r>
              <a:rPr lang="sl-SI" sz="3600" b="1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H</a:t>
            </a:r>
            <a:r>
              <a:rPr lang="sl-SI" sz="3600" b="1" i="0" u="none" strike="noStrike" baseline="0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orizontalni </a:t>
            </a:r>
            <a:r>
              <a:rPr lang="sl-SI" sz="3600" b="1" i="0" u="none" strike="noStrike" baseline="0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omogočitveni</a:t>
            </a:r>
            <a:r>
              <a:rPr lang="sl-SI" sz="3600" b="1" i="0" u="none" strike="noStrike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 pogoji (HOP)  - </a:t>
            </a:r>
            <a:r>
              <a:rPr lang="sl-SI" sz="3600" b="1" i="0" u="none" strike="noStrike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izpolnjevanje/spremljanje</a:t>
            </a:r>
            <a:br>
              <a:rPr lang="sl-SI" sz="3600" b="1" i="0" u="none" strike="noStrike" dirty="0" smtClean="0">
                <a:solidFill>
                  <a:srgbClr val="007EAA"/>
                </a:solidFill>
                <a:latin typeface="Noticia Text" panose="02000503060000020004" pitchFamily="2" charset="-18"/>
              </a:rPr>
            </a:br>
            <a:r>
              <a:rPr lang="sl-SI" sz="3600" b="1" dirty="0">
                <a:solidFill>
                  <a:srgbClr val="007EAA"/>
                </a:solidFill>
                <a:latin typeface="Noticia Text" panose="02000503060000020004" pitchFamily="2" charset="-18"/>
              </a:rPr>
              <a:t/>
            </a:r>
            <a:br>
              <a:rPr lang="sl-SI" sz="3600" b="1" dirty="0">
                <a:solidFill>
                  <a:srgbClr val="007EAA"/>
                </a:solidFill>
                <a:latin typeface="Noticia Text" panose="02000503060000020004" pitchFamily="2" charset="-18"/>
              </a:rPr>
            </a:br>
            <a:r>
              <a:rPr lang="sl-SI" sz="3600" b="1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P ESPRA 2021-2027</a:t>
            </a:r>
            <a:r>
              <a:rPr lang="sl-SI" sz="3600" b="1" i="0" u="none" strike="noStrike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 </a:t>
            </a:r>
            <a:r>
              <a:rPr lang="sl-SI" sz="3600" b="1" i="0" u="none" strike="noStrike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/>
            </a:r>
            <a:br>
              <a:rPr lang="sl-SI" sz="3600" b="1" i="0" u="none" strike="noStrike" dirty="0" smtClean="0">
                <a:solidFill>
                  <a:srgbClr val="007EAA"/>
                </a:solidFill>
                <a:latin typeface="Noticia Text" panose="02000503060000020004" pitchFamily="2" charset="-18"/>
              </a:rPr>
            </a:br>
            <a:r>
              <a:rPr lang="sl-SI" sz="3600" b="1" dirty="0">
                <a:solidFill>
                  <a:srgbClr val="007EAA"/>
                </a:solidFill>
                <a:latin typeface="Noticia Text" panose="02000503060000020004" pitchFamily="2" charset="-18"/>
              </a:rPr>
              <a:t/>
            </a:r>
            <a:br>
              <a:rPr lang="sl-SI" sz="3600" b="1" dirty="0">
                <a:solidFill>
                  <a:srgbClr val="007EAA"/>
                </a:solidFill>
                <a:latin typeface="Noticia Text" panose="02000503060000020004" pitchFamily="2" charset="-18"/>
              </a:rPr>
            </a:br>
            <a:endParaRPr lang="sl-SI" sz="3600" b="1" dirty="0">
              <a:solidFill>
                <a:srgbClr val="007EAA"/>
              </a:solidFill>
              <a:latin typeface="Noticia Text" panose="0200050306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40635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E764757-D542-4FEE-A09C-848F216D17B6}"/>
              </a:ext>
            </a:extLst>
          </p:cNvPr>
          <p:cNvSpPr txBox="1"/>
          <p:nvPr/>
        </p:nvSpPr>
        <p:spPr>
          <a:xfrm>
            <a:off x="878334" y="1184211"/>
            <a:ext cx="1028995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200" b="1" i="0" u="none" strike="noStrike" baseline="0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Horizontalni omogočitveni</a:t>
            </a:r>
            <a:r>
              <a:rPr lang="sl-SI" sz="2200" b="1" i="0" u="none" strike="noStrike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 pogoji – Listina EU o temeljnih pravicah in Konvencija o pravicah invalidov</a:t>
            </a:r>
          </a:p>
          <a:p>
            <a:endParaRPr lang="sl-SI" sz="2200" b="1" dirty="0">
              <a:solidFill>
                <a:srgbClr val="007EAA"/>
              </a:solidFill>
              <a:latin typeface="Noticia Text" panose="02000503060000020004" pitchFamily="2" charset="-18"/>
            </a:endParaRPr>
          </a:p>
          <a:p>
            <a:endParaRPr lang="sl-SI" sz="2200" b="1" dirty="0">
              <a:solidFill>
                <a:srgbClr val="007EAA"/>
              </a:solidFill>
              <a:latin typeface="Noticia Text" panose="02000503060000020004" pitchFamily="2" charset="-18"/>
            </a:endParaRPr>
          </a:p>
          <a:p>
            <a:endParaRPr lang="sl-SI" sz="2200" b="1" i="0" u="none" strike="noStrike" dirty="0" smtClean="0">
              <a:solidFill>
                <a:srgbClr val="007EAA"/>
              </a:solidFill>
              <a:latin typeface="Noticia Text" panose="02000503060000020004" pitchFamily="2" charset="-18"/>
            </a:endParaRPr>
          </a:p>
          <a:p>
            <a:endParaRPr lang="sl-SI" sz="2200" b="1" dirty="0">
              <a:solidFill>
                <a:srgbClr val="007EAA"/>
              </a:solidFill>
              <a:latin typeface="Noticia Text" panose="02000503060000020004" pitchFamily="2" charset="-18"/>
            </a:endParaRPr>
          </a:p>
          <a:p>
            <a:endParaRPr lang="sl-SI" sz="2200" b="1" i="0" u="none" strike="noStrike" dirty="0" smtClean="0">
              <a:solidFill>
                <a:srgbClr val="007EAA"/>
              </a:solidFill>
              <a:latin typeface="Noticia Text" panose="02000503060000020004" pitchFamily="2" charset="-18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52" y="2239563"/>
            <a:ext cx="4657273" cy="250901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t="4749" r="9830" b="12833"/>
          <a:stretch/>
        </p:blipFill>
        <p:spPr>
          <a:xfrm>
            <a:off x="5953060" y="2191444"/>
            <a:ext cx="5164784" cy="255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1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E764757-D542-4FEE-A09C-848F216D17B6}"/>
              </a:ext>
            </a:extLst>
          </p:cNvPr>
          <p:cNvSpPr txBox="1"/>
          <p:nvPr/>
        </p:nvSpPr>
        <p:spPr>
          <a:xfrm>
            <a:off x="878334" y="1184211"/>
            <a:ext cx="1028995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sl-SI" sz="2200" b="1" i="0" u="none" strike="noStrike" baseline="0" dirty="0" smtClean="0">
              <a:solidFill>
                <a:srgbClr val="007EAA"/>
              </a:solidFill>
              <a:latin typeface="Noticia Text" panose="02000503060000020004" pitchFamily="2" charset="-18"/>
            </a:endParaRPr>
          </a:p>
          <a:p>
            <a:pPr algn="ctr"/>
            <a:endParaRPr lang="sl-SI" sz="2200" b="1" dirty="0">
              <a:solidFill>
                <a:srgbClr val="007EAA"/>
              </a:solidFill>
              <a:latin typeface="Noticia Text" panose="02000503060000020004" pitchFamily="2" charset="-18"/>
            </a:endParaRPr>
          </a:p>
          <a:p>
            <a:pPr algn="ctr"/>
            <a:endParaRPr lang="sl-SI" sz="2200" b="1" i="0" u="none" strike="noStrike" baseline="0" dirty="0" smtClean="0">
              <a:solidFill>
                <a:srgbClr val="007EAA"/>
              </a:solidFill>
              <a:latin typeface="Noticia Text" panose="02000503060000020004" pitchFamily="2" charset="-18"/>
            </a:endParaRPr>
          </a:p>
          <a:p>
            <a:pPr algn="ctr"/>
            <a:r>
              <a:rPr lang="sl-SI" sz="2200" b="1" i="0" u="none" strike="noStrike" baseline="0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Hvala</a:t>
            </a:r>
            <a:r>
              <a:rPr lang="sl-SI" sz="2200" b="1" i="0" u="none" strike="noStrike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 za pozornost!</a:t>
            </a:r>
          </a:p>
          <a:p>
            <a:pPr algn="ctr"/>
            <a:endParaRPr lang="sl-SI" sz="2200" b="1" dirty="0">
              <a:solidFill>
                <a:srgbClr val="007EAA"/>
              </a:solidFill>
              <a:latin typeface="Noticia Text" panose="02000503060000020004" pitchFamily="2" charset="-18"/>
            </a:endParaRPr>
          </a:p>
          <a:p>
            <a:pPr algn="ctr"/>
            <a:endParaRPr lang="sl-SI" sz="2200" b="1" i="0" u="none" strike="noStrike" dirty="0" smtClean="0">
              <a:solidFill>
                <a:srgbClr val="007EAA"/>
              </a:solidFill>
              <a:latin typeface="Noticia Text" panose="02000503060000020004" pitchFamily="2" charset="-18"/>
            </a:endParaRPr>
          </a:p>
          <a:p>
            <a:pPr algn="ctr"/>
            <a:r>
              <a:rPr lang="sl-SI" sz="2200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espra.mkgp@gov.si</a:t>
            </a:r>
            <a:endParaRPr lang="sl-SI" sz="2200" i="0" u="none" strike="noStrike" dirty="0" smtClean="0">
              <a:solidFill>
                <a:srgbClr val="007EAA"/>
              </a:solidFill>
              <a:latin typeface="Noticia Text" panose="02000503060000020004" pitchFamily="2" charset="-18"/>
            </a:endParaRPr>
          </a:p>
          <a:p>
            <a:endParaRPr lang="sl-SI" sz="2200" b="1" baseline="0" dirty="0">
              <a:solidFill>
                <a:srgbClr val="007EAA"/>
              </a:solidFill>
              <a:latin typeface="Noticia Text" panose="02000503060000020004" pitchFamily="2" charset="-18"/>
            </a:endParaRPr>
          </a:p>
          <a:p>
            <a:endParaRPr lang="sl-SI" sz="2200" b="1" dirty="0">
              <a:solidFill>
                <a:srgbClr val="007EAA"/>
              </a:solidFill>
              <a:latin typeface="Noticia Text" panose="02000503060000020004" pitchFamily="2" charset="-18"/>
            </a:endParaRPr>
          </a:p>
          <a:p>
            <a:endParaRPr lang="sl-SI" sz="2200" b="1" dirty="0">
              <a:solidFill>
                <a:srgbClr val="007EAA"/>
              </a:solidFill>
              <a:latin typeface="Noticia Text" panose="02000503060000020004" pitchFamily="2" charset="-18"/>
            </a:endParaRPr>
          </a:p>
          <a:p>
            <a:endParaRPr lang="sl-SI" sz="2200" b="1" i="0" u="none" strike="noStrike" dirty="0" smtClean="0">
              <a:solidFill>
                <a:srgbClr val="007EAA"/>
              </a:solidFill>
              <a:latin typeface="Noticia Text" panose="02000503060000020004" pitchFamily="2" charset="-18"/>
            </a:endParaRPr>
          </a:p>
          <a:p>
            <a:endParaRPr lang="sl-SI" sz="2200" b="1" dirty="0">
              <a:solidFill>
                <a:srgbClr val="007EAA"/>
              </a:solidFill>
              <a:latin typeface="Noticia Text" panose="02000503060000020004" pitchFamily="2" charset="-18"/>
            </a:endParaRPr>
          </a:p>
          <a:p>
            <a:endParaRPr lang="sl-SI" sz="2200" b="1" i="0" u="none" strike="noStrike" dirty="0" smtClean="0">
              <a:solidFill>
                <a:srgbClr val="007EAA"/>
              </a:solidFill>
              <a:latin typeface="Noticia Text" panose="0200050306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0448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E764757-D542-4FEE-A09C-848F216D17B6}"/>
              </a:ext>
            </a:extLst>
          </p:cNvPr>
          <p:cNvSpPr txBox="1"/>
          <p:nvPr/>
        </p:nvSpPr>
        <p:spPr>
          <a:xfrm>
            <a:off x="878334" y="1184211"/>
            <a:ext cx="10289958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200" b="1" i="0" u="none" strike="noStrike" baseline="0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Horizontalni omogočitveni</a:t>
            </a:r>
            <a:r>
              <a:rPr lang="sl-SI" sz="2200" b="1" i="0" u="none" strike="noStrike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 pogoji – Priloga III Uredbe 2021/1060/EU</a:t>
            </a:r>
          </a:p>
          <a:p>
            <a:endParaRPr lang="sl-SI" sz="2800" b="1" dirty="0">
              <a:latin typeface="Noticia Text" panose="02000503060000020004" pitchFamily="2" charset="-18"/>
            </a:endParaRPr>
          </a:p>
          <a:p>
            <a:pPr marL="457200" indent="-457200" algn="just">
              <a:buAutoNum type="arabicPeriod"/>
            </a:pPr>
            <a:r>
              <a:rPr lang="sl-SI" sz="2000" dirty="0" smtClean="0">
                <a:latin typeface="Noticia Text" panose="02000503060000020004" pitchFamily="2" charset="-18"/>
              </a:rPr>
              <a:t>Člen 15 in Priloga III Uredbe 2021/1060/EU – HOP, pravila glede izplačil</a:t>
            </a:r>
          </a:p>
          <a:p>
            <a:pPr marL="457200" indent="-457200" algn="just">
              <a:buAutoNum type="arabicPeriod"/>
            </a:pPr>
            <a:r>
              <a:rPr lang="sl-SI" sz="2000" dirty="0" smtClean="0">
                <a:latin typeface="Noticia Text" panose="02000503060000020004" pitchFamily="2" charset="-18"/>
              </a:rPr>
              <a:t>Preverjanje izpolnjevanja pred sprejetjem programa ESPRA 2021-2027 – presoja EK</a:t>
            </a:r>
          </a:p>
          <a:p>
            <a:pPr marL="457200" indent="-457200" algn="just">
              <a:buAutoNum type="arabicPeriod"/>
            </a:pPr>
            <a:r>
              <a:rPr lang="sl-SI" sz="2000" dirty="0" smtClean="0">
                <a:latin typeface="Noticia Text" panose="02000503060000020004" pitchFamily="2" charset="-18"/>
              </a:rPr>
              <a:t>Preverjanje med izvajanjem programa ESPRA 2021-2027 – OU, SPIN, PT (javni razpisi)</a:t>
            </a:r>
          </a:p>
          <a:p>
            <a:pPr marL="457200" indent="-457200" algn="just">
              <a:buAutoNum type="arabicPeriod"/>
            </a:pPr>
            <a:r>
              <a:rPr lang="sl-SI" sz="2000" dirty="0" smtClean="0">
                <a:latin typeface="Noticia Text" panose="02000503060000020004" pitchFamily="2" charset="-18"/>
              </a:rPr>
              <a:t>Poročanje </a:t>
            </a:r>
            <a:r>
              <a:rPr lang="sl-SI" sz="2000" dirty="0" err="1" smtClean="0">
                <a:latin typeface="Noticia Text" panose="02000503060000020004" pitchFamily="2" charset="-18"/>
              </a:rPr>
              <a:t>OzS</a:t>
            </a:r>
            <a:endParaRPr lang="sl-SI" sz="2000" dirty="0" smtClean="0">
              <a:latin typeface="Noticia Text" panose="02000503060000020004" pitchFamily="2" charset="-18"/>
            </a:endParaRPr>
          </a:p>
          <a:p>
            <a:pPr marL="457200" indent="-457200" algn="just">
              <a:buAutoNum type="arabicPeriod"/>
            </a:pPr>
            <a:r>
              <a:rPr lang="sl-SI" sz="2000" dirty="0" smtClean="0">
                <a:latin typeface="Noticia Text" panose="02000503060000020004" pitchFamily="2" charset="-18"/>
              </a:rPr>
              <a:t>Postopkovnik OU za izvajanje Listine EU o temeljnih pravicah in Konvencije Združenih narodov o pravicah invalidov in </a:t>
            </a:r>
            <a:r>
              <a:rPr lang="sl-SI" sz="2000" dirty="0">
                <a:latin typeface="Noticia Text" panose="02000503060000020004" pitchFamily="2" charset="-18"/>
              </a:rPr>
              <a:t>pritožbeni obrazec - </a:t>
            </a:r>
            <a:r>
              <a:rPr lang="sl-SI" sz="2000" dirty="0">
                <a:latin typeface="Noticia Text" panose="02000503060000020004" pitchFamily="2" charset="-18"/>
                <a:hlinkClick r:id="rId3"/>
              </a:rPr>
              <a:t>https://evropskasredstva.si/listina-evropske-unije-o-temeljnih-pravicah-in-konvencija-zdruzenih-narodov-o-pravicah-invalidov</a:t>
            </a:r>
            <a:r>
              <a:rPr lang="sl-SI" sz="2000" dirty="0" smtClean="0">
                <a:latin typeface="Noticia Text" panose="02000503060000020004" pitchFamily="2" charset="-18"/>
                <a:hlinkClick r:id="rId3"/>
              </a:rPr>
              <a:t>/</a:t>
            </a:r>
            <a:r>
              <a:rPr lang="sl-SI" sz="2000" dirty="0" smtClean="0">
                <a:latin typeface="Noticia Text" panose="02000503060000020004" pitchFamily="2" charset="-18"/>
              </a:rPr>
              <a:t> </a:t>
            </a:r>
            <a:endParaRPr lang="sl-SI" sz="2800" dirty="0">
              <a:latin typeface="Noticia Text" panose="0200050306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1195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E764757-D542-4FEE-A09C-848F216D17B6}"/>
              </a:ext>
            </a:extLst>
          </p:cNvPr>
          <p:cNvSpPr txBox="1"/>
          <p:nvPr/>
        </p:nvSpPr>
        <p:spPr>
          <a:xfrm>
            <a:off x="878334" y="1184211"/>
            <a:ext cx="1028995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200" b="1" i="0" u="none" strike="noStrike" baseline="0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Horizontalni omogočitveni</a:t>
            </a:r>
            <a:r>
              <a:rPr lang="sl-SI" sz="2200" b="1" i="0" u="none" strike="noStrike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 pogoji – Priloga III Uredbe 2021/1060/EU</a:t>
            </a:r>
          </a:p>
          <a:p>
            <a:endParaRPr lang="sl-SI" sz="2800" b="1" dirty="0" smtClean="0">
              <a:latin typeface="Noticia Text" panose="02000503060000020004" pitchFamily="2" charset="-18"/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2000" dirty="0" smtClean="0">
                <a:latin typeface="Noticia Text" panose="02000503060000020004" pitchFamily="2" charset="-18"/>
              </a:rPr>
              <a:t>Učinkoviti mehanizmi spremljanja trga javnih naročil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000" dirty="0">
                <a:latin typeface="Noticia Text" panose="02000503060000020004" pitchFamily="2" charset="-18"/>
              </a:rPr>
              <a:t>Orodja in zmogljivosti </a:t>
            </a:r>
            <a:r>
              <a:rPr lang="sl-SI" sz="2000" dirty="0" smtClean="0">
                <a:latin typeface="Noticia Text" panose="02000503060000020004" pitchFamily="2" charset="-18"/>
              </a:rPr>
              <a:t>za učinkovito </a:t>
            </a:r>
            <a:r>
              <a:rPr lang="sl-SI" sz="2000" dirty="0">
                <a:latin typeface="Noticia Text" panose="02000503060000020004" pitchFamily="2" charset="-18"/>
              </a:rPr>
              <a:t>uporabo pravil </a:t>
            </a:r>
            <a:r>
              <a:rPr lang="sl-SI" sz="2000" dirty="0" smtClean="0">
                <a:latin typeface="Noticia Text" panose="02000503060000020004" pitchFamily="2" charset="-18"/>
              </a:rPr>
              <a:t>o državni pomoči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000" dirty="0">
                <a:latin typeface="Noticia Text" panose="02000503060000020004" pitchFamily="2" charset="-18"/>
              </a:rPr>
              <a:t>Dejanska uporaba in </a:t>
            </a:r>
            <a:r>
              <a:rPr lang="sl-SI" sz="2000" dirty="0" smtClean="0">
                <a:latin typeface="Noticia Text" panose="02000503060000020004" pitchFamily="2" charset="-18"/>
              </a:rPr>
              <a:t>izvajanje Listine </a:t>
            </a:r>
            <a:r>
              <a:rPr lang="sl-SI" sz="2000" dirty="0">
                <a:latin typeface="Noticia Text" panose="02000503060000020004" pitchFamily="2" charset="-18"/>
              </a:rPr>
              <a:t>o temeljnih </a:t>
            </a:r>
            <a:r>
              <a:rPr lang="sl-SI" sz="2000" dirty="0" smtClean="0">
                <a:latin typeface="Noticia Text" panose="02000503060000020004" pitchFamily="2" charset="-18"/>
              </a:rPr>
              <a:t>pravicah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000" dirty="0">
                <a:latin typeface="Noticia Text" panose="02000503060000020004" pitchFamily="2" charset="-18"/>
              </a:rPr>
              <a:t>Izvajanje in uporaba </a:t>
            </a:r>
            <a:r>
              <a:rPr lang="sl-SI" sz="2000" dirty="0" smtClean="0">
                <a:latin typeface="Noticia Text" panose="02000503060000020004" pitchFamily="2" charset="-18"/>
              </a:rPr>
              <a:t>Konvencije Združenih </a:t>
            </a:r>
            <a:r>
              <a:rPr lang="sl-SI" sz="2000" dirty="0">
                <a:latin typeface="Noticia Text" panose="02000503060000020004" pitchFamily="2" charset="-18"/>
              </a:rPr>
              <a:t>narodov o </a:t>
            </a:r>
            <a:r>
              <a:rPr lang="sl-SI" sz="2000" dirty="0" smtClean="0">
                <a:latin typeface="Noticia Text" panose="02000503060000020004" pitchFamily="2" charset="-18"/>
              </a:rPr>
              <a:t>pravicah invalidov </a:t>
            </a:r>
            <a:r>
              <a:rPr lang="sl-SI" sz="2000" dirty="0">
                <a:latin typeface="Noticia Text" panose="02000503060000020004" pitchFamily="2" charset="-18"/>
              </a:rPr>
              <a:t>v skladu s </a:t>
            </a:r>
            <a:r>
              <a:rPr lang="sl-SI" sz="2000" dirty="0" smtClean="0">
                <a:latin typeface="Noticia Text" panose="02000503060000020004" pitchFamily="2" charset="-18"/>
              </a:rPr>
              <a:t>Sklepom Sveta </a:t>
            </a:r>
            <a:r>
              <a:rPr lang="sl-SI" sz="2000" dirty="0">
                <a:latin typeface="Noticia Text" panose="02000503060000020004" pitchFamily="2" charset="-18"/>
              </a:rPr>
              <a:t>2010/48/ES1</a:t>
            </a:r>
          </a:p>
        </p:txBody>
      </p:sp>
    </p:spTree>
    <p:extLst>
      <p:ext uri="{BB962C8B-B14F-4D97-AF65-F5344CB8AC3E}">
        <p14:creationId xmlns:p14="http://schemas.microsoft.com/office/powerpoint/2010/main" val="403161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E764757-D542-4FEE-A09C-848F216D17B6}"/>
              </a:ext>
            </a:extLst>
          </p:cNvPr>
          <p:cNvSpPr txBox="1"/>
          <p:nvPr/>
        </p:nvSpPr>
        <p:spPr>
          <a:xfrm>
            <a:off x="878334" y="1184211"/>
            <a:ext cx="1028995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200" b="1" i="0" u="none" strike="noStrike" baseline="0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Horizontalni omogočitveni</a:t>
            </a:r>
            <a:r>
              <a:rPr lang="sl-SI" sz="2200" b="1" i="0" u="none" strike="noStrike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 pogoji – merila za izpolnjevanje</a:t>
            </a:r>
            <a:endParaRPr lang="sl-SI" sz="2800" b="1" dirty="0">
              <a:latin typeface="Noticia Text" panose="02000503060000020004" pitchFamily="2" charset="-18"/>
            </a:endParaRPr>
          </a:p>
          <a:p>
            <a:endParaRPr lang="sl-SI" sz="2000" i="0" u="none" strike="noStrike" dirty="0" smtClean="0">
              <a:latin typeface="Noticia Text" panose="02000503060000020004" pitchFamily="2" charset="-18"/>
            </a:endParaRPr>
          </a:p>
          <a:p>
            <a:endParaRPr lang="sl-SI" sz="2000" dirty="0">
              <a:latin typeface="Noticia Text" panose="02000503060000020004" pitchFamily="2" charset="-18"/>
            </a:endParaRPr>
          </a:p>
          <a:p>
            <a:endParaRPr lang="sl-SI" sz="2000" i="0" u="none" strike="noStrike" dirty="0" smtClean="0">
              <a:latin typeface="Noticia Text" panose="02000503060000020004" pitchFamily="2" charset="-18"/>
            </a:endParaRPr>
          </a:p>
          <a:p>
            <a:endParaRPr lang="sl-SI" sz="2200" b="1" i="0" u="none" strike="noStrike" dirty="0" smtClean="0">
              <a:solidFill>
                <a:srgbClr val="007EAA"/>
              </a:solidFill>
              <a:latin typeface="Noticia Text" panose="02000503060000020004" pitchFamily="2" charset="-18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656941"/>
              </p:ext>
            </p:extLst>
          </p:nvPr>
        </p:nvGraphicFramePr>
        <p:xfrm>
          <a:off x="941211" y="1765735"/>
          <a:ext cx="10164204" cy="4297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6486">
                  <a:extLst>
                    <a:ext uri="{9D8B030D-6E8A-4147-A177-3AD203B41FA5}">
                      <a16:colId xmlns:a16="http://schemas.microsoft.com/office/drawing/2014/main" val="1994620968"/>
                    </a:ext>
                  </a:extLst>
                </a:gridCol>
                <a:gridCol w="7857718">
                  <a:extLst>
                    <a:ext uri="{9D8B030D-6E8A-4147-A177-3AD203B41FA5}">
                      <a16:colId xmlns:a16="http://schemas.microsoft.com/office/drawing/2014/main" val="2977897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HORIZONTALNI OMOGOČITVENI POGOJ (HOP)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MERILA ZA IZPOLNJEVANJE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903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sz="1800" dirty="0" smtClean="0"/>
                    </a:p>
                    <a:p>
                      <a:endParaRPr lang="sl-SI" sz="1800" dirty="0" smtClean="0"/>
                    </a:p>
                    <a:p>
                      <a:endParaRPr lang="sl-SI" sz="1800" dirty="0" smtClean="0"/>
                    </a:p>
                    <a:p>
                      <a:r>
                        <a:rPr lang="sl-SI" sz="1800" dirty="0" smtClean="0"/>
                        <a:t>Učinkoviti mehanizmi spremljanja trga javnih naročil</a:t>
                      </a:r>
                    </a:p>
                    <a:p>
                      <a:endParaRPr lang="sl-S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l-SI" sz="1800" dirty="0" smtClean="0"/>
                        <a:t>Vzpostavljeni so mehanizmi za spremljanje, ki zajemajo vse javne pogodbe in njihova javna naročila v okviru skladov v skladu z zakonodajo Unije o javnih naročilih. Ta zahteva vključuje: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sl-SI" sz="1800" dirty="0" smtClean="0"/>
                        <a:t>Ureditve za zagotovitev zbiranja učinkovitih in zanesljivih podatkov o postopkih javnega naročanja nad mejnimi vrednostmi Unije v skladu z obveznostmi poročanja iz členov 83 in 84 Direktive 2014/24/EU ter členov 99 in 100 Direktive 2014/25/EU.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sl-SI" sz="1800" dirty="0" smtClean="0"/>
                        <a:t>Ureditve za zagotovitev, da podatki zajemajo vsaj naslednje elemente:</a:t>
                      </a:r>
                    </a:p>
                    <a:p>
                      <a:pPr marL="342900" indent="-342900" algn="just">
                        <a:buFont typeface="+mj-lt"/>
                        <a:buAutoNum type="alphaLcParenR"/>
                      </a:pPr>
                      <a:r>
                        <a:rPr lang="sl-SI" sz="1800" dirty="0" smtClean="0"/>
                        <a:t>kakovost in intenzivnost konkurence: imena izbranega ponudnika, število prvotnih ponudnikov in pogodbena vrednost;</a:t>
                      </a:r>
                    </a:p>
                    <a:p>
                      <a:pPr marL="342900" indent="-342900" algn="just">
                        <a:buFont typeface="+mj-lt"/>
                        <a:buAutoNum type="alphaLcParenR"/>
                      </a:pPr>
                      <a:r>
                        <a:rPr lang="sl-SI" sz="1800" dirty="0" smtClean="0"/>
                        <a:t>informacije o končni ceni po dokončanju in o udeležbi MSP kot neposrednih ponudnikov, kadar nacionalni sistemi zagotavljajo take informacije.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83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38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E764757-D542-4FEE-A09C-848F216D17B6}"/>
              </a:ext>
            </a:extLst>
          </p:cNvPr>
          <p:cNvSpPr txBox="1"/>
          <p:nvPr/>
        </p:nvSpPr>
        <p:spPr>
          <a:xfrm>
            <a:off x="878334" y="1184211"/>
            <a:ext cx="1028995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200" b="1" i="0" u="none" strike="noStrike" baseline="0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Horizontalni omogočitveni</a:t>
            </a:r>
            <a:r>
              <a:rPr lang="sl-SI" sz="2200" b="1" i="0" u="none" strike="noStrike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 pogoji – merila za izpolnjevanje</a:t>
            </a:r>
            <a:endParaRPr lang="sl-SI" sz="2800" b="1" dirty="0">
              <a:latin typeface="Noticia Text" panose="02000503060000020004" pitchFamily="2" charset="-18"/>
            </a:endParaRPr>
          </a:p>
          <a:p>
            <a:endParaRPr lang="sl-SI" sz="2000" i="0" u="none" strike="noStrike" dirty="0" smtClean="0">
              <a:latin typeface="Noticia Text" panose="02000503060000020004" pitchFamily="2" charset="-18"/>
            </a:endParaRPr>
          </a:p>
          <a:p>
            <a:endParaRPr lang="sl-SI" sz="2000" dirty="0">
              <a:latin typeface="Noticia Text" panose="02000503060000020004" pitchFamily="2" charset="-18"/>
            </a:endParaRPr>
          </a:p>
          <a:p>
            <a:endParaRPr lang="sl-SI" sz="2000" i="0" u="none" strike="noStrike" dirty="0" smtClean="0">
              <a:latin typeface="Noticia Text" panose="02000503060000020004" pitchFamily="2" charset="-18"/>
            </a:endParaRPr>
          </a:p>
          <a:p>
            <a:endParaRPr lang="sl-SI" sz="2200" b="1" i="0" u="none" strike="noStrike" dirty="0" smtClean="0">
              <a:solidFill>
                <a:srgbClr val="007EAA"/>
              </a:solidFill>
              <a:latin typeface="Noticia Text" panose="02000503060000020004" pitchFamily="2" charset="-18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741762"/>
              </p:ext>
            </p:extLst>
          </p:nvPr>
        </p:nvGraphicFramePr>
        <p:xfrm>
          <a:off x="941211" y="1765735"/>
          <a:ext cx="10164204" cy="3474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6486">
                  <a:extLst>
                    <a:ext uri="{9D8B030D-6E8A-4147-A177-3AD203B41FA5}">
                      <a16:colId xmlns:a16="http://schemas.microsoft.com/office/drawing/2014/main" val="1994620968"/>
                    </a:ext>
                  </a:extLst>
                </a:gridCol>
                <a:gridCol w="7857718">
                  <a:extLst>
                    <a:ext uri="{9D8B030D-6E8A-4147-A177-3AD203B41FA5}">
                      <a16:colId xmlns:a16="http://schemas.microsoft.com/office/drawing/2014/main" val="2977897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HORIZONTALNI OMOGOČITVENI POGOJ (HOP)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MERILA ZA IZPOLNJEVANJE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903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sz="1800" dirty="0" smtClean="0"/>
                    </a:p>
                    <a:p>
                      <a:endParaRPr lang="sl-SI" sz="1800" dirty="0" smtClean="0"/>
                    </a:p>
                    <a:p>
                      <a:pPr algn="just"/>
                      <a:endParaRPr lang="sl-SI" sz="1800" dirty="0" smtClean="0"/>
                    </a:p>
                    <a:p>
                      <a:pPr algn="just"/>
                      <a:r>
                        <a:rPr lang="sl-SI" sz="1800" dirty="0" smtClean="0"/>
                        <a:t>Učinkoviti mehanizmi spremljanja trga javnih naročil</a:t>
                      </a:r>
                    </a:p>
                    <a:p>
                      <a:endParaRPr lang="sl-S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 startAt="3"/>
                      </a:pPr>
                      <a:r>
                        <a:rPr lang="sl-SI" dirty="0" smtClean="0"/>
                        <a:t>Ureditve za zagotovitev spremljanja in analize podatkov s strani pristojnih nacionalnih organov v skladu s členom 83(2) Direktive 2014/24/EU in členom 99(2) Direktive 2014/25/EU.</a:t>
                      </a:r>
                    </a:p>
                    <a:p>
                      <a:pPr marL="342900" indent="-342900" algn="just">
                        <a:buFont typeface="+mj-lt"/>
                        <a:buAutoNum type="arabicPeriod" startAt="3"/>
                      </a:pPr>
                      <a:r>
                        <a:rPr lang="sl-SI" dirty="0" smtClean="0"/>
                        <a:t>Ureditve za dajanje izidov analize na razpolago javnosti v skladu s členom 83(3) Direktive 2014/24/EU in členom 99(3) Direktive 2014/25/EU. </a:t>
                      </a:r>
                    </a:p>
                    <a:p>
                      <a:pPr marL="342900" indent="-342900" algn="just">
                        <a:buFont typeface="+mj-lt"/>
                        <a:buAutoNum type="arabicPeriod" startAt="3"/>
                      </a:pPr>
                      <a:r>
                        <a:rPr lang="sl-SI" dirty="0" smtClean="0"/>
                        <a:t>Ureditve za zagotovitev, da se vse informacije, ki kažejo na domnevne primere manipulacij pri razpisnih postopkih, sporočijo pristojnim nacionalnim telesom v skladu s členom 83(2) Direktive 2014/24/EU in členom 99(2) Direktive 2014/25/EU.</a:t>
                      </a:r>
                      <a:endParaRPr lang="sl-SI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83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115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E764757-D542-4FEE-A09C-848F216D17B6}"/>
              </a:ext>
            </a:extLst>
          </p:cNvPr>
          <p:cNvSpPr txBox="1"/>
          <p:nvPr/>
        </p:nvSpPr>
        <p:spPr>
          <a:xfrm>
            <a:off x="878334" y="1184211"/>
            <a:ext cx="1028995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200" b="1" i="0" u="none" strike="noStrike" baseline="0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Horizontalni omogočitveni</a:t>
            </a:r>
            <a:r>
              <a:rPr lang="sl-SI" sz="2200" b="1" i="0" u="none" strike="noStrike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 pogoji – merila za izpolnjevanje</a:t>
            </a:r>
            <a:endParaRPr lang="sl-SI" sz="2800" b="1" dirty="0">
              <a:latin typeface="Noticia Text" panose="02000503060000020004" pitchFamily="2" charset="-18"/>
            </a:endParaRPr>
          </a:p>
          <a:p>
            <a:endParaRPr lang="sl-SI" sz="2000" i="0" u="none" strike="noStrike" dirty="0" smtClean="0">
              <a:latin typeface="Noticia Text" panose="02000503060000020004" pitchFamily="2" charset="-18"/>
            </a:endParaRPr>
          </a:p>
          <a:p>
            <a:endParaRPr lang="sl-SI" sz="2000" dirty="0">
              <a:latin typeface="Noticia Text" panose="02000503060000020004" pitchFamily="2" charset="-18"/>
            </a:endParaRPr>
          </a:p>
          <a:p>
            <a:endParaRPr lang="sl-SI" sz="2000" i="0" u="none" strike="noStrike" dirty="0" smtClean="0">
              <a:latin typeface="Noticia Text" panose="02000503060000020004" pitchFamily="2" charset="-18"/>
            </a:endParaRPr>
          </a:p>
          <a:p>
            <a:endParaRPr lang="sl-SI" sz="2200" b="1" i="0" u="none" strike="noStrike" dirty="0" smtClean="0">
              <a:solidFill>
                <a:srgbClr val="007EAA"/>
              </a:solidFill>
              <a:latin typeface="Noticia Text" panose="02000503060000020004" pitchFamily="2" charset="-18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478489"/>
              </p:ext>
            </p:extLst>
          </p:nvPr>
        </p:nvGraphicFramePr>
        <p:xfrm>
          <a:off x="941211" y="1765735"/>
          <a:ext cx="10164204" cy="2651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6486">
                  <a:extLst>
                    <a:ext uri="{9D8B030D-6E8A-4147-A177-3AD203B41FA5}">
                      <a16:colId xmlns:a16="http://schemas.microsoft.com/office/drawing/2014/main" val="1994620968"/>
                    </a:ext>
                  </a:extLst>
                </a:gridCol>
                <a:gridCol w="7857718">
                  <a:extLst>
                    <a:ext uri="{9D8B030D-6E8A-4147-A177-3AD203B41FA5}">
                      <a16:colId xmlns:a16="http://schemas.microsoft.com/office/drawing/2014/main" val="2977897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HORIZONTALNI OMOGOČITVENI POGOJ (HOP)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MERILA ZA IZPOLNJEVANJE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903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sz="1800" dirty="0" smtClean="0"/>
                    </a:p>
                    <a:p>
                      <a:pPr algn="just"/>
                      <a:r>
                        <a:rPr lang="sl-SI" sz="1800" dirty="0" smtClean="0"/>
                        <a:t>Orodja in zmogljivosti za učinkovito uporabo pravil o državni pomoči</a:t>
                      </a:r>
                    </a:p>
                    <a:p>
                      <a:endParaRPr lang="sl-S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sl-SI" dirty="0" smtClean="0"/>
                        <a:t>Organi upravljanja imajo orodja in zmogljivosti za preverjanje skladnosti s pravili o državni pomoči: 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sl-SI" dirty="0" smtClean="0"/>
                        <a:t>Za podjetja v težavah in za podjetja, za katera velja zahteva za vračilo. 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sl-SI" dirty="0" smtClean="0"/>
                        <a:t>Prek dostopa do strokovnih nasvetov in smernic o zadevah v zvezi z državno pomočjo, ki jih zagotavljajo strokovnjaki lokalnih ali nacionalnih teles za državno pomoč.</a:t>
                      </a:r>
                      <a:endParaRPr lang="sl-SI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83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45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E764757-D542-4FEE-A09C-848F216D17B6}"/>
              </a:ext>
            </a:extLst>
          </p:cNvPr>
          <p:cNvSpPr txBox="1"/>
          <p:nvPr/>
        </p:nvSpPr>
        <p:spPr>
          <a:xfrm>
            <a:off x="878334" y="1184211"/>
            <a:ext cx="1028995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200" b="1" i="0" u="none" strike="noStrike" baseline="0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Horizontalni omogočitveni</a:t>
            </a:r>
            <a:r>
              <a:rPr lang="sl-SI" sz="2200" b="1" i="0" u="none" strike="noStrike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 pogoji – merila za izpolnjevanje</a:t>
            </a:r>
            <a:endParaRPr lang="sl-SI" sz="2800" b="1" dirty="0">
              <a:latin typeface="Noticia Text" panose="02000503060000020004" pitchFamily="2" charset="-18"/>
            </a:endParaRPr>
          </a:p>
          <a:p>
            <a:endParaRPr lang="sl-SI" sz="2000" i="0" u="none" strike="noStrike" dirty="0" smtClean="0">
              <a:latin typeface="Noticia Text" panose="02000503060000020004" pitchFamily="2" charset="-18"/>
            </a:endParaRPr>
          </a:p>
          <a:p>
            <a:endParaRPr lang="sl-SI" sz="2000" dirty="0">
              <a:latin typeface="Noticia Text" panose="02000503060000020004" pitchFamily="2" charset="-18"/>
            </a:endParaRPr>
          </a:p>
          <a:p>
            <a:endParaRPr lang="sl-SI" sz="2000" i="0" u="none" strike="noStrike" dirty="0" smtClean="0">
              <a:latin typeface="Noticia Text" panose="02000503060000020004" pitchFamily="2" charset="-18"/>
            </a:endParaRPr>
          </a:p>
          <a:p>
            <a:endParaRPr lang="sl-SI" sz="2200" b="1" i="0" u="none" strike="noStrike" dirty="0" smtClean="0">
              <a:solidFill>
                <a:srgbClr val="007EAA"/>
              </a:solidFill>
              <a:latin typeface="Noticia Text" panose="02000503060000020004" pitchFamily="2" charset="-18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965314"/>
              </p:ext>
            </p:extLst>
          </p:nvPr>
        </p:nvGraphicFramePr>
        <p:xfrm>
          <a:off x="941211" y="1765735"/>
          <a:ext cx="10164204" cy="32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6486">
                  <a:extLst>
                    <a:ext uri="{9D8B030D-6E8A-4147-A177-3AD203B41FA5}">
                      <a16:colId xmlns:a16="http://schemas.microsoft.com/office/drawing/2014/main" val="1994620968"/>
                    </a:ext>
                  </a:extLst>
                </a:gridCol>
                <a:gridCol w="7857718">
                  <a:extLst>
                    <a:ext uri="{9D8B030D-6E8A-4147-A177-3AD203B41FA5}">
                      <a16:colId xmlns:a16="http://schemas.microsoft.com/office/drawing/2014/main" val="2977897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HORIZONTALNI OMOGOČITVENI POGOJ (HOP)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MERILA ZA IZPOLNJEVANJE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903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sz="1800" dirty="0" smtClean="0"/>
                    </a:p>
                    <a:p>
                      <a:endParaRPr lang="sl-SI" dirty="0" smtClean="0"/>
                    </a:p>
                    <a:p>
                      <a:pPr algn="just"/>
                      <a:r>
                        <a:rPr lang="sl-SI" dirty="0" smtClean="0"/>
                        <a:t>Dejanska uporaba in izvajanje Listine o temeljnih pravicah</a:t>
                      </a:r>
                      <a:endParaRPr lang="sl-S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sl-SI" dirty="0" smtClean="0"/>
                        <a:t>Vzpostavljeni so učinkoviti mehanizmi za zagotavljanje skladnosti z Listino Evropske unije o temeljnih pravicah (v nadaljnjem besedilu: Listina), ki vključujejo: 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endParaRPr lang="sl-SI" dirty="0" smtClean="0"/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sl-SI" dirty="0" smtClean="0"/>
                        <a:t>Ureditve za zagotovitev skladnosti programov, ki jih podpirajo skladi, in njihovega izvajanja z ustreznimi določbami Listine.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sl-SI" dirty="0" smtClean="0"/>
                        <a:t>Ureditve poročanja odboru za spremljanje o primerih neskladnosti operacij, ki jih podpirajo skladi, z Listino in pritožbah glede Listine, predloženih v skladu z ureditvami na podlagi člena 69(7).</a:t>
                      </a:r>
                      <a:endParaRPr lang="sl-SI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83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918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E764757-D542-4FEE-A09C-848F216D17B6}"/>
              </a:ext>
            </a:extLst>
          </p:cNvPr>
          <p:cNvSpPr txBox="1"/>
          <p:nvPr/>
        </p:nvSpPr>
        <p:spPr>
          <a:xfrm>
            <a:off x="878334" y="1184211"/>
            <a:ext cx="1028995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200" b="1" i="0" u="none" strike="noStrike" baseline="0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Horizontalni omogočitveni</a:t>
            </a:r>
            <a:r>
              <a:rPr lang="sl-SI" sz="2200" b="1" i="0" u="none" strike="noStrike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 pogoji – merila za izpolnjevanje</a:t>
            </a:r>
            <a:endParaRPr lang="sl-SI" sz="2800" b="1" dirty="0">
              <a:latin typeface="Noticia Text" panose="02000503060000020004" pitchFamily="2" charset="-18"/>
            </a:endParaRPr>
          </a:p>
          <a:p>
            <a:endParaRPr lang="sl-SI" sz="2000" i="0" u="none" strike="noStrike" dirty="0" smtClean="0">
              <a:latin typeface="Noticia Text" panose="02000503060000020004" pitchFamily="2" charset="-18"/>
            </a:endParaRPr>
          </a:p>
          <a:p>
            <a:endParaRPr lang="sl-SI" sz="2000" dirty="0">
              <a:latin typeface="Noticia Text" panose="02000503060000020004" pitchFamily="2" charset="-18"/>
            </a:endParaRPr>
          </a:p>
          <a:p>
            <a:endParaRPr lang="sl-SI" sz="2000" i="0" u="none" strike="noStrike" dirty="0" smtClean="0">
              <a:latin typeface="Noticia Text" panose="02000503060000020004" pitchFamily="2" charset="-18"/>
            </a:endParaRPr>
          </a:p>
          <a:p>
            <a:endParaRPr lang="sl-SI" sz="2200" b="1" i="0" u="none" strike="noStrike" dirty="0" smtClean="0">
              <a:solidFill>
                <a:srgbClr val="007EAA"/>
              </a:solidFill>
              <a:latin typeface="Noticia Text" panose="02000503060000020004" pitchFamily="2" charset="-18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70256"/>
              </p:ext>
            </p:extLst>
          </p:nvPr>
        </p:nvGraphicFramePr>
        <p:xfrm>
          <a:off x="941211" y="1765735"/>
          <a:ext cx="10164204" cy="4297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6486">
                  <a:extLst>
                    <a:ext uri="{9D8B030D-6E8A-4147-A177-3AD203B41FA5}">
                      <a16:colId xmlns:a16="http://schemas.microsoft.com/office/drawing/2014/main" val="1994620968"/>
                    </a:ext>
                  </a:extLst>
                </a:gridCol>
                <a:gridCol w="7857718">
                  <a:extLst>
                    <a:ext uri="{9D8B030D-6E8A-4147-A177-3AD203B41FA5}">
                      <a16:colId xmlns:a16="http://schemas.microsoft.com/office/drawing/2014/main" val="2977897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HORIZONTALNI OMOGOČITVENI POGOJ (HOP)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MERILA ZA IZPOLNJEVANJE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903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sz="1800" dirty="0" smtClean="0"/>
                    </a:p>
                    <a:p>
                      <a:pPr algn="just"/>
                      <a:r>
                        <a:rPr lang="sl-SI" sz="1800" dirty="0" smtClean="0"/>
                        <a:t>Izvajanje in uporaba Konvencije</a:t>
                      </a:r>
                    </a:p>
                    <a:p>
                      <a:pPr algn="just"/>
                      <a:r>
                        <a:rPr lang="sl-SI" sz="1800" dirty="0" smtClean="0"/>
                        <a:t>Združenih narodov o pravicah invalidov v skladu s Sklepom</a:t>
                      </a:r>
                    </a:p>
                    <a:p>
                      <a:pPr algn="just"/>
                      <a:r>
                        <a:rPr lang="sl-SI" sz="1800" dirty="0" smtClean="0"/>
                        <a:t>Sveta 2010/48/ES</a:t>
                      </a:r>
                    </a:p>
                    <a:p>
                      <a:endParaRPr lang="sl-SI" sz="1800" dirty="0" smtClean="0"/>
                    </a:p>
                    <a:p>
                      <a:endParaRPr lang="sl-SI" sz="1800" dirty="0" smtClean="0"/>
                    </a:p>
                    <a:p>
                      <a:endParaRPr lang="sl-SI" sz="1800" dirty="0" smtClean="0"/>
                    </a:p>
                    <a:p>
                      <a:endParaRPr lang="sl-SI" sz="1800" dirty="0" smtClean="0"/>
                    </a:p>
                    <a:p>
                      <a:endParaRPr lang="sl-SI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sl-SI" dirty="0" smtClean="0"/>
                        <a:t>Vzpostavljen je nacionalni okvir za izvajanje Konvencije Združenih narodov o pravicah invalidov, ki vključuje: 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endParaRPr lang="sl-SI" dirty="0" smtClean="0"/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sl-SI" dirty="0" smtClean="0"/>
                        <a:t>Cilje z merljivimi vrednostmi, zbiranje podatkov in mehanizme spremljanja;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sl-SI" dirty="0" smtClean="0"/>
                        <a:t>Ureditve za zagotovitev, da se politika, zakonodaja in standardi dostopnosti ustrezno upoštevajo pri pripravi in izvajanju programov.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sl-SI" dirty="0" smtClean="0"/>
                        <a:t>Ureditve poročanja odboru za spremljanje o primerih neskladnosti operacij, ki jih podpirajo skladi, s Konvencijo Združenih narodov o pravicah invalidov in pritožbah glede navedene konvencije, predloženih v skladu z ureditvami na podlagi člena 69(7) Uredbe 2021/1060/EU.</a:t>
                      </a:r>
                      <a:endParaRPr lang="sl-SI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83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344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E764757-D542-4FEE-A09C-848F216D17B6}"/>
              </a:ext>
            </a:extLst>
          </p:cNvPr>
          <p:cNvSpPr txBox="1"/>
          <p:nvPr/>
        </p:nvSpPr>
        <p:spPr>
          <a:xfrm>
            <a:off x="878334" y="1184211"/>
            <a:ext cx="1028995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200" b="1" i="0" u="none" strike="noStrike" baseline="0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Horizontalni omogočitveni</a:t>
            </a:r>
            <a:r>
              <a:rPr lang="sl-SI" sz="2200" b="1" i="0" u="none" strike="noStrike" dirty="0" smtClean="0">
                <a:solidFill>
                  <a:srgbClr val="007EAA"/>
                </a:solidFill>
                <a:latin typeface="Noticia Text" panose="02000503060000020004" pitchFamily="2" charset="-18"/>
              </a:rPr>
              <a:t> pogoji – Listina EU o temeljnih pravicah in Konvencija o pravicah invalidov</a:t>
            </a:r>
          </a:p>
          <a:p>
            <a:endParaRPr lang="sl-SI" sz="2200" b="1" dirty="0">
              <a:solidFill>
                <a:srgbClr val="007EAA"/>
              </a:solidFill>
              <a:latin typeface="Noticia Text" panose="02000503060000020004" pitchFamily="2" charset="-18"/>
            </a:endParaRPr>
          </a:p>
          <a:p>
            <a:endParaRPr lang="sl-SI" sz="2200" b="1" dirty="0">
              <a:solidFill>
                <a:srgbClr val="007EAA"/>
              </a:solidFill>
              <a:latin typeface="Noticia Text" panose="02000503060000020004" pitchFamily="2" charset="-18"/>
            </a:endParaRPr>
          </a:p>
          <a:p>
            <a:endParaRPr lang="sl-SI" sz="2200" b="1" i="0" u="none" strike="noStrike" dirty="0" smtClean="0">
              <a:solidFill>
                <a:srgbClr val="007EAA"/>
              </a:solidFill>
              <a:latin typeface="Noticia Text" panose="02000503060000020004" pitchFamily="2" charset="-18"/>
            </a:endParaRPr>
          </a:p>
          <a:p>
            <a:endParaRPr lang="sl-SI" sz="2200" b="1" dirty="0">
              <a:solidFill>
                <a:srgbClr val="007EAA"/>
              </a:solidFill>
              <a:latin typeface="Noticia Text" panose="02000503060000020004" pitchFamily="2" charset="-18"/>
            </a:endParaRPr>
          </a:p>
          <a:p>
            <a:endParaRPr lang="sl-SI" sz="2200" b="1" i="0" u="none" strike="noStrike" dirty="0" smtClean="0">
              <a:solidFill>
                <a:srgbClr val="007EAA"/>
              </a:solidFill>
              <a:latin typeface="Noticia Text" panose="02000503060000020004" pitchFamily="2" charset="-18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t="4374" r="2784"/>
          <a:stretch/>
        </p:blipFill>
        <p:spPr>
          <a:xfrm>
            <a:off x="941359" y="2144111"/>
            <a:ext cx="7956700" cy="42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12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705</Words>
  <Application>Microsoft Office PowerPoint</Application>
  <PresentationFormat>Širokozaslonsko</PresentationFormat>
  <Paragraphs>98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Noticia Text</vt:lpstr>
      <vt:lpstr>Officeova tema</vt:lpstr>
      <vt:lpstr>Program za izvajanje evropskega sklada za pomorstvo, ribištvo   Horizontalni omogočitveni pogoji (HOP)  - izpolnjevanje/spremljanje  P ESPRA 2021-2027 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natalija.stanic@art-design.si</dc:creator>
  <cp:lastModifiedBy>Neža Sautet</cp:lastModifiedBy>
  <cp:revision>15</cp:revision>
  <dcterms:created xsi:type="dcterms:W3CDTF">2023-05-23T08:37:57Z</dcterms:created>
  <dcterms:modified xsi:type="dcterms:W3CDTF">2024-05-24T08:50:10Z</dcterms:modified>
</cp:coreProperties>
</file>