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272" r:id="rId3"/>
    <p:sldId id="273" r:id="rId4"/>
    <p:sldId id="275" r:id="rId5"/>
    <p:sldId id="276" r:id="rId6"/>
    <p:sldId id="277" r:id="rId7"/>
    <p:sldId id="278" r:id="rId8"/>
    <p:sldId id="279" r:id="rId9"/>
    <p:sldId id="274" r:id="rId10"/>
    <p:sldId id="280" r:id="rId11"/>
    <p:sldId id="281" r:id="rId12"/>
    <p:sldId id="282" r:id="rId13"/>
    <p:sldId id="283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9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93109-B95A-4DD1-84A5-73270EF5E92F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2AA01-F26B-4570-9B7A-E303A52667D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8275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943078-951E-0384-7159-DE407009D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1634BE7-760F-23EC-3F0F-D53A1D8BB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19A28E-884C-0455-EA9F-706DBE116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3A5BC18-8E95-7AF7-ED33-DAF0ED98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556E0E2-5755-0933-5379-970C81CD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705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32218C-C3C8-3D52-4AAB-1C440752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130B291-55D1-E103-FE1C-21DB5DD8A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4BAB3D-268E-8F94-4BBF-DCD0968C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509FE62-6DC5-27B1-EC4C-24422FFAD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4E27DA-8E2C-2510-0C00-E8B2D70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533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7A7C195-FC6A-E905-290B-7BB1BD19E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D898BDC-5332-8BB5-2A35-44E9B46A9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E1A7645-D6AA-7D59-147C-DD8B3D72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FE7278-2529-63DD-755C-DF13E23B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910823C-84AC-FFC9-7FCD-4C7938AD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2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220FD0-AABA-8F44-6656-46B27B17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83FAF1-99FB-C3C6-50D3-9612E3DDB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A7B8DC1-F49B-793B-AA81-59CBBE48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2EBEF40-BD7D-A799-4327-50651110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3373E1-934E-14B0-9E5E-6C1ED014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62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951820-809C-D9A9-B984-84F4D729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8BFC724-38D5-541A-DA46-F609163C8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93E4C53-3228-564B-7078-79AA013D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6BAB96E-6992-97C0-C0D6-22A4C5F2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4E4872D-6612-3A5B-7E4D-67D00B1F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41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B92DAA-5F61-B996-1094-EBED3021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77243C1-B7EE-14C8-BAC0-611644EB2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053F11D-AD7B-05E5-96A6-D7475C860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8234A03-8346-5A93-CE2D-510843C6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73C610E-CFB7-A3FB-047B-D3C47B37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400EE14-DDF1-E506-15BB-A3BE80A3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395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83D98A-9835-9152-A2DF-04BB9AF9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412C64-65B4-545E-7609-0849D2343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3F495C5-A8D7-EC77-27F2-59D3B8A8C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B280877-F692-7DF6-036E-23ED884FC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03AC5FE-CD66-5FA6-8F3B-BCDCF40B7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100117-7592-423F-6E8B-D6FA1734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1C5D410-FBD8-8E03-BB24-5613F953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1D650BC2-6226-73F3-2BAE-47A6F672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92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C6C080-142D-7FD0-2891-8D474BED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75221B1-9402-B637-4C95-E240F602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613D924-DC71-D813-A8D8-96F1A7AF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0F8B2A52-1ED1-C9FD-ABE9-57AA25A2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991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63B212E-6FF3-4BB3-1F44-4069433F1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C064116-17B6-67EF-4EB7-B30A44B7E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A3CABF2-97DE-5627-C6DE-80919BB0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861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391B1A-DBF2-8A00-A93F-A7D1F68C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D26C13-7F24-8BB0-6770-862ED4228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EEB83DA-8BA8-9220-3BB7-763FBD0D9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D43C1EC-3B6C-5AD4-5CFD-9FD8B3A61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BC8385A-9FB1-236B-B08F-14D742F8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9FF100B-5A99-9E41-6D3F-1808E5E5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847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22F03F-89CD-3D0F-6801-EEDE50E5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1767B636-F3B8-98AA-0F45-F8AB09709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CC1FBFF-CBB8-91CA-1C10-4BE1B813D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7B1D042-2763-4B09-412D-DBD7000A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CCA7543-BDA0-D09F-4ED5-8C2D1546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ED816B3-1743-785D-AD45-727B1DC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49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57F8E85-F8E4-D8A0-2BD4-6FABF2B2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6C73A06-9B10-1A9C-E882-854471BE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2A9AC3-1BEB-BAF6-2FD6-6DE471396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FF8AE-70B7-4CF9-9FBB-377FC63198E0}" type="datetimeFigureOut">
              <a:rPr lang="sl-SI" smtClean="0"/>
              <a:t>23. 05. 2024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7D6FC7F-6D5C-90B6-41C5-3B8361E11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78FD75-970C-E357-38A9-FA033ACC9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06E9C-73A8-4CDE-9C4A-140EA2A83D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12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ety.breznik@gov.si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espra.mkgp@gov.si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07" y="3796336"/>
            <a:ext cx="1821852" cy="102479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10" y="3930947"/>
            <a:ext cx="1686911" cy="1124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91" y="971155"/>
            <a:ext cx="1816188" cy="102160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311691" y="1743524"/>
            <a:ext cx="98124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 smtClean="0">
                <a:solidFill>
                  <a:srgbClr val="007EAA"/>
                </a:solidFill>
              </a:rPr>
              <a:t>PROGRAM ZA IZVAJANJE </a:t>
            </a:r>
          </a:p>
          <a:p>
            <a:pPr algn="ctr"/>
            <a:r>
              <a:rPr lang="sl-SI" sz="2600" b="1" dirty="0" smtClean="0">
                <a:solidFill>
                  <a:srgbClr val="007EAA"/>
                </a:solidFill>
              </a:rPr>
              <a:t>EVROPSKEGA SKLADA ZA POMORSTVO, </a:t>
            </a:r>
          </a:p>
          <a:p>
            <a:pPr algn="ctr"/>
            <a:r>
              <a:rPr lang="sl-SI" sz="2600" b="1" dirty="0" smtClean="0">
                <a:solidFill>
                  <a:srgbClr val="007EAA"/>
                </a:solidFill>
              </a:rPr>
              <a:t>RIBIŠTVO IN AKVAKULTURO </a:t>
            </a:r>
          </a:p>
          <a:p>
            <a:pPr algn="ctr"/>
            <a:r>
              <a:rPr lang="sl-SI" sz="2600" b="1" dirty="0" smtClean="0">
                <a:solidFill>
                  <a:srgbClr val="007EAA"/>
                </a:solidFill>
              </a:rPr>
              <a:t>2021-2027 </a:t>
            </a:r>
          </a:p>
          <a:p>
            <a:pPr algn="ctr"/>
            <a:endParaRPr lang="sl-SI" sz="2200" dirty="0">
              <a:solidFill>
                <a:srgbClr val="007EAA"/>
              </a:solidFill>
            </a:endParaRPr>
          </a:p>
          <a:p>
            <a:pPr algn="ctr"/>
            <a:endParaRPr lang="sl-SI" sz="2200" dirty="0" smtClean="0">
              <a:solidFill>
                <a:srgbClr val="007EAA"/>
              </a:solidFill>
            </a:endParaRPr>
          </a:p>
          <a:p>
            <a:pPr algn="ctr"/>
            <a:r>
              <a:rPr lang="sl-SI" sz="2200" dirty="0" smtClean="0">
                <a:solidFill>
                  <a:srgbClr val="007EAA"/>
                </a:solidFill>
              </a:rPr>
              <a:t>     </a:t>
            </a:r>
            <a:endParaRPr lang="sl-SI" sz="2200" dirty="0">
              <a:solidFill>
                <a:srgbClr val="007EAA"/>
              </a:solidFill>
            </a:endParaRPr>
          </a:p>
          <a:p>
            <a:pPr algn="ctr"/>
            <a:endParaRPr lang="sl-SI" sz="2200" dirty="0" smtClean="0">
              <a:solidFill>
                <a:srgbClr val="007EAA"/>
              </a:solidFill>
            </a:endParaRPr>
          </a:p>
          <a:p>
            <a:pPr algn="ctr"/>
            <a:endParaRPr lang="sl-SI" sz="2200" dirty="0">
              <a:solidFill>
                <a:srgbClr val="007EAA"/>
              </a:solidFill>
            </a:endParaRPr>
          </a:p>
          <a:p>
            <a:pPr algn="ctr"/>
            <a:endParaRPr lang="sl-SI" sz="2200" dirty="0" smtClean="0">
              <a:solidFill>
                <a:srgbClr val="007EAA"/>
              </a:solidFill>
            </a:endParaRPr>
          </a:p>
          <a:p>
            <a:pPr algn="ctr"/>
            <a:endParaRPr lang="sl-SI" sz="2200" dirty="0">
              <a:solidFill>
                <a:srgbClr val="007EAA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3" y="971155"/>
            <a:ext cx="1620695" cy="108046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37" y="4599628"/>
            <a:ext cx="1652489" cy="110165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34" y="5272250"/>
            <a:ext cx="1601777" cy="106785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4" y="2586738"/>
            <a:ext cx="1948601" cy="10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9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8190" y="1125861"/>
            <a:ext cx="10701633" cy="4543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100" dirty="0">
                <a:solidFill>
                  <a:srgbClr val="007EAA"/>
                </a:solidFill>
                <a:latin typeface="Noticia Text" panose="02000503060000020004" pitchFamily="2" charset="-18"/>
              </a:rPr>
              <a:t>TRENUTNO STANJE IZVAJANJA P </a:t>
            </a:r>
            <a:r>
              <a:rPr lang="es-ES" sz="31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ESPRA</a:t>
            </a:r>
            <a:endParaRPr lang="sl-SI" sz="31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200" dirty="0" smtClean="0">
                <a:latin typeface="Noticia Text" panose="02000503060000020004" pitchFamily="2" charset="-18"/>
              </a:rPr>
              <a:t>6. potrjenih LASR in 5 objavljenih javnih pozivov za izbor projektov:</a:t>
            </a: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>
                <a:latin typeface="Noticia Text" panose="02000503060000020004" pitchFamily="2" charset="-18"/>
              </a:rPr>
              <a:t>Feral </a:t>
            </a:r>
            <a:r>
              <a:rPr lang="sl-SI" sz="2200" dirty="0" smtClean="0">
                <a:latin typeface="Noticia Text" panose="02000503060000020004" pitchFamily="2" charset="-18"/>
              </a:rPr>
              <a:t>19. 4. 2024</a:t>
            </a:r>
            <a:r>
              <a:rPr lang="en-GB" sz="2200" dirty="0" smtClean="0">
                <a:latin typeface="Noticia Text" panose="02000503060000020004" pitchFamily="2" charset="-18"/>
              </a:rPr>
              <a:t>, </a:t>
            </a:r>
            <a:endParaRPr lang="sl-SI" sz="2200" dirty="0">
              <a:latin typeface="Noticia Text" panose="02000503060000020004" pitchFamily="2" charset="-18"/>
            </a:endParaRP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Gorenjske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ribe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sl-SI" sz="2200" dirty="0" smtClean="0">
                <a:latin typeface="Noticia Text" panose="02000503060000020004" pitchFamily="2" charset="-18"/>
              </a:rPr>
              <a:t>17. 5. 2024,</a:t>
            </a:r>
            <a:endParaRPr lang="sl-SI" sz="2200" dirty="0">
              <a:latin typeface="Noticia Text" panose="02000503060000020004" pitchFamily="2" charset="-18"/>
            </a:endParaRP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Posavje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sl-SI" sz="2200" dirty="0" smtClean="0">
                <a:latin typeface="Noticia Text" panose="02000503060000020004" pitchFamily="2" charset="-18"/>
              </a:rPr>
              <a:t>22. 4. 2024,</a:t>
            </a:r>
            <a:endParaRPr lang="sl-SI" sz="2200" dirty="0">
              <a:latin typeface="Noticia Text" panose="02000503060000020004" pitchFamily="2" charset="-18"/>
            </a:endParaRP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Alpske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reke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sl-SI" sz="2200" dirty="0" smtClean="0">
                <a:latin typeface="Noticia Text" panose="02000503060000020004" pitchFamily="2" charset="-18"/>
              </a:rPr>
              <a:t>17. 5. 2024,</a:t>
            </a:r>
            <a:endParaRPr lang="sl-SI" sz="2200" dirty="0">
              <a:latin typeface="Noticia Text" panose="02000503060000020004" pitchFamily="2" charset="-18"/>
            </a:endParaRP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Podravje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sl-SI" sz="2200" dirty="0" smtClean="0">
                <a:latin typeface="Noticia Text" panose="02000503060000020004" pitchFamily="2" charset="-18"/>
              </a:rPr>
              <a:t>17. 5. 2024,</a:t>
            </a:r>
            <a:endParaRPr lang="sl-SI" sz="2200" dirty="0">
              <a:latin typeface="Noticia Text" panose="02000503060000020004" pitchFamily="2" charset="-18"/>
            </a:endParaRPr>
          </a:p>
          <a:p>
            <a:pPr lvl="0"/>
            <a:r>
              <a:rPr lang="sl-SI" sz="2200" dirty="0" smtClean="0">
                <a:latin typeface="Noticia Text" panose="02000503060000020004" pitchFamily="2" charset="-18"/>
              </a:rPr>
              <a:t>LASR</a:t>
            </a:r>
            <a:r>
              <a:rPr lang="en-GB" sz="2200" dirty="0" smtClean="0">
                <a:latin typeface="Noticia Text" panose="02000503060000020004" pitchFamily="2" charset="-18"/>
              </a:rPr>
              <a:t> </a:t>
            </a:r>
            <a:r>
              <a:rPr lang="en-GB" sz="2200" dirty="0" err="1">
                <a:latin typeface="Noticia Text" panose="02000503060000020004" pitchFamily="2" charset="-18"/>
              </a:rPr>
              <a:t>Savinjska</a:t>
            </a:r>
            <a:r>
              <a:rPr lang="en-GB" sz="2200" dirty="0">
                <a:latin typeface="Noticia Text" panose="02000503060000020004" pitchFamily="2" charset="-18"/>
              </a:rPr>
              <a:t> </a:t>
            </a:r>
            <a:r>
              <a:rPr lang="sl-SI" sz="2200" dirty="0" smtClean="0">
                <a:latin typeface="Noticia Text" panose="02000503060000020004" pitchFamily="2" charset="-18"/>
              </a:rPr>
              <a:t>predvidoma 3. 6. 2024. </a:t>
            </a:r>
            <a:endParaRPr lang="sl-SI" sz="2200" dirty="0">
              <a:latin typeface="Noticia Text" panose="02000503060000020004" pitchFamily="2" charset="-18"/>
            </a:endParaRPr>
          </a:p>
          <a:p>
            <a:pPr marL="457200" indent="-457200">
              <a:buFont typeface="+mj-lt"/>
              <a:buAutoNum type="arabicPeriod"/>
            </a:pPr>
            <a:endParaRPr lang="sl-SI" sz="2400" dirty="0" smtClean="0"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400" dirty="0" smtClean="0">
                <a:latin typeface="Noticia Text" panose="02000503060000020004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4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1884" y="1125861"/>
            <a:ext cx="10651184" cy="50983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KREPITEV USPOSOBLJENOSTI UPRAVIČENCEV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000" u="sng" dirty="0" smtClean="0">
                <a:latin typeface="Noticia Text" panose="02000503060000020004" pitchFamily="2" charset="-18"/>
              </a:rPr>
              <a:t>MKGP (OU), AKTRP (PT OU </a:t>
            </a:r>
            <a:r>
              <a:rPr lang="sl-SI" sz="2000" u="sng" dirty="0">
                <a:latin typeface="Noticia Text" panose="02000503060000020004" pitchFamily="2" charset="-18"/>
              </a:rPr>
              <a:t>in </a:t>
            </a:r>
            <a:r>
              <a:rPr lang="sl-SI" sz="2000" u="sng" dirty="0" smtClean="0">
                <a:latin typeface="Noticia Text" panose="02000503060000020004" pitchFamily="2" charset="-18"/>
              </a:rPr>
              <a:t>Organ, ki izvaja </a:t>
            </a:r>
            <a:r>
              <a:rPr lang="sl-SI" sz="2000" u="sng" dirty="0">
                <a:latin typeface="Noticia Text" panose="02000503060000020004" pitchFamily="2" charset="-18"/>
              </a:rPr>
              <a:t>računovodsko </a:t>
            </a:r>
            <a:r>
              <a:rPr lang="sl-SI" sz="2000" u="sng" dirty="0" smtClean="0">
                <a:latin typeface="Noticia Text" panose="02000503060000020004" pitchFamily="2" charset="-18"/>
              </a:rPr>
              <a:t>funkcijo):</a:t>
            </a:r>
            <a:endParaRPr lang="sl-SI" sz="2000" u="sng" dirty="0" smtClean="0">
              <a:latin typeface="Noticia Text" panose="02000503060000020004" pitchFamily="2" charset="-18"/>
            </a:endParaRPr>
          </a:p>
          <a:p>
            <a:r>
              <a:rPr lang="sl-SI" sz="2000" dirty="0" smtClean="0">
                <a:latin typeface="Noticia Text" panose="02000503060000020004" pitchFamily="2" charset="-18"/>
              </a:rPr>
              <a:t>interni prenos znanj,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TP, program usposabljanj,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v pripravi: akcijski načrt TP</a:t>
            </a:r>
          </a:p>
          <a:p>
            <a:endParaRPr lang="sl-SI" sz="2000" dirty="0"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000" u="sng" dirty="0" smtClean="0">
                <a:latin typeface="Noticia Text" panose="02000503060000020004" pitchFamily="2" charset="-18"/>
              </a:rPr>
              <a:t>Zasebni sektor:</a:t>
            </a:r>
          </a:p>
          <a:p>
            <a:r>
              <a:rPr lang="sl-SI" sz="2000" dirty="0">
                <a:latin typeface="Noticia Text" panose="02000503060000020004" pitchFamily="2" charset="-18"/>
              </a:rPr>
              <a:t>p</a:t>
            </a:r>
            <a:r>
              <a:rPr lang="sl-SI" sz="2000" dirty="0" smtClean="0">
                <a:latin typeface="Noticia Text" panose="02000503060000020004" pitchFamily="2" charset="-18"/>
              </a:rPr>
              <a:t>redstavitev aktivnosti iz uredbe – akvakultura, 6. 5. 2024, Ljubljana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Predstavitev aktivnosti iz uredbe – gospodarski ribolov, 13. 5. 2024, Piran,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Delovne skupine (npr. </a:t>
            </a:r>
            <a:r>
              <a:rPr lang="sl-SI" sz="2000" dirty="0" err="1" smtClean="0">
                <a:latin typeface="Noticia Text" panose="02000503060000020004" pitchFamily="2" charset="-18"/>
              </a:rPr>
              <a:t>zap</a:t>
            </a:r>
            <a:r>
              <a:rPr lang="sl-SI" sz="2000" dirty="0" smtClean="0">
                <a:latin typeface="Noticia Text" panose="02000503060000020004" pitchFamily="2" charset="-18"/>
              </a:rPr>
              <a:t> otrditev metodologij pri uporabi PSO/SCO)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OU pripravil program usposabljanj na aktivnosti Akvakultura, ki temelji na znanju in raziskave</a:t>
            </a: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9747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1884" y="1125861"/>
            <a:ext cx="10651184" cy="50983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KREPITEV USPOSOBLJENOSTI UPRAVIČENCEV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200" dirty="0" smtClean="0">
                <a:latin typeface="Noticia Text" panose="02000503060000020004" pitchFamily="2" charset="-18"/>
              </a:rPr>
              <a:t>Zanimanje sektorja akvakulture za:</a:t>
            </a:r>
          </a:p>
          <a:p>
            <a:pPr marL="0" indent="0">
              <a:buNone/>
            </a:pPr>
            <a:endParaRPr lang="sl-SI" sz="2200" dirty="0" smtClean="0">
              <a:latin typeface="Noticia Text" panose="02000503060000020004" pitchFamily="2" charset="-18"/>
            </a:endParaRPr>
          </a:p>
          <a:p>
            <a:r>
              <a:rPr lang="sl-SI" sz="2200" dirty="0" smtClean="0">
                <a:latin typeface="Noticia Text" panose="02000503060000020004" pitchFamily="2" charset="-18"/>
              </a:rPr>
              <a:t>uporabo </a:t>
            </a:r>
            <a:r>
              <a:rPr lang="sl-SI" sz="2200" dirty="0">
                <a:latin typeface="Noticia Text" panose="02000503060000020004" pitchFamily="2" charset="-18"/>
              </a:rPr>
              <a:t>sodobnih tehnik pri trženju proizvodov iz ribogojstva,</a:t>
            </a:r>
          </a:p>
          <a:p>
            <a:r>
              <a:rPr lang="sl-SI" sz="2200" dirty="0" smtClean="0">
                <a:latin typeface="Noticia Text" panose="02000503060000020004" pitchFamily="2" charset="-18"/>
              </a:rPr>
              <a:t>dostop </a:t>
            </a:r>
            <a:r>
              <a:rPr lang="sl-SI" sz="2200" dirty="0">
                <a:latin typeface="Noticia Text" panose="02000503060000020004" pitchFamily="2" charset="-18"/>
              </a:rPr>
              <a:t>do nacionalne sheme »Izbrana kakovost«,</a:t>
            </a:r>
          </a:p>
          <a:p>
            <a:r>
              <a:rPr lang="sl-SI" sz="2200" dirty="0">
                <a:latin typeface="Noticia Text" panose="02000503060000020004" pitchFamily="2" charset="-18"/>
              </a:rPr>
              <a:t>i</a:t>
            </a:r>
            <a:r>
              <a:rPr lang="sl-SI" sz="2200" dirty="0" smtClean="0">
                <a:latin typeface="Noticia Text" panose="02000503060000020004" pitchFamily="2" charset="-18"/>
              </a:rPr>
              <a:t>zobraževanje </a:t>
            </a:r>
            <a:r>
              <a:rPr lang="sl-SI" sz="2200" dirty="0">
                <a:latin typeface="Noticia Text" panose="02000503060000020004" pitchFamily="2" charset="-18"/>
              </a:rPr>
              <a:t>o boleznih rib in zdravljenju ob pojavu bolezni,</a:t>
            </a:r>
          </a:p>
          <a:p>
            <a:r>
              <a:rPr lang="sl-SI" sz="2200" dirty="0" smtClean="0">
                <a:latin typeface="Noticia Text" panose="02000503060000020004" pitchFamily="2" charset="-18"/>
              </a:rPr>
              <a:t>integrirano uporabo </a:t>
            </a:r>
            <a:r>
              <a:rPr lang="sl-SI" sz="2200" dirty="0">
                <a:latin typeface="Noticia Text" panose="02000503060000020004" pitchFamily="2" charset="-18"/>
              </a:rPr>
              <a:t>proizvodov ribogojstva za optimizacijo delovanja ribogojnice,</a:t>
            </a:r>
          </a:p>
          <a:p>
            <a:r>
              <a:rPr lang="sl-SI" sz="2200" dirty="0">
                <a:latin typeface="Noticia Text" panose="02000503060000020004" pitchFamily="2" charset="-18"/>
              </a:rPr>
              <a:t>n</a:t>
            </a:r>
            <a:r>
              <a:rPr lang="sl-SI" sz="2200" dirty="0" smtClean="0">
                <a:latin typeface="Noticia Text" panose="02000503060000020004" pitchFamily="2" charset="-18"/>
              </a:rPr>
              <a:t>ajnovejše </a:t>
            </a:r>
            <a:r>
              <a:rPr lang="sl-SI" sz="2200" dirty="0">
                <a:latin typeface="Noticia Text" panose="02000503060000020004" pitchFamily="2" charset="-18"/>
              </a:rPr>
              <a:t>smernice in recepture pri uporabi kakovostne krme za ribe, ki zagotavljajo visoko rast in zmanjšujejo cenovne pritiske,</a:t>
            </a:r>
          </a:p>
          <a:p>
            <a:r>
              <a:rPr lang="sl-SI" sz="2200" dirty="0">
                <a:latin typeface="Noticia Text" panose="02000503060000020004" pitchFamily="2" charset="-18"/>
              </a:rPr>
              <a:t>v</a:t>
            </a:r>
            <a:r>
              <a:rPr lang="sl-SI" sz="2200" dirty="0" smtClean="0">
                <a:latin typeface="Noticia Text" panose="02000503060000020004" pitchFamily="2" charset="-18"/>
              </a:rPr>
              <a:t>pliv </a:t>
            </a:r>
            <a:r>
              <a:rPr lang="sl-SI" sz="2200" dirty="0">
                <a:latin typeface="Noticia Text" panose="02000503060000020004" pitchFamily="2" charset="-18"/>
              </a:rPr>
              <a:t>podnebnih sprememb na sektor ribogojstva</a:t>
            </a:r>
          </a:p>
          <a:p>
            <a:r>
              <a:rPr lang="sl-SI" sz="2200" dirty="0" smtClean="0">
                <a:latin typeface="Noticia Text" panose="02000503060000020004" pitchFamily="2" charset="-18"/>
              </a:rPr>
              <a:t>načine </a:t>
            </a:r>
            <a:r>
              <a:rPr lang="sl-SI" sz="2200" dirty="0">
                <a:latin typeface="Noticia Text" panose="02000503060000020004" pitchFamily="2" charset="-18"/>
              </a:rPr>
              <a:t>vzdrževanja kakovostnega okolja za ribe</a:t>
            </a:r>
            <a:endParaRPr lang="sl-SI" sz="2200" dirty="0" smtClean="0"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040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1884" y="1125861"/>
            <a:ext cx="10651184" cy="5098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CLLD -  KREPITEV USPOSOBLJENOSTI UPRAVIČENCEV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 algn="ctr">
              <a:buNone/>
            </a:pPr>
            <a:r>
              <a:rPr lang="sl-SI" sz="2000" dirty="0" smtClean="0">
                <a:latin typeface="Noticia Text" panose="02000503060000020004" pitchFamily="2" charset="-18"/>
              </a:rPr>
              <a:t>Dr. </a:t>
            </a:r>
            <a:r>
              <a:rPr lang="sl-SI" sz="2000" dirty="0" err="1" smtClean="0">
                <a:latin typeface="Noticia Text" panose="02000503060000020004" pitchFamily="2" charset="-18"/>
              </a:rPr>
              <a:t>Bety</a:t>
            </a:r>
            <a:r>
              <a:rPr lang="sl-SI" sz="2000" dirty="0" smtClean="0">
                <a:latin typeface="Noticia Text" panose="02000503060000020004" pitchFamily="2" charset="-18"/>
              </a:rPr>
              <a:t> Breznik, Sektor za ribištvo</a:t>
            </a:r>
          </a:p>
          <a:p>
            <a:pPr marL="0" indent="0" algn="ctr">
              <a:buNone/>
            </a:pPr>
            <a:r>
              <a:rPr lang="sl-SI" sz="2000" dirty="0" smtClean="0">
                <a:latin typeface="Noticia Text" panose="02000503060000020004" pitchFamily="2" charset="-18"/>
                <a:hlinkClick r:id="rId3"/>
              </a:rPr>
              <a:t>bety.breznik@gov.si</a:t>
            </a:r>
            <a:r>
              <a:rPr lang="sl-SI" sz="2000" dirty="0" smtClean="0">
                <a:latin typeface="Noticia Text" panose="02000503060000020004" pitchFamily="2" charset="-18"/>
              </a:rPr>
              <a:t> </a:t>
            </a:r>
            <a:endParaRPr lang="sl-SI" sz="2000" dirty="0"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429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04497" y="1157392"/>
            <a:ext cx="10689020" cy="5117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007EAA"/>
                </a:solidFill>
                <a:latin typeface="Noticia Text" panose="02000503060000020004" pitchFamily="2" charset="-18"/>
              </a:rPr>
              <a:t>Lokalni razvoj, ki ga vodi skupnost</a:t>
            </a: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000" dirty="0"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000" dirty="0" smtClean="0">
                <a:latin typeface="Noticia Text" panose="02000503060000020004" pitchFamily="2" charset="-18"/>
              </a:rPr>
              <a:t>Kratka </a:t>
            </a:r>
            <a:r>
              <a:rPr lang="sl-SI" sz="2000" dirty="0" smtClean="0">
                <a:latin typeface="Noticia Text" panose="02000503060000020004" pitchFamily="2" charset="-18"/>
              </a:rPr>
              <a:t>zgodovina izvajanja ukrepa </a:t>
            </a:r>
            <a:r>
              <a:rPr lang="sl-SI" sz="2000" dirty="0" smtClean="0">
                <a:latin typeface="Noticia Text" panose="02000503060000020004" pitchFamily="2" charset="-18"/>
              </a:rPr>
              <a:t>2007-2013:</a:t>
            </a:r>
          </a:p>
          <a:p>
            <a:pPr marL="0" indent="0">
              <a:buNone/>
            </a:pPr>
            <a:endParaRPr lang="sl-SI" sz="2000" dirty="0" smtClean="0">
              <a:latin typeface="Noticia Text" panose="02000503060000020004" pitchFamily="2" charset="-1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V Sloveniji se v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okviru Evropskega sklada za ribištvo ESR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2007-2013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prvič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izvaja ukrep »Trajnostni razvoj ribiških območij« – 4. os, po pristopu »od spodaj navzgor«.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Obalna akcijska skupina „RIBIČ“, ki je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pokrivala vse tri obalne občine: Koper, Izola, Piran.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Razpoložljiva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in porabljena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javna sredstva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2, 8 mio EUR, kar je bila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8%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vrednost celotnega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programa.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Stopnja sofinanciranja na ravni projektov: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od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85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% do 100 %.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Število izvedenih projektov: več kot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Večino projektov je izvajal zasebni sektor/ribištvo in drugi.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Cilji projektov: diverzifikacija, povezovanje ribištva s turizmom, izobraževanje, dodajanje vrednosti ribiškim proizvodom, naravna in kulturna dediščina.</a:t>
            </a:r>
          </a:p>
          <a:p>
            <a:endParaRPr lang="sl-SI" sz="20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376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85578" y="1138473"/>
            <a:ext cx="10676408" cy="490917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sl-SI" sz="2400" dirty="0" smtClean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l-SI" sz="2600" dirty="0">
                <a:solidFill>
                  <a:srgbClr val="007EAA"/>
                </a:solidFill>
                <a:latin typeface="Noticia Text" panose="02000503060000020004" pitchFamily="2" charset="-18"/>
                <a:cs typeface="Times New Roman" panose="02020603050405020304" pitchFamily="18" charset="0"/>
              </a:rPr>
              <a:t>LEADER/CLLD ESPR 2014-2020</a:t>
            </a:r>
          </a:p>
          <a:p>
            <a:pPr marL="0" indent="0" algn="just">
              <a:buNone/>
            </a:pPr>
            <a:endParaRPr lang="sl-SI" sz="2400" dirty="0" smtClean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sl-SI" sz="2200" dirty="0" smtClean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Na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osnovi odločitve takratnega vodstva se je LEADER/CLLD izvajal kot del skupnega pristopa CLLD </a:t>
            </a: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–iz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treh različnih skladov: EKSRP, ESRR in ESPR.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Enotna zakonodaja: Uredba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o izvajanju lokalnega razvoja, ki ga vodi skupnost, v programskem obdobju 2014-2020.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Koordinacijski odbor CLLD: </a:t>
            </a:r>
            <a:endParaRPr lang="sl-SI" sz="2200" dirty="0" smtClean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algn="just"/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Predstavniki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OU EKSRP, OU ESRR, OU ESPR, plačilna agencija, posredniški </a:t>
            </a: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organ.</a:t>
            </a:r>
          </a:p>
          <a:p>
            <a:pPr algn="just"/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Odgovoren </a:t>
            </a: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za koordinacijo, izvajanje ukrepa, pripravo dokumentov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in izmenjavo podatkov med različnimi organi.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Ne glede na izzive, je bil skupni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pristop </a:t>
            </a: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večkrat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predstavljen kot primer dobre prakse tudi za </a:t>
            </a:r>
            <a:r>
              <a:rPr lang="sl-SI" sz="22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EU ob različnih dogodkih (EU 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parlament, EK, dogodki </a:t>
            </a:r>
            <a:r>
              <a:rPr lang="sl-SI" sz="2200" dirty="0" err="1">
                <a:latin typeface="Noticia Text" panose="02000503060000020004" pitchFamily="2" charset="-18"/>
                <a:cs typeface="Times New Roman" panose="02020603050405020304" pitchFamily="18" charset="0"/>
              </a:rPr>
              <a:t>Farnet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/</a:t>
            </a:r>
            <a:r>
              <a:rPr lang="sl-SI" sz="2200" dirty="0" err="1">
                <a:latin typeface="Noticia Text" panose="02000503060000020004" pitchFamily="2" charset="-18"/>
                <a:cs typeface="Times New Roman" panose="02020603050405020304" pitchFamily="18" charset="0"/>
              </a:rPr>
              <a:t>Famenet</a:t>
            </a:r>
            <a:r>
              <a:rPr lang="sl-SI" sz="2200" dirty="0">
                <a:latin typeface="Noticia Text" panose="02000503060000020004" pitchFamily="2" charset="-18"/>
                <a:cs typeface="Times New Roman" panose="02020603050405020304" pitchFamily="18" charset="0"/>
              </a:rPr>
              <a:t>). </a:t>
            </a:r>
            <a:endParaRPr lang="sl-SI" sz="2200" dirty="0">
              <a:latin typeface="Noticia Text" panose="02000503060000020004" pitchFamily="2" charset="-18"/>
            </a:endParaRPr>
          </a:p>
          <a:p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6306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04497" y="1123317"/>
            <a:ext cx="10689021" cy="5233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  <a:cs typeface="Times New Roman" panose="02020603050405020304" pitchFamily="18" charset="0"/>
              </a:rPr>
              <a:t>LEADER/CLLD ESPR </a:t>
            </a: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  <a:cs typeface="Times New Roman" panose="02020603050405020304" pitchFamily="18" charset="0"/>
              </a:rPr>
              <a:t>2014-2020</a:t>
            </a: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Skupno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je bilo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porabljenih </a:t>
            </a:r>
            <a:r>
              <a:rPr lang="sl-SI" sz="2000" dirty="0" smtClean="0">
                <a:latin typeface="Noticia Text" panose="02000503060000020004" pitchFamily="2" charset="-18"/>
              </a:rPr>
              <a:t>7.560.300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EUR javnih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sredstev, program je uspešno   zaključen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Imeli smo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4 Lokalne akcijske skupine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, ki so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koristile sredstva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iz ribiškega sklada.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ESPR je bil glavni sklad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pri LAS </a:t>
            </a:r>
            <a:r>
              <a:rPr lang="sl-SI" sz="2000" b="1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ISTRE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in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je pokrival tekoče stroške za delovanje skupine ter animacijo.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Zaključenih je bilo 61 projektov,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s katerimi smo ustvarili </a:t>
            </a:r>
            <a:r>
              <a:rPr lang="sl-SI" sz="2000" b="1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25 novih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delovnih mest in ohranili </a:t>
            </a:r>
            <a:r>
              <a:rPr lang="sl-SI" sz="2000" b="1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78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delovnih mest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znotraj samega sektorja in v povezavi s sektorjem ribištva in akvakulture.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Ti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rezultati so bili doseženi kljub temu, da smo se vmes soočali z velikimi razsežnostmi epidemije Covid-19, ki je posebej prizadela majhne sektorje, kot sta v Sloveniji sektor morskega gospodarskega ribolova in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akvakulture. </a:t>
            </a:r>
            <a:endParaRPr lang="sl-SI" sz="20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0903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0" y="471948"/>
            <a:ext cx="11857703" cy="671462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Primeri dobrih praks LAS Istre 2014-2020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302" y="1143410"/>
            <a:ext cx="4046675" cy="5397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69" y="3712442"/>
            <a:ext cx="3752404" cy="28284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77" y="1143410"/>
            <a:ext cx="3684964" cy="260182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942" y="1140994"/>
            <a:ext cx="3043758" cy="30904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873" y="3785475"/>
            <a:ext cx="2800239" cy="275543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8"/>
          <a:srcRect l="736" t="17712" r="9113" b="259"/>
          <a:stretch/>
        </p:blipFill>
        <p:spPr>
          <a:xfrm>
            <a:off x="6969989" y="4231466"/>
            <a:ext cx="4155061" cy="21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0" y="582562"/>
            <a:ext cx="11857703" cy="663678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Primeri dobrih praks LAS Posavje 2014-2020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Označba mesta vsebine 1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340" t="328" r="7263" b="-328"/>
          <a:stretch/>
        </p:blipFill>
        <p:spPr>
          <a:xfrm>
            <a:off x="176573" y="1246240"/>
            <a:ext cx="4275608" cy="3840887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711" y="1246240"/>
            <a:ext cx="4224947" cy="28338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446" y="4080116"/>
            <a:ext cx="3925040" cy="22828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658" y="1309303"/>
            <a:ext cx="2902247" cy="4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4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0" y="582562"/>
            <a:ext cx="11857703" cy="663678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Primeri dobrih praks LAS Dolina Soče 2014-2020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047" y="1415846"/>
            <a:ext cx="4136923" cy="2607947"/>
          </a:xfrm>
          <a:prstGeom prst="rect">
            <a:avLst/>
          </a:prstGeom>
        </p:spPr>
      </p:pic>
      <p:pic>
        <p:nvPicPr>
          <p:cNvPr id="5" name="Označba mesta vsebine 1"/>
          <p:cNvPicPr>
            <a:picLocks noChangeAspect="1"/>
          </p:cNvPicPr>
          <p:nvPr/>
        </p:nvPicPr>
        <p:blipFill rotWithShape="1">
          <a:blip r:embed="rId4"/>
          <a:srcRect l="1" t="9163" r="1127" b="14475"/>
          <a:stretch/>
        </p:blipFill>
        <p:spPr>
          <a:xfrm>
            <a:off x="4411153" y="1415846"/>
            <a:ext cx="2808183" cy="15821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614" y="1374029"/>
            <a:ext cx="3538685" cy="22078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54" y="4160367"/>
            <a:ext cx="3746944" cy="247035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613" y="3362632"/>
            <a:ext cx="2536723" cy="339950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0614" y="3963858"/>
            <a:ext cx="3621582" cy="247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85577" y="1141423"/>
            <a:ext cx="10730469" cy="4789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SPLOŠNE INFORMACIJE O P ESPRA 2021-2027</a:t>
            </a:r>
          </a:p>
          <a:p>
            <a:pPr marL="0" indent="0">
              <a:buNone/>
            </a:pPr>
            <a:endParaRPr lang="sl-SI" sz="22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r>
              <a:rPr lang="sl-SI" sz="2000" dirty="0" smtClean="0">
                <a:latin typeface="Noticia Text" panose="02000503060000020004" pitchFamily="2" charset="-18"/>
              </a:rPr>
              <a:t>Sklep Evropske komisije z dne 1. 12. 2022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4 PN, 10 specifičnih ciljev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Skupaj 34.185.202 </a:t>
            </a:r>
            <a:r>
              <a:rPr lang="sl-SI" sz="2000" dirty="0">
                <a:latin typeface="Noticia Text" panose="02000503060000020004" pitchFamily="2" charset="-18"/>
              </a:rPr>
              <a:t>evrov sredstev (23.929.641 </a:t>
            </a:r>
            <a:r>
              <a:rPr lang="sl-SI" sz="2000" dirty="0" smtClean="0">
                <a:latin typeface="Noticia Text" panose="02000503060000020004" pitchFamily="2" charset="-18"/>
              </a:rPr>
              <a:t>EU, 10.255.562 RS)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Horizontalno razmerje: 70 (EU)  : 30 % (RS)</a:t>
            </a:r>
          </a:p>
          <a:p>
            <a:r>
              <a:rPr lang="sl-SI" sz="2000" dirty="0" smtClean="0">
                <a:latin typeface="Noticia Text" panose="02000503060000020004" pitchFamily="2" charset="-18"/>
              </a:rPr>
              <a:t>Prevzete obveznosti: </a:t>
            </a:r>
            <a:endParaRPr lang="sl-SI" sz="2000" dirty="0">
              <a:latin typeface="Noticia Text" panose="02000503060000020004" pitchFamily="2" charset="-18"/>
            </a:endParaRPr>
          </a:p>
          <a:p>
            <a:endParaRPr lang="sl-SI" sz="20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000" dirty="0">
              <a:latin typeface="Noticia Text" panose="02000503060000020004" pitchFamily="2" charset="-18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48" y="4339608"/>
            <a:ext cx="8865451" cy="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7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0" y="582562"/>
            <a:ext cx="11857703" cy="663678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Primeri dobrih praks LAS Gorenjska košarica 2014-2020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Označba mesta vsebine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675" y="1238841"/>
            <a:ext cx="3773179" cy="25764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74" y="1246240"/>
            <a:ext cx="3584258" cy="28589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511" y="1246241"/>
            <a:ext cx="2856693" cy="38617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75" y="4283441"/>
            <a:ext cx="7705748" cy="21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4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0" y="582562"/>
            <a:ext cx="11857703" cy="663678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CLLD iz ESPRA 2021-2027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85578" y="1246240"/>
            <a:ext cx="10638571" cy="51104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l-SI" sz="2400" dirty="0" smtClean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CLLD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se na željo sektorja izvaja samostojno, kar pomeni ločene in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samostojne lokalne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akcijske skupine za ribištvo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- LASR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Dodeljena sredstva: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 12 milijonov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EUR,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kar predstavlja skoraj 40 % vseh sredstev sklada, razmerje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EU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70 % in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SI 30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 Ukrep se izvaja se na celotnem ozemlju Slovenije.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Odobrenih je 6 LASR in SLR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; 1 na obali, kjer je celotno obalno območje opredeljeno kot enotno ribiško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območje,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in 5 na celini, kjer je prisotna reprezentativna zastopanost sektorja ribogojstva.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Ključne vsebine/cilji strategij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: modro gospodarstvo, krožno gospodarstvo, zeleni dogovor, biotska raznovrstnost, pametna specializacija, od njive do vilic….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 </a:t>
            </a:r>
            <a:r>
              <a:rPr lang="sl-SI" sz="2000" b="1" dirty="0">
                <a:latin typeface="Noticia Text" panose="02000503060000020004" pitchFamily="2" charset="-18"/>
                <a:cs typeface="Times New Roman" panose="02020603050405020304" pitchFamily="18" charset="0"/>
              </a:rPr>
              <a:t>Kazalniki rezultata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: nova delovna mesta, ohranjena delovna mesta, nova podjetja, število oseb, ki imajo koristi od poslovanja, sodelovanje med deležniki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Vse SLR vsebujejo obvezne kazalnike, nekateri so izbrali še dodatne. </a:t>
            </a:r>
            <a:endParaRPr lang="sl-SI" sz="2000" dirty="0">
              <a:latin typeface="Noticia Text" panose="02000503060000020004" pitchFamily="2" charset="-18"/>
              <a:cs typeface="Times New Roman" panose="02020603050405020304" pitchFamily="18" charset="0"/>
            </a:endParaRPr>
          </a:p>
          <a:p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93241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85578" y="1145340"/>
            <a:ext cx="10720552" cy="528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KAJ SMO ŽE NAREDILI/NAPREDEK PRI IZVAJANJU </a:t>
            </a: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</a:rPr>
              <a:t>Začetek </a:t>
            </a:r>
            <a:r>
              <a:rPr lang="sl-SI" sz="2200" dirty="0" smtClean="0">
                <a:latin typeface="Noticia Text" panose="02000503060000020004" pitchFamily="2" charset="-18"/>
              </a:rPr>
              <a:t>aktivnosti:  delavnice 2019 za pripravo Programa 2021-2027.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</a:rPr>
              <a:t>Predhodne animacije </a:t>
            </a:r>
            <a:r>
              <a:rPr lang="sl-SI" sz="2200" dirty="0">
                <a:latin typeface="Noticia Text" panose="02000503060000020004" pitchFamily="2" charset="-18"/>
              </a:rPr>
              <a:t>in </a:t>
            </a:r>
            <a:r>
              <a:rPr lang="sl-SI" sz="2200" dirty="0" smtClean="0">
                <a:latin typeface="Noticia Text" panose="02000503060000020004" pitchFamily="2" charset="-18"/>
              </a:rPr>
              <a:t>informativne aktivnosti </a:t>
            </a:r>
            <a:r>
              <a:rPr lang="sl-SI" sz="2200" dirty="0">
                <a:latin typeface="Noticia Text" panose="02000503060000020004" pitchFamily="2" charset="-18"/>
              </a:rPr>
              <a:t>na </a:t>
            </a:r>
            <a:r>
              <a:rPr lang="sl-SI" sz="2200" dirty="0" smtClean="0">
                <a:latin typeface="Noticia Text" panose="02000503060000020004" pitchFamily="2" charset="-18"/>
              </a:rPr>
              <a:t>terenu, </a:t>
            </a:r>
            <a:r>
              <a:rPr lang="sl-SI" sz="2200" b="1" dirty="0">
                <a:latin typeface="Noticia Text" panose="02000503060000020004" pitchFamily="2" charset="-18"/>
              </a:rPr>
              <a:t>30. 6. </a:t>
            </a:r>
            <a:r>
              <a:rPr lang="sl-SI" sz="2200" b="1" dirty="0" smtClean="0">
                <a:latin typeface="Noticia Text" panose="02000503060000020004" pitchFamily="2" charset="-18"/>
              </a:rPr>
              <a:t>2021 MKGP objavi uradno „Povabilo </a:t>
            </a:r>
            <a:r>
              <a:rPr lang="sl-SI" sz="2200" b="1" dirty="0">
                <a:latin typeface="Noticia Text" panose="02000503060000020004" pitchFamily="2" charset="-18"/>
              </a:rPr>
              <a:t>o izkazu interesa za oblikovanje </a:t>
            </a:r>
            <a:r>
              <a:rPr lang="sl-SI" sz="2200" b="1" dirty="0" smtClean="0">
                <a:latin typeface="Noticia Text" panose="02000503060000020004" pitchFamily="2" charset="-18"/>
              </a:rPr>
              <a:t>LASR“.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>
                <a:latin typeface="Noticia Text" panose="02000503060000020004" pitchFamily="2" charset="-18"/>
              </a:rPr>
              <a:t>Odzvali so se vsi obstoječi LAS: LAS </a:t>
            </a:r>
            <a:r>
              <a:rPr lang="sl-SI" sz="2200" dirty="0" smtClean="0">
                <a:latin typeface="Noticia Text" panose="02000503060000020004" pitchFamily="2" charset="-18"/>
              </a:rPr>
              <a:t>Istre,  </a:t>
            </a:r>
            <a:r>
              <a:rPr lang="sl-SI" sz="2200" dirty="0">
                <a:latin typeface="Noticia Text" panose="02000503060000020004" pitchFamily="2" charset="-18"/>
              </a:rPr>
              <a:t>LAS Posavje, LAS Gorenjska košarica in LAS Dolina Soče in dva nova, na območjih, kjer smo to </a:t>
            </a:r>
            <a:r>
              <a:rPr lang="sl-SI" sz="2200" dirty="0" smtClean="0">
                <a:latin typeface="Noticia Text" panose="02000503060000020004" pitchFamily="2" charset="-18"/>
              </a:rPr>
              <a:t>tudi načrtovali.</a:t>
            </a:r>
            <a:endParaRPr lang="sl-SI" sz="2200" dirty="0">
              <a:latin typeface="Noticia Text" panose="02000503060000020004" pitchFamily="2" charset="-1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>
                <a:latin typeface="Noticia Text" panose="02000503060000020004" pitchFamily="2" charset="-18"/>
              </a:rPr>
              <a:t>Sledili so </a:t>
            </a:r>
            <a:r>
              <a:rPr lang="sl-SI" sz="2200" dirty="0" smtClean="0">
                <a:latin typeface="Noticia Text" panose="02000503060000020004" pitchFamily="2" charset="-18"/>
              </a:rPr>
              <a:t>številni delovni </a:t>
            </a:r>
            <a:r>
              <a:rPr lang="sl-SI" sz="2200" dirty="0">
                <a:latin typeface="Noticia Text" panose="02000503060000020004" pitchFamily="2" charset="-18"/>
              </a:rPr>
              <a:t>sestanki z deležniki na terenu in priprava pravnih podlag. </a:t>
            </a:r>
            <a:endParaRPr lang="sl-SI" sz="2200" dirty="0" smtClean="0">
              <a:latin typeface="Noticia Text" panose="02000503060000020004" pitchFamily="2" charset="-1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>
                <a:latin typeface="Noticia Text" panose="02000503060000020004" pitchFamily="2" charset="-18"/>
              </a:rPr>
              <a:t>Uredba o izvajanju lokalnega razvoja, ki ga vodi skupnost, iz Evropskega sklada za pomorstvo, ribištvo in akvakulturo, v programskem obdobju 2021–2027 je bila sprejeta 7. 7. </a:t>
            </a:r>
            <a:r>
              <a:rPr lang="sl-SI" sz="2200" dirty="0" smtClean="0">
                <a:latin typeface="Noticia Text" panose="02000503060000020004" pitchFamily="2" charset="-18"/>
              </a:rPr>
              <a:t>2023, dopolnjena aprila 2024.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200" dirty="0" smtClean="0">
                <a:latin typeface="Noticia Text" panose="02000503060000020004" pitchFamily="2" charset="-18"/>
              </a:rPr>
              <a:t>Pripravljena so bila tudi vsa navodila OU, ki omogočajo izvajanje ukrepa.  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2400" dirty="0">
              <a:latin typeface="Noticia Text" panose="02000503060000020004" pitchFamily="2" charset="-18"/>
            </a:endParaRPr>
          </a:p>
          <a:p>
            <a:endParaRPr lang="sl-SI" sz="2400" dirty="0"/>
          </a:p>
          <a:p>
            <a:endParaRPr lang="sl-SI" dirty="0"/>
          </a:p>
          <a:p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7498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04496" y="1170565"/>
            <a:ext cx="10701633" cy="5059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NAPREDEK PRI IZVAJANJU/IZVEDENE AKTIVNOSTI</a:t>
            </a:r>
          </a:p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 </a:t>
            </a: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Potrjene </a:t>
            </a:r>
            <a:r>
              <a:rPr lang="sl-SI" sz="2000" dirty="0">
                <a:latin typeface="Noticia Text" panose="02000503060000020004" pitchFamily="2" charset="-18"/>
              </a:rPr>
              <a:t>in delujoče LASR in SLR: LASR so bile potrjene 18. 9. 2023, njihove strategije lokalnega razvoja pa 27. 11 </a:t>
            </a:r>
            <a:r>
              <a:rPr lang="sl-SI" sz="2000" dirty="0" smtClean="0">
                <a:latin typeface="Noticia Text" panose="02000503060000020004" pitchFamily="2" charset="-18"/>
              </a:rPr>
              <a:t>. 2023 </a:t>
            </a:r>
            <a:r>
              <a:rPr lang="sl-SI" sz="2000" dirty="0">
                <a:latin typeface="Noticia Text" panose="02000503060000020004" pitchFamily="2" charset="-18"/>
              </a:rPr>
              <a:t>in 28. 11 . 2023.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</a:rPr>
              <a:t>Izplačana pripravljalna podpora v obliki pavšalnega zneska v skupni vrednosti 120.000 </a:t>
            </a:r>
            <a:r>
              <a:rPr lang="sl-SI" sz="2000" dirty="0" smtClean="0">
                <a:latin typeface="Noticia Text" panose="02000503060000020004" pitchFamily="2" charset="-18"/>
              </a:rPr>
              <a:t>EUR.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Priprava dokumentov za izplačilo stroškov za delovanje v letu 2024 na podlagi določenih mejnikov.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Vzporedno je potekal tudi zaključek programskega obdobja ESPR 2014-2020 in številne revizije.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LASR so objavile prve javne pozive za izbor projektov na lokalni ravni.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Sledi izbor projektov; skladno </a:t>
            </a:r>
            <a:r>
              <a:rPr lang="sl-SI" sz="2000" dirty="0" smtClean="0">
                <a:latin typeface="Noticia Text" panose="02000503060000020004" pitchFamily="2" charset="-18"/>
              </a:rPr>
              <a:t>s pravili </a:t>
            </a:r>
            <a:r>
              <a:rPr lang="sl-SI" sz="2000" dirty="0" smtClean="0">
                <a:latin typeface="Noticia Text" panose="02000503060000020004" pitchFamily="2" charset="-18"/>
              </a:rPr>
              <a:t>jih morajo posredovati v končno odobritev na posredniški organ - ARSKTRP do konca leta 2024.</a:t>
            </a:r>
            <a:endParaRPr lang="sl-SI" sz="20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3377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04497" y="1156325"/>
            <a:ext cx="10682714" cy="5023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SODELOVANJE Z LASR/DELEŽNIKI </a:t>
            </a: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200" dirty="0">
              <a:latin typeface="Noticia Text" panose="02000503060000020004" pitchFamily="2" charset="-1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</a:rPr>
              <a:t>Izvedbeni </a:t>
            </a:r>
            <a:r>
              <a:rPr lang="sl-SI" sz="2000" dirty="0" smtClean="0">
                <a:latin typeface="Noticia Text" panose="02000503060000020004" pitchFamily="2" charset="-18"/>
              </a:rPr>
              <a:t>načrt OU : pravočasen začetek, načrtovanje ter preverjanje izvedenih aktivnosti, proaktivno delovanje.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Naš moto je: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ohraniti vse, kar deluje in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izboljšati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tisto,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kjer je to mogoče, predvsem z vidika poenostavitve in preglednosti za vse sodelujoče deležnike.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Kaj je naša prednost: majhen sektor, osebna dostopnost ter redna, proaktivna in odprta komunikacija z vsemi deležniki na terenu.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Odlično sodelovanje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z Agencijo RS za kmetijske trge in razvoj podeželja.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Korektni in transparentni odnosi s predstavniki EK/DG MARE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Ne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pozabimo: Za vsakim projektom so ljudje, ki dajejo svoj čas, znanje, finančna sredstva in verjamejo v ohranitev sektorja ter razvoj lokalnega območja.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Zaupanje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in sodelovanje je </a:t>
            </a:r>
            <a:r>
              <a:rPr lang="sl-SI" sz="2000" dirty="0">
                <a:latin typeface="Noticia Text" panose="02000503060000020004" pitchFamily="2" charset="-18"/>
                <a:cs typeface="Times New Roman" panose="02020603050405020304" pitchFamily="18" charset="0"/>
              </a:rPr>
              <a:t>ključ do </a:t>
            </a:r>
            <a:r>
              <a:rPr lang="sl-SI" sz="2000" dirty="0" smtClean="0">
                <a:latin typeface="Noticia Text" panose="02000503060000020004" pitchFamily="2" charset="-18"/>
                <a:cs typeface="Times New Roman" panose="02020603050405020304" pitchFamily="18" charset="0"/>
              </a:rPr>
              <a:t>uspeha.</a:t>
            </a:r>
            <a:endParaRPr lang="sl-SI" sz="2000" dirty="0" smtClean="0">
              <a:latin typeface="Noticia Text" panose="02000503060000020004" pitchFamily="2" charset="-18"/>
            </a:endParaRPr>
          </a:p>
          <a:p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0668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-131381" y="-113513"/>
            <a:ext cx="11370091" cy="1959843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7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Hvala </a:t>
            </a:r>
            <a:r>
              <a:rPr lang="sl-SI" sz="27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za </a:t>
            </a:r>
            <a:r>
              <a:rPr lang="sl-SI" sz="27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pozornost!</a:t>
            </a:r>
            <a:br>
              <a:rPr lang="sl-SI" sz="2700" dirty="0" smtClean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700" dirty="0">
                <a:solidFill>
                  <a:srgbClr val="007EAA"/>
                </a:solidFill>
                <a:latin typeface="Noticia Text" panose="02000503060000020004" pitchFamily="2" charset="-18"/>
              </a:rPr>
              <a:t/>
            </a:r>
            <a:br>
              <a:rPr lang="sl-SI" sz="2700" dirty="0">
                <a:solidFill>
                  <a:srgbClr val="007EAA"/>
                </a:solidFill>
                <a:latin typeface="Noticia Text" panose="02000503060000020004" pitchFamily="2" charset="-18"/>
              </a:rPr>
            </a:b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  <a:hlinkClick r:id="rId3"/>
              </a:rPr>
              <a:t>espra.mkgp@gov.si</a:t>
            </a: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 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1" y="2144109"/>
            <a:ext cx="2315784" cy="30850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52" y="3012979"/>
            <a:ext cx="2762713" cy="2119486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781" y="3417965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8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79273" y="1135117"/>
            <a:ext cx="10739468" cy="4748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PREDNOSTNE NALOGE P ESPRA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 smtClean="0">
              <a:latin typeface="Noticia Text" panose="02000503060000020004" pitchFamily="2" charset="-18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Spodbujanje </a:t>
            </a:r>
            <a:r>
              <a:rPr lang="sl-SI" sz="2000" dirty="0">
                <a:latin typeface="Noticia Text" panose="02000503060000020004" pitchFamily="2" charset="-18"/>
              </a:rPr>
              <a:t>trajnostnega ribištva in ohranjanje vodnih bioloških virov (6 sp. ciljev)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Spodbujanje </a:t>
            </a:r>
            <a:r>
              <a:rPr lang="sl-SI" sz="2000" dirty="0">
                <a:latin typeface="Noticia Text" panose="02000503060000020004" pitchFamily="2" charset="-18"/>
              </a:rPr>
              <a:t>trajnostnih dejavnosti akvakulture ter predelave in trženja ribiških proizvodov in proizvodov iz akvakulture (2 sp. cilja)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Omogočanje </a:t>
            </a:r>
            <a:r>
              <a:rPr lang="sl-SI" sz="2000" dirty="0">
                <a:latin typeface="Noticia Text" panose="02000503060000020004" pitchFamily="2" charset="-18"/>
              </a:rPr>
              <a:t>rasti trajnostnega modrega gospodarstva ter spodbujanje razvoja ribiških in akvakulturnih skupnosti na obalnih in celinskih območjih – CLLD (1 sp. cilj)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Krepitev </a:t>
            </a:r>
            <a:r>
              <a:rPr lang="sl-SI" sz="2000" dirty="0">
                <a:latin typeface="Noticia Text" panose="02000503060000020004" pitchFamily="2" charset="-18"/>
              </a:rPr>
              <a:t>mednarodnega upravljanja oceanov ter omogočanje varnih, zaščitenih, čistih in trajnostno upravljanih morij in oceanov (1. sp. cilj)</a:t>
            </a:r>
          </a:p>
          <a:p>
            <a:pPr marL="0" indent="0">
              <a:buNone/>
            </a:pPr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769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1885" y="1144780"/>
            <a:ext cx="10726858" cy="46001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96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AKTIVNOSTI PN 1</a:t>
            </a: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Konkurenčna in energetsko bolj učinkovita flota ( 1 JR)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Pristanišča, ki zagotavljajo ustrezne delovne in trajnostne pogoje za ribiče (1 JR)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Spodbujanje ohranjanja kakovosti proizvodov znotraj kratkih verig za ribiške proizvode (1 JR, vezano na 1.)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Blažitev podnebnih sprememb in krepitev ekonomske trajnosti sektorja, 1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Zamenjava glavnega ali pomožnega motorja,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Začasna ukinitev ribolovnih dejavnosti,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Zbiranje podatkov, 3 DN, več zahtevkov in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Nadzor in izvrševanje, 22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Varovanje in obnavljanje vodne in morske biotske raznovrstnosti, 10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8000" dirty="0" smtClean="0">
                <a:latin typeface="Noticia Text" panose="02000503060000020004" pitchFamily="2" charset="-18"/>
              </a:rPr>
              <a:t>Upravljanje z območji NATURA 2000 in zavarovanimi območji ter izvajanje prednostnega okvira ukrepanja, 3 JN</a:t>
            </a:r>
          </a:p>
          <a:p>
            <a:pPr>
              <a:defRPr/>
            </a:pPr>
            <a:endParaRPr lang="sl-SI" sz="8000" dirty="0" smtClean="0">
              <a:solidFill>
                <a:srgbClr val="00518E"/>
              </a:solidFill>
              <a:latin typeface="Noticia Text" panose="02000503060000020004" pitchFamily="2" charset="-18"/>
            </a:endParaRPr>
          </a:p>
          <a:p>
            <a:pPr algn="ctr">
              <a:defRPr/>
            </a:pPr>
            <a:r>
              <a:rPr lang="sl-SI" sz="8000" dirty="0" smtClean="0">
                <a:solidFill>
                  <a:srgbClr val="FF0000"/>
                </a:solidFill>
                <a:latin typeface="Noticia Text" panose="02000503060000020004" pitchFamily="2" charset="-18"/>
              </a:rPr>
              <a:t>SKUPAJ: 10 AKTIVNOSTI (5 JR + 45 JN)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7079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04497" y="1157392"/>
            <a:ext cx="10764695" cy="491548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AKTIVNOSTI PN 2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Konkurenčna in trajnostna akvakultura, 2 JR (1 manjši, prilagojen za nakup opreme)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Akvakultura, ki ohranja habitate,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Akvakultura, ki temelji na znanju, in raziskave, 3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Inovacije v akvakulturi,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Konkurenčna in okolju prijazna predelovalna industrija,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Promocija rib, akvakulture, lokalnih sektorjev in proizvodov, 6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Inovacije v predelavi, 1 JR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200" dirty="0">
                <a:latin typeface="Noticia Text" panose="02000503060000020004" pitchFamily="2" charset="-18"/>
              </a:rPr>
              <a:t>Krizni mehanizem, 1 JR (pogojno)</a:t>
            </a:r>
          </a:p>
          <a:p>
            <a:pPr>
              <a:defRPr/>
            </a:pPr>
            <a:endParaRPr lang="sl-SI" sz="2200" dirty="0">
              <a:latin typeface="Noticia Text" panose="02000503060000020004" pitchFamily="2" charset="-18"/>
            </a:endParaRPr>
          </a:p>
          <a:p>
            <a:pPr algn="ctr">
              <a:defRPr/>
            </a:pPr>
            <a:r>
              <a:rPr lang="sl-SI" sz="2200" dirty="0">
                <a:solidFill>
                  <a:srgbClr val="FF0000"/>
                </a:solidFill>
                <a:latin typeface="Noticia Text" panose="02000503060000020004" pitchFamily="2" charset="-18"/>
              </a:rPr>
              <a:t>SKUPAJ: 8 AKTIVNOSTI (7 JR + 9 JN)</a:t>
            </a:r>
          </a:p>
          <a:p>
            <a:pPr marL="0" indent="0">
              <a:buNone/>
            </a:pPr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061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54947" y="1138474"/>
            <a:ext cx="10600734" cy="4776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AKTIVNOSTI PN 3 – CLLD</a:t>
            </a:r>
          </a:p>
          <a:p>
            <a:pPr marL="0" indent="0">
              <a:buNone/>
            </a:pP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sl-SI" altLang="sl-SI" sz="2000" dirty="0" smtClean="0">
                <a:latin typeface="Noticia Text" panose="02000503060000020004" pitchFamily="2" charset="-18"/>
              </a:rPr>
              <a:t>Podpora </a:t>
            </a:r>
            <a:r>
              <a:rPr lang="sl-SI" altLang="sl-SI" sz="2000" dirty="0">
                <a:latin typeface="Noticia Text" panose="02000503060000020004" pitchFamily="2" charset="-18"/>
              </a:rPr>
              <a:t>za krepitev zmogljivosti in pripravljalne ukrepe v podporo oblikovanju in prihodnjemu izvajanju strategije – „pripravljalna podpora“, sofinancirano 100 % v obliki pavšala, izplačano 2 dveh fazah.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sl-SI" altLang="sl-SI" sz="2000" dirty="0" smtClean="0">
                <a:latin typeface="Noticia Text" panose="02000503060000020004" pitchFamily="2" charset="-18"/>
              </a:rPr>
              <a:t>Podpora </a:t>
            </a:r>
            <a:r>
              <a:rPr lang="sl-SI" altLang="sl-SI" sz="2000" dirty="0">
                <a:latin typeface="Noticia Text" panose="02000503060000020004" pitchFamily="2" charset="-18"/>
              </a:rPr>
              <a:t>izvajanje operacij, vključno z dejavnostmi sodelovanja in njihovo pripravo, izbranih v okviru strategije, sofinancirano med 50 % in 100 </a:t>
            </a:r>
            <a:r>
              <a:rPr lang="sl-SI" altLang="sl-SI" sz="2000" dirty="0" smtClean="0">
                <a:latin typeface="Noticia Text" panose="02000503060000020004" pitchFamily="2" charset="-18"/>
              </a:rPr>
              <a:t>%.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sl-SI" altLang="sl-SI" sz="2000" dirty="0" smtClean="0">
                <a:latin typeface="Noticia Text" panose="02000503060000020004" pitchFamily="2" charset="-18"/>
              </a:rPr>
              <a:t>Podpora </a:t>
            </a:r>
            <a:r>
              <a:rPr lang="sl-SI" altLang="sl-SI" sz="2000" dirty="0">
                <a:latin typeface="Noticia Text" panose="02000503060000020004" pitchFamily="2" charset="-18"/>
              </a:rPr>
              <a:t>za upravljanje, spremljanje in vrednotenje strategije ter njene animacije, vključno z olajševanjem izmenjav med deležniki, sofinancirano do 100 %, podora se dodeli v višini do 25 % višine sredstev , ki so namenjeni za izvajanje SLR.</a:t>
            </a:r>
          </a:p>
          <a:p>
            <a:pPr marL="0" indent="0">
              <a:buNone/>
            </a:pPr>
            <a:endParaRPr lang="sl-SI" sz="20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8068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10803" y="1119555"/>
            <a:ext cx="10689020" cy="4896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IZBRANE AKTIVNOSTI PN 4</a:t>
            </a:r>
          </a:p>
          <a:p>
            <a:pPr marL="0" indent="0">
              <a:buNone/>
            </a:pPr>
            <a:endParaRPr lang="sl-SI" sz="2400" dirty="0" smtClean="0">
              <a:latin typeface="Noticia Text" panose="02000503060000020004" pitchFamily="2" charset="-18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000" dirty="0">
                <a:latin typeface="Noticia Text" panose="02000503060000020004" pitchFamily="2" charset="-18"/>
              </a:rPr>
              <a:t>Ukrepanje za ohranjanje habitatnih tipov Natura 2000 ter za obnovo zaščitenih območij - Skupaj 5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000" dirty="0">
                <a:latin typeface="Noticia Text" panose="02000503060000020004" pitchFamily="2" charset="-18"/>
              </a:rPr>
              <a:t>Podpora pomorskemu prostorskemu načrtovanju v skladu z Direktivo 2014/89/EU - Skupaj: 5 JN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2000" dirty="0">
                <a:latin typeface="Noticia Text" panose="02000503060000020004" pitchFamily="2" charset="-18"/>
              </a:rPr>
              <a:t>Izvajanje pomorskega nadzora: Skupaj: 2 JN</a:t>
            </a:r>
          </a:p>
          <a:p>
            <a:pPr algn="ctr">
              <a:defRPr/>
            </a:pPr>
            <a:endParaRPr lang="sl-SI" sz="2400" dirty="0">
              <a:solidFill>
                <a:schemeClr val="accent1"/>
              </a:solidFill>
            </a:endParaRPr>
          </a:p>
          <a:p>
            <a:pPr algn="ctr">
              <a:defRPr/>
            </a:pPr>
            <a:r>
              <a:rPr lang="sl-SI" sz="2000" dirty="0">
                <a:solidFill>
                  <a:srgbClr val="FF0000"/>
                </a:solidFill>
                <a:latin typeface="Noticia Text" panose="02000503060000020004" pitchFamily="2" charset="-18"/>
              </a:rPr>
              <a:t>3 AKTIVNOSTI, 12 JN</a:t>
            </a:r>
          </a:p>
          <a:p>
            <a:pPr marL="0" indent="0">
              <a:buNone/>
            </a:pPr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336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491884" y="1125861"/>
            <a:ext cx="10714246" cy="518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PRAVNE PODLAGE ZA IZVAJANJE P ESPRA</a:t>
            </a:r>
            <a:endParaRPr lang="sl-SI" sz="24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Uredba o </a:t>
            </a:r>
            <a:r>
              <a:rPr lang="sl-SI" sz="2000" dirty="0">
                <a:latin typeface="Noticia Text" panose="02000503060000020004" pitchFamily="2" charset="-18"/>
              </a:rPr>
              <a:t>izvajanju aktivnosti in tehnične pomoči programa za izvajanje evropskega sklada za pomorstvo, ribištvo in akvakulturo za obdobje 2021–2027, ki se izvajajo v skladu s predpisi, ki urejajo javno naročanje </a:t>
            </a:r>
            <a:r>
              <a:rPr lang="sl-SI" sz="2000" dirty="0" smtClean="0">
                <a:latin typeface="Noticia Text" panose="02000503060000020004" pitchFamily="2" charset="-18"/>
              </a:rPr>
              <a:t>(Uradni list RS, št. 79/23)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Uredba </a:t>
            </a:r>
            <a:r>
              <a:rPr lang="sl-SI" sz="2000" dirty="0">
                <a:latin typeface="Noticia Text" panose="02000503060000020004" pitchFamily="2" charset="-18"/>
              </a:rPr>
              <a:t>o </a:t>
            </a:r>
            <a:r>
              <a:rPr lang="sl-SI" sz="2000" dirty="0" smtClean="0">
                <a:latin typeface="Noticia Text" panose="02000503060000020004" pitchFamily="2" charset="-18"/>
              </a:rPr>
              <a:t>izvajanju lokalnega </a:t>
            </a:r>
            <a:r>
              <a:rPr lang="sl-SI" sz="2000" dirty="0">
                <a:latin typeface="Noticia Text" panose="02000503060000020004" pitchFamily="2" charset="-18"/>
              </a:rPr>
              <a:t>razvoja, ki ga vodi skupnost, iz Evropskega sklada za pomorstvo, ribištvo in akvakulturo, v programskem obdobju </a:t>
            </a:r>
            <a:r>
              <a:rPr lang="sl-SI" sz="2000" dirty="0" smtClean="0">
                <a:latin typeface="Noticia Text" panose="02000503060000020004" pitchFamily="2" charset="-18"/>
              </a:rPr>
              <a:t>2021–2027(Uradni list RS, št. 74/23)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sl-SI" sz="2000" dirty="0" smtClean="0">
                <a:latin typeface="Noticia Text" panose="02000503060000020004" pitchFamily="2" charset="-18"/>
              </a:rPr>
              <a:t>Uredba o izvajanju aktivnosti programa za izvajanje evropskega sklada za pomorstvo, ribištvo in akvakulturo 2021-2027, ki se izvajajo z javnimi razpisi </a:t>
            </a:r>
            <a:r>
              <a:rPr lang="sl-SI" sz="2000" dirty="0" smtClean="0">
                <a:solidFill>
                  <a:srgbClr val="FF0000"/>
                </a:solidFill>
                <a:latin typeface="Noticia Text" panose="02000503060000020004" pitchFamily="2" charset="-18"/>
              </a:rPr>
              <a:t>– v pripravi!</a:t>
            </a:r>
            <a:endParaRPr lang="sl-SI" sz="2000" dirty="0">
              <a:solidFill>
                <a:srgbClr val="FF0000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400" dirty="0"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3554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značba mesta vsebine 9"/>
          <p:cNvSpPr>
            <a:spLocks noGrp="1"/>
          </p:cNvSpPr>
          <p:nvPr>
            <p:ph idx="1"/>
          </p:nvPr>
        </p:nvSpPr>
        <p:spPr>
          <a:xfrm>
            <a:off x="523416" y="1144780"/>
            <a:ext cx="10676408" cy="49722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96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TRENUTNO STANJE IZVAJANJA P ESPRA</a:t>
            </a:r>
          </a:p>
          <a:p>
            <a:pPr marL="0" indent="0">
              <a:buNone/>
            </a:pPr>
            <a:endParaRPr lang="sl-SI" sz="29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9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r>
              <a:rPr lang="sl-SI" sz="8000" dirty="0" smtClean="0">
                <a:latin typeface="Noticia Text" panose="02000503060000020004" pitchFamily="2" charset="-18"/>
              </a:rPr>
              <a:t>Izbranih skupaj 19 operacij v vrednosti 2.440.730 EUR. </a:t>
            </a:r>
          </a:p>
          <a:p>
            <a:r>
              <a:rPr lang="sl-SI" sz="8000" dirty="0" smtClean="0">
                <a:latin typeface="Noticia Text" panose="02000503060000020004" pitchFamily="2" charset="-18"/>
              </a:rPr>
              <a:t>Izplačil skupaj </a:t>
            </a:r>
            <a:r>
              <a:rPr lang="sl-SI" sz="8000" dirty="0">
                <a:latin typeface="Noticia Text" panose="02000503060000020004" pitchFamily="2" charset="-18"/>
              </a:rPr>
              <a:t>195.044,30</a:t>
            </a:r>
            <a:r>
              <a:rPr lang="sl-SI" sz="8000" dirty="0" smtClean="0">
                <a:latin typeface="Noticia Text" panose="02000503060000020004" pitchFamily="2" charset="-18"/>
              </a:rPr>
              <a:t> EUR, od tega:</a:t>
            </a:r>
          </a:p>
          <a:p>
            <a:pPr marL="0" indent="0">
              <a:buNone/>
            </a:pPr>
            <a:endParaRPr lang="sl-SI" sz="8000" dirty="0" smtClean="0">
              <a:latin typeface="Noticia Text" panose="02000503060000020004" pitchFamily="2" charset="-1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8000" dirty="0" smtClean="0">
                <a:latin typeface="Noticia Text" panose="02000503060000020004" pitchFamily="2" charset="-18"/>
              </a:rPr>
              <a:t>PN 1: 11 potrjenih operacij, skupna vrednost 2.168.770,99 EUR. Izplačano: 88.420,14 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8000" dirty="0" smtClean="0">
                <a:latin typeface="Noticia Text" panose="02000503060000020004" pitchFamily="2" charset="-18"/>
              </a:rPr>
              <a:t>PN 2: 1 izbrana operacija v vrednosti 26.705,80 EUR. Vsa izplačila do konca 2024.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8000" dirty="0" smtClean="0">
                <a:latin typeface="Noticia Text" panose="02000503060000020004" pitchFamily="2" charset="-18"/>
              </a:rPr>
              <a:t>PN 3: 6 izbranih operacij (LASR) in potrjenih strategij (SLR) v skupni vrednosti 12.131.506,25 EUR. Izplačana sredstva: 120.000 EUR. V 2024 predvidoma izplačil V 2024 186.375,02 EUR (delovanje LASR).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8000" dirty="0" smtClean="0">
                <a:latin typeface="Noticia Text" panose="02000503060000020004" pitchFamily="2" charset="-18"/>
              </a:rPr>
              <a:t>PN 4: 2 izbrani operaciji, skupna vrednost 240.221,39 EUR. Izplačila (delno) v 2025: 102.000 eur).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8000" dirty="0">
              <a:latin typeface="Noticia Text" panose="02000503060000020004" pitchFamily="2" charset="-1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sz="80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endParaRPr lang="sl-SI" sz="20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000" dirty="0" smtClean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  <a:p>
            <a:pPr marL="0" indent="0">
              <a:buNone/>
            </a:pPr>
            <a:r>
              <a:rPr lang="sl-SI" sz="2000" dirty="0" smtClean="0">
                <a:solidFill>
                  <a:srgbClr val="007EAA"/>
                </a:solidFill>
                <a:latin typeface="Noticia Text" panose="02000503060000020004" pitchFamily="2" charset="-18"/>
              </a:rPr>
              <a:t> </a:t>
            </a:r>
            <a:endParaRPr lang="sl-SI" sz="2000" dirty="0">
              <a:solidFill>
                <a:srgbClr val="007EAA"/>
              </a:solidFill>
              <a:latin typeface="Noticia Text" panose="0200050306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69452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1931</Words>
  <Application>Microsoft Office PowerPoint</Application>
  <PresentationFormat>Širokozaslonsko</PresentationFormat>
  <Paragraphs>191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Noticia Text</vt:lpstr>
      <vt:lpstr>Times New Roman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Primeri dobrih praks LAS Istre 2014-2020</vt:lpstr>
      <vt:lpstr>Primeri dobrih praks LAS Posavje 2014-2020</vt:lpstr>
      <vt:lpstr>Primeri dobrih praks LAS Dolina Soče 2014-2020</vt:lpstr>
      <vt:lpstr>Primeri dobrih praks LAS Gorenjska košarica 2014-2020</vt:lpstr>
      <vt:lpstr>CLLD iz ESPRA 2021-2027</vt:lpstr>
      <vt:lpstr>PowerPointova predstavitev</vt:lpstr>
      <vt:lpstr>PowerPointova predstavitev</vt:lpstr>
      <vt:lpstr>PowerPointova predstavitev</vt:lpstr>
      <vt:lpstr>         Hvala za pozornost!  espra.mkgp@gov.si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natalija.stanic@art-design.si</dc:creator>
  <cp:lastModifiedBy>Neža Sautet</cp:lastModifiedBy>
  <cp:revision>47</cp:revision>
  <dcterms:created xsi:type="dcterms:W3CDTF">2023-05-23T08:37:57Z</dcterms:created>
  <dcterms:modified xsi:type="dcterms:W3CDTF">2024-05-23T14:45:21Z</dcterms:modified>
</cp:coreProperties>
</file>