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57" r:id="rId4"/>
    <p:sldId id="258" r:id="rId5"/>
    <p:sldId id="263" r:id="rId6"/>
    <p:sldId id="264" r:id="rId7"/>
    <p:sldId id="265" r:id="rId8"/>
    <p:sldId id="259" r:id="rId9"/>
    <p:sldId id="260" r:id="rId10"/>
    <p:sldId id="266" r:id="rId11"/>
    <p:sldId id="267" r:id="rId12"/>
    <p:sldId id="261" r:id="rId13"/>
  </p:sldIdLst>
  <p:sldSz cx="24382413" cy="13716000"/>
  <p:notesSz cx="6858000" cy="9144000"/>
  <p:embeddedFontLst>
    <p:embeddedFont>
      <p:font typeface="Montserrat" panose="00000500000000000000" pitchFamily="2" charset="-18"/>
      <p:regular r:id="rId15"/>
      <p:bold r:id="rId16"/>
      <p:italic r:id="rId17"/>
      <p:boldItalic r:id="rId18"/>
    </p:embeddedFont>
    <p:embeddedFont>
      <p:font typeface="Verdana" panose="020B0604030504040204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3" roundtripDataSignature="AMtx7mgPlRqQHxFJb5BTzNf9RkJwNl51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31" d="100"/>
          <a:sy n="31" d="100"/>
        </p:scale>
        <p:origin x="8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0" name="Google Shape;11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35141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8" name="Google Shape;118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378414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6580fbb85a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6" name="Google Shape;126;g6580fbb85a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25987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3115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48401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2" name="Google Shape;10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43520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0" name="Google Shape;11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8" name="Google Shape;118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6"/>
          <p:cNvSpPr txBox="1">
            <a:spLocks noGrp="1"/>
          </p:cNvSpPr>
          <p:nvPr>
            <p:ph type="title"/>
          </p:nvPr>
        </p:nvSpPr>
        <p:spPr>
          <a:xfrm>
            <a:off x="1676291" y="730251"/>
            <a:ext cx="2102983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6"/>
          <p:cNvSpPr txBox="1">
            <a:spLocks noGrp="1"/>
          </p:cNvSpPr>
          <p:nvPr>
            <p:ph type="body" idx="1"/>
          </p:nvPr>
        </p:nvSpPr>
        <p:spPr>
          <a:xfrm>
            <a:off x="1676291" y="3651250"/>
            <a:ext cx="2102983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6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6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6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5"/>
          <p:cNvSpPr txBox="1">
            <a:spLocks noGrp="1"/>
          </p:cNvSpPr>
          <p:nvPr>
            <p:ph type="title"/>
          </p:nvPr>
        </p:nvSpPr>
        <p:spPr>
          <a:xfrm>
            <a:off x="1676291" y="730251"/>
            <a:ext cx="2102983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5"/>
          <p:cNvSpPr txBox="1">
            <a:spLocks noGrp="1"/>
          </p:cNvSpPr>
          <p:nvPr>
            <p:ph type="body" idx="1"/>
          </p:nvPr>
        </p:nvSpPr>
        <p:spPr>
          <a:xfrm rot="5400000">
            <a:off x="7839869" y="-2512327"/>
            <a:ext cx="8702676" cy="21029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45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5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45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verticale e tes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6"/>
          <p:cNvSpPr txBox="1">
            <a:spLocks noGrp="1"/>
          </p:cNvSpPr>
          <p:nvPr>
            <p:ph type="title"/>
          </p:nvPr>
        </p:nvSpPr>
        <p:spPr>
          <a:xfrm rot="5400000">
            <a:off x="14265555" y="3913359"/>
            <a:ext cx="11623676" cy="5257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6"/>
          <p:cNvSpPr txBox="1">
            <a:spLocks noGrp="1"/>
          </p:cNvSpPr>
          <p:nvPr>
            <p:ph type="body" idx="1"/>
          </p:nvPr>
        </p:nvSpPr>
        <p:spPr>
          <a:xfrm rot="5400000">
            <a:off x="3598250" y="-1191708"/>
            <a:ext cx="11623676" cy="15467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46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6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46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contenuto">
  <p:cSld name="1_Titolo e contenuto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7"/>
          <p:cNvSpPr txBox="1">
            <a:spLocks noGrp="1"/>
          </p:cNvSpPr>
          <p:nvPr>
            <p:ph type="title"/>
          </p:nvPr>
        </p:nvSpPr>
        <p:spPr>
          <a:xfrm>
            <a:off x="1676291" y="730251"/>
            <a:ext cx="2102983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Verdana"/>
              <a:buNone/>
              <a:defRPr sz="5600"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7"/>
          <p:cNvSpPr txBox="1">
            <a:spLocks noGrp="1"/>
          </p:cNvSpPr>
          <p:nvPr>
            <p:ph type="body" idx="1"/>
          </p:nvPr>
        </p:nvSpPr>
        <p:spPr>
          <a:xfrm>
            <a:off x="1676291" y="3651250"/>
            <a:ext cx="2102983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Verdana"/>
                <a:ea typeface="Verdana"/>
                <a:cs typeface="Verdana"/>
                <a:sym typeface="Verdana"/>
              </a:defRPr>
            </a:lvl1pPr>
            <a:lvl2pPr marL="914400" lvl="1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Verdana"/>
                <a:ea typeface="Verdana"/>
                <a:cs typeface="Verdana"/>
                <a:sym typeface="Verdana"/>
              </a:defRPr>
            </a:lvl2pPr>
            <a:lvl3pPr marL="1371600" lvl="2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Verdana"/>
                <a:ea typeface="Verdana"/>
                <a:cs typeface="Verdana"/>
                <a:sym typeface="Verdana"/>
              </a:defRPr>
            </a:lvl3pPr>
            <a:lvl4pPr marL="1828800" lvl="3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Verdana"/>
                <a:ea typeface="Verdana"/>
                <a:cs typeface="Verdana"/>
                <a:sym typeface="Verdana"/>
              </a:defRPr>
            </a:lvl4pPr>
            <a:lvl5pPr marL="2286000" lvl="4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Verdana"/>
                <a:ea typeface="Verdana"/>
                <a:cs typeface="Verdana"/>
                <a:sym typeface="Verdana"/>
              </a:defRPr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47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47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7"/>
          <p:cNvSpPr txBox="1">
            <a:spLocks noGrp="1"/>
          </p:cNvSpPr>
          <p:nvPr>
            <p:ph type="ctrTitle"/>
          </p:nvPr>
        </p:nvSpPr>
        <p:spPr>
          <a:xfrm>
            <a:off x="3047802" y="2244726"/>
            <a:ext cx="1828681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99"/>
              <a:buFont typeface="Calibri"/>
              <a:buNone/>
              <a:defRPr sz="1199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7"/>
          <p:cNvSpPr txBox="1">
            <a:spLocks noGrp="1"/>
          </p:cNvSpPr>
          <p:nvPr>
            <p:ph type="subTitle" idx="1"/>
          </p:nvPr>
        </p:nvSpPr>
        <p:spPr>
          <a:xfrm>
            <a:off x="3047802" y="7204076"/>
            <a:ext cx="18286810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0" name="Google Shape;20;p37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7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7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8"/>
          <p:cNvSpPr txBox="1">
            <a:spLocks noGrp="1"/>
          </p:cNvSpPr>
          <p:nvPr>
            <p:ph type="title"/>
          </p:nvPr>
        </p:nvSpPr>
        <p:spPr>
          <a:xfrm>
            <a:off x="1663592" y="3419477"/>
            <a:ext cx="2102983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999"/>
              <a:buFont typeface="Calibri"/>
              <a:buNone/>
              <a:defRPr sz="1199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8"/>
          <p:cNvSpPr txBox="1">
            <a:spLocks noGrp="1"/>
          </p:cNvSpPr>
          <p:nvPr>
            <p:ph type="body" idx="1"/>
          </p:nvPr>
        </p:nvSpPr>
        <p:spPr>
          <a:xfrm>
            <a:off x="1663592" y="9178927"/>
            <a:ext cx="2102983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38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8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8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2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9"/>
          <p:cNvSpPr txBox="1">
            <a:spLocks noGrp="1"/>
          </p:cNvSpPr>
          <p:nvPr>
            <p:ph type="title"/>
          </p:nvPr>
        </p:nvSpPr>
        <p:spPr>
          <a:xfrm>
            <a:off x="1676291" y="730251"/>
            <a:ext cx="2102983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9"/>
          <p:cNvSpPr txBox="1">
            <a:spLocks noGrp="1"/>
          </p:cNvSpPr>
          <p:nvPr>
            <p:ph type="body" idx="1"/>
          </p:nvPr>
        </p:nvSpPr>
        <p:spPr>
          <a:xfrm>
            <a:off x="1676291" y="3651250"/>
            <a:ext cx="10362526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9"/>
          <p:cNvSpPr txBox="1">
            <a:spLocks noGrp="1"/>
          </p:cNvSpPr>
          <p:nvPr>
            <p:ph type="body" idx="2"/>
          </p:nvPr>
        </p:nvSpPr>
        <p:spPr>
          <a:xfrm>
            <a:off x="12343596" y="3651250"/>
            <a:ext cx="10362526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39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9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9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0"/>
          <p:cNvSpPr txBox="1">
            <a:spLocks noGrp="1"/>
          </p:cNvSpPr>
          <p:nvPr>
            <p:ph type="title"/>
          </p:nvPr>
        </p:nvSpPr>
        <p:spPr>
          <a:xfrm>
            <a:off x="1679467" y="730251"/>
            <a:ext cx="2102983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0"/>
          <p:cNvSpPr txBox="1">
            <a:spLocks noGrp="1"/>
          </p:cNvSpPr>
          <p:nvPr>
            <p:ph type="body" idx="1"/>
          </p:nvPr>
        </p:nvSpPr>
        <p:spPr>
          <a:xfrm>
            <a:off x="1679467" y="3362326"/>
            <a:ext cx="10314903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39" name="Google Shape;39;p40"/>
          <p:cNvSpPr txBox="1">
            <a:spLocks noGrp="1"/>
          </p:cNvSpPr>
          <p:nvPr>
            <p:ph type="body" idx="2"/>
          </p:nvPr>
        </p:nvSpPr>
        <p:spPr>
          <a:xfrm>
            <a:off x="1679467" y="5010150"/>
            <a:ext cx="10314903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40"/>
          <p:cNvSpPr txBox="1">
            <a:spLocks noGrp="1"/>
          </p:cNvSpPr>
          <p:nvPr>
            <p:ph type="body" idx="3"/>
          </p:nvPr>
        </p:nvSpPr>
        <p:spPr>
          <a:xfrm>
            <a:off x="12343597" y="3362326"/>
            <a:ext cx="10365701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1" name="Google Shape;41;p40"/>
          <p:cNvSpPr txBox="1">
            <a:spLocks noGrp="1"/>
          </p:cNvSpPr>
          <p:nvPr>
            <p:ph type="body" idx="4"/>
          </p:nvPr>
        </p:nvSpPr>
        <p:spPr>
          <a:xfrm>
            <a:off x="12343597" y="5010150"/>
            <a:ext cx="10365701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40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0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0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1"/>
          <p:cNvSpPr txBox="1">
            <a:spLocks noGrp="1"/>
          </p:cNvSpPr>
          <p:nvPr>
            <p:ph type="title"/>
          </p:nvPr>
        </p:nvSpPr>
        <p:spPr>
          <a:xfrm>
            <a:off x="1676291" y="730251"/>
            <a:ext cx="2102983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1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1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1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2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42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2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3"/>
          <p:cNvSpPr txBox="1"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3"/>
          <p:cNvSpPr txBox="1">
            <a:spLocks noGrp="1"/>
          </p:cNvSpPr>
          <p:nvPr>
            <p:ph type="body" idx="1"/>
          </p:nvPr>
        </p:nvSpPr>
        <p:spPr>
          <a:xfrm>
            <a:off x="10365701" y="1974851"/>
            <a:ext cx="12343597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6350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84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6pPr>
            <a:lvl7pPr marL="3200400" lvl="6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7pPr>
            <a:lvl8pPr marL="3657600" lvl="7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8pPr>
            <a:lvl9pPr marL="4114800" lvl="8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9pPr>
          </a:lstStyle>
          <a:p>
            <a:endParaRPr/>
          </a:p>
        </p:txBody>
      </p:sp>
      <p:sp>
        <p:nvSpPr>
          <p:cNvPr id="57" name="Google Shape;57;p43"/>
          <p:cNvSpPr txBox="1">
            <a:spLocks noGrp="1"/>
          </p:cNvSpPr>
          <p:nvPr>
            <p:ph type="body" idx="2"/>
          </p:nvPr>
        </p:nvSpPr>
        <p:spPr>
          <a:xfrm>
            <a:off x="1679468" y="4114800"/>
            <a:ext cx="7863962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58" name="Google Shape;58;p43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3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43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4"/>
          <p:cNvSpPr txBox="1">
            <a:spLocks noGrp="1"/>
          </p:cNvSpPr>
          <p:nvPr>
            <p:ph type="title"/>
          </p:nvPr>
        </p:nvSpPr>
        <p:spPr>
          <a:xfrm>
            <a:off x="1679468" y="914400"/>
            <a:ext cx="7863962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44"/>
          <p:cNvSpPr>
            <a:spLocks noGrp="1"/>
          </p:cNvSpPr>
          <p:nvPr>
            <p:ph type="pic" idx="2"/>
          </p:nvPr>
        </p:nvSpPr>
        <p:spPr>
          <a:xfrm>
            <a:off x="10365701" y="1974851"/>
            <a:ext cx="12343597" cy="974725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4"/>
          <p:cNvSpPr txBox="1">
            <a:spLocks noGrp="1"/>
          </p:cNvSpPr>
          <p:nvPr>
            <p:ph type="body" idx="1"/>
          </p:nvPr>
        </p:nvSpPr>
        <p:spPr>
          <a:xfrm>
            <a:off x="1679468" y="4114800"/>
            <a:ext cx="7863962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5" name="Google Shape;65;p44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44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4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5"/>
          <p:cNvSpPr txBox="1">
            <a:spLocks noGrp="1"/>
          </p:cNvSpPr>
          <p:nvPr>
            <p:ph type="title"/>
          </p:nvPr>
        </p:nvSpPr>
        <p:spPr>
          <a:xfrm>
            <a:off x="1676291" y="730251"/>
            <a:ext cx="2102983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5"/>
          <p:cNvSpPr txBox="1">
            <a:spLocks noGrp="1"/>
          </p:cNvSpPr>
          <p:nvPr>
            <p:ph type="body" idx="1"/>
          </p:nvPr>
        </p:nvSpPr>
        <p:spPr>
          <a:xfrm>
            <a:off x="1676291" y="3651250"/>
            <a:ext cx="2102983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5"/>
          <p:cNvSpPr txBox="1">
            <a:spLocks noGrp="1"/>
          </p:cNvSpPr>
          <p:nvPr>
            <p:ph type="dt" idx="10"/>
          </p:nvPr>
        </p:nvSpPr>
        <p:spPr>
          <a:xfrm>
            <a:off x="1676291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5"/>
          <p:cNvSpPr txBox="1">
            <a:spLocks noGrp="1"/>
          </p:cNvSpPr>
          <p:nvPr>
            <p:ph type="ftr" idx="11"/>
          </p:nvPr>
        </p:nvSpPr>
        <p:spPr>
          <a:xfrm>
            <a:off x="8076675" y="12712701"/>
            <a:ext cx="8229064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5"/>
          <p:cNvSpPr txBox="1">
            <a:spLocks noGrp="1"/>
          </p:cNvSpPr>
          <p:nvPr>
            <p:ph type="sldNum" idx="12"/>
          </p:nvPr>
        </p:nvSpPr>
        <p:spPr>
          <a:xfrm>
            <a:off x="17220080" y="12712701"/>
            <a:ext cx="5486043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soc@pina.s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soc@pina.s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t="29" b="18"/>
          <a:stretch/>
        </p:blipFill>
        <p:spPr>
          <a:xfrm>
            <a:off x="0" y="-79527"/>
            <a:ext cx="24538153" cy="1379552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778950" y="10166749"/>
            <a:ext cx="22182600" cy="1508700"/>
          </a:xfrm>
          <a:prstGeom prst="rect">
            <a:avLst/>
          </a:prstGeom>
          <a:noFill/>
          <a:ln>
            <a:noFill/>
          </a:ln>
          <a:effectLst>
            <a:outerShdw blurRad="63500" dist="17961" dir="2700000" algn="ctr" rotWithShape="0">
              <a:srgbClr val="E7E6E6">
                <a:alpha val="74117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sl-SI" sz="80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NALOG</a:t>
            </a:r>
            <a:r>
              <a:rPr lang="en" sz="8000" b="1" dirty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 sz="8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31213" y="3552825"/>
            <a:ext cx="15078075" cy="346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/>
          <p:nvPr/>
        </p:nvSpPr>
        <p:spPr>
          <a:xfrm>
            <a:off x="1847263" y="2662283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sl-SI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KOMUNIKACIJSKE AKTIVNOSTI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9464" y="3085634"/>
            <a:ext cx="20905686" cy="10461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97;p4">
            <a:extLst>
              <a:ext uri="{FF2B5EF4-FFF2-40B4-BE49-F238E27FC236}">
                <a16:creationId xmlns:a16="http://schemas.microsoft.com/office/drawing/2014/main" id="{32B9055C-EF5B-AB64-8703-0AD9FAF0472F}"/>
              </a:ext>
            </a:extLst>
          </p:cNvPr>
          <p:cNvSpPr txBox="1"/>
          <p:nvPr/>
        </p:nvSpPr>
        <p:spPr>
          <a:xfrm>
            <a:off x="1629464" y="4551952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VODJE RAZISKAVE: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99;p4">
            <a:extLst>
              <a:ext uri="{FF2B5EF4-FFF2-40B4-BE49-F238E27FC236}">
                <a16:creationId xmlns:a16="http://schemas.microsoft.com/office/drawing/2014/main" id="{261B8C3C-ED26-2D34-8E3B-2B14A231F035}"/>
              </a:ext>
            </a:extLst>
          </p:cNvPr>
          <p:cNvSpPr txBox="1"/>
          <p:nvPr/>
        </p:nvSpPr>
        <p:spPr>
          <a:xfrm>
            <a:off x="1629464" y="5256835"/>
            <a:ext cx="20505984" cy="3170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Koordinirajte delo članov skupine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Zagotovite, da so komunikacijske aktivnosti izvedene (vsaj 4 poslane objave)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Preverite, da so poslane vsebine v skladu z navodili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Zagotovite, da imate za objavo fotografij vsa potrebna dovoljenja 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Pripravljene vsebine s prilogami (fotografije, grafike) pošljite na </a:t>
            </a:r>
            <a:r>
              <a:rPr lang="sl-SI" dirty="0" err="1"/>
              <a:t>asoc@pina.si</a:t>
            </a:r>
            <a:endParaRPr lang="sl-SI" dirty="0"/>
          </a:p>
        </p:txBody>
      </p:sp>
      <p:sp>
        <p:nvSpPr>
          <p:cNvPr id="4" name="Google Shape;105;p9">
            <a:extLst>
              <a:ext uri="{FF2B5EF4-FFF2-40B4-BE49-F238E27FC236}">
                <a16:creationId xmlns:a16="http://schemas.microsoft.com/office/drawing/2014/main" id="{2006BD9D-244E-87A8-A841-148B8DC88482}"/>
              </a:ext>
            </a:extLst>
          </p:cNvPr>
          <p:cNvSpPr txBox="1"/>
          <p:nvPr/>
        </p:nvSpPr>
        <p:spPr>
          <a:xfrm>
            <a:off x="1450559" y="9530553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RAZISKOVALCI: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99;p4">
            <a:extLst>
              <a:ext uri="{FF2B5EF4-FFF2-40B4-BE49-F238E27FC236}">
                <a16:creationId xmlns:a16="http://schemas.microsoft.com/office/drawing/2014/main" id="{79553C83-8309-BE69-6DA0-F5CBB39A04F9}"/>
              </a:ext>
            </a:extLst>
          </p:cNvPr>
          <p:cNvSpPr txBox="1"/>
          <p:nvPr/>
        </p:nvSpPr>
        <p:spPr>
          <a:xfrm>
            <a:off x="1629464" y="10084241"/>
            <a:ext cx="17038704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Komunikatorje opozorite na zanimive izsledke raziskave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Po potrebi pomagajte s podatki in analizami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Preverite ali predstavljeni zgodbi odražata rezultate raziskave</a:t>
            </a:r>
          </a:p>
        </p:txBody>
      </p:sp>
    </p:spTree>
    <p:extLst>
      <p:ext uri="{BB962C8B-B14F-4D97-AF65-F5344CB8AC3E}">
        <p14:creationId xmlns:p14="http://schemas.microsoft.com/office/powerpoint/2010/main" val="3674553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2;p26">
            <a:extLst>
              <a:ext uri="{FF2B5EF4-FFF2-40B4-BE49-F238E27FC236}">
                <a16:creationId xmlns:a16="http://schemas.microsoft.com/office/drawing/2014/main" id="{EDD18DA6-500C-3076-B35B-DF82F3F07F69}"/>
              </a:ext>
            </a:extLst>
          </p:cNvPr>
          <p:cNvSpPr txBox="1"/>
          <p:nvPr/>
        </p:nvSpPr>
        <p:spPr>
          <a:xfrm>
            <a:off x="1676956" y="2429525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KOMUNIKATORJI: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99;p4">
            <a:extLst>
              <a:ext uri="{FF2B5EF4-FFF2-40B4-BE49-F238E27FC236}">
                <a16:creationId xmlns:a16="http://schemas.microsoft.com/office/drawing/2014/main" id="{E251217A-4324-7908-39E9-F2BCE0B28B77}"/>
              </a:ext>
            </a:extLst>
          </p:cNvPr>
          <p:cNvSpPr txBox="1"/>
          <p:nvPr/>
        </p:nvSpPr>
        <p:spPr>
          <a:xfrm>
            <a:off x="1676957" y="7660825"/>
            <a:ext cx="21028497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Na podlagi vsebine objave izberite fotografije, kratke videe oz. druge vizualne vsebine, ki bodo obogatele objavo</a:t>
            </a:r>
          </a:p>
        </p:txBody>
      </p:sp>
      <p:sp>
        <p:nvSpPr>
          <p:cNvPr id="4" name="Google Shape;120;p27">
            <a:extLst>
              <a:ext uri="{FF2B5EF4-FFF2-40B4-BE49-F238E27FC236}">
                <a16:creationId xmlns:a16="http://schemas.microsoft.com/office/drawing/2014/main" id="{7044DF13-456D-86F8-53EB-319A255BF88C}"/>
              </a:ext>
            </a:extLst>
          </p:cNvPr>
          <p:cNvSpPr txBox="1"/>
          <p:nvPr/>
        </p:nvSpPr>
        <p:spPr>
          <a:xfrm>
            <a:off x="1676957" y="7021286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MULTIMEDIJSKI MOJSTRI: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99;p4">
            <a:extLst>
              <a:ext uri="{FF2B5EF4-FFF2-40B4-BE49-F238E27FC236}">
                <a16:creationId xmlns:a16="http://schemas.microsoft.com/office/drawing/2014/main" id="{19CA9E9C-4984-0B25-B071-7C8951FA6826}"/>
              </a:ext>
            </a:extLst>
          </p:cNvPr>
          <p:cNvSpPr txBox="1"/>
          <p:nvPr/>
        </p:nvSpPr>
        <p:spPr>
          <a:xfrm>
            <a:off x="1829356" y="3235675"/>
            <a:ext cx="20876098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Spremljate delo skupine in pridobivajte zanimive informacije za pripravo objav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V skladu z napotki pripravite vsebino objav – vsaj 4, lahko pa tudi več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Pred oddajo preverite vsebino objav z drugimi člani skupine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Z multimedijski mojstri se uskladite glede fotografij, kratkih videov in drugih vizualnih vsebin, ki bodo spremljale objavo</a:t>
            </a:r>
            <a:endParaRPr lang="en-SI" dirty="0"/>
          </a:p>
          <a:p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1728056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Google Shape;128;g6580fbb85a_0_89"/>
          <p:cNvPicPr preferRelativeResize="0"/>
          <p:nvPr/>
        </p:nvPicPr>
        <p:blipFill rotWithShape="1">
          <a:blip r:embed="rId3">
            <a:alphaModFix/>
          </a:blip>
          <a:srcRect t="29" b="18"/>
          <a:stretch/>
        </p:blipFill>
        <p:spPr>
          <a:xfrm>
            <a:off x="0" y="-79527"/>
            <a:ext cx="24538153" cy="13795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6580fbb85a_0_8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31213" y="3552825"/>
            <a:ext cx="15078075" cy="346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g6580fbb85a_0_8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520200" y="11720350"/>
            <a:ext cx="9705001" cy="135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"/>
          <p:cNvSpPr txBox="1"/>
          <p:nvPr/>
        </p:nvSpPr>
        <p:spPr>
          <a:xfrm>
            <a:off x="1745825" y="2124839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sl-SI" sz="4000" b="1" i="0" u="none" strike="noStrike" cap="none" dirty="0">
                <a:solidFill>
                  <a:srgbClr val="F08A47"/>
                </a:solidFill>
                <a:latin typeface="Montserrat"/>
                <a:sym typeface="Montserrat"/>
              </a:rPr>
              <a:t>POMEMBNO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9464" y="2392472"/>
            <a:ext cx="20905686" cy="104617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0D3F7996-F63C-1406-6B9E-2ABFC8825926}"/>
              </a:ext>
            </a:extLst>
          </p:cNvPr>
          <p:cNvSpPr txBox="1"/>
          <p:nvPr/>
        </p:nvSpPr>
        <p:spPr>
          <a:xfrm>
            <a:off x="1629464" y="5002560"/>
            <a:ext cx="19505543" cy="5016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571500" indent="-571500">
              <a:buFont typeface="Arial" panose="020B0604020202020204" pitchFamily="34" charset="0"/>
              <a:buChar char="•"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0" indent="0">
              <a:buNone/>
            </a:pPr>
            <a:r>
              <a:rPr lang="sl-SI" dirty="0"/>
              <a:t>Sodelovati pomeni prispevati k edinstvenemu projektu skupaj, tudi z malimi dejanji, povezavami, kratkimi opisi, analizo, korak za korakom. Sodelujte in medsebojno redno komunicirajte. Ne pozabite: skupina ste!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V primeru dvoma, vprašanj in potrebe po dodatnih informacijah kontaktirajte koordinatorja ASOC projekta v Sloveniji na </a:t>
            </a:r>
            <a:r>
              <a:rPr lang="sl-SI" dirty="0" err="1"/>
              <a:t>asoc</a:t>
            </a:r>
            <a:r>
              <a:rPr lang="sl-SI" dirty="0"/>
              <a:t>@pina.si. </a:t>
            </a:r>
            <a:endParaRPr lang="en-SI" dirty="0"/>
          </a:p>
        </p:txBody>
      </p:sp>
      <p:sp>
        <p:nvSpPr>
          <p:cNvPr id="7" name="Google Shape;97;p4">
            <a:extLst>
              <a:ext uri="{FF2B5EF4-FFF2-40B4-BE49-F238E27FC236}">
                <a16:creationId xmlns:a16="http://schemas.microsoft.com/office/drawing/2014/main" id="{E01F1EAC-36AE-FC78-3C82-202F2DECB07A}"/>
              </a:ext>
            </a:extLst>
          </p:cNvPr>
          <p:cNvSpPr txBox="1"/>
          <p:nvPr/>
        </p:nvSpPr>
        <p:spPr>
          <a:xfrm>
            <a:off x="1629464" y="4056122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sl-SI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SODELUJTE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97;p4">
            <a:extLst>
              <a:ext uri="{FF2B5EF4-FFF2-40B4-BE49-F238E27FC236}">
                <a16:creationId xmlns:a16="http://schemas.microsoft.com/office/drawing/2014/main" id="{7B1418D9-0D48-30A2-9F3B-C5335232202C}"/>
              </a:ext>
            </a:extLst>
          </p:cNvPr>
          <p:cNvSpPr txBox="1"/>
          <p:nvPr/>
        </p:nvSpPr>
        <p:spPr>
          <a:xfrm>
            <a:off x="1629463" y="7767003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sl-SI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VPRAŠAJTE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8013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"/>
          <p:cNvSpPr txBox="1"/>
          <p:nvPr/>
        </p:nvSpPr>
        <p:spPr>
          <a:xfrm>
            <a:off x="1745825" y="2124839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sl-SI" sz="4000" b="1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SKLOP 1</a:t>
            </a: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sl-SI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 ZASNOVA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9464" y="2392472"/>
            <a:ext cx="20905686" cy="1046173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4"/>
          <p:cNvSpPr txBox="1"/>
          <p:nvPr/>
        </p:nvSpPr>
        <p:spPr>
          <a:xfrm>
            <a:off x="1745825" y="4762805"/>
            <a:ext cx="21538718" cy="4401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Pripravite delovni načrt z delitvijo nalog roki za dostavo vsebine</a:t>
            </a:r>
            <a:endParaRPr lang="en-SI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Zagotovite, da so vsi člani skupine obveščeni o poteku raziskave, organizirajte sestanke, če je to potrebno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Skrbite za dokumentacijo in zagotovi, da je vsem na voljo</a:t>
            </a:r>
            <a:endParaRPr lang="en-SI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Zberite izdelke skupine in preverite, ali je vsebina skladna z navodili in odločitvami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Izpolnite poročilo in ga z vsemi prilogami pošljite na </a:t>
            </a:r>
            <a:r>
              <a:rPr lang="sl-SI" dirty="0">
                <a:hlinkClick r:id="rId4"/>
              </a:rPr>
              <a:t>asoc@pina.si</a:t>
            </a:r>
            <a:r>
              <a:rPr lang="sl-SI" dirty="0"/>
              <a:t> </a:t>
            </a:r>
            <a:endParaRPr lang="en-SI" dirty="0"/>
          </a:p>
          <a:p>
            <a:endParaRPr lang="en-SI" dirty="0"/>
          </a:p>
        </p:txBody>
      </p:sp>
      <p:sp>
        <p:nvSpPr>
          <p:cNvPr id="2" name="Google Shape;97;p4">
            <a:extLst>
              <a:ext uri="{FF2B5EF4-FFF2-40B4-BE49-F238E27FC236}">
                <a16:creationId xmlns:a16="http://schemas.microsoft.com/office/drawing/2014/main" id="{03A0567C-0E6D-6B07-37B8-A59B74C5A1FF}"/>
              </a:ext>
            </a:extLst>
          </p:cNvPr>
          <p:cNvSpPr txBox="1"/>
          <p:nvPr/>
        </p:nvSpPr>
        <p:spPr>
          <a:xfrm>
            <a:off x="1629464" y="3907307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VODJE RAZISKAVE: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05;p9">
            <a:extLst>
              <a:ext uri="{FF2B5EF4-FFF2-40B4-BE49-F238E27FC236}">
                <a16:creationId xmlns:a16="http://schemas.microsoft.com/office/drawing/2014/main" id="{638E4911-B3E1-E354-4775-167114045C7E}"/>
              </a:ext>
            </a:extLst>
          </p:cNvPr>
          <p:cNvSpPr txBox="1"/>
          <p:nvPr/>
        </p:nvSpPr>
        <p:spPr>
          <a:xfrm>
            <a:off x="1745825" y="8816571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RAZISKOVALCI: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99;p4">
            <a:extLst>
              <a:ext uri="{FF2B5EF4-FFF2-40B4-BE49-F238E27FC236}">
                <a16:creationId xmlns:a16="http://schemas.microsoft.com/office/drawing/2014/main" id="{DA6A72FB-03B9-8FCA-BF64-213B75E9656B}"/>
              </a:ext>
            </a:extLst>
          </p:cNvPr>
          <p:cNvSpPr txBox="1"/>
          <p:nvPr/>
        </p:nvSpPr>
        <p:spPr>
          <a:xfrm>
            <a:off x="1745824" y="9763009"/>
            <a:ext cx="20890763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Pridobite čim več informacij o izbranem kohezijskem projektu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S pomočjo obrazca Naš projekt spremljanja določite raziskovalno vprašanje, opredelite katere podatke in informacije so potrebne za raziskavo in kje te informacije najti (obrazec izpolnijo)</a:t>
            </a:r>
            <a:endParaRPr lang="en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12;p26">
            <a:extLst>
              <a:ext uri="{FF2B5EF4-FFF2-40B4-BE49-F238E27FC236}">
                <a16:creationId xmlns:a16="http://schemas.microsoft.com/office/drawing/2014/main" id="{BE5730B4-359F-6292-A816-BE80B470CEEF}"/>
              </a:ext>
            </a:extLst>
          </p:cNvPr>
          <p:cNvSpPr txBox="1"/>
          <p:nvPr/>
        </p:nvSpPr>
        <p:spPr>
          <a:xfrm>
            <a:off x="1676958" y="3244533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KOMUNIKATORJI: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99;p4">
            <a:extLst>
              <a:ext uri="{FF2B5EF4-FFF2-40B4-BE49-F238E27FC236}">
                <a16:creationId xmlns:a16="http://schemas.microsoft.com/office/drawing/2014/main" id="{88C4052F-7F82-5CF3-0248-1E6F017989F3}"/>
              </a:ext>
            </a:extLst>
          </p:cNvPr>
          <p:cNvSpPr txBox="1"/>
          <p:nvPr/>
        </p:nvSpPr>
        <p:spPr>
          <a:xfrm>
            <a:off x="1676958" y="6646835"/>
            <a:ext cx="17038704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Redno fotografirajte in snemajte delo skupine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Poskrbite za fotografijo skupine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Poskrbite za vizualno podobo predstavitve raziskovalnega načrta </a:t>
            </a:r>
            <a:endParaRPr lang="en-SI" dirty="0"/>
          </a:p>
        </p:txBody>
      </p:sp>
      <p:sp>
        <p:nvSpPr>
          <p:cNvPr id="5" name="Google Shape;120;p27">
            <a:extLst>
              <a:ext uri="{FF2B5EF4-FFF2-40B4-BE49-F238E27FC236}">
                <a16:creationId xmlns:a16="http://schemas.microsoft.com/office/drawing/2014/main" id="{5E8F4E4D-0C99-F95E-3C0B-F1E209A269DB}"/>
              </a:ext>
            </a:extLst>
          </p:cNvPr>
          <p:cNvSpPr txBox="1"/>
          <p:nvPr/>
        </p:nvSpPr>
        <p:spPr>
          <a:xfrm>
            <a:off x="1676958" y="5911562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MULTIMEDIJSKI MOJSTRI: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99;p4">
            <a:extLst>
              <a:ext uri="{FF2B5EF4-FFF2-40B4-BE49-F238E27FC236}">
                <a16:creationId xmlns:a16="http://schemas.microsoft.com/office/drawing/2014/main" id="{F64CA3FE-5922-7319-DA82-075727B5E7EF}"/>
              </a:ext>
            </a:extLst>
          </p:cNvPr>
          <p:cNvSpPr txBox="1"/>
          <p:nvPr/>
        </p:nvSpPr>
        <p:spPr>
          <a:xfrm>
            <a:off x="1829357" y="3973890"/>
            <a:ext cx="19005899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Napišite kratko predstavitev vaše skupine (navodila v obrazcu Vmesno poročilo)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Napišite kratko predstavitev raziskovalnega načrta (navodila v obrazcu Vmesno poročilo)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SI" dirty="0"/>
          </a:p>
          <a:p>
            <a:endParaRPr lang="en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"/>
          <p:cNvSpPr txBox="1"/>
          <p:nvPr/>
        </p:nvSpPr>
        <p:spPr>
          <a:xfrm>
            <a:off x="1745825" y="2124839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sl-SI" sz="4000" b="1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SKLOP 2</a:t>
            </a: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sl-SI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 RAZISKOVANJE 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9464" y="2392472"/>
            <a:ext cx="20905686" cy="10461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97;p4">
            <a:extLst>
              <a:ext uri="{FF2B5EF4-FFF2-40B4-BE49-F238E27FC236}">
                <a16:creationId xmlns:a16="http://schemas.microsoft.com/office/drawing/2014/main" id="{03A0567C-0E6D-6B07-37B8-A59B74C5A1FF}"/>
              </a:ext>
            </a:extLst>
          </p:cNvPr>
          <p:cNvSpPr txBox="1"/>
          <p:nvPr/>
        </p:nvSpPr>
        <p:spPr>
          <a:xfrm>
            <a:off x="1629464" y="3907307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sl-SI" sz="4000" b="1" i="0" u="sng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KORAK 1: PRIDOBIVANJE PODATKOV</a:t>
            </a:r>
            <a:endParaRPr sz="1400" b="0" i="0" u="sng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05;p9">
            <a:extLst>
              <a:ext uri="{FF2B5EF4-FFF2-40B4-BE49-F238E27FC236}">
                <a16:creationId xmlns:a16="http://schemas.microsoft.com/office/drawing/2014/main" id="{638E4911-B3E1-E354-4775-167114045C7E}"/>
              </a:ext>
            </a:extLst>
          </p:cNvPr>
          <p:cNvSpPr txBox="1"/>
          <p:nvPr/>
        </p:nvSpPr>
        <p:spPr>
          <a:xfrm>
            <a:off x="1629464" y="5052690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RAZISKOVALCI: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99;p4">
            <a:extLst>
              <a:ext uri="{FF2B5EF4-FFF2-40B4-BE49-F238E27FC236}">
                <a16:creationId xmlns:a16="http://schemas.microsoft.com/office/drawing/2014/main" id="{DA6A72FB-03B9-8FCA-BF64-213B75E9656B}"/>
              </a:ext>
            </a:extLst>
          </p:cNvPr>
          <p:cNvSpPr txBox="1"/>
          <p:nvPr/>
        </p:nvSpPr>
        <p:spPr>
          <a:xfrm>
            <a:off x="1629464" y="5999128"/>
            <a:ext cx="17038704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S pomočjo pridobljenega znanja dopolnite obrazec Naš projekt spremljanja</a:t>
            </a:r>
            <a:endParaRPr lang="en-SI" dirty="0"/>
          </a:p>
        </p:txBody>
      </p:sp>
      <p:sp>
        <p:nvSpPr>
          <p:cNvPr id="5" name="Google Shape;97;p4">
            <a:extLst>
              <a:ext uri="{FF2B5EF4-FFF2-40B4-BE49-F238E27FC236}">
                <a16:creationId xmlns:a16="http://schemas.microsoft.com/office/drawing/2014/main" id="{154EEBEB-710C-3C75-2131-65C7F36F82D3}"/>
              </a:ext>
            </a:extLst>
          </p:cNvPr>
          <p:cNvSpPr txBox="1"/>
          <p:nvPr/>
        </p:nvSpPr>
        <p:spPr>
          <a:xfrm>
            <a:off x="1629463" y="7852357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sl-SI" sz="4000" b="1" i="0" u="sng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KORAK 2: OBISK NA TERENU</a:t>
            </a:r>
            <a:endParaRPr sz="1400" b="0" i="0" u="sng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97;p4">
            <a:extLst>
              <a:ext uri="{FF2B5EF4-FFF2-40B4-BE49-F238E27FC236}">
                <a16:creationId xmlns:a16="http://schemas.microsoft.com/office/drawing/2014/main" id="{DB2CFC81-DF10-65D1-28D0-580BE7A43CEC}"/>
              </a:ext>
            </a:extLst>
          </p:cNvPr>
          <p:cNvSpPr txBox="1"/>
          <p:nvPr/>
        </p:nvSpPr>
        <p:spPr>
          <a:xfrm>
            <a:off x="1629462" y="8855561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VODJE RAZISKAVE: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99;p4">
            <a:extLst>
              <a:ext uri="{FF2B5EF4-FFF2-40B4-BE49-F238E27FC236}">
                <a16:creationId xmlns:a16="http://schemas.microsoft.com/office/drawing/2014/main" id="{F830D8C9-D49A-08C8-87B8-2880059EFF40}"/>
              </a:ext>
            </a:extLst>
          </p:cNvPr>
          <p:cNvSpPr txBox="1"/>
          <p:nvPr/>
        </p:nvSpPr>
        <p:spPr>
          <a:xfrm>
            <a:off x="1629462" y="9563407"/>
            <a:ext cx="20905685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Organizirajte obisk na terenu – dogovorite se za datum, uro in kraj obiska. Organizaciji, ki jo obiščete sporočite imena oseb ali funkcije oseb s katerimi želite govoriti. Poskrbite za vsa dovoljenja.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Razdelite zadolžitve ostalim članom skupine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94658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12;p26">
            <a:extLst>
              <a:ext uri="{FF2B5EF4-FFF2-40B4-BE49-F238E27FC236}">
                <a16:creationId xmlns:a16="http://schemas.microsoft.com/office/drawing/2014/main" id="{BE5730B4-359F-6292-A816-BE80B470CEEF}"/>
              </a:ext>
            </a:extLst>
          </p:cNvPr>
          <p:cNvSpPr txBox="1"/>
          <p:nvPr/>
        </p:nvSpPr>
        <p:spPr>
          <a:xfrm>
            <a:off x="1666071" y="6425527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KOMUNIKATORJI: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99;p4">
            <a:extLst>
              <a:ext uri="{FF2B5EF4-FFF2-40B4-BE49-F238E27FC236}">
                <a16:creationId xmlns:a16="http://schemas.microsoft.com/office/drawing/2014/main" id="{88C4052F-7F82-5CF3-0248-1E6F017989F3}"/>
              </a:ext>
            </a:extLst>
          </p:cNvPr>
          <p:cNvSpPr txBox="1"/>
          <p:nvPr/>
        </p:nvSpPr>
        <p:spPr>
          <a:xfrm>
            <a:off x="1938214" y="10277742"/>
            <a:ext cx="20505984" cy="3170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Poskrbite za vso potrebno audi-video in foto opremo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Posnemite intervjuje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Na terenu snemajte in fotografirajte vse, kar bi lahko potrebovali za končni članek in/ali video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SI" dirty="0"/>
          </a:p>
          <a:p>
            <a:endParaRPr lang="en-SI" dirty="0"/>
          </a:p>
        </p:txBody>
      </p:sp>
      <p:sp>
        <p:nvSpPr>
          <p:cNvPr id="5" name="Google Shape;120;p27">
            <a:extLst>
              <a:ext uri="{FF2B5EF4-FFF2-40B4-BE49-F238E27FC236}">
                <a16:creationId xmlns:a16="http://schemas.microsoft.com/office/drawing/2014/main" id="{5E8F4E4D-0C99-F95E-3C0B-F1E209A269DB}"/>
              </a:ext>
            </a:extLst>
          </p:cNvPr>
          <p:cNvSpPr txBox="1"/>
          <p:nvPr/>
        </p:nvSpPr>
        <p:spPr>
          <a:xfrm>
            <a:off x="1666071" y="9622164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MULTIMEDIJSKI MOJSTRI: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99;p4">
            <a:extLst>
              <a:ext uri="{FF2B5EF4-FFF2-40B4-BE49-F238E27FC236}">
                <a16:creationId xmlns:a16="http://schemas.microsoft.com/office/drawing/2014/main" id="{F64CA3FE-5922-7319-DA82-075727B5E7EF}"/>
              </a:ext>
            </a:extLst>
          </p:cNvPr>
          <p:cNvSpPr txBox="1"/>
          <p:nvPr/>
        </p:nvSpPr>
        <p:spPr>
          <a:xfrm>
            <a:off x="1938214" y="7199800"/>
            <a:ext cx="21803528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Izvedite intervjuje na terenu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Na terenu si zapisujete izjave, potek, zanimivosti – vse, kar bi lahko uporabili za končni članek in/ali video</a:t>
            </a:r>
            <a:endParaRPr lang="en-SI" dirty="0"/>
          </a:p>
        </p:txBody>
      </p:sp>
      <p:sp>
        <p:nvSpPr>
          <p:cNvPr id="2" name="Google Shape;105;p9">
            <a:extLst>
              <a:ext uri="{FF2B5EF4-FFF2-40B4-BE49-F238E27FC236}">
                <a16:creationId xmlns:a16="http://schemas.microsoft.com/office/drawing/2014/main" id="{02A866AE-0B3E-AA71-F003-720E22DB6A16}"/>
              </a:ext>
            </a:extLst>
          </p:cNvPr>
          <p:cNvSpPr txBox="1"/>
          <p:nvPr/>
        </p:nvSpPr>
        <p:spPr>
          <a:xfrm>
            <a:off x="1938214" y="2559788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RAZISKOVALCI: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99;p4">
            <a:extLst>
              <a:ext uri="{FF2B5EF4-FFF2-40B4-BE49-F238E27FC236}">
                <a16:creationId xmlns:a16="http://schemas.microsoft.com/office/drawing/2014/main" id="{5B13C93A-702B-CBBC-55A5-CCA896A3662E}"/>
              </a:ext>
            </a:extLst>
          </p:cNvPr>
          <p:cNvSpPr txBox="1"/>
          <p:nvPr/>
        </p:nvSpPr>
        <p:spPr>
          <a:xfrm>
            <a:off x="1938214" y="3286607"/>
            <a:ext cx="17038704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Napišite seznam oseb s katerimi se želite pogovarjati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Pripravite seznam vprašanj, ki jih želite zastaviti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Pripravite seznam predmetov, infrastrukture, krajev ki jih želite videti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Pripravite seznam podatkov, ki jih potrebujete</a:t>
            </a:r>
          </a:p>
        </p:txBody>
      </p:sp>
    </p:spTree>
    <p:extLst>
      <p:ext uri="{BB962C8B-B14F-4D97-AF65-F5344CB8AC3E}">
        <p14:creationId xmlns:p14="http://schemas.microsoft.com/office/powerpoint/2010/main" val="3395327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99;p4">
            <a:extLst>
              <a:ext uri="{FF2B5EF4-FFF2-40B4-BE49-F238E27FC236}">
                <a16:creationId xmlns:a16="http://schemas.microsoft.com/office/drawing/2014/main" id="{88C4052F-7F82-5CF3-0248-1E6F017989F3}"/>
              </a:ext>
            </a:extLst>
          </p:cNvPr>
          <p:cNvSpPr txBox="1"/>
          <p:nvPr/>
        </p:nvSpPr>
        <p:spPr>
          <a:xfrm>
            <a:off x="1938214" y="6517559"/>
            <a:ext cx="20505984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Med razpoložljivimi podatki in rezultati analiz izberite najbolj primerne za vizualizacijo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Pripravite vsaj 1 vizualizacijo podatkov (npr. graf, zemljevid, </a:t>
            </a:r>
            <a:r>
              <a:rPr lang="sl-SI"/>
              <a:t>infografika</a:t>
            </a:r>
            <a:r>
              <a:rPr lang="sl-SI" dirty="0"/>
              <a:t>)</a:t>
            </a:r>
          </a:p>
        </p:txBody>
      </p:sp>
      <p:sp>
        <p:nvSpPr>
          <p:cNvPr id="5" name="Google Shape;120;p27">
            <a:extLst>
              <a:ext uri="{FF2B5EF4-FFF2-40B4-BE49-F238E27FC236}">
                <a16:creationId xmlns:a16="http://schemas.microsoft.com/office/drawing/2014/main" id="{5E8F4E4D-0C99-F95E-3C0B-F1E209A269DB}"/>
              </a:ext>
            </a:extLst>
          </p:cNvPr>
          <p:cNvSpPr txBox="1"/>
          <p:nvPr/>
        </p:nvSpPr>
        <p:spPr>
          <a:xfrm>
            <a:off x="1938214" y="5795613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MULTIMEDIJSKI MOJSTRI: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105;p9">
            <a:extLst>
              <a:ext uri="{FF2B5EF4-FFF2-40B4-BE49-F238E27FC236}">
                <a16:creationId xmlns:a16="http://schemas.microsoft.com/office/drawing/2014/main" id="{02A866AE-0B3E-AA71-F003-720E22DB6A16}"/>
              </a:ext>
            </a:extLst>
          </p:cNvPr>
          <p:cNvSpPr txBox="1"/>
          <p:nvPr/>
        </p:nvSpPr>
        <p:spPr>
          <a:xfrm>
            <a:off x="1938213" y="3401666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RAZISKOVALCI: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99;p4">
            <a:extLst>
              <a:ext uri="{FF2B5EF4-FFF2-40B4-BE49-F238E27FC236}">
                <a16:creationId xmlns:a16="http://schemas.microsoft.com/office/drawing/2014/main" id="{5B13C93A-702B-CBBC-55A5-CCA896A3662E}"/>
              </a:ext>
            </a:extLst>
          </p:cNvPr>
          <p:cNvSpPr txBox="1"/>
          <p:nvPr/>
        </p:nvSpPr>
        <p:spPr>
          <a:xfrm>
            <a:off x="1938214" y="4149085"/>
            <a:ext cx="2144430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Analizirajte, interpretirajte pridobljene podatke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Poišče odgovor na raziskovalno vprašanje</a:t>
            </a:r>
          </a:p>
        </p:txBody>
      </p:sp>
      <p:sp>
        <p:nvSpPr>
          <p:cNvPr id="7" name="Google Shape;97;p4">
            <a:extLst>
              <a:ext uri="{FF2B5EF4-FFF2-40B4-BE49-F238E27FC236}">
                <a16:creationId xmlns:a16="http://schemas.microsoft.com/office/drawing/2014/main" id="{5529075E-51FF-DB18-1C92-4F593F7FC2FA}"/>
              </a:ext>
            </a:extLst>
          </p:cNvPr>
          <p:cNvSpPr txBox="1"/>
          <p:nvPr/>
        </p:nvSpPr>
        <p:spPr>
          <a:xfrm>
            <a:off x="1938213" y="2066840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sl-SI" sz="4000" b="1" i="0" u="sng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KORAK 2: ANALIZA IN INTERPRETACIJA PODATKOV</a:t>
            </a:r>
            <a:endParaRPr sz="1400" b="0" i="0" u="sng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12;p26">
            <a:extLst>
              <a:ext uri="{FF2B5EF4-FFF2-40B4-BE49-F238E27FC236}">
                <a16:creationId xmlns:a16="http://schemas.microsoft.com/office/drawing/2014/main" id="{4E9A7A3C-7647-490A-D60A-AF107906E3E1}"/>
              </a:ext>
            </a:extLst>
          </p:cNvPr>
          <p:cNvSpPr txBox="1"/>
          <p:nvPr/>
        </p:nvSpPr>
        <p:spPr>
          <a:xfrm>
            <a:off x="1938212" y="8359638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KOMUNIKATORJI: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99;p4">
            <a:extLst>
              <a:ext uri="{FF2B5EF4-FFF2-40B4-BE49-F238E27FC236}">
                <a16:creationId xmlns:a16="http://schemas.microsoft.com/office/drawing/2014/main" id="{5AD5C804-14D0-18D0-AA06-A3E8559553A1}"/>
              </a:ext>
            </a:extLst>
          </p:cNvPr>
          <p:cNvSpPr txBox="1"/>
          <p:nvPr/>
        </p:nvSpPr>
        <p:spPr>
          <a:xfrm>
            <a:off x="1938214" y="9045738"/>
            <a:ext cx="20505984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Pripravite spremljevalni tekst za izdelano vizualizacijo</a:t>
            </a:r>
            <a:endParaRPr lang="en-SI" dirty="0"/>
          </a:p>
        </p:txBody>
      </p:sp>
      <p:sp>
        <p:nvSpPr>
          <p:cNvPr id="11" name="Google Shape;97;p4">
            <a:extLst>
              <a:ext uri="{FF2B5EF4-FFF2-40B4-BE49-F238E27FC236}">
                <a16:creationId xmlns:a16="http://schemas.microsoft.com/office/drawing/2014/main" id="{3583A3D8-F0D1-ED40-1ACD-B05CE3753CBA}"/>
              </a:ext>
            </a:extLst>
          </p:cNvPr>
          <p:cNvSpPr txBox="1"/>
          <p:nvPr/>
        </p:nvSpPr>
        <p:spPr>
          <a:xfrm>
            <a:off x="1938211" y="10144645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VODJE RAZISKAVE: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99;p4">
            <a:extLst>
              <a:ext uri="{FF2B5EF4-FFF2-40B4-BE49-F238E27FC236}">
                <a16:creationId xmlns:a16="http://schemas.microsoft.com/office/drawing/2014/main" id="{8BD45897-3D32-DDA8-8485-55B48F585FD5}"/>
              </a:ext>
            </a:extLst>
          </p:cNvPr>
          <p:cNvSpPr txBox="1"/>
          <p:nvPr/>
        </p:nvSpPr>
        <p:spPr>
          <a:xfrm>
            <a:off x="1938214" y="10958364"/>
            <a:ext cx="20505984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Spremljate delo in poskrbite, da ne prihaja do zamud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Poskrbite, da so vsa gradiva in rezultati ustrezno shranjeni</a:t>
            </a:r>
            <a:endParaRPr lang="en-SI" dirty="0"/>
          </a:p>
        </p:txBody>
      </p:sp>
    </p:spTree>
    <p:extLst>
      <p:ext uri="{BB962C8B-B14F-4D97-AF65-F5344CB8AC3E}">
        <p14:creationId xmlns:p14="http://schemas.microsoft.com/office/powerpoint/2010/main" val="2557621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/>
          <p:nvPr/>
        </p:nvSpPr>
        <p:spPr>
          <a:xfrm>
            <a:off x="1847263" y="2662283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sl-SI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SKLOP 3</a:t>
            </a: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:</a:t>
            </a:r>
            <a:r>
              <a:rPr lang="sl-SI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 PREDSTAVITEV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9464" y="3085634"/>
            <a:ext cx="20905686" cy="104617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97;p4">
            <a:extLst>
              <a:ext uri="{FF2B5EF4-FFF2-40B4-BE49-F238E27FC236}">
                <a16:creationId xmlns:a16="http://schemas.microsoft.com/office/drawing/2014/main" id="{32B9055C-EF5B-AB64-8703-0AD9FAF0472F}"/>
              </a:ext>
            </a:extLst>
          </p:cNvPr>
          <p:cNvSpPr txBox="1"/>
          <p:nvPr/>
        </p:nvSpPr>
        <p:spPr>
          <a:xfrm>
            <a:off x="1629464" y="4551952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VODJE RAZISKAVE: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99;p4">
            <a:extLst>
              <a:ext uri="{FF2B5EF4-FFF2-40B4-BE49-F238E27FC236}">
                <a16:creationId xmlns:a16="http://schemas.microsoft.com/office/drawing/2014/main" id="{261B8C3C-ED26-2D34-8E3B-2B14A231F035}"/>
              </a:ext>
            </a:extLst>
          </p:cNvPr>
          <p:cNvSpPr txBox="1"/>
          <p:nvPr/>
        </p:nvSpPr>
        <p:spPr>
          <a:xfrm>
            <a:off x="1629464" y="5256835"/>
            <a:ext cx="20505984" cy="3170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Pripravite časovni načrt izvedbe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Zagotovite dostopnost vseh potrebnih materialov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Spremljajte in koordinirajte delo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Preverite ali so vsi materiali izdelani v skladu z navodili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Zberite vse materiale in jih skupaj z obrazcem pravočasno pošljite na </a:t>
            </a:r>
            <a:r>
              <a:rPr lang="sl-SI" dirty="0" err="1">
                <a:hlinkClick r:id="rId4"/>
              </a:rPr>
              <a:t>asoc@pina.si</a:t>
            </a:r>
            <a:r>
              <a:rPr lang="sl-SI" dirty="0"/>
              <a:t> </a:t>
            </a:r>
          </a:p>
        </p:txBody>
      </p:sp>
      <p:sp>
        <p:nvSpPr>
          <p:cNvPr id="4" name="Google Shape;105;p9">
            <a:extLst>
              <a:ext uri="{FF2B5EF4-FFF2-40B4-BE49-F238E27FC236}">
                <a16:creationId xmlns:a16="http://schemas.microsoft.com/office/drawing/2014/main" id="{2006BD9D-244E-87A8-A841-148B8DC88482}"/>
              </a:ext>
            </a:extLst>
          </p:cNvPr>
          <p:cNvSpPr txBox="1"/>
          <p:nvPr/>
        </p:nvSpPr>
        <p:spPr>
          <a:xfrm>
            <a:off x="1629463" y="9131776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RAZISKOVALCI: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99;p4">
            <a:extLst>
              <a:ext uri="{FF2B5EF4-FFF2-40B4-BE49-F238E27FC236}">
                <a16:creationId xmlns:a16="http://schemas.microsoft.com/office/drawing/2014/main" id="{79553C83-8309-BE69-6DA0-F5CBB39A04F9}"/>
              </a:ext>
            </a:extLst>
          </p:cNvPr>
          <p:cNvSpPr txBox="1"/>
          <p:nvPr/>
        </p:nvSpPr>
        <p:spPr>
          <a:xfrm>
            <a:off x="1629463" y="9776464"/>
            <a:ext cx="17038704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Po potrebi pomagajte s podatki in analizami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Preverite ali predstavljeni zgodbi odražata rezultate raziskave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2;p26">
            <a:extLst>
              <a:ext uri="{FF2B5EF4-FFF2-40B4-BE49-F238E27FC236}">
                <a16:creationId xmlns:a16="http://schemas.microsoft.com/office/drawing/2014/main" id="{EDD18DA6-500C-3076-B35B-DF82F3F07F69}"/>
              </a:ext>
            </a:extLst>
          </p:cNvPr>
          <p:cNvSpPr txBox="1"/>
          <p:nvPr/>
        </p:nvSpPr>
        <p:spPr>
          <a:xfrm>
            <a:off x="1676957" y="2769014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KOMUNIKATORJI: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99;p4">
            <a:extLst>
              <a:ext uri="{FF2B5EF4-FFF2-40B4-BE49-F238E27FC236}">
                <a16:creationId xmlns:a16="http://schemas.microsoft.com/office/drawing/2014/main" id="{E251217A-4324-7908-39E9-F2BCE0B28B77}"/>
              </a:ext>
            </a:extLst>
          </p:cNvPr>
          <p:cNvSpPr txBox="1"/>
          <p:nvPr/>
        </p:nvSpPr>
        <p:spPr>
          <a:xfrm>
            <a:off x="1676957" y="7660825"/>
            <a:ext cx="21028497" cy="2554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Grafično oblikujte novinarki članek (ne pozabite na vizualne vložke, kot so fotografije, grafi…)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Izberite videoposnetke za video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V skladu s scenarijem komunikatorjev zmontirajte zaključni video (ne pozabite za </a:t>
            </a:r>
            <a:r>
              <a:rPr lang="sl-SI" dirty="0" err="1"/>
              <a:t>audio</a:t>
            </a:r>
            <a:r>
              <a:rPr lang="sl-SI" dirty="0"/>
              <a:t> in zvočne efekte)</a:t>
            </a:r>
          </a:p>
        </p:txBody>
      </p:sp>
      <p:sp>
        <p:nvSpPr>
          <p:cNvPr id="4" name="Google Shape;120;p27">
            <a:extLst>
              <a:ext uri="{FF2B5EF4-FFF2-40B4-BE49-F238E27FC236}">
                <a16:creationId xmlns:a16="http://schemas.microsoft.com/office/drawing/2014/main" id="{7044DF13-456D-86F8-53EB-319A255BF88C}"/>
              </a:ext>
            </a:extLst>
          </p:cNvPr>
          <p:cNvSpPr txBox="1"/>
          <p:nvPr/>
        </p:nvSpPr>
        <p:spPr>
          <a:xfrm>
            <a:off x="1676957" y="7021286"/>
            <a:ext cx="15698999" cy="946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08A47"/>
                </a:solidFill>
                <a:latin typeface="Montserrat"/>
                <a:ea typeface="Montserrat"/>
                <a:cs typeface="Montserrat"/>
                <a:sym typeface="Montserrat"/>
              </a:rPr>
              <a:t>MULTIMEDIJSKI MOJSTRI:</a:t>
            </a:r>
            <a:endParaRPr sz="1400" b="0" i="0" u="none" strike="noStrike" cap="none" dirty="0">
              <a:solidFill>
                <a:srgbClr val="F08A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99;p4">
            <a:extLst>
              <a:ext uri="{FF2B5EF4-FFF2-40B4-BE49-F238E27FC236}">
                <a16:creationId xmlns:a16="http://schemas.microsoft.com/office/drawing/2014/main" id="{19CA9E9C-4984-0B25-B071-7C8951FA6826}"/>
              </a:ext>
            </a:extLst>
          </p:cNvPr>
          <p:cNvSpPr txBox="1"/>
          <p:nvPr/>
        </p:nvSpPr>
        <p:spPr>
          <a:xfrm>
            <a:off x="1829356" y="3531459"/>
            <a:ext cx="20876098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None/>
              <a:defRPr sz="4000">
                <a:latin typeface="Calibri"/>
                <a:ea typeface="Calibri"/>
                <a:cs typeface="Calibri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Napišite novinarski članek o vašem projektu spremljanja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Napišite scenarij za predstavitveni video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Napišite morebitne pisne vložke za video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Z raziskovalcem in vodjo raziskave preverite ustreznost vsebin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l-SI" dirty="0"/>
              <a:t>Z multimedijskimi mojstri se uskladite glede potrebnega vizualnega gradiva</a:t>
            </a:r>
            <a:endParaRPr lang="en-SI" dirty="0"/>
          </a:p>
          <a:p>
            <a:endParaRPr lang="en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764</Words>
  <Application>Microsoft Office PowerPoint</Application>
  <PresentationFormat>Po meri</PresentationFormat>
  <Paragraphs>96</Paragraphs>
  <Slides>12</Slides>
  <Notes>12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7" baseType="lpstr">
      <vt:lpstr>Verdana</vt:lpstr>
      <vt:lpstr>Arial</vt:lpstr>
      <vt:lpstr>Montserrat</vt:lpstr>
      <vt:lpstr>Calibri</vt:lpstr>
      <vt:lpstr>Tema di Office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Kristjan Nemac</dc:creator>
  <cp:lastModifiedBy>Beti Blagus</cp:lastModifiedBy>
  <cp:revision>6</cp:revision>
  <dcterms:modified xsi:type="dcterms:W3CDTF">2024-09-24T08:35:17Z</dcterms:modified>
</cp:coreProperties>
</file>