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19" r:id="rId2"/>
    <p:sldId id="418" r:id="rId3"/>
    <p:sldId id="271" r:id="rId4"/>
    <p:sldId id="280" r:id="rId5"/>
    <p:sldId id="380" r:id="rId6"/>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etel slog 1 – poudarek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vetel slo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50" d="100"/>
        <a:sy n="150" d="100"/>
      </p:scale>
      <p:origin x="0" y="-5784"/>
    </p:cViewPr>
  </p:sorterViewPr>
  <p:notesViewPr>
    <p:cSldViewPr snapToGrid="0">
      <p:cViewPr varScale="1">
        <p:scale>
          <a:sx n="84" d="100"/>
          <a:sy n="84" d="100"/>
        </p:scale>
        <p:origin x="66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87FCEA-5B2C-49C8-B198-4A1510A95ED4}" type="datetimeFigureOut">
              <a:rPr lang="sl-SI" smtClean="0"/>
              <a:t>23.10.2024</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7F2925-CD71-4E71-A834-C9A1D7759263}" type="slidenum">
              <a:rPr lang="sl-SI" smtClean="0"/>
              <a:t>‹#›</a:t>
            </a:fld>
            <a:endParaRPr lang="sl-SI"/>
          </a:p>
        </p:txBody>
      </p:sp>
    </p:spTree>
    <p:extLst>
      <p:ext uri="{BB962C8B-B14F-4D97-AF65-F5344CB8AC3E}">
        <p14:creationId xmlns:p14="http://schemas.microsoft.com/office/powerpoint/2010/main" val="40871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r>
              <a:rPr lang="sl-SI" dirty="0"/>
              <a:t>V prejšnji finančni perspektivi smo bili pri črpanju evropskih sredstev in revizijah zelo uspešni. Ta uspeh želimo ponoviti tudi v tej finančni perspektivi, v katero smo že močno zakorakali.</a:t>
            </a:r>
          </a:p>
          <a:p>
            <a:r>
              <a:rPr lang="sl-SI" dirty="0"/>
              <a:t>Naše pripravljalne aktivnosti za </a:t>
            </a:r>
            <a:r>
              <a:rPr lang="sl-SI" dirty="0" err="1"/>
              <a:t>CTN</a:t>
            </a:r>
            <a:r>
              <a:rPr lang="sl-SI" dirty="0"/>
              <a:t> tečejo že nekaj mesecev in prehajamo v pripravljalne faze izbranih projektov za izvedbo. Tudi sodelavci na transnacionalnih projektih so že nekaj mesecev aktivni, sodelavci za regijske projekte pa so v pripravljenosti, ker se stanje na tem področju še ureja.</a:t>
            </a:r>
          </a:p>
          <a:p>
            <a:endParaRPr lang="sl-SI" dirty="0"/>
          </a:p>
          <a:p>
            <a:r>
              <a:rPr lang="sl-SI" dirty="0"/>
              <a:t>Da bomo pri delu dobro organizirani se bomo laže odzivali na zunanje izzive smo pripravili (EU) projektno akademijo, ki bo potekala v treh modulih.</a:t>
            </a:r>
          </a:p>
          <a:p>
            <a:endParaRPr lang="sl-SI" dirty="0"/>
          </a:p>
          <a:p>
            <a:r>
              <a:rPr lang="sl-SI" dirty="0"/>
              <a:t>Vljudno vas vabimo k udeležbi izobraževana na prvem modulu z naslovom Dobre prakse dela na (EU) projektih, ki bo potekalo v zgornji stranski dvorani v petek, 5.5.2016, med 9.30 in 11.00. V tem modulu bomo predstavili procese, aktivnosti in način dela na projektih.</a:t>
            </a:r>
          </a:p>
          <a:p>
            <a:endParaRPr lang="sl-SI" dirty="0"/>
          </a:p>
          <a:p>
            <a:r>
              <a:rPr lang="sl-SI" dirty="0"/>
              <a:t>Predvidoma konec maja bo sledil drugi modul z naslovom Uporaba tehnologije pri delu na (EU) projektih, na katerem bo predstavljena uporaba </a:t>
            </a:r>
            <a:r>
              <a:rPr lang="sl-SI" dirty="0" err="1"/>
              <a:t>Ganttovih</a:t>
            </a:r>
            <a:r>
              <a:rPr lang="sl-SI" dirty="0"/>
              <a:t> diagramov, koledarjev in elektronske pošte, s čemer si olajšamo organizacijo in dosežemo boljši nadzor nad izvajanjem projektov.</a:t>
            </a:r>
          </a:p>
          <a:p>
            <a:endParaRPr lang="sl-SI" dirty="0"/>
          </a:p>
          <a:p>
            <a:r>
              <a:rPr lang="sl-SI" dirty="0"/>
              <a:t>Predvidoma junija pa bo sledil še tretji modul z naslovom Koncepti managementa, kjer se bomo seznanili z nekaterimi praktičnimi koncepti in rešitvami, ki bodo pripomogle k boljši pretočnosti procesov in lažjemu </a:t>
            </a:r>
            <a:r>
              <a:rPr lang="sl-SI" dirty="0" err="1"/>
              <a:t>teamskemu</a:t>
            </a:r>
            <a:r>
              <a:rPr lang="sl-SI" dirty="0"/>
              <a:t> delu.</a:t>
            </a:r>
          </a:p>
          <a:p>
            <a:endParaRPr lang="sl-SI" dirty="0"/>
          </a:p>
          <a:p>
            <a:r>
              <a:rPr lang="sl-SI" dirty="0"/>
              <a:t>Na dogodke so vabljeni vodje oddelkov in udeleženi na evropskih projektih, vabljeni pa so seveda tudi drugi sodelavci, ki bi jim to znanje koristilo. Zato naprošam vodje oddelkov za posredovanje vabila tudi njim.</a:t>
            </a:r>
          </a:p>
          <a:p>
            <a:endParaRPr lang="sl-SI" dirty="0"/>
          </a:p>
        </p:txBody>
      </p:sp>
      <p:sp>
        <p:nvSpPr>
          <p:cNvPr id="4" name="Označba mesta številke diapozitiva 3"/>
          <p:cNvSpPr>
            <a:spLocks noGrp="1"/>
          </p:cNvSpPr>
          <p:nvPr>
            <p:ph type="sldNum" sz="quarter" idx="10"/>
          </p:nvPr>
        </p:nvSpPr>
        <p:spPr/>
        <p:txBody>
          <a:bodyPr/>
          <a:lstStyle/>
          <a:p>
            <a:fld id="{5D7F2925-CD71-4E71-A834-C9A1D7759263}" type="slidenum">
              <a:rPr lang="sl-SI" smtClean="0"/>
              <a:t>1</a:t>
            </a:fld>
            <a:endParaRPr lang="sl-SI"/>
          </a:p>
        </p:txBody>
      </p:sp>
    </p:spTree>
    <p:extLst>
      <p:ext uri="{BB962C8B-B14F-4D97-AF65-F5344CB8AC3E}">
        <p14:creationId xmlns:p14="http://schemas.microsoft.com/office/powerpoint/2010/main" val="261521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Delo na pripravi od konca leta 2018, </a:t>
            </a:r>
          </a:p>
          <a:p>
            <a:r>
              <a:rPr lang="sl-SI" dirty="0"/>
              <a:t>zbiranje potreb upravičencev, </a:t>
            </a:r>
          </a:p>
          <a:p>
            <a:r>
              <a:rPr lang="sl-SI" dirty="0"/>
              <a:t>znižanje števila SC za CTN</a:t>
            </a:r>
          </a:p>
          <a:p>
            <a:r>
              <a:rPr lang="sl-SI" dirty="0"/>
              <a:t>vodenje upravičencev </a:t>
            </a:r>
          </a:p>
          <a:p>
            <a:endParaRPr lang="sl-SI" dirty="0"/>
          </a:p>
          <a:p>
            <a:r>
              <a:rPr lang="sl-SI" dirty="0"/>
              <a:t>Detajli po SC v poročilu</a:t>
            </a:r>
          </a:p>
          <a:p>
            <a:r>
              <a:rPr lang="sl-SI" dirty="0"/>
              <a:t>Bistven izplen </a:t>
            </a:r>
          </a:p>
          <a:p>
            <a:r>
              <a:rPr lang="sl-SI" dirty="0"/>
              <a:t>Celoten pregled</a:t>
            </a:r>
          </a:p>
          <a:p>
            <a:endParaRPr lang="sl-SI" dirty="0"/>
          </a:p>
          <a:p>
            <a:r>
              <a:rPr lang="sl-SI" dirty="0"/>
              <a:t>NG Strateški projekt MO NG</a:t>
            </a:r>
          </a:p>
        </p:txBody>
      </p:sp>
      <p:sp>
        <p:nvSpPr>
          <p:cNvPr id="4" name="Označba mesta številke diapozitiva 3"/>
          <p:cNvSpPr>
            <a:spLocks noGrp="1"/>
          </p:cNvSpPr>
          <p:nvPr>
            <p:ph type="sldNum" sz="quarter" idx="5"/>
          </p:nvPr>
        </p:nvSpPr>
        <p:spPr/>
        <p:txBody>
          <a:bodyPr/>
          <a:lstStyle/>
          <a:p>
            <a:fld id="{62BBA7C3-A674-4687-B9F2-2CE173B13A8E}" type="slidenum">
              <a:rPr lang="sl-SI" smtClean="0"/>
              <a:t>3</a:t>
            </a:fld>
            <a:endParaRPr lang="sl-SI"/>
          </a:p>
        </p:txBody>
      </p:sp>
    </p:spTree>
    <p:extLst>
      <p:ext uri="{BB962C8B-B14F-4D97-AF65-F5344CB8AC3E}">
        <p14:creationId xmlns:p14="http://schemas.microsoft.com/office/powerpoint/2010/main" val="267717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Delo na pripravi od konca leta 2018, </a:t>
            </a:r>
          </a:p>
          <a:p>
            <a:r>
              <a:rPr lang="sl-SI" dirty="0"/>
              <a:t>zbiranje potreb upravičencev, </a:t>
            </a:r>
          </a:p>
          <a:p>
            <a:r>
              <a:rPr lang="sl-SI" dirty="0"/>
              <a:t>znižanje števila SC za CTN</a:t>
            </a:r>
          </a:p>
          <a:p>
            <a:r>
              <a:rPr lang="sl-SI" dirty="0"/>
              <a:t>vodenje upravičencev </a:t>
            </a:r>
          </a:p>
          <a:p>
            <a:endParaRPr lang="sl-SI" dirty="0"/>
          </a:p>
          <a:p>
            <a:r>
              <a:rPr lang="sl-SI" dirty="0"/>
              <a:t>Detajli po SC v poročilu</a:t>
            </a:r>
          </a:p>
          <a:p>
            <a:r>
              <a:rPr lang="sl-SI" dirty="0"/>
              <a:t>Bistven izplen </a:t>
            </a:r>
          </a:p>
          <a:p>
            <a:r>
              <a:rPr lang="sl-SI" dirty="0"/>
              <a:t>Celoten pregled</a:t>
            </a:r>
          </a:p>
          <a:p>
            <a:endParaRPr lang="sl-SI" dirty="0"/>
          </a:p>
          <a:p>
            <a:r>
              <a:rPr lang="sl-SI" dirty="0"/>
              <a:t>NG Strateški projekt MO NG</a:t>
            </a:r>
          </a:p>
        </p:txBody>
      </p:sp>
      <p:sp>
        <p:nvSpPr>
          <p:cNvPr id="4" name="Označba mesta številke diapozitiva 3"/>
          <p:cNvSpPr>
            <a:spLocks noGrp="1"/>
          </p:cNvSpPr>
          <p:nvPr>
            <p:ph type="sldNum" sz="quarter" idx="5"/>
          </p:nvPr>
        </p:nvSpPr>
        <p:spPr/>
        <p:txBody>
          <a:bodyPr/>
          <a:lstStyle/>
          <a:p>
            <a:fld id="{62BBA7C3-A674-4687-B9F2-2CE173B13A8E}" type="slidenum">
              <a:rPr lang="sl-SI" smtClean="0"/>
              <a:t>4</a:t>
            </a:fld>
            <a:endParaRPr lang="sl-SI"/>
          </a:p>
        </p:txBody>
      </p:sp>
    </p:spTree>
    <p:extLst>
      <p:ext uri="{BB962C8B-B14F-4D97-AF65-F5344CB8AC3E}">
        <p14:creationId xmlns:p14="http://schemas.microsoft.com/office/powerpoint/2010/main" val="4276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AB501DA2-C310-400B-BC74-E99F1705A426}" type="datetimeFigureOut">
              <a:rPr lang="sl-SI" smtClean="0"/>
              <a:t>23.10.2024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140990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AB501DA2-C310-400B-BC74-E99F1705A426}" type="datetimeFigureOut">
              <a:rPr lang="sl-SI" smtClean="0"/>
              <a:t>23.10.2024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32756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AB501DA2-C310-400B-BC74-E99F1705A426}" type="datetimeFigureOut">
              <a:rPr lang="sl-SI" smtClean="0"/>
              <a:t>23.10.2024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375660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endParaRPr lang="sl-SI" dirty="0"/>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C3B4D0A5-E130-4B9B-B8B6-CA15F1CBCB85}" type="datetime1">
              <a:rPr lang="sl-SI" smtClean="0"/>
              <a:t>23.10.2024</a:t>
            </a:fld>
            <a:endParaRPr lang="sl-SI" dirty="0"/>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r>
              <a:rPr lang="sl-SI" dirty="0"/>
              <a:t>Združenje mestnih občin Slovenije</a:t>
            </a:r>
          </a:p>
          <a:p>
            <a:r>
              <a:rPr lang="sl-SI" dirty="0" err="1"/>
              <a:t>Association</a:t>
            </a:r>
            <a:r>
              <a:rPr lang="sl-SI" dirty="0"/>
              <a:t> of Urban </a:t>
            </a:r>
            <a:r>
              <a:rPr lang="sl-SI" dirty="0" err="1"/>
              <a:t>Municipalities</a:t>
            </a:r>
            <a:r>
              <a:rPr lang="sl-SI" dirty="0"/>
              <a:t> of Slovenia</a:t>
            </a:r>
          </a:p>
        </p:txBody>
      </p:sp>
      <p:sp>
        <p:nvSpPr>
          <p:cNvPr id="6" name="Slide Number Placeholder 5"/>
          <p:cNvSpPr>
            <a:spLocks noGrp="1"/>
          </p:cNvSpPr>
          <p:nvPr>
            <p:ph type="sldNum" sz="quarter" idx="12"/>
          </p:nvPr>
        </p:nvSpPr>
        <p:spPr/>
        <p:txBody>
          <a:bodyPr/>
          <a:lstStyle/>
          <a:p>
            <a:fld id="{A83266A9-A495-402D-B31E-4255C5B0C6C8}" type="slidenum">
              <a:rPr lang="sl-SI" smtClean="0"/>
              <a:t>‹#›</a:t>
            </a:fld>
            <a:endParaRPr lang="sl-S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736" y="0"/>
            <a:ext cx="4852211" cy="6858000"/>
          </a:xfrm>
          <a:prstGeom prst="rect">
            <a:avLst/>
          </a:prstGeom>
        </p:spPr>
      </p:pic>
    </p:spTree>
    <p:extLst>
      <p:ext uri="{BB962C8B-B14F-4D97-AF65-F5344CB8AC3E}">
        <p14:creationId xmlns:p14="http://schemas.microsoft.com/office/powerpoint/2010/main" val="143373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chemeClr val="accent1">
                    <a:lumMod val="75000"/>
                  </a:schemeClr>
                </a:solidFill>
              </a:defRPr>
            </a:lvl1pPr>
          </a:lstStyle>
          <a:p>
            <a:r>
              <a:rPr lang="sl-SI" dirty="0"/>
              <a:t>Uredite slog naslova matrice</a:t>
            </a:r>
          </a:p>
        </p:txBody>
      </p:sp>
      <p:sp>
        <p:nvSpPr>
          <p:cNvPr id="3" name="Označba mesta vsebine 2"/>
          <p:cNvSpPr>
            <a:spLocks noGrp="1"/>
          </p:cNvSpPr>
          <p:nvPr>
            <p:ph idx="1"/>
          </p:nvPr>
        </p:nvSpPr>
        <p:spPr/>
        <p:txBody>
          <a:bodyPr/>
          <a:lstStyle>
            <a:lvl2pPr marL="800100" indent="-342900">
              <a:buFont typeface="Symbol" panose="05050102010706020507" pitchFamily="18" charset="2"/>
              <a:buChar char=""/>
              <a:defRPr/>
            </a:lvl2pPr>
            <a:lvl3pPr marL="1143000" indent="-228600">
              <a:buFont typeface="Wingdings" panose="05000000000000000000" pitchFamily="2" charset="2"/>
              <a:buChar char="Ø"/>
              <a:defRPr/>
            </a:lvl3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datuma 3"/>
          <p:cNvSpPr>
            <a:spLocks noGrp="1"/>
          </p:cNvSpPr>
          <p:nvPr>
            <p:ph type="dt" sz="half" idx="10"/>
          </p:nvPr>
        </p:nvSpPr>
        <p:spPr/>
        <p:txBody>
          <a:bodyPr/>
          <a:lstStyle/>
          <a:p>
            <a:fld id="{AB501DA2-C310-400B-BC74-E99F1705A426}" type="datetimeFigureOut">
              <a:rPr lang="sl-SI" smtClean="0"/>
              <a:t>23.10.2024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4F19E33-5682-4FC3-BA47-53CB90A5BC61}" type="slidenum">
              <a:rPr lang="sl-SI" smtClean="0"/>
              <a:t>‹#›</a:t>
            </a:fld>
            <a:endParaRPr lang="sl-SI"/>
          </a:p>
        </p:txBody>
      </p:sp>
      <p:pic>
        <p:nvPicPr>
          <p:cNvPr id="7" name="Picture 2"/>
          <p:cNvPicPr>
            <a:picLocks noChangeAspect="1" noChangeArrowheads="1"/>
          </p:cNvPicPr>
          <p:nvPr userDrawn="1"/>
        </p:nvPicPr>
        <p:blipFill>
          <a:blip r:embed="rId2" cstate="print"/>
          <a:srcRect/>
          <a:stretch>
            <a:fillRect/>
          </a:stretch>
        </p:blipFill>
        <p:spPr bwMode="auto">
          <a:xfrm>
            <a:off x="11391329" y="0"/>
            <a:ext cx="792088" cy="843374"/>
          </a:xfrm>
          <a:prstGeom prst="rect">
            <a:avLst/>
          </a:prstGeom>
          <a:ln w="9525">
            <a:noFill/>
            <a:miter lim="800000"/>
            <a:headEnd/>
            <a:tailEnd/>
          </a:ln>
        </p:spPr>
      </p:pic>
    </p:spTree>
    <p:extLst>
      <p:ext uri="{BB962C8B-B14F-4D97-AF65-F5344CB8AC3E}">
        <p14:creationId xmlns:p14="http://schemas.microsoft.com/office/powerpoint/2010/main" val="358671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AB501DA2-C310-400B-BC74-E99F1705A426}" type="datetimeFigureOut">
              <a:rPr lang="sl-SI" smtClean="0"/>
              <a:t>23.10.2024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426796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AB501DA2-C310-400B-BC74-E99F1705A426}" type="datetimeFigureOut">
              <a:rPr lang="sl-SI" smtClean="0"/>
              <a:t>23.10.2024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273110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AB501DA2-C310-400B-BC74-E99F1705A426}" type="datetimeFigureOut">
              <a:rPr lang="sl-SI" smtClean="0"/>
              <a:t>23.10.2024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337602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AB501DA2-C310-400B-BC74-E99F1705A426}" type="datetimeFigureOut">
              <a:rPr lang="sl-SI" smtClean="0"/>
              <a:t>23.10.2024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229596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AB501DA2-C310-400B-BC74-E99F1705A426}" type="datetimeFigureOut">
              <a:rPr lang="sl-SI" smtClean="0"/>
              <a:t>23.10.2024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17159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AB501DA2-C310-400B-BC74-E99F1705A426}" type="datetimeFigureOut">
              <a:rPr lang="sl-SI" smtClean="0"/>
              <a:t>23.10.2024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222048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AB501DA2-C310-400B-BC74-E99F1705A426}" type="datetimeFigureOut">
              <a:rPr lang="sl-SI" smtClean="0"/>
              <a:t>23.10.2024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4F19E33-5682-4FC3-BA47-53CB90A5BC61}" type="slidenum">
              <a:rPr lang="sl-SI" smtClean="0"/>
              <a:t>‹#›</a:t>
            </a:fld>
            <a:endParaRPr lang="sl-SI"/>
          </a:p>
        </p:txBody>
      </p:sp>
    </p:spTree>
    <p:extLst>
      <p:ext uri="{BB962C8B-B14F-4D97-AF65-F5344CB8AC3E}">
        <p14:creationId xmlns:p14="http://schemas.microsoft.com/office/powerpoint/2010/main" val="85257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01DA2-C310-400B-BC74-E99F1705A426}" type="datetimeFigureOut">
              <a:rPr lang="sl-SI" smtClean="0"/>
              <a:t>23.10.2024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19E33-5682-4FC3-BA47-53CB90A5BC61}" type="slidenum">
              <a:rPr lang="sl-SI" smtClean="0"/>
              <a:t>‹#›</a:t>
            </a:fld>
            <a:endParaRPr lang="sl-SI"/>
          </a:p>
        </p:txBody>
      </p:sp>
    </p:spTree>
    <p:extLst>
      <p:ext uri="{BB962C8B-B14F-4D97-AF65-F5344CB8AC3E}">
        <p14:creationId xmlns:p14="http://schemas.microsoft.com/office/powerpoint/2010/main" val="82636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2114123"/>
            <a:ext cx="9144000" cy="969737"/>
          </a:xfrm>
        </p:spPr>
        <p:txBody>
          <a:bodyPr>
            <a:normAutofit fontScale="90000"/>
          </a:bodyPr>
          <a:lstStyle/>
          <a:p>
            <a:r>
              <a:rPr lang="sl-SI" sz="5000" b="1" dirty="0">
                <a:solidFill>
                  <a:schemeClr val="accent5">
                    <a:lumMod val="75000"/>
                  </a:schemeClr>
                </a:solidFill>
              </a:rPr>
              <a:t>ITI </a:t>
            </a:r>
            <a:r>
              <a:rPr lang="sl-SI" sz="5000" b="1" dirty="0" err="1">
                <a:solidFill>
                  <a:schemeClr val="accent5">
                    <a:lumMod val="75000"/>
                  </a:schemeClr>
                </a:solidFill>
              </a:rPr>
              <a:t>for</a:t>
            </a:r>
            <a:r>
              <a:rPr lang="sl-SI" sz="5000" b="1" dirty="0">
                <a:solidFill>
                  <a:schemeClr val="accent5">
                    <a:lumMod val="75000"/>
                  </a:schemeClr>
                </a:solidFill>
              </a:rPr>
              <a:t> urban </a:t>
            </a:r>
            <a:r>
              <a:rPr lang="sl-SI" sz="5000" b="1" dirty="0" err="1">
                <a:solidFill>
                  <a:schemeClr val="accent5">
                    <a:lumMod val="75000"/>
                  </a:schemeClr>
                </a:solidFill>
              </a:rPr>
              <a:t>development</a:t>
            </a:r>
            <a:r>
              <a:rPr lang="sl-SI" sz="5000" b="1" dirty="0">
                <a:solidFill>
                  <a:schemeClr val="accent5">
                    <a:lumMod val="75000"/>
                  </a:schemeClr>
                </a:solidFill>
              </a:rPr>
              <a:t> 2021-2027</a:t>
            </a:r>
          </a:p>
        </p:txBody>
      </p:sp>
      <p:sp>
        <p:nvSpPr>
          <p:cNvPr id="3" name="Podnaslov 2"/>
          <p:cNvSpPr>
            <a:spLocks noGrp="1"/>
          </p:cNvSpPr>
          <p:nvPr>
            <p:ph type="subTitle" idx="1"/>
          </p:nvPr>
        </p:nvSpPr>
        <p:spPr>
          <a:xfrm>
            <a:off x="1524000" y="3572476"/>
            <a:ext cx="9144000" cy="932052"/>
          </a:xfrm>
        </p:spPr>
        <p:txBody>
          <a:bodyPr>
            <a:normAutofit/>
          </a:bodyPr>
          <a:lstStyle/>
          <a:p>
            <a:endParaRPr lang="sl-SI" sz="2800" dirty="0"/>
          </a:p>
        </p:txBody>
      </p:sp>
      <p:sp>
        <p:nvSpPr>
          <p:cNvPr id="4" name="Podnaslov 2"/>
          <p:cNvSpPr txBox="1">
            <a:spLocks/>
          </p:cNvSpPr>
          <p:nvPr/>
        </p:nvSpPr>
        <p:spPr>
          <a:xfrm>
            <a:off x="1676400" y="5349875"/>
            <a:ext cx="9144000" cy="9320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l-SI" dirty="0"/>
          </a:p>
          <a:p>
            <a:pPr algn="r"/>
            <a:endParaRPr lang="sl-SI" dirty="0"/>
          </a:p>
        </p:txBody>
      </p:sp>
    </p:spTree>
    <p:extLst>
      <p:ext uri="{BB962C8B-B14F-4D97-AF65-F5344CB8AC3E}">
        <p14:creationId xmlns:p14="http://schemas.microsoft.com/office/powerpoint/2010/main" val="190733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ITI </a:t>
            </a:r>
            <a:r>
              <a:rPr lang="sl-SI" dirty="0" err="1"/>
              <a:t>Timelines</a:t>
            </a:r>
            <a:r>
              <a:rPr lang="sl-SI" dirty="0"/>
              <a:t> </a:t>
            </a:r>
          </a:p>
        </p:txBody>
      </p:sp>
      <p:sp>
        <p:nvSpPr>
          <p:cNvPr id="4" name="Footer Placeholder 3"/>
          <p:cNvSpPr>
            <a:spLocks noGrp="1"/>
          </p:cNvSpPr>
          <p:nvPr>
            <p:ph type="ftr" sz="quarter" idx="11"/>
          </p:nvPr>
        </p:nvSpPr>
        <p:spPr/>
        <p:txBody>
          <a:bodyPr/>
          <a:lstStyle/>
          <a:p>
            <a:r>
              <a:rPr lang="sl-SI"/>
              <a:t>Združenje mestnih občin Slovenije</a:t>
            </a:r>
          </a:p>
          <a:p>
            <a:r>
              <a:rPr lang="sl-SI"/>
              <a:t>Association of Urban Municipalities of Slovenia</a:t>
            </a:r>
            <a:endParaRPr lang="sl-SI" dirty="0"/>
          </a:p>
        </p:txBody>
      </p:sp>
      <p:sp>
        <p:nvSpPr>
          <p:cNvPr id="5" name="Slide Number Placeholder 4"/>
          <p:cNvSpPr>
            <a:spLocks noGrp="1"/>
          </p:cNvSpPr>
          <p:nvPr>
            <p:ph type="sldNum" sz="quarter" idx="12"/>
          </p:nvPr>
        </p:nvSpPr>
        <p:spPr/>
        <p:txBody>
          <a:bodyPr/>
          <a:lstStyle/>
          <a:p>
            <a:fld id="{A83266A9-A495-402D-B31E-4255C5B0C6C8}" type="slidenum">
              <a:rPr lang="sl-SI" smtClean="0">
                <a:latin typeface="Arial Narrow" panose="020B0606020202030204" pitchFamily="34" charset="0"/>
              </a:rPr>
              <a:t>2</a:t>
            </a:fld>
            <a:endParaRPr lang="sl-SI" dirty="0">
              <a:latin typeface="Arial Narrow" panose="020B0606020202030204" pitchFamily="34" charset="0"/>
            </a:endParaRPr>
          </a:p>
        </p:txBody>
      </p:sp>
      <p:sp>
        <p:nvSpPr>
          <p:cNvPr id="10" name="Rectangle 9"/>
          <p:cNvSpPr/>
          <p:nvPr/>
        </p:nvSpPr>
        <p:spPr>
          <a:xfrm>
            <a:off x="647032" y="2021305"/>
            <a:ext cx="2962442" cy="82884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sl-SI" dirty="0">
                <a:latin typeface="Arial Narrow" panose="020B0606020202030204" pitchFamily="34" charset="0"/>
              </a:rPr>
              <a:t>Trenutni načrt objave povabil CTN</a:t>
            </a:r>
          </a:p>
        </p:txBody>
      </p:sp>
      <p:graphicFrame>
        <p:nvGraphicFramePr>
          <p:cNvPr id="6" name="Table 5"/>
          <p:cNvGraphicFramePr>
            <a:graphicFrameLocks noGrp="1"/>
          </p:cNvGraphicFramePr>
          <p:nvPr/>
        </p:nvGraphicFramePr>
        <p:xfrm>
          <a:off x="4538568" y="148032"/>
          <a:ext cx="6658820" cy="6709968"/>
        </p:xfrm>
        <a:graphic>
          <a:graphicData uri="http://schemas.openxmlformats.org/drawingml/2006/table">
            <a:tbl>
              <a:tblPr/>
              <a:tblGrid>
                <a:gridCol w="4184261">
                  <a:extLst>
                    <a:ext uri="{9D8B030D-6E8A-4147-A177-3AD203B41FA5}">
                      <a16:colId xmlns:a16="http://schemas.microsoft.com/office/drawing/2014/main" val="3805012402"/>
                    </a:ext>
                  </a:extLst>
                </a:gridCol>
                <a:gridCol w="794858">
                  <a:extLst>
                    <a:ext uri="{9D8B030D-6E8A-4147-A177-3AD203B41FA5}">
                      <a16:colId xmlns:a16="http://schemas.microsoft.com/office/drawing/2014/main" val="3703450788"/>
                    </a:ext>
                  </a:extLst>
                </a:gridCol>
                <a:gridCol w="884843">
                  <a:extLst>
                    <a:ext uri="{9D8B030D-6E8A-4147-A177-3AD203B41FA5}">
                      <a16:colId xmlns:a16="http://schemas.microsoft.com/office/drawing/2014/main" val="2457523391"/>
                    </a:ext>
                  </a:extLst>
                </a:gridCol>
                <a:gridCol w="794858">
                  <a:extLst>
                    <a:ext uri="{9D8B030D-6E8A-4147-A177-3AD203B41FA5}">
                      <a16:colId xmlns:a16="http://schemas.microsoft.com/office/drawing/2014/main" val="4069072760"/>
                    </a:ext>
                  </a:extLst>
                </a:gridCol>
              </a:tblGrid>
              <a:tr h="167180">
                <a:tc>
                  <a:txBody>
                    <a:bodyPr/>
                    <a:lstStyle/>
                    <a:p>
                      <a:pPr algn="ctr" fontAlgn="b"/>
                      <a:r>
                        <a:rPr lang="en-SI" sz="1200" b="1" i="0" u="none" strike="noStrike" dirty="0">
                          <a:solidFill>
                            <a:srgbClr val="000000"/>
                          </a:solidFill>
                          <a:effectLst/>
                          <a:latin typeface="Arial Narrow" panose="020B0606020202030204" pitchFamily="34" charset="0"/>
                        </a:rPr>
                        <a:t>2023</a:t>
                      </a:r>
                    </a:p>
                  </a:txBody>
                  <a:tcPr marL="3508" marR="3508" marT="3508" marB="0" anchor="b">
                    <a:lnL>
                      <a:noFill/>
                    </a:lnL>
                    <a:lnR>
                      <a:noFill/>
                    </a:lnR>
                    <a:lnT>
                      <a:noFill/>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3405664724"/>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16.10.2023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accent6"/>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08.11.2023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accent6"/>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20.11.2023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accent6"/>
                    </a:solidFill>
                  </a:tcPr>
                </a:tc>
                <a:extLst>
                  <a:ext uri="{0D108BD9-81ED-4DB2-BD59-A6C34878D82A}">
                    <a16:rowId xmlns:a16="http://schemas.microsoft.com/office/drawing/2014/main" val="3791781199"/>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 </a:t>
                      </a:r>
                      <a:r>
                        <a:rPr lang="pl-PL" sz="1200" b="1" i="1" u="none" strike="noStrike" dirty="0">
                          <a:solidFill>
                            <a:srgbClr val="000000"/>
                          </a:solidFill>
                          <a:effectLst/>
                          <a:latin typeface="Arial Narrow" panose="020B0606020202030204" pitchFamily="34" charset="0"/>
                        </a:rPr>
                        <a:t>(+1 mesec</a:t>
                      </a:r>
                      <a:r>
                        <a:rPr lang="pl-PL"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16.11.2023</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accent6"/>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08.12.2023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accent6"/>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20.12.2023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accent6"/>
                    </a:solidFill>
                  </a:tcPr>
                </a:tc>
                <a:extLst>
                  <a:ext uri="{0D108BD9-81ED-4DB2-BD59-A6C34878D82A}">
                    <a16:rowId xmlns:a16="http://schemas.microsoft.com/office/drawing/2014/main" val="2123901574"/>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 </a:t>
                      </a:r>
                      <a:r>
                        <a:rPr lang="pl-PL" sz="1200" b="1" i="1" u="none" strike="noStrike" dirty="0">
                          <a:solidFill>
                            <a:srgbClr val="000000"/>
                          </a:solidFill>
                          <a:effectLst/>
                          <a:latin typeface="Arial Narrow" panose="020B0606020202030204" pitchFamily="34" charset="0"/>
                        </a:rPr>
                        <a:t>(+cca 2 meseca</a:t>
                      </a:r>
                      <a:r>
                        <a:rPr lang="pl-PL"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23.01.2024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00"/>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13.02.2024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20.02.2024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4101398936"/>
                  </a:ext>
                </a:extLst>
              </a:tr>
              <a:tr h="74436">
                <a:tc>
                  <a:txBody>
                    <a:bodyPr/>
                    <a:lstStyle/>
                    <a:p>
                      <a:pPr algn="l" fontAlgn="ctr"/>
                      <a:r>
                        <a:rPr lang="sl-SI" sz="1200" b="0" i="0" u="none" strike="noStrike" dirty="0">
                          <a:solidFill>
                            <a:srgbClr val="000000"/>
                          </a:solidFill>
                          <a:effectLst/>
                          <a:latin typeface="Arial Narrow" panose="020B0606020202030204" pitchFamily="34" charset="0"/>
                        </a:rPr>
                        <a:t>Začetek 2. faze </a:t>
                      </a:r>
                      <a:r>
                        <a:rPr lang="sl-SI" sz="1200" b="0" i="1" u="none" strike="noStrike" dirty="0">
                          <a:solidFill>
                            <a:srgbClr val="000000"/>
                          </a:solidFill>
                          <a:effectLst/>
                          <a:latin typeface="Arial Narrow" panose="020B0606020202030204" pitchFamily="34" charset="0"/>
                        </a:rPr>
                        <a:t>(</a:t>
                      </a:r>
                      <a:r>
                        <a:rPr lang="sl-SI" sz="1200" b="1" i="1" u="none" strike="noStrike" dirty="0">
                          <a:solidFill>
                            <a:srgbClr val="000000"/>
                          </a:solidFill>
                          <a:effectLst/>
                          <a:latin typeface="Arial Narrow" panose="020B0606020202030204" pitchFamily="34" charset="0"/>
                        </a:rPr>
                        <a:t>velja datum obvestila ZMOS </a:t>
                      </a:r>
                      <a:r>
                        <a:rPr lang="sl-SI" sz="1200" b="0" i="1" u="none" strike="noStrike" dirty="0">
                          <a:solidFill>
                            <a:srgbClr val="000000"/>
                          </a:solidFill>
                          <a:effectLst/>
                          <a:latin typeface="Arial Narrow" panose="020B0606020202030204" pitchFamily="34" charset="0"/>
                        </a:rPr>
                        <a:t>za MO in PT-je)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24.01.2024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14.02.2024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21.02.2024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4224811954"/>
                  </a:ext>
                </a:extLst>
              </a:tr>
              <a:tr h="74165">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 </a:t>
                      </a:r>
                      <a:r>
                        <a:rPr lang="pl-PL" sz="1200" b="1" i="1" u="none" strike="noStrike" dirty="0">
                          <a:solidFill>
                            <a:srgbClr val="000000"/>
                          </a:solidFill>
                          <a:effectLst/>
                          <a:latin typeface="Arial Narrow" panose="020B0606020202030204" pitchFamily="34" charset="0"/>
                        </a:rPr>
                        <a:t>(+6 mesecev</a:t>
                      </a:r>
                      <a:r>
                        <a:rPr lang="pl-PL"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24.07.2024</a:t>
                      </a:r>
                      <a:endParaRPr lang="sl-SI" sz="11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14.08.2024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21.08.2024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2986187119"/>
                  </a:ext>
                </a:extLst>
              </a:tr>
              <a:tr h="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 </a:t>
                      </a:r>
                      <a:r>
                        <a:rPr lang="sl-SI" sz="1200" b="0" i="1" u="none" strike="noStrike" dirty="0">
                          <a:solidFill>
                            <a:srgbClr val="000000"/>
                          </a:solidFill>
                          <a:effectLst/>
                          <a:latin typeface="Arial Narrow" panose="020B0606020202030204" pitchFamily="34" charset="0"/>
                        </a:rPr>
                        <a:t>(</a:t>
                      </a:r>
                      <a:r>
                        <a:rPr lang="sl-SI" sz="1200" b="1" i="1" u="none" strike="noStrike" dirty="0">
                          <a:solidFill>
                            <a:srgbClr val="000000"/>
                          </a:solidFill>
                          <a:effectLst/>
                          <a:latin typeface="Arial Narrow" panose="020B0606020202030204" pitchFamily="34" charset="0"/>
                        </a:rPr>
                        <a:t>cca +2,5-3 mesece</a:t>
                      </a:r>
                      <a:r>
                        <a:rPr lang="sl-SI"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15.10.2024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04.11.2024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11.11.2024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731118520"/>
                  </a:ext>
                </a:extLst>
              </a:tr>
              <a:tr h="167180">
                <a:tc>
                  <a:txBody>
                    <a:bodyPr/>
                    <a:lstStyle/>
                    <a:p>
                      <a:pPr algn="ctr" fontAlgn="b"/>
                      <a:r>
                        <a:rPr lang="en-SI" sz="1200" b="1" i="0" u="none" strike="noStrike">
                          <a:solidFill>
                            <a:srgbClr val="000000"/>
                          </a:solidFill>
                          <a:effectLst/>
                          <a:latin typeface="Arial Narrow" panose="020B0606020202030204" pitchFamily="34" charset="0"/>
                        </a:rPr>
                        <a:t>2024</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dirty="0">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493101677"/>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1"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438501548"/>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191620854"/>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dirty="0">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3616122188"/>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3401067403"/>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3495739832"/>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923991675"/>
                  </a:ext>
                </a:extLst>
              </a:tr>
              <a:tr h="167180">
                <a:tc>
                  <a:txBody>
                    <a:bodyPr/>
                    <a:lstStyle/>
                    <a:p>
                      <a:pPr algn="ctr" fontAlgn="b"/>
                      <a:r>
                        <a:rPr lang="en-SI" sz="1200" b="1" i="0" u="none" strike="noStrike" dirty="0">
                          <a:solidFill>
                            <a:srgbClr val="000000"/>
                          </a:solidFill>
                          <a:effectLst/>
                          <a:latin typeface="Arial Narrow" panose="020B0606020202030204" pitchFamily="34" charset="0"/>
                        </a:rPr>
                        <a:t>2025</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dirty="0">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154097549"/>
                  </a:ext>
                </a:extLst>
              </a:tr>
              <a:tr h="66579">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13.01.2025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27.01.2025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10.02.2025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092996696"/>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13.02.2025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27.02.2025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10.03.2025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939902307"/>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20.04.2025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04.05.2025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313629824"/>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21.04.2025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858592275"/>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21.10.2025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05.11.2025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18.11.2025</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237166999"/>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11.01.2026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26.01.2026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08.02.2026</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3300020115"/>
                  </a:ext>
                </a:extLst>
              </a:tr>
              <a:tr h="167180">
                <a:tc>
                  <a:txBody>
                    <a:bodyPr/>
                    <a:lstStyle/>
                    <a:p>
                      <a:pPr algn="ctr" fontAlgn="b"/>
                      <a:r>
                        <a:rPr lang="en-SI" sz="1200" b="1" i="0" u="none" strike="noStrike">
                          <a:solidFill>
                            <a:srgbClr val="000000"/>
                          </a:solidFill>
                          <a:effectLst/>
                          <a:latin typeface="Arial Narrow" panose="020B0606020202030204" pitchFamily="34" charset="0"/>
                        </a:rPr>
                        <a:t>2026</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3321621630"/>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02.02.2026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16.02.2026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02.03.2026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612320779"/>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02.03.2026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16.03.2026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02.04.2026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1318925954"/>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09.06.2026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576590895"/>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10.06.2026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1376439482"/>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10.11.2026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24.11.2026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10.12.2026</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1811528411"/>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31.01.2027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14.02.2027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03.03.2027</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4208935825"/>
                  </a:ext>
                </a:extLst>
              </a:tr>
              <a:tr h="167180">
                <a:tc>
                  <a:txBody>
                    <a:bodyPr/>
                    <a:lstStyle/>
                    <a:p>
                      <a:pPr algn="ctr" fontAlgn="b"/>
                      <a:r>
                        <a:rPr lang="en-SI" sz="1200" b="1" i="0" u="none" strike="noStrike">
                          <a:solidFill>
                            <a:srgbClr val="000000"/>
                          </a:solidFill>
                          <a:effectLst/>
                          <a:latin typeface="Arial Narrow" panose="020B0606020202030204" pitchFamily="34" charset="0"/>
                        </a:rPr>
                        <a:t>2027</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1201517127"/>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01.03.2027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15.03.2027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05.04.2027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2905086429"/>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01.04.2027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15.04.2027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05.05.2027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06299972"/>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12.07.2027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486475142"/>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13.07.2027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3270081986"/>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09.12.2027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23.12.2027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13.01.2028</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878797275"/>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01.03.2028</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15.03.2028</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03.04.2028</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998185755"/>
                  </a:ext>
                </a:extLst>
              </a:tr>
              <a:tr h="159911">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w="12700" cap="flat" cmpd="sng" algn="ctr">
                      <a:solidFill>
                        <a:srgbClr val="D9D9D9"/>
                      </a:solidFill>
                      <a:prstDash val="solid"/>
                      <a:round/>
                      <a:headEnd type="none" w="med" len="med"/>
                      <a:tailEnd type="none" w="med" len="med"/>
                    </a:lnT>
                    <a:lnB>
                      <a:noFill/>
                    </a:lnB>
                    <a:solidFill>
                      <a:srgbClr val="E7E6E6"/>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7E6E6"/>
                    </a:solidFill>
                  </a:tcPr>
                </a:tc>
                <a:tc>
                  <a:txBody>
                    <a:bodyPr/>
                    <a:lstStyle/>
                    <a:p>
                      <a:pPr algn="l" fontAlgn="b"/>
                      <a:r>
                        <a:rPr lang="en-SI" sz="1200" b="0" i="0" u="none" strike="noStrike" dirty="0">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7E6E6"/>
                    </a:solidFill>
                  </a:tcPr>
                </a:tc>
                <a:tc>
                  <a:txBody>
                    <a:bodyPr/>
                    <a:lstStyle/>
                    <a:p>
                      <a:pPr algn="l" fontAlgn="b"/>
                      <a:r>
                        <a:rPr lang="en-SI" sz="1200" b="0" i="0" u="none" strike="noStrike" dirty="0">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43184757"/>
                  </a:ext>
                </a:extLst>
              </a:tr>
            </a:tbl>
          </a:graphicData>
        </a:graphic>
      </p:graphicFrame>
      <p:cxnSp>
        <p:nvCxnSpPr>
          <p:cNvPr id="7" name="Straight Connector 6">
            <a:extLst>
              <a:ext uri="{FF2B5EF4-FFF2-40B4-BE49-F238E27FC236}">
                <a16:creationId xmlns:a16="http://schemas.microsoft.com/office/drawing/2014/main" id="{DA2673D3-6FA7-5E05-A538-1CFADA85DCDD}"/>
              </a:ext>
            </a:extLst>
          </p:cNvPr>
          <p:cNvCxnSpPr>
            <a:cxnSpLocks/>
          </p:cNvCxnSpPr>
          <p:nvPr/>
        </p:nvCxnSpPr>
        <p:spPr>
          <a:xfrm flipH="1">
            <a:off x="2031101" y="3689132"/>
            <a:ext cx="100260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7F3F23-6CCC-60AD-9218-F11A90AAADB6}"/>
              </a:ext>
            </a:extLst>
          </p:cNvPr>
          <p:cNvCxnSpPr>
            <a:cxnSpLocks/>
          </p:cNvCxnSpPr>
          <p:nvPr/>
        </p:nvCxnSpPr>
        <p:spPr>
          <a:xfrm flipH="1">
            <a:off x="2031101" y="4998688"/>
            <a:ext cx="10026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C391C4E-9552-8B34-4B86-BA46F960ACAB}"/>
              </a:ext>
            </a:extLst>
          </p:cNvPr>
          <p:cNvSpPr/>
          <p:nvPr/>
        </p:nvSpPr>
        <p:spPr>
          <a:xfrm>
            <a:off x="647033" y="3000244"/>
            <a:ext cx="2962442" cy="6407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Možnost oddaje popolne vloge na PT – cca + 3m do izdaje odločitve o podpori</a:t>
            </a:r>
          </a:p>
        </p:txBody>
      </p:sp>
      <p:sp>
        <p:nvSpPr>
          <p:cNvPr id="13" name="Rectangle 12">
            <a:extLst>
              <a:ext uri="{FF2B5EF4-FFF2-40B4-BE49-F238E27FC236}">
                <a16:creationId xmlns:a16="http://schemas.microsoft.com/office/drawing/2014/main" id="{38AFE1DF-846A-EE68-CB57-53866689548E}"/>
              </a:ext>
            </a:extLst>
          </p:cNvPr>
          <p:cNvSpPr/>
          <p:nvPr/>
        </p:nvSpPr>
        <p:spPr>
          <a:xfrm>
            <a:off x="647032" y="4250291"/>
            <a:ext cx="2962442" cy="64078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Lokalne volitve 2026 – po izvedbi tretjega povabila, a pred skrajnim rokom za izdajo odločitve o podpori</a:t>
            </a:r>
          </a:p>
        </p:txBody>
      </p:sp>
      <p:cxnSp>
        <p:nvCxnSpPr>
          <p:cNvPr id="14" name="Straight Connector 13">
            <a:extLst>
              <a:ext uri="{FF2B5EF4-FFF2-40B4-BE49-F238E27FC236}">
                <a16:creationId xmlns:a16="http://schemas.microsoft.com/office/drawing/2014/main" id="{CF7F3F23-6CCC-60AD-9218-F11A90AAADB6}"/>
              </a:ext>
            </a:extLst>
          </p:cNvPr>
          <p:cNvCxnSpPr>
            <a:cxnSpLocks/>
          </p:cNvCxnSpPr>
          <p:nvPr/>
        </p:nvCxnSpPr>
        <p:spPr>
          <a:xfrm flipH="1">
            <a:off x="2031101" y="5204097"/>
            <a:ext cx="1002603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8AFE1DF-846A-EE68-CB57-53866689548E}"/>
              </a:ext>
            </a:extLst>
          </p:cNvPr>
          <p:cNvSpPr/>
          <p:nvPr/>
        </p:nvSpPr>
        <p:spPr>
          <a:xfrm>
            <a:off x="647032" y="5319080"/>
            <a:ext cx="2962442" cy="640784"/>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Konec veljavnosti indikativne alokacije sredstev </a:t>
            </a:r>
            <a:r>
              <a:rPr lang="en-SI" sz="1400" dirty="0">
                <a:latin typeface="Arial Narrow" panose="020B0606020202030204" pitchFamily="34" charset="0"/>
              </a:rPr>
              <a:t>–</a:t>
            </a:r>
            <a:r>
              <a:rPr lang="sl-SI" sz="1400" dirty="0">
                <a:latin typeface="Arial Narrow" panose="020B0606020202030204" pitchFamily="34" charset="0"/>
              </a:rPr>
              <a:t> 31. 12. 2026</a:t>
            </a:r>
          </a:p>
        </p:txBody>
      </p:sp>
    </p:spTree>
    <p:extLst>
      <p:ext uri="{BB962C8B-B14F-4D97-AF65-F5344CB8AC3E}">
        <p14:creationId xmlns:p14="http://schemas.microsoft.com/office/powerpoint/2010/main" val="79196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1st </a:t>
            </a:r>
            <a:r>
              <a:rPr lang="sl-SI" dirty="0" err="1"/>
              <a:t>Phase</a:t>
            </a:r>
            <a:r>
              <a:rPr lang="sl-SI" dirty="0"/>
              <a:t> of 1st </a:t>
            </a:r>
            <a:r>
              <a:rPr lang="sl-SI" dirty="0" err="1"/>
              <a:t>Round</a:t>
            </a:r>
            <a:r>
              <a:rPr lang="sl-SI" dirty="0"/>
              <a:t> of </a:t>
            </a:r>
            <a:r>
              <a:rPr lang="sl-SI" dirty="0" err="1"/>
              <a:t>Calls</a:t>
            </a:r>
            <a:endParaRPr lang="sl-SI" dirty="0"/>
          </a:p>
        </p:txBody>
      </p:sp>
      <p:sp>
        <p:nvSpPr>
          <p:cNvPr id="4" name="Footer Placeholder 3"/>
          <p:cNvSpPr>
            <a:spLocks noGrp="1"/>
          </p:cNvSpPr>
          <p:nvPr>
            <p:ph type="ftr" sz="quarter" idx="11"/>
          </p:nvPr>
        </p:nvSpPr>
        <p:spPr/>
        <p:txBody>
          <a:bodyPr/>
          <a:lstStyle/>
          <a:p>
            <a:r>
              <a:rPr lang="sl-SI"/>
              <a:t>Združenje mestnih občin Slovenije</a:t>
            </a:r>
          </a:p>
          <a:p>
            <a:r>
              <a:rPr lang="sl-SI"/>
              <a:t>Association of Urban Municipalities of Slovenia</a:t>
            </a:r>
            <a:endParaRPr lang="sl-SI" dirty="0"/>
          </a:p>
        </p:txBody>
      </p:sp>
      <p:sp>
        <p:nvSpPr>
          <p:cNvPr id="5" name="Slide Number Placeholder 4"/>
          <p:cNvSpPr>
            <a:spLocks noGrp="1"/>
          </p:cNvSpPr>
          <p:nvPr>
            <p:ph type="sldNum" sz="quarter" idx="12"/>
          </p:nvPr>
        </p:nvSpPr>
        <p:spPr/>
        <p:txBody>
          <a:bodyPr/>
          <a:lstStyle/>
          <a:p>
            <a:fld id="{A83266A9-A495-402D-B31E-4255C5B0C6C8}" type="slidenum">
              <a:rPr lang="sl-SI" smtClean="0">
                <a:latin typeface="Arial Narrow" panose="020B0606020202030204" pitchFamily="34" charset="0"/>
              </a:rPr>
              <a:t>3</a:t>
            </a:fld>
            <a:endParaRPr lang="sl-SI" dirty="0">
              <a:latin typeface="Arial Narrow" panose="020B0606020202030204"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856" y="1583586"/>
            <a:ext cx="6663800" cy="4256382"/>
          </a:xfrm>
          <a:prstGeom prst="rect">
            <a:avLst/>
          </a:prstGeom>
          <a:noFill/>
        </p:spPr>
      </p:pic>
    </p:spTree>
    <p:extLst>
      <p:ext uri="{BB962C8B-B14F-4D97-AF65-F5344CB8AC3E}">
        <p14:creationId xmlns:p14="http://schemas.microsoft.com/office/powerpoint/2010/main" val="238970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2. ITI </a:t>
            </a:r>
            <a:r>
              <a:rPr lang="sl-SI" dirty="0" err="1"/>
              <a:t>indicators</a:t>
            </a:r>
            <a:endParaRPr lang="sl-SI" dirty="0"/>
          </a:p>
        </p:txBody>
      </p:sp>
      <p:sp>
        <p:nvSpPr>
          <p:cNvPr id="4" name="Footer Placeholder 3"/>
          <p:cNvSpPr>
            <a:spLocks noGrp="1"/>
          </p:cNvSpPr>
          <p:nvPr>
            <p:ph type="ftr" sz="quarter" idx="11"/>
          </p:nvPr>
        </p:nvSpPr>
        <p:spPr/>
        <p:txBody>
          <a:bodyPr/>
          <a:lstStyle/>
          <a:p>
            <a:r>
              <a:rPr lang="sl-SI"/>
              <a:t>Združenje mestnih občin Slovenije</a:t>
            </a:r>
          </a:p>
          <a:p>
            <a:r>
              <a:rPr lang="sl-SI"/>
              <a:t>Association of Urban Municipalities of Slovenia</a:t>
            </a:r>
            <a:endParaRPr lang="sl-SI" dirty="0"/>
          </a:p>
        </p:txBody>
      </p:sp>
      <p:sp>
        <p:nvSpPr>
          <p:cNvPr id="5" name="Slide Number Placeholder 4"/>
          <p:cNvSpPr>
            <a:spLocks noGrp="1"/>
          </p:cNvSpPr>
          <p:nvPr>
            <p:ph type="sldNum" sz="quarter" idx="12"/>
          </p:nvPr>
        </p:nvSpPr>
        <p:spPr/>
        <p:txBody>
          <a:bodyPr/>
          <a:lstStyle/>
          <a:p>
            <a:fld id="{A83266A9-A495-402D-B31E-4255C5B0C6C8}" type="slidenum">
              <a:rPr lang="sl-SI" smtClean="0">
                <a:latin typeface="Arial Narrow" panose="020B0606020202030204" pitchFamily="34" charset="0"/>
              </a:rPr>
              <a:t>4</a:t>
            </a:fld>
            <a:endParaRPr lang="sl-SI" dirty="0">
              <a:latin typeface="Arial Narrow" panose="020B0606020202030204"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12983" y="1527636"/>
            <a:ext cx="7781605" cy="5193839"/>
          </a:xfrm>
          <a:prstGeom prst="rect">
            <a:avLst/>
          </a:prstGeom>
          <a:noFill/>
          <a:ln>
            <a:noFill/>
          </a:ln>
        </p:spPr>
      </p:pic>
      <p:sp>
        <p:nvSpPr>
          <p:cNvPr id="3" name="PoljeZBesedilom 2">
            <a:extLst>
              <a:ext uri="{FF2B5EF4-FFF2-40B4-BE49-F238E27FC236}">
                <a16:creationId xmlns:a16="http://schemas.microsoft.com/office/drawing/2014/main" id="{200F59AB-4C36-77DA-4435-D86794A81CD9}"/>
              </a:ext>
            </a:extLst>
          </p:cNvPr>
          <p:cNvSpPr txBox="1"/>
          <p:nvPr/>
        </p:nvSpPr>
        <p:spPr>
          <a:xfrm>
            <a:off x="8260284" y="1311008"/>
            <a:ext cx="3857377" cy="1785104"/>
          </a:xfrm>
          <a:prstGeom prst="rect">
            <a:avLst/>
          </a:prstGeom>
          <a:noFill/>
        </p:spPr>
        <p:txBody>
          <a:bodyPr wrap="square">
            <a:spAutoFit/>
          </a:bodyPr>
          <a:lstStyle/>
          <a:p>
            <a:r>
              <a:rPr lang="sl-SI" sz="2200" dirty="0">
                <a:latin typeface="Arial Narrow" panose="020B0606020202030204" pitchFamily="34" charset="0"/>
              </a:rPr>
              <a:t>Kazalnike za mehanizem doseči z </a:t>
            </a:r>
            <a:r>
              <a:rPr lang="sl-SI" sz="2200" dirty="0" err="1">
                <a:latin typeface="Arial Narrow" panose="020B0606020202030204" pitchFamily="34" charset="0"/>
              </a:rPr>
              <a:t>naslednimi</a:t>
            </a:r>
            <a:r>
              <a:rPr lang="sl-SI" sz="2200" dirty="0">
                <a:latin typeface="Arial Narrow" panose="020B0606020202030204" pitchFamily="34" charset="0"/>
              </a:rPr>
              <a:t> povabili.</a:t>
            </a:r>
          </a:p>
          <a:p>
            <a:endParaRPr lang="sl-SI" sz="2200" dirty="0">
              <a:latin typeface="Arial Narrow" panose="020B0606020202030204" pitchFamily="34" charset="0"/>
            </a:endParaRPr>
          </a:p>
          <a:p>
            <a:r>
              <a:rPr lang="sl-SI" sz="2200" dirty="0">
                <a:latin typeface="Arial Narrow" panose="020B0606020202030204" pitchFamily="34" charset="0"/>
              </a:rPr>
              <a:t>Pregled predvidenih projektov in kazalnikov do poletja.</a:t>
            </a:r>
          </a:p>
        </p:txBody>
      </p:sp>
    </p:spTree>
    <p:extLst>
      <p:ext uri="{BB962C8B-B14F-4D97-AF65-F5344CB8AC3E}">
        <p14:creationId xmlns:p14="http://schemas.microsoft.com/office/powerpoint/2010/main" val="375711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69516" y="1227885"/>
            <a:ext cx="2160000" cy="2160000"/>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Rectangle 10"/>
          <p:cNvSpPr/>
          <p:nvPr/>
        </p:nvSpPr>
        <p:spPr>
          <a:xfrm>
            <a:off x="4001726" y="1227885"/>
            <a:ext cx="2160000" cy="2160000"/>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Rectangle 2"/>
          <p:cNvSpPr/>
          <p:nvPr/>
        </p:nvSpPr>
        <p:spPr>
          <a:xfrm>
            <a:off x="1033936" y="1227885"/>
            <a:ext cx="2160000" cy="2160000"/>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403754" y="216501"/>
            <a:ext cx="10975017" cy="769441"/>
          </a:xfrm>
          <a:prstGeom prst="rect">
            <a:avLst/>
          </a:prstGeom>
        </p:spPr>
        <p:txBody>
          <a:bodyPr wrap="square">
            <a:spAutoFit/>
          </a:bodyPr>
          <a:lstStyle/>
          <a:p>
            <a:r>
              <a:rPr lang="sl-SI" sz="4400" dirty="0"/>
              <a:t>2nd </a:t>
            </a:r>
            <a:r>
              <a:rPr lang="sl-SI" sz="4400" dirty="0" err="1"/>
              <a:t>Phase</a:t>
            </a:r>
            <a:r>
              <a:rPr lang="sl-SI" sz="4400" dirty="0"/>
              <a:t> of 1st </a:t>
            </a:r>
            <a:r>
              <a:rPr lang="sl-SI" sz="4400" dirty="0" err="1"/>
              <a:t>Round</a:t>
            </a:r>
            <a:r>
              <a:rPr lang="sl-SI" sz="4400" dirty="0"/>
              <a:t> of </a:t>
            </a:r>
            <a:r>
              <a:rPr lang="sl-SI" sz="4400" dirty="0" err="1"/>
              <a:t>Calls</a:t>
            </a:r>
            <a:endParaRPr lang="sl-SI" sz="4400" b="1" u="sng" dirty="0">
              <a:latin typeface="Republika" panose="02000506040000020004" pitchFamily="2" charset="-18"/>
            </a:endParaRPr>
          </a:p>
        </p:txBody>
      </p:sp>
      <p:sp>
        <p:nvSpPr>
          <p:cNvPr id="2" name="Oval 1"/>
          <p:cNvSpPr/>
          <p:nvPr/>
        </p:nvSpPr>
        <p:spPr>
          <a:xfrm>
            <a:off x="1573936" y="1717520"/>
            <a:ext cx="1080000" cy="1080000"/>
          </a:xfrm>
          <a:prstGeom prst="ellipse">
            <a:avLst/>
          </a:prstGeom>
          <a:blipFill>
            <a:blip r:embed="rId4"/>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Oval 8"/>
          <p:cNvSpPr/>
          <p:nvPr/>
        </p:nvSpPr>
        <p:spPr>
          <a:xfrm>
            <a:off x="4541726" y="1717520"/>
            <a:ext cx="1080000" cy="1080000"/>
          </a:xfrm>
          <a:prstGeom prst="ellipse">
            <a:avLst/>
          </a:prstGeom>
          <a:blipFill>
            <a:blip r:embed="rId5"/>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Oval 9"/>
          <p:cNvSpPr/>
          <p:nvPr/>
        </p:nvSpPr>
        <p:spPr>
          <a:xfrm>
            <a:off x="7509516" y="1717520"/>
            <a:ext cx="1080000" cy="1080000"/>
          </a:xfrm>
          <a:prstGeom prst="ellipse">
            <a:avLst/>
          </a:prstGeom>
          <a:blipFill>
            <a:blip r:embed="rId6"/>
            <a:stretch>
              <a:fillRect/>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TextBox 12"/>
          <p:cNvSpPr txBox="1"/>
          <p:nvPr/>
        </p:nvSpPr>
        <p:spPr>
          <a:xfrm>
            <a:off x="1118392" y="1300427"/>
            <a:ext cx="2003754" cy="276999"/>
          </a:xfrm>
          <a:prstGeom prst="rect">
            <a:avLst/>
          </a:prstGeom>
          <a:noFill/>
        </p:spPr>
        <p:txBody>
          <a:bodyPr wrap="none" rtlCol="0">
            <a:spAutoFit/>
          </a:bodyPr>
          <a:lstStyle/>
          <a:p>
            <a:r>
              <a:rPr lang="sl-SI" sz="1200" dirty="0"/>
              <a:t>SC 2.7 </a:t>
            </a:r>
            <a:r>
              <a:rPr lang="en-SI" sz="1200" dirty="0"/>
              <a:t>–</a:t>
            </a:r>
            <a:r>
              <a:rPr lang="sl-SI" sz="1200" dirty="0"/>
              <a:t> zelena infrastruktura</a:t>
            </a:r>
          </a:p>
        </p:txBody>
      </p:sp>
      <p:sp>
        <p:nvSpPr>
          <p:cNvPr id="14" name="TextBox 13"/>
          <p:cNvSpPr txBox="1"/>
          <p:nvPr/>
        </p:nvSpPr>
        <p:spPr>
          <a:xfrm>
            <a:off x="4196892" y="1297160"/>
            <a:ext cx="1819601" cy="276999"/>
          </a:xfrm>
          <a:prstGeom prst="rect">
            <a:avLst/>
          </a:prstGeom>
          <a:noFill/>
        </p:spPr>
        <p:txBody>
          <a:bodyPr wrap="none" rtlCol="0">
            <a:spAutoFit/>
          </a:bodyPr>
          <a:lstStyle/>
          <a:p>
            <a:r>
              <a:rPr lang="sl-SI" sz="1200" dirty="0"/>
              <a:t>SC 2.8 </a:t>
            </a:r>
            <a:r>
              <a:rPr lang="en-SI" sz="1200" dirty="0"/>
              <a:t>–</a:t>
            </a:r>
            <a:r>
              <a:rPr lang="sl-SI" sz="1200" dirty="0"/>
              <a:t> urbana mobilnost</a:t>
            </a:r>
          </a:p>
        </p:txBody>
      </p:sp>
      <p:sp>
        <p:nvSpPr>
          <p:cNvPr id="15" name="TextBox 14"/>
          <p:cNvSpPr txBox="1"/>
          <p:nvPr/>
        </p:nvSpPr>
        <p:spPr>
          <a:xfrm>
            <a:off x="7199058" y="1297159"/>
            <a:ext cx="1700915" cy="276999"/>
          </a:xfrm>
          <a:prstGeom prst="rect">
            <a:avLst/>
          </a:prstGeom>
          <a:noFill/>
        </p:spPr>
        <p:txBody>
          <a:bodyPr wrap="none" rtlCol="0">
            <a:spAutoFit/>
          </a:bodyPr>
          <a:lstStyle/>
          <a:p>
            <a:r>
              <a:rPr lang="sl-SI" sz="1200" dirty="0"/>
              <a:t>SC 5.1 </a:t>
            </a:r>
            <a:r>
              <a:rPr lang="en-SI" sz="1200" dirty="0"/>
              <a:t>–</a:t>
            </a:r>
            <a:r>
              <a:rPr lang="sl-SI" sz="1200" dirty="0"/>
              <a:t> urbana prenova</a:t>
            </a:r>
          </a:p>
        </p:txBody>
      </p:sp>
      <p:cxnSp>
        <p:nvCxnSpPr>
          <p:cNvPr id="20" name="Straight Connector 19"/>
          <p:cNvCxnSpPr/>
          <p:nvPr/>
        </p:nvCxnSpPr>
        <p:spPr>
          <a:xfrm flipV="1">
            <a:off x="9129515" y="2307886"/>
            <a:ext cx="1706926" cy="122939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57920" y="1006019"/>
            <a:ext cx="1778521" cy="129968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928953" y="1153517"/>
            <a:ext cx="2160000" cy="2160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32" name="Straight Connector 31"/>
          <p:cNvCxnSpPr/>
          <p:nvPr/>
        </p:nvCxnSpPr>
        <p:spPr>
          <a:xfrm>
            <a:off x="2838570" y="3537284"/>
            <a:ext cx="6290944" cy="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21907" y="999504"/>
            <a:ext cx="6236012" cy="651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958394" y="1513127"/>
            <a:ext cx="1070450" cy="1569660"/>
          </a:xfrm>
          <a:prstGeom prst="rect">
            <a:avLst/>
          </a:prstGeom>
          <a:noFill/>
        </p:spPr>
        <p:txBody>
          <a:bodyPr wrap="square" rtlCol="0">
            <a:spAutoFit/>
          </a:bodyPr>
          <a:lstStyle/>
          <a:p>
            <a:r>
              <a:rPr lang="sl-SI" sz="1200" b="1" dirty="0"/>
              <a:t>166,8 mio €</a:t>
            </a:r>
          </a:p>
          <a:p>
            <a:r>
              <a:rPr lang="sl-SI" sz="1200" dirty="0"/>
              <a:t>ESRR na voljo</a:t>
            </a:r>
          </a:p>
          <a:p>
            <a:endParaRPr lang="sl-SI" sz="1200" dirty="0"/>
          </a:p>
          <a:p>
            <a:r>
              <a:rPr lang="sl-SI" sz="1200" dirty="0"/>
              <a:t>39 izbranih operacij</a:t>
            </a:r>
          </a:p>
          <a:p>
            <a:endParaRPr lang="sl-SI" sz="1200" dirty="0"/>
          </a:p>
          <a:p>
            <a:r>
              <a:rPr lang="sl-SI" sz="1200" dirty="0"/>
              <a:t>+ EPK strateški</a:t>
            </a:r>
          </a:p>
        </p:txBody>
      </p:sp>
      <p:sp>
        <p:nvSpPr>
          <p:cNvPr id="45" name="TextBox 44"/>
          <p:cNvSpPr txBox="1"/>
          <p:nvPr/>
        </p:nvSpPr>
        <p:spPr>
          <a:xfrm>
            <a:off x="7330078" y="3034295"/>
            <a:ext cx="1407886" cy="276999"/>
          </a:xfrm>
          <a:prstGeom prst="rect">
            <a:avLst/>
          </a:prstGeom>
          <a:noFill/>
        </p:spPr>
        <p:txBody>
          <a:bodyPr wrap="none" rtlCol="0">
            <a:spAutoFit/>
          </a:bodyPr>
          <a:lstStyle/>
          <a:p>
            <a:r>
              <a:rPr lang="sl-SI" sz="1200" dirty="0"/>
              <a:t>14 izbranih operacij</a:t>
            </a:r>
          </a:p>
        </p:txBody>
      </p:sp>
      <p:sp>
        <p:nvSpPr>
          <p:cNvPr id="46" name="TextBox 45"/>
          <p:cNvSpPr txBox="1"/>
          <p:nvPr/>
        </p:nvSpPr>
        <p:spPr>
          <a:xfrm>
            <a:off x="4377783" y="3040523"/>
            <a:ext cx="1407886" cy="276999"/>
          </a:xfrm>
          <a:prstGeom prst="rect">
            <a:avLst/>
          </a:prstGeom>
          <a:noFill/>
        </p:spPr>
        <p:txBody>
          <a:bodyPr wrap="none" rtlCol="0">
            <a:spAutoFit/>
          </a:bodyPr>
          <a:lstStyle/>
          <a:p>
            <a:r>
              <a:rPr lang="sl-SI" sz="1200" dirty="0"/>
              <a:t>17 izbranih operacij</a:t>
            </a:r>
          </a:p>
        </p:txBody>
      </p:sp>
      <p:sp>
        <p:nvSpPr>
          <p:cNvPr id="47" name="TextBox 46"/>
          <p:cNvSpPr txBox="1"/>
          <p:nvPr/>
        </p:nvSpPr>
        <p:spPr>
          <a:xfrm>
            <a:off x="1387958" y="3034296"/>
            <a:ext cx="1329338" cy="276999"/>
          </a:xfrm>
          <a:prstGeom prst="rect">
            <a:avLst/>
          </a:prstGeom>
          <a:noFill/>
        </p:spPr>
        <p:txBody>
          <a:bodyPr wrap="none" rtlCol="0">
            <a:spAutoFit/>
          </a:bodyPr>
          <a:lstStyle/>
          <a:p>
            <a:r>
              <a:rPr lang="sl-SI" sz="1200" dirty="0"/>
              <a:t>8 izbranih operacij</a:t>
            </a:r>
          </a:p>
        </p:txBody>
      </p:sp>
      <p:sp>
        <p:nvSpPr>
          <p:cNvPr id="48" name="Rectangle 47"/>
          <p:cNvSpPr/>
          <p:nvPr/>
        </p:nvSpPr>
        <p:spPr>
          <a:xfrm>
            <a:off x="1035821" y="4310522"/>
            <a:ext cx="2160000" cy="990125"/>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9" name="TextBox 48"/>
          <p:cNvSpPr txBox="1"/>
          <p:nvPr/>
        </p:nvSpPr>
        <p:spPr>
          <a:xfrm>
            <a:off x="1387958" y="4648874"/>
            <a:ext cx="1409360" cy="338554"/>
          </a:xfrm>
          <a:prstGeom prst="rect">
            <a:avLst/>
          </a:prstGeom>
          <a:noFill/>
        </p:spPr>
        <p:txBody>
          <a:bodyPr wrap="none" rtlCol="0">
            <a:spAutoFit/>
          </a:bodyPr>
          <a:lstStyle/>
          <a:p>
            <a:r>
              <a:rPr lang="sl-SI" sz="1600" dirty="0"/>
              <a:t>6 oddanih vlog</a:t>
            </a:r>
          </a:p>
        </p:txBody>
      </p:sp>
      <p:sp>
        <p:nvSpPr>
          <p:cNvPr id="50" name="Rectangle 49"/>
          <p:cNvSpPr/>
          <p:nvPr/>
        </p:nvSpPr>
        <p:spPr>
          <a:xfrm>
            <a:off x="4001726" y="4310522"/>
            <a:ext cx="2160000" cy="990125"/>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1" name="TextBox 50"/>
          <p:cNvSpPr txBox="1"/>
          <p:nvPr/>
        </p:nvSpPr>
        <p:spPr>
          <a:xfrm>
            <a:off x="4353863" y="4648874"/>
            <a:ext cx="1513556" cy="338554"/>
          </a:xfrm>
          <a:prstGeom prst="rect">
            <a:avLst/>
          </a:prstGeom>
          <a:noFill/>
        </p:spPr>
        <p:txBody>
          <a:bodyPr wrap="none" rtlCol="0">
            <a:spAutoFit/>
          </a:bodyPr>
          <a:lstStyle/>
          <a:p>
            <a:r>
              <a:rPr lang="sl-SI" sz="1600" dirty="0"/>
              <a:t>15 oddanih vlog</a:t>
            </a:r>
          </a:p>
        </p:txBody>
      </p:sp>
      <p:sp>
        <p:nvSpPr>
          <p:cNvPr id="52" name="Rectangle 51"/>
          <p:cNvSpPr/>
          <p:nvPr/>
        </p:nvSpPr>
        <p:spPr>
          <a:xfrm>
            <a:off x="6969514" y="4310522"/>
            <a:ext cx="2160000" cy="990125"/>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3" name="TextBox 52"/>
          <p:cNvSpPr txBox="1"/>
          <p:nvPr/>
        </p:nvSpPr>
        <p:spPr>
          <a:xfrm>
            <a:off x="7321651" y="4648874"/>
            <a:ext cx="1513556" cy="338554"/>
          </a:xfrm>
          <a:prstGeom prst="rect">
            <a:avLst/>
          </a:prstGeom>
          <a:noFill/>
        </p:spPr>
        <p:txBody>
          <a:bodyPr wrap="none" rtlCol="0">
            <a:spAutoFit/>
          </a:bodyPr>
          <a:lstStyle/>
          <a:p>
            <a:r>
              <a:rPr lang="sl-SI" sz="1600" dirty="0"/>
              <a:t>11 oddanih vlog</a:t>
            </a:r>
          </a:p>
        </p:txBody>
      </p:sp>
      <p:cxnSp>
        <p:nvCxnSpPr>
          <p:cNvPr id="54" name="Straight Connector 53"/>
          <p:cNvCxnSpPr/>
          <p:nvPr/>
        </p:nvCxnSpPr>
        <p:spPr>
          <a:xfrm flipV="1">
            <a:off x="9201110" y="4839150"/>
            <a:ext cx="1706926" cy="122939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129515" y="3537283"/>
            <a:ext cx="1778521" cy="129968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910165" y="6068548"/>
            <a:ext cx="6290944" cy="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27621" y="3537283"/>
            <a:ext cx="6101893" cy="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0928953" y="3873143"/>
            <a:ext cx="2160000" cy="2160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9" name="TextBox 58"/>
          <p:cNvSpPr txBox="1"/>
          <p:nvPr/>
        </p:nvSpPr>
        <p:spPr>
          <a:xfrm>
            <a:off x="11059186" y="4275047"/>
            <a:ext cx="1070450" cy="1754326"/>
          </a:xfrm>
          <a:prstGeom prst="rect">
            <a:avLst/>
          </a:prstGeom>
          <a:noFill/>
        </p:spPr>
        <p:txBody>
          <a:bodyPr wrap="square" rtlCol="0">
            <a:spAutoFit/>
          </a:bodyPr>
          <a:lstStyle/>
          <a:p>
            <a:r>
              <a:rPr lang="sl-SI" sz="1200" dirty="0"/>
              <a:t>Predvidena dodelitev </a:t>
            </a:r>
            <a:r>
              <a:rPr lang="sl-SI" sz="1200" b="1" dirty="0"/>
              <a:t>preko 50 %  </a:t>
            </a:r>
            <a:r>
              <a:rPr lang="sl-SI" sz="1200" dirty="0"/>
              <a:t>vseh CTN nepovratnih sredstev</a:t>
            </a:r>
          </a:p>
          <a:p>
            <a:endParaRPr lang="sl-SI" sz="1200" dirty="0"/>
          </a:p>
          <a:p>
            <a:r>
              <a:rPr lang="sl-SI" sz="1200" b="1" dirty="0"/>
              <a:t>32 operacij </a:t>
            </a:r>
            <a:r>
              <a:rPr lang="sl-SI" sz="1200" dirty="0"/>
              <a:t>+ </a:t>
            </a:r>
            <a:r>
              <a:rPr lang="sl-SI" sz="1200" b="1" dirty="0">
                <a:solidFill>
                  <a:srgbClr val="FF0000"/>
                </a:solidFill>
              </a:rPr>
              <a:t>3 strateške</a:t>
            </a:r>
          </a:p>
        </p:txBody>
      </p:sp>
      <p:sp>
        <p:nvSpPr>
          <p:cNvPr id="60" name="Rectangle 59"/>
          <p:cNvSpPr/>
          <p:nvPr/>
        </p:nvSpPr>
        <p:spPr>
          <a:xfrm>
            <a:off x="379164" y="818920"/>
            <a:ext cx="2418153" cy="316644"/>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t>1. Faza NPO </a:t>
            </a:r>
            <a:r>
              <a:rPr lang="en-SI" sz="1400" dirty="0"/>
              <a:t>–</a:t>
            </a:r>
            <a:r>
              <a:rPr lang="sl-SI" sz="1400" dirty="0"/>
              <a:t> PT ZMOS</a:t>
            </a:r>
          </a:p>
        </p:txBody>
      </p:sp>
      <p:sp>
        <p:nvSpPr>
          <p:cNvPr id="61" name="Rectangle 60"/>
          <p:cNvSpPr/>
          <p:nvPr/>
        </p:nvSpPr>
        <p:spPr>
          <a:xfrm>
            <a:off x="406412" y="3469308"/>
            <a:ext cx="2418153" cy="316644"/>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t>2. Faza NPO </a:t>
            </a:r>
            <a:r>
              <a:rPr lang="en-SI" sz="1400" dirty="0"/>
              <a:t>–</a:t>
            </a:r>
            <a:r>
              <a:rPr lang="sl-SI" sz="1400" dirty="0"/>
              <a:t> PT MNVP/MOPE</a:t>
            </a:r>
          </a:p>
        </p:txBody>
      </p:sp>
      <p:sp>
        <p:nvSpPr>
          <p:cNvPr id="63" name="Rectangle 62"/>
          <p:cNvSpPr/>
          <p:nvPr/>
        </p:nvSpPr>
        <p:spPr>
          <a:xfrm>
            <a:off x="4377783" y="6216826"/>
            <a:ext cx="3938143" cy="316644"/>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t>Nova objava povabil ZMOS: januar/februar 2025</a:t>
            </a:r>
          </a:p>
        </p:txBody>
      </p:sp>
    </p:spTree>
    <p:extLst>
      <p:ext uri="{BB962C8B-B14F-4D97-AF65-F5344CB8AC3E}">
        <p14:creationId xmlns:p14="http://schemas.microsoft.com/office/powerpoint/2010/main" val="24699004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2982</TotalTime>
  <Words>905</Words>
  <Application>Microsoft Office PowerPoint</Application>
  <PresentationFormat>Širokozaslonsko</PresentationFormat>
  <Paragraphs>216</Paragraphs>
  <Slides>5</Slides>
  <Notes>3</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5</vt:i4>
      </vt:variant>
    </vt:vector>
  </HeadingPairs>
  <TitlesOfParts>
    <vt:vector size="13" baseType="lpstr">
      <vt:lpstr>Arial</vt:lpstr>
      <vt:lpstr>Arial Narrow</vt:lpstr>
      <vt:lpstr>Calibri</vt:lpstr>
      <vt:lpstr>Calibri Light</vt:lpstr>
      <vt:lpstr>Republika</vt:lpstr>
      <vt:lpstr>Symbol</vt:lpstr>
      <vt:lpstr>Wingdings</vt:lpstr>
      <vt:lpstr>Officeova tema</vt:lpstr>
      <vt:lpstr>ITI for urban development 2021-2027</vt:lpstr>
      <vt:lpstr>ITI Timelines </vt:lpstr>
      <vt:lpstr>1st Phase of 1st Round of Calls</vt:lpstr>
      <vt:lpstr>2. ITI indicators</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projektna akademija MOC</dc:title>
  <dc:creator>Saša Heath-Drugovič</dc:creator>
  <cp:lastModifiedBy>Saša Heath-Drugovič</cp:lastModifiedBy>
  <cp:revision>331</cp:revision>
  <cp:lastPrinted>2021-08-25T13:21:38Z</cp:lastPrinted>
  <dcterms:created xsi:type="dcterms:W3CDTF">2017-04-11T07:00:36Z</dcterms:created>
  <dcterms:modified xsi:type="dcterms:W3CDTF">2024-10-23T13:24:39Z</dcterms:modified>
</cp:coreProperties>
</file>