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4"/>
    <p:sldMasterId id="2147483691" r:id="rId5"/>
    <p:sldMasterId id="2147483704" r:id="rId6"/>
    <p:sldMasterId id="2147483660" r:id="rId7"/>
  </p:sldMasterIdLst>
  <p:notesMasterIdLst>
    <p:notesMasterId r:id="rId36"/>
  </p:notesMasterIdLst>
  <p:sldIdLst>
    <p:sldId id="655" r:id="rId8"/>
    <p:sldId id="641" r:id="rId9"/>
    <p:sldId id="639" r:id="rId10"/>
    <p:sldId id="643" r:id="rId11"/>
    <p:sldId id="646" r:id="rId12"/>
    <p:sldId id="644" r:id="rId13"/>
    <p:sldId id="649" r:id="rId14"/>
    <p:sldId id="650" r:id="rId15"/>
    <p:sldId id="651" r:id="rId16"/>
    <p:sldId id="645" r:id="rId17"/>
    <p:sldId id="648" r:id="rId18"/>
    <p:sldId id="635" r:id="rId19"/>
    <p:sldId id="637" r:id="rId20"/>
    <p:sldId id="636" r:id="rId21"/>
    <p:sldId id="626" r:id="rId22"/>
    <p:sldId id="256" r:id="rId23"/>
    <p:sldId id="624" r:id="rId24"/>
    <p:sldId id="652" r:id="rId25"/>
    <p:sldId id="653" r:id="rId26"/>
    <p:sldId id="628" r:id="rId27"/>
    <p:sldId id="654" r:id="rId28"/>
    <p:sldId id="631" r:id="rId29"/>
    <p:sldId id="632" r:id="rId30"/>
    <p:sldId id="633" r:id="rId31"/>
    <p:sldId id="630" r:id="rId32"/>
    <p:sldId id="647" r:id="rId33"/>
    <p:sldId id="642" r:id="rId34"/>
    <p:sldId id="640" r:id="rId3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CC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947DE1-183B-4310-97FD-9161BFBBD3B6}" v="80" dt="2024-10-09T13:58:36.0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54" d="100"/>
          <a:sy n="154" d="100"/>
        </p:scale>
        <p:origin x="582" y="1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4525E0-F292-4B64-B756-355E452FCDEE}" type="datetimeFigureOut">
              <a:rPr lang="it-IT" smtClean="0"/>
              <a:t>14/10/2024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852C3-8319-431A-A462-FB13B5AE73F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4238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852C3-8319-431A-A462-FB13B5AE73FB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813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1D7C05-E236-BB80-5263-37B3B02CBE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E39D95D-2ED4-82DA-6CBF-25CD4B623A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0C77047-77A0-AE83-259B-1A4DB6186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FB30-501B-42DA-857C-6FA4A2009492}" type="datetimeFigureOut">
              <a:rPr lang="it-IT" smtClean="0"/>
              <a:t>14/10/2024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3A83C02-2E50-C8E6-449F-D7B249758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F1994E8-A796-D43E-226A-270F83FEB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9CFC2-5413-42E8-83F0-A8D027F5001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3732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13CD77-01D7-1D0E-0FE8-F22D0CA03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B53C2F1-DC0B-F2AE-C41B-22EB18103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AABA267-B97C-FD09-E921-A6336ADD9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FB30-501B-42DA-857C-6FA4A2009492}" type="datetimeFigureOut">
              <a:rPr lang="it-IT" smtClean="0"/>
              <a:t>14/10/2024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CFDBD7F-F405-646D-EE90-8A75EF439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A53C92-0EFF-1C4C-819F-89575DCBA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9CFC2-5413-42E8-83F0-A8D027F5001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7501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CC4B34A-AF22-092E-AEA4-2966FDCE41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CA12027-D0F3-7842-374D-B746BF1F90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70146BD-F6BB-0842-DB4B-B0C196110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FB30-501B-42DA-857C-6FA4A2009492}" type="datetimeFigureOut">
              <a:rPr lang="it-IT" smtClean="0"/>
              <a:t>14/10/2024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25187DE-DB53-6346-28F6-9F29ADFD4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49AC005-4ADA-9D00-0BDF-910BED1FB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9CFC2-5413-42E8-83F0-A8D027F5001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6838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5E03AD-248F-E8A9-7C15-0F23E6174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A8850C4-6032-CC2C-603E-D9FDCB2760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AF7562-DD74-11A5-C554-875C029A7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7697-ED81-4598-A812-80328CEA8C60}" type="datetimeFigureOut">
              <a:rPr lang="it-IT" smtClean="0"/>
              <a:t>14/10/2024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E1A8F46-BEFF-B197-28D7-0810FB3A4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B4BA215-0C13-3FF7-BC50-7441F33E3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6490E-1F9E-4740-933D-4A10FEB44D8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7618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5FA12CF-3D43-DA7D-28A6-27893A26E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7697-ED81-4598-A812-80328CEA8C60}" type="datetimeFigureOut">
              <a:rPr lang="it-IT" smtClean="0"/>
              <a:t>14/10/2024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F43B2F5-3127-C5CF-2579-5B16379C2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C2E2C66-B99E-9F42-390F-616695C80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6490E-1F9E-4740-933D-4A10FEB44D8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0027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FD3164A-01EC-EB2D-10A3-CB92BC73B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38071-B131-49A8-BECF-4445B1D3CDD5}" type="datetimeFigureOut">
              <a:rPr lang="it-IT" smtClean="0"/>
              <a:t>14/10/2024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3978FA6-7C12-8E09-DF8C-A8A0ABF25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D2B5FAB-DB96-86DA-CF9A-990EDE168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9FBBA-CBF6-42D2-B438-31AE5E42696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317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214E22-B198-65E7-E544-011487EC9C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48ABB58-18BF-77B6-CFCD-E1FBEA86B1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A930185-D3C9-95CF-EE2A-A1E82FBC7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38071-B131-49A8-BECF-4445B1D3CDD5}" type="datetimeFigureOut">
              <a:rPr lang="it-IT" smtClean="0"/>
              <a:t>14/10/2024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F65F166-AB88-B1BB-D0CA-45F2DCAFF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343D51A-5284-A472-FDD9-C1F87EF3C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9FBBA-CBF6-42D2-B438-31AE5E42696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3630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505A8D-A7C4-5C9C-A21B-09AC1D942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FF3A809-FC8A-C840-C776-9E8692EFF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2AE27A1-CBC6-4153-708A-EAE6D7527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38071-B131-49A8-BECF-4445B1D3CDD5}" type="datetimeFigureOut">
              <a:rPr lang="it-IT" smtClean="0"/>
              <a:t>14/10/2024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074F7F-A355-4DE3-36E5-7A476FA26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472FF3C-4E84-F708-A532-E67D4DBB8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9FBBA-CBF6-42D2-B438-31AE5E42696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96298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5FA12CF-3D43-DA7D-28A6-27893A26E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7697-ED81-4598-A812-80328CEA8C60}" type="datetimeFigureOut">
              <a:rPr lang="it-IT" smtClean="0"/>
              <a:t>14/10/2024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F43B2F5-3127-C5CF-2579-5B16379C2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C2E2C66-B99E-9F42-390F-616695C80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6490E-1F9E-4740-933D-4A10FEB44D8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68954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4435-5C60-4272-8B79-30FD270612D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576B4-9F51-4D33-B0B3-86AB5D3B4EE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471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1AF9DA-C37D-42D6-07DE-010B39F1D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937512-478C-EB61-CFD3-12ED1E55D3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DC72367-C9AB-6074-41DC-3A072AF97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FB30-501B-42DA-857C-6FA4A2009492}" type="datetimeFigureOut">
              <a:rPr lang="it-IT" smtClean="0"/>
              <a:t>14/10/2024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6309078-1525-1FA7-3060-4BF051AFE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7CB13AB-64CE-3746-3A74-A5162A264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9CFC2-5413-42E8-83F0-A8D027F5001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0613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393C3A-7DCE-41FB-EC10-FFE19460C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72F3EA9-8181-1873-E449-5CFF9536D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1DCC846-08D0-8119-E498-EBA74F5B9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FB30-501B-42DA-857C-6FA4A2009492}" type="datetimeFigureOut">
              <a:rPr lang="it-IT" smtClean="0"/>
              <a:t>14/10/2024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4AD8D56-DA35-DD31-A1F8-D51E1E703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4F21CED-2170-8E52-08AA-38EDF90B1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9CFC2-5413-42E8-83F0-A8D027F5001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3738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1C8BE8-3676-88A0-1D68-02A81B027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AD5527-704A-4E60-CDDC-4A4FEBB2EE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700FEB1-CEDE-463C-A204-585B52C3B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30C1215-B5CB-721B-9B17-FC197D9C5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FB30-501B-42DA-857C-6FA4A2009492}" type="datetimeFigureOut">
              <a:rPr lang="it-IT" smtClean="0"/>
              <a:t>14/10/2024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026CCA5-684F-F11C-F69A-2E15A4AAE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20CA015-6EC6-6CF6-B49B-18A63B584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9CFC2-5413-42E8-83F0-A8D027F5001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6700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E2A2D4-74D8-BA69-78BD-5F3DA0C25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1DF6128-B9BB-22AD-29EE-64D4632FF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B3E9856-0D77-2944-D779-F203F1F29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623D8DF-7938-0082-33DD-07EE0FDBFD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E762DF1-F2ED-8D97-2FB1-F81AB3BD7B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C186981-FBF4-4F9C-4E9C-EBF157BB0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FB30-501B-42DA-857C-6FA4A2009492}" type="datetimeFigureOut">
              <a:rPr lang="it-IT" smtClean="0"/>
              <a:t>14/10/2024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02365C8-A5C1-B285-9643-EBBB33CB6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7C6CCF2-85AD-93F9-6E1D-AD1E8E922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9CFC2-5413-42E8-83F0-A8D027F5001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1395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E69D14-D290-1115-B158-63DD031AB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4CF3415-3233-97B9-F794-CF97C8D1F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FB30-501B-42DA-857C-6FA4A2009492}" type="datetimeFigureOut">
              <a:rPr lang="it-IT" smtClean="0"/>
              <a:t>14/10/2024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098E076-2662-F582-96ED-866CDB97D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DC3124B-BC16-F144-E3AE-10DF7768C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9CFC2-5413-42E8-83F0-A8D027F5001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3799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7469B5C-4263-B089-0E4E-C7E973126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FB30-501B-42DA-857C-6FA4A2009492}" type="datetimeFigureOut">
              <a:rPr lang="it-IT" smtClean="0"/>
              <a:t>14/10/2024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DAF6D0C-00B4-CB2F-D546-BCAABCD32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6110697-89E3-70D6-46BB-E67143A3F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9CFC2-5413-42E8-83F0-A8D027F5001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050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505695-3CB7-2F66-584A-3E153E8F7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F62CB0-4803-E8AA-3DE8-4B94F66F0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C59EE26-7EB4-2561-D93D-4E7FB14144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F01958D-BB8A-E115-3A9D-C6B2DBA7B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FB30-501B-42DA-857C-6FA4A2009492}" type="datetimeFigureOut">
              <a:rPr lang="it-IT" smtClean="0"/>
              <a:t>14/10/2024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8403FCC-F36C-8402-8FE5-49A678F03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2BFC355-A2DD-D779-0E32-D5797FFBD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9CFC2-5413-42E8-83F0-A8D027F5001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1449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D6AD76-52D9-7E44-9639-20CCB1D7C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6E163B5-18D2-E5AB-F079-0516152589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AC8DBF9-FDF6-BEA1-2912-D206D7AA4B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0EDC267-F956-0FC1-B373-4429B70D6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FB30-501B-42DA-857C-6FA4A2009492}" type="datetimeFigureOut">
              <a:rPr lang="it-IT" smtClean="0"/>
              <a:t>14/10/2024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3F4729B-0F56-213C-C870-D6D4B90D1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6B978D4-4B9E-EC10-5A1A-C15EBE8AD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9CFC2-5413-42E8-83F0-A8D027F5001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826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4102870-C8A1-29A4-6907-A11EC89C0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6EDC50C-5B89-CB57-A50E-499F47FBB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33C3102-0656-2953-0F28-E96D959EE0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96FB30-501B-42DA-857C-6FA4A2009492}" type="datetimeFigureOut">
              <a:rPr lang="it-IT" smtClean="0"/>
              <a:t>14/10/2024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D728433-9051-0DFE-353A-FFA3F8032E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C8D9FE-C549-8120-0DE3-33EB6A54F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E9CFC2-5413-42E8-83F0-A8D027F5001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6463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9" r:id="rId2"/>
    <p:sldLayoutId id="2147483651" r:id="rId3"/>
    <p:sldLayoutId id="2147483652" r:id="rId4"/>
    <p:sldLayoutId id="2147483653" r:id="rId5"/>
    <p:sldLayoutId id="2147483654" r:id="rId6"/>
    <p:sldLayoutId id="2147483701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2AE3ADE-B0AC-2D55-87EB-D4EEBAE7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6C3D9C6-2051-7981-7825-48697215A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827298A-0DA1-947D-6AEA-E52AA9DF79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77697-ED81-4598-A812-80328CEA8C60}" type="datetimeFigureOut">
              <a:rPr lang="it-IT" smtClean="0"/>
              <a:t>14/10/2024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90E3142-B2A7-D00F-42CF-DC764AFB7A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535371C-4372-783C-A4C2-5CC115E15D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6490E-1F9E-4740-933D-4A10FEB44D8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2407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342D88C-797A-E127-6C4C-393C41571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7F86D73-0F5D-7CF0-8A1B-34B61E2FE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B44E98C-6B83-09D3-8229-8A2F7AAEF6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8071-B131-49A8-BECF-4445B1D3CDD5}" type="datetimeFigureOut">
              <a:rPr lang="it-IT" smtClean="0"/>
              <a:t>14/10/2024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0DE93C2-3404-4894-4E3A-B9C5D9323C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619A216-6F91-80AB-B5DB-F07FED6827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9FBBA-CBF6-42D2-B438-31AE5E42696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4227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70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ontserrat" panose="02000505000000020004" pitchFamily="2" charset="0"/>
              </a:defRPr>
            </a:lvl1pPr>
          </a:lstStyle>
          <a:p>
            <a:fld id="{E4CF4435-5C60-4272-8B79-30FD270612D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ontserrat" panose="02000505000000020004" pitchFamily="2" charset="0"/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ontserrat" panose="02000505000000020004" pitchFamily="2" charset="0"/>
              </a:defRPr>
            </a:lvl1pPr>
          </a:lstStyle>
          <a:p>
            <a:fld id="{1A5576B4-9F51-4D33-B0B3-86AB5D3B4EE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57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" panose="0200050500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200050500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anose="0200050500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anose="0200050500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200050500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200050500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6D7192F4-726E-7DB3-AF89-B242F820FAE5}"/>
              </a:ext>
            </a:extLst>
          </p:cNvPr>
          <p:cNvSpPr/>
          <p:nvPr/>
        </p:nvSpPr>
        <p:spPr>
          <a:xfrm>
            <a:off x="0" y="-4972"/>
            <a:ext cx="12192000" cy="6858000"/>
          </a:xfrm>
          <a:prstGeom prst="rect">
            <a:avLst/>
          </a:prstGeom>
          <a:solidFill>
            <a:srgbClr val="29CCB1"/>
          </a:solidFill>
          <a:ln>
            <a:solidFill>
              <a:srgbClr val="29CC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F93D18F-2423-AEB5-B13C-78E657854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0096107" cy="685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BECA799-D4C4-3C65-385B-19C4C1991B79}"/>
              </a:ext>
            </a:extLst>
          </p:cNvPr>
          <p:cNvSpPr txBox="1"/>
          <p:nvPr/>
        </p:nvSpPr>
        <p:spPr>
          <a:xfrm>
            <a:off x="10096107" y="2762308"/>
            <a:ext cx="2005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OzS EKP 21-27</a:t>
            </a:r>
            <a:r>
              <a:rPr lang="sl-SI" sz="2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Panonska vas, </a:t>
            </a:r>
            <a:r>
              <a:rPr lang="sl-SI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24/10/2024</a:t>
            </a:r>
            <a:endParaRPr lang="en-GB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Slika 1">
            <a:extLst>
              <a:ext uri="{FF2B5EF4-FFF2-40B4-BE49-F238E27FC236}">
                <a16:creationId xmlns:a16="http://schemas.microsoft.com/office/drawing/2014/main" id="{2EBC2292-A0DD-14CA-ACAB-70618FA70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130532"/>
            <a:ext cx="53054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0142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D9959BE-DBD6-FE86-0E59-C21761048B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956" r="-1" b="-1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473D4A8-A9D1-E5B3-FFE6-79ECCAE49A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000" r="25000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81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95667CA-A8A9-B671-B4EF-8E50AFE87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993" y="0"/>
            <a:ext cx="103440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50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8">
            <a:extLst>
              <a:ext uri="{FF2B5EF4-FFF2-40B4-BE49-F238E27FC236}">
                <a16:creationId xmlns:a16="http://schemas.microsoft.com/office/drawing/2014/main" id="{D2B82E2D-5822-450E-85CC-AE5EDD01E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Immagine 6" descr="Immagine che contiene trasporto, pala meccanica, aria aperta, edificio&#10;&#10;Descrizione generata automaticamente">
            <a:extLst>
              <a:ext uri="{FF2B5EF4-FFF2-40B4-BE49-F238E27FC236}">
                <a16:creationId xmlns:a16="http://schemas.microsoft.com/office/drawing/2014/main" id="{21F5E64F-81E8-D725-882C-855C12FAEF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6" r="39650"/>
          <a:stretch/>
        </p:blipFill>
        <p:spPr>
          <a:xfrm>
            <a:off x="2" y="10"/>
            <a:ext cx="4063593" cy="6857990"/>
          </a:xfrm>
          <a:prstGeom prst="rect">
            <a:avLst/>
          </a:prstGeom>
        </p:spPr>
      </p:pic>
      <p:pic>
        <p:nvPicPr>
          <p:cNvPr id="3" name="Immagine 2" descr="Immagine che contiene aria aperta, cielo, calzature, vestiti&#10;&#10;Descrizione generata automaticamente">
            <a:extLst>
              <a:ext uri="{FF2B5EF4-FFF2-40B4-BE49-F238E27FC236}">
                <a16:creationId xmlns:a16="http://schemas.microsoft.com/office/drawing/2014/main" id="{D84D0C1D-9FC9-D6A3-A55B-BCDEB87744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81"/>
          <a:stretch/>
        </p:blipFill>
        <p:spPr>
          <a:xfrm>
            <a:off x="4064204" y="10"/>
            <a:ext cx="4063593" cy="6857990"/>
          </a:xfrm>
          <a:prstGeom prst="rect">
            <a:avLst/>
          </a:prstGeom>
        </p:spPr>
      </p:pic>
      <p:pic>
        <p:nvPicPr>
          <p:cNvPr id="5" name="Immagine 4" descr="Immagine che contiene folla, pubblico, persona, uomo&#10;&#10;Descrizione generata automaticamente">
            <a:extLst>
              <a:ext uri="{FF2B5EF4-FFF2-40B4-BE49-F238E27FC236}">
                <a16:creationId xmlns:a16="http://schemas.microsoft.com/office/drawing/2014/main" id="{CE69BE63-AD7B-2827-E4BA-D28B1A8B66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3" r="33703"/>
          <a:stretch/>
        </p:blipFill>
        <p:spPr>
          <a:xfrm>
            <a:off x="8128407" y="10"/>
            <a:ext cx="40635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74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6D7192F4-726E-7DB3-AF89-B242F820FA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9CCB1"/>
          </a:solidFill>
          <a:ln>
            <a:solidFill>
              <a:srgbClr val="29CC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FFE1A46-87C5-DFF0-50BA-B8788244ED4F}"/>
              </a:ext>
            </a:extLst>
          </p:cNvPr>
          <p:cNvSpPr txBox="1"/>
          <p:nvPr/>
        </p:nvSpPr>
        <p:spPr>
          <a:xfrm>
            <a:off x="0" y="2921168"/>
            <a:ext cx="50721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6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Zakaj Ta Trg?</a:t>
            </a:r>
            <a:endParaRPr lang="en-GB" sz="6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23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03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Immagine 8" descr="Immagine che contiene albero, aria aperta, casa, Urbanistica&#10;&#10;Descrizione generata automaticamente">
            <a:extLst>
              <a:ext uri="{FF2B5EF4-FFF2-40B4-BE49-F238E27FC236}">
                <a16:creationId xmlns:a16="http://schemas.microsoft.com/office/drawing/2014/main" id="{6AD6DEC2-E625-BE3F-FAFC-FDA5237F1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241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C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Označba mesta vsebine 6">
            <a:extLst>
              <a:ext uri="{FF2B5EF4-FFF2-40B4-BE49-F238E27FC236}">
                <a16:creationId xmlns:a16="http://schemas.microsoft.com/office/drawing/2014/main" id="{84585567-1AA3-4EFA-51D7-CAE6ECA49C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3"/>
          <a:stretch/>
        </p:blipFill>
        <p:spPr>
          <a:xfrm>
            <a:off x="7578466" y="0"/>
            <a:ext cx="4625128" cy="6858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06A2F91-2AF1-C140-8F19-F6AF4821F2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4744"/>
          <a:stretch/>
        </p:blipFill>
        <p:spPr>
          <a:xfrm>
            <a:off x="231531" y="5683962"/>
            <a:ext cx="10884876" cy="9806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B96BFE-E4F8-4979-0243-D7CC9850A6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25" y="161827"/>
            <a:ext cx="2628000" cy="34929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4411C9B-ADBB-4E72-EB87-F96DA08CE86A}"/>
              </a:ext>
            </a:extLst>
          </p:cNvPr>
          <p:cNvSpPr/>
          <p:nvPr/>
        </p:nvSpPr>
        <p:spPr>
          <a:xfrm>
            <a:off x="531684" y="1573853"/>
            <a:ext cx="6516623" cy="304737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sl-SI" sz="2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EPK je projekt EK od leta 1985</a:t>
            </a:r>
            <a:endParaRPr lang="en-US" sz="2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ts val="2940"/>
              </a:lnSpc>
            </a:pPr>
            <a:endParaRPr lang="en-US" sz="2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ts val="2940"/>
              </a:lnSpc>
            </a:pPr>
            <a:r>
              <a:rPr lang="sl-SI" sz="2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</a:t>
            </a:r>
            <a:r>
              <a:rPr lang="en-US" sz="2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2025</a:t>
            </a:r>
            <a:r>
              <a:rPr lang="sl-SI" sz="2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bosta prestolnici</a:t>
            </a:r>
          </a:p>
          <a:p>
            <a:pPr algn="ctr">
              <a:lnSpc>
                <a:spcPts val="2940"/>
              </a:lnSpc>
            </a:pPr>
            <a:r>
              <a:rPr lang="en-US" sz="2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Sloveni</a:t>
            </a:r>
            <a:r>
              <a:rPr lang="sl-SI" sz="2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</a:t>
            </a:r>
            <a:r>
              <a:rPr lang="en-US" sz="2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| Nova Gorica Germany | Chemnitz</a:t>
            </a:r>
          </a:p>
          <a:p>
            <a:pPr algn="ctr">
              <a:lnSpc>
                <a:spcPts val="2940"/>
              </a:lnSpc>
            </a:pPr>
            <a:endParaRPr lang="it-IT" sz="2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ts val="2940"/>
              </a:lnSpc>
            </a:pPr>
            <a:r>
              <a:rPr lang="en-US" sz="2200" b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E</a:t>
            </a:r>
            <a:r>
              <a:rPr lang="sl-SI" sz="2200" b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ZTS</a:t>
            </a:r>
            <a:r>
              <a:rPr lang="en-US" sz="2200" b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 GO, </a:t>
            </a:r>
            <a:r>
              <a:rPr lang="sl-SI" sz="22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skupaj z </a:t>
            </a:r>
            <a:r>
              <a:rPr lang="sl-SI" sz="2200" b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Javnim zavodom</a:t>
            </a:r>
            <a:r>
              <a:rPr lang="en-US" sz="2200" b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 GO! 2025</a:t>
            </a:r>
            <a:r>
              <a:rPr lang="en-US" sz="22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, </a:t>
            </a:r>
            <a:r>
              <a:rPr lang="sl-SI" sz="22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koordinira in izvaja program EPK GO! 2025</a:t>
            </a:r>
            <a:r>
              <a:rPr lang="en-US" sz="22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.</a:t>
            </a:r>
          </a:p>
          <a:p>
            <a:pPr algn="ctr">
              <a:lnSpc>
                <a:spcPts val="2940"/>
              </a:lnSpc>
            </a:pPr>
            <a:endParaRPr lang="en-US" sz="2200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14082180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C64441B-A291-ECCD-6016-2F19F73F26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" r="214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04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4" name="Rectangle 103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IAZZA TRANSALPINA. 56 PROGETTI PER LA RIQUALIFICAZIONE - GECT GO / EZTS GO">
            <a:extLst>
              <a:ext uri="{FF2B5EF4-FFF2-40B4-BE49-F238E27FC236}">
                <a16:creationId xmlns:a16="http://schemas.microsoft.com/office/drawing/2014/main" id="{3860DA8F-723F-5BAB-0253-957974595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9" r="20903" b="-1"/>
          <a:stretch/>
        </p:blipFill>
        <p:spPr bwMode="auto">
          <a:xfrm>
            <a:off x="1" y="10"/>
            <a:ext cx="693639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C195B05-D09C-C7CB-C2AE-2E87A03B1E4E}"/>
              </a:ext>
            </a:extLst>
          </p:cNvPr>
          <p:cNvSpPr txBox="1"/>
          <p:nvPr/>
        </p:nvSpPr>
        <p:spPr>
          <a:xfrm>
            <a:off x="7439246" y="642347"/>
            <a:ext cx="4447954" cy="4880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000" dirty="0"/>
              <a:t>V </a:t>
            </a:r>
            <a:r>
              <a:rPr lang="en-US" sz="2000" dirty="0" err="1"/>
              <a:t>okviru</a:t>
            </a:r>
            <a:r>
              <a:rPr lang="en-US" sz="2000" dirty="0"/>
              <a:t> </a:t>
            </a:r>
            <a:r>
              <a:rPr lang="en-US" sz="2000" dirty="0" err="1"/>
              <a:t>Evropske</a:t>
            </a:r>
            <a:r>
              <a:rPr lang="en-US" sz="2000" dirty="0"/>
              <a:t> </a:t>
            </a:r>
            <a:r>
              <a:rPr lang="en-US" sz="2000" dirty="0" err="1"/>
              <a:t>prestolnice</a:t>
            </a:r>
            <a:r>
              <a:rPr lang="en-US" sz="2000" dirty="0"/>
              <a:t> </a:t>
            </a:r>
            <a:r>
              <a:rPr lang="en-US" sz="2000" dirty="0" err="1"/>
              <a:t>kulture</a:t>
            </a:r>
            <a:r>
              <a:rPr lang="en-US" sz="2000" dirty="0"/>
              <a:t> 2025 EZTS GO med </a:t>
            </a:r>
            <a:r>
              <a:rPr lang="en-US" sz="2000" dirty="0" err="1"/>
              <a:t>drugim</a:t>
            </a:r>
            <a:r>
              <a:rPr lang="en-US" sz="2000" dirty="0"/>
              <a:t> </a:t>
            </a:r>
            <a:r>
              <a:rPr lang="en-US" sz="2000" dirty="0" err="1"/>
              <a:t>upravlja</a:t>
            </a:r>
            <a:r>
              <a:rPr lang="en-US" sz="2000" dirty="0"/>
              <a:t> </a:t>
            </a:r>
            <a:r>
              <a:rPr lang="en-US" sz="2000" dirty="0" err="1"/>
              <a:t>projekte</a:t>
            </a:r>
            <a:r>
              <a:rPr lang="en-US" sz="2000" dirty="0"/>
              <a:t>, </a:t>
            </a:r>
            <a:r>
              <a:rPr lang="en-US" sz="2000" dirty="0" err="1"/>
              <a:t>povezane</a:t>
            </a:r>
            <a:r>
              <a:rPr lang="en-US" sz="2000" dirty="0"/>
              <a:t> s </a:t>
            </a:r>
            <a:r>
              <a:rPr lang="en-US" sz="2000" dirty="0" err="1"/>
              <a:t>Trgom</a:t>
            </a:r>
            <a:r>
              <a:rPr lang="en-US" sz="2000" dirty="0"/>
              <a:t> </a:t>
            </a:r>
            <a:r>
              <a:rPr lang="en-US" sz="2000" dirty="0" err="1"/>
              <a:t>Evrope</a:t>
            </a:r>
            <a:r>
              <a:rPr lang="sl-SI" sz="2000" dirty="0"/>
              <a:t>: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endParaRPr lang="sl-SI" sz="2000" dirty="0">
              <a:sym typeface="Wingdings" panose="05000000000000000000" pitchFamily="2" charset="2"/>
            </a:endParaRPr>
          </a:p>
          <a:p>
            <a:pPr lvl="1">
              <a:lnSpc>
                <a:spcPct val="90000"/>
              </a:lnSpc>
              <a:spcAft>
                <a:spcPts val="1800"/>
              </a:spcAft>
            </a:pPr>
            <a:r>
              <a:rPr lang="sl-SI" sz="2000" b="1" dirty="0">
                <a:solidFill>
                  <a:srgbClr val="29CCB1"/>
                </a:solidFill>
                <a:sym typeface="Wingdings" panose="05000000000000000000" pitchFamily="2" charset="2"/>
              </a:rPr>
              <a:t>1. </a:t>
            </a:r>
            <a:r>
              <a:rPr lang="en-US" sz="2000" b="1" dirty="0">
                <a:solidFill>
                  <a:srgbClr val="29CCB1"/>
                </a:solidFill>
                <a:sym typeface="Wingdings" panose="05000000000000000000" pitchFamily="2" charset="2"/>
              </a:rPr>
              <a:t>PRENOVA TRGA</a:t>
            </a:r>
            <a:endParaRPr lang="sl-SI" sz="2000" b="1" dirty="0">
              <a:solidFill>
                <a:srgbClr val="29CCB1"/>
              </a:solidFill>
              <a:sym typeface="Wingdings" panose="05000000000000000000" pitchFamily="2" charset="2"/>
            </a:endParaRPr>
          </a:p>
          <a:p>
            <a:pPr lvl="1">
              <a:lnSpc>
                <a:spcPct val="90000"/>
              </a:lnSpc>
              <a:spcAft>
                <a:spcPts val="1800"/>
              </a:spcAft>
            </a:pPr>
            <a:r>
              <a:rPr lang="sl-SI" sz="2000" b="1" dirty="0">
                <a:solidFill>
                  <a:srgbClr val="29CCB1"/>
                </a:solidFill>
                <a:sym typeface="Wingdings" panose="05000000000000000000" pitchFamily="2" charset="2"/>
              </a:rPr>
              <a:t>2. </a:t>
            </a:r>
            <a:r>
              <a:rPr lang="en-US" sz="2000" b="1" dirty="0">
                <a:solidFill>
                  <a:srgbClr val="29CCB1"/>
                </a:solidFill>
                <a:sym typeface="Wingdings" panose="05000000000000000000" pitchFamily="2" charset="2"/>
              </a:rPr>
              <a:t>FIZIČNA IN VSEBINSKA REVITALIZACIJA TRGA</a:t>
            </a:r>
            <a:r>
              <a:rPr lang="en-US" sz="2000" dirty="0">
                <a:sym typeface="Wingdings" panose="05000000000000000000" pitchFamily="2" charset="2"/>
              </a:rPr>
              <a:t>, </a:t>
            </a:r>
            <a:r>
              <a:rPr lang="en-US" sz="2000" dirty="0" err="1">
                <a:sym typeface="Wingdings" panose="05000000000000000000" pitchFamily="2" charset="2"/>
              </a:rPr>
              <a:t>njegova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integracija</a:t>
            </a:r>
            <a:r>
              <a:rPr lang="en-US" sz="2000" dirty="0">
                <a:sym typeface="Wingdings" panose="05000000000000000000" pitchFamily="2" charset="2"/>
              </a:rPr>
              <a:t> s </a:t>
            </a:r>
            <a:r>
              <a:rPr lang="en-US" sz="2000" dirty="0" err="1">
                <a:sym typeface="Wingdings" panose="05000000000000000000" pitchFamily="2" charset="2"/>
              </a:rPr>
              <a:t>širšim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območjem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ob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meji</a:t>
            </a:r>
            <a:r>
              <a:rPr lang="en-US" sz="2000" dirty="0">
                <a:sym typeface="Wingdings" panose="05000000000000000000" pitchFamily="2" charset="2"/>
              </a:rPr>
              <a:t> (</a:t>
            </a:r>
            <a:r>
              <a:rPr lang="sl-SI" sz="2000" dirty="0">
                <a:sym typeface="Wingdings" panose="05000000000000000000" pitchFamily="2" charset="2"/>
              </a:rPr>
              <a:t>številni projekti različnih virov financiranja!..npr. </a:t>
            </a:r>
            <a:r>
              <a:rPr lang="en-US" sz="2000" dirty="0" err="1">
                <a:sym typeface="Wingdings" panose="05000000000000000000" pitchFamily="2" charset="2"/>
              </a:rPr>
              <a:t>projekt</a:t>
            </a:r>
            <a:r>
              <a:rPr lang="en-US" sz="2000" dirty="0">
                <a:sym typeface="Wingdings" panose="05000000000000000000" pitchFamily="2" charset="2"/>
              </a:rPr>
              <a:t> B-Solutions: GO!...)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DC4800F-D4D7-BCF9-0EE4-7AF77D5C72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352" y="5786028"/>
            <a:ext cx="1554245" cy="97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78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74F7824-35AE-8C4A-7EF5-02C47AB925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827" r="21379" b="-1"/>
          <a:stretch/>
        </p:blipFill>
        <p:spPr>
          <a:xfrm>
            <a:off x="-3047" y="0"/>
            <a:ext cx="9669642" cy="6857990"/>
          </a:xfrm>
          <a:prstGeom prst="rect">
            <a:avLst/>
          </a:prstGeom>
        </p:spPr>
      </p:pic>
      <p:sp>
        <p:nvSpPr>
          <p:cNvPr id="20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381FA6A-A1FF-A605-BC36-1FF277E32B32}"/>
              </a:ext>
            </a:extLst>
          </p:cNvPr>
          <p:cNvSpPr txBox="1"/>
          <p:nvPr/>
        </p:nvSpPr>
        <p:spPr>
          <a:xfrm>
            <a:off x="8366761" y="466725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3700" b="1" dirty="0">
                <a:solidFill>
                  <a:srgbClr val="29CCB1"/>
                </a:solidFill>
                <a:latin typeface="Calibri Light" panose="020F0302020204030204"/>
              </a:rPr>
              <a:t>SKUPNO NAČRTOVANJE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D247FBC-E7BB-6326-252D-0D73AC4BB264}"/>
              </a:ext>
            </a:extLst>
          </p:cNvPr>
          <p:cNvSpPr txBox="1"/>
          <p:nvPr/>
        </p:nvSpPr>
        <p:spPr>
          <a:xfrm>
            <a:off x="8369811" y="2648513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000" dirty="0" err="1">
                <a:highlight>
                  <a:srgbClr val="FFFFFF"/>
                </a:highlight>
                <a:sym typeface="Wingdings" panose="05000000000000000000" pitchFamily="2" charset="2"/>
              </a:rPr>
              <a:t>Strateški</a:t>
            </a:r>
            <a:r>
              <a:rPr lang="en-US" sz="2000" dirty="0">
                <a:highlight>
                  <a:srgbClr val="FFFFFF"/>
                </a:highlight>
                <a:sym typeface="Wingdings" panose="05000000000000000000" pitchFamily="2" charset="2"/>
              </a:rPr>
              <a:t> </a:t>
            </a:r>
            <a:r>
              <a:rPr lang="en-US" sz="2000" dirty="0" err="1">
                <a:highlight>
                  <a:srgbClr val="FFFFFF"/>
                </a:highlight>
                <a:sym typeface="Wingdings" panose="05000000000000000000" pitchFamily="2" charset="2"/>
              </a:rPr>
              <a:t>pristop</a:t>
            </a:r>
            <a:r>
              <a:rPr lang="en-US" sz="2000" dirty="0">
                <a:highlight>
                  <a:srgbClr val="FFFFFF"/>
                </a:highlight>
                <a:sym typeface="Wingdings" panose="05000000000000000000" pitchFamily="2" charset="2"/>
              </a:rPr>
              <a:t> </a:t>
            </a:r>
            <a:r>
              <a:rPr lang="en-US" sz="2000" dirty="0" err="1">
                <a:highlight>
                  <a:srgbClr val="FFFFFF"/>
                </a:highlight>
                <a:sym typeface="Wingdings" panose="05000000000000000000" pitchFamily="2" charset="2"/>
              </a:rPr>
              <a:t>pri</a:t>
            </a:r>
            <a:r>
              <a:rPr lang="en-US" sz="2000" dirty="0">
                <a:highlight>
                  <a:srgbClr val="FFFFFF"/>
                </a:highlight>
                <a:sym typeface="Wingdings" panose="05000000000000000000" pitchFamily="2" charset="2"/>
              </a:rPr>
              <a:t> </a:t>
            </a:r>
            <a:r>
              <a:rPr lang="en-US" sz="2000" dirty="0" err="1">
                <a:highlight>
                  <a:srgbClr val="FFFFFF"/>
                </a:highlight>
                <a:sym typeface="Wingdings" panose="05000000000000000000" pitchFamily="2" charset="2"/>
              </a:rPr>
              <a:t>pozicioniranju</a:t>
            </a:r>
            <a:r>
              <a:rPr lang="en-US" sz="2000" dirty="0">
                <a:highlight>
                  <a:srgbClr val="FFFFFF"/>
                </a:highlight>
                <a:sym typeface="Wingdings" panose="05000000000000000000" pitchFamily="2" charset="2"/>
              </a:rPr>
              <a:t> </a:t>
            </a:r>
            <a:r>
              <a:rPr lang="en-US" sz="2000" dirty="0" err="1">
                <a:highlight>
                  <a:srgbClr val="FFFFFF"/>
                </a:highlight>
                <a:sym typeface="Wingdings" panose="05000000000000000000" pitchFamily="2" charset="2"/>
              </a:rPr>
              <a:t>investicije</a:t>
            </a:r>
            <a:endParaRPr lang="sl-SI" sz="2000" dirty="0">
              <a:highlight>
                <a:srgbClr val="FFFFFF"/>
              </a:highlight>
              <a:sym typeface="Wingdings" panose="05000000000000000000" pitchFamily="2" charset="2"/>
            </a:endParaRP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sl-SI" sz="2000" b="0" i="0" u="none" strike="noStrike" cap="none" spc="0" normalizeH="0" baseline="0" noProof="0" dirty="0">
              <a:ln>
                <a:noFill/>
              </a:ln>
              <a:effectLst/>
              <a:highlight>
                <a:srgbClr val="FFFFFF"/>
              </a:highlight>
              <a:uLnTx/>
              <a:uFillTx/>
              <a:sym typeface="Wingdings" panose="05000000000000000000" pitchFamily="2" charset="2"/>
            </a:endParaRP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highlight>
                  <a:srgbClr val="FFFFFF"/>
                </a:highlight>
                <a:uLnTx/>
                <a:uFillTx/>
                <a:sym typeface="Wingdings" panose="05000000000000000000" pitchFamily="2" charset="2"/>
              </a:rPr>
              <a:t>Klj</a:t>
            </a:r>
            <a:r>
              <a:rPr lang="en-US" sz="2000" dirty="0" err="1">
                <a:highlight>
                  <a:srgbClr val="FFFFFF"/>
                </a:highlight>
                <a:sym typeface="Wingdings" panose="05000000000000000000" pitchFamily="2" charset="2"/>
              </a:rPr>
              <a:t>učna</a:t>
            </a:r>
            <a:r>
              <a:rPr lang="en-US" sz="2000" dirty="0">
                <a:highlight>
                  <a:srgbClr val="FFFFFF"/>
                </a:highlight>
                <a:sym typeface="Wingdings" panose="05000000000000000000" pitchFamily="2" charset="2"/>
              </a:rPr>
              <a:t> </a:t>
            </a:r>
            <a:r>
              <a:rPr lang="en-US" sz="2000" dirty="0" err="1">
                <a:highlight>
                  <a:srgbClr val="FFFFFF"/>
                </a:highlight>
                <a:sym typeface="Wingdings" panose="05000000000000000000" pitchFamily="2" charset="2"/>
              </a:rPr>
              <a:t>podpora</a:t>
            </a:r>
            <a:r>
              <a:rPr lang="en-US" sz="2000" dirty="0">
                <a:highlight>
                  <a:srgbClr val="FFFFFF"/>
                </a:highlight>
                <a:sym typeface="Wingdings" panose="05000000000000000000" pitchFamily="2" charset="2"/>
              </a:rPr>
              <a:t> Vlade RS, </a:t>
            </a:r>
            <a:r>
              <a:rPr lang="en-US" sz="2000" dirty="0" err="1">
                <a:highlight>
                  <a:srgbClr val="FFFFFF"/>
                </a:highlight>
                <a:sym typeface="Wingdings" panose="05000000000000000000" pitchFamily="2" charset="2"/>
              </a:rPr>
              <a:t>Dežele</a:t>
            </a:r>
            <a:r>
              <a:rPr lang="en-US" sz="2000" dirty="0">
                <a:highlight>
                  <a:srgbClr val="FFFFFF"/>
                </a:highlight>
                <a:sym typeface="Wingdings" panose="05000000000000000000" pitchFamily="2" charset="2"/>
              </a:rPr>
              <a:t> FJK in </a:t>
            </a:r>
            <a:r>
              <a:rPr lang="en-US" sz="2000" dirty="0" err="1">
                <a:highlight>
                  <a:srgbClr val="FFFFFF"/>
                </a:highlight>
                <a:sym typeface="Wingdings" panose="05000000000000000000" pitchFamily="2" charset="2"/>
              </a:rPr>
              <a:t>Italije</a:t>
            </a:r>
            <a:endParaRPr lang="sl-SI" sz="2000" dirty="0">
              <a:highlight>
                <a:srgbClr val="FFFFFF"/>
              </a:highlight>
              <a:sym typeface="Wingdings" panose="05000000000000000000" pitchFamily="2" charset="2"/>
            </a:endParaRP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sl-SI" sz="2000" b="0" i="0" u="none" strike="noStrike" cap="none" spc="0" normalizeH="0" baseline="0" noProof="0" dirty="0">
              <a:ln>
                <a:noFill/>
              </a:ln>
              <a:effectLst/>
              <a:highlight>
                <a:srgbClr val="FFFFFF"/>
              </a:highlight>
              <a:uLnTx/>
              <a:uFillTx/>
              <a:sym typeface="Wingdings" panose="05000000000000000000" pitchFamily="2" charset="2"/>
            </a:endParaRP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highlight>
                  <a:srgbClr val="FFFFFF"/>
                </a:highlight>
                <a:uLnTx/>
                <a:uFillTx/>
              </a:rPr>
              <a:t>Vzorno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highlight>
                  <a:srgbClr val="FFFFFF"/>
                </a:highlight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highlight>
                  <a:srgbClr val="FFFFFF"/>
                </a:highlight>
                <a:uLnTx/>
                <a:uFillTx/>
              </a:rPr>
              <a:t>sodelovanje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highlight>
                  <a:srgbClr val="FFFFFF"/>
                </a:highlight>
                <a:uLnTx/>
                <a:uFillTx/>
              </a:rPr>
              <a:t> s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highlight>
                  <a:srgbClr val="FFFFFF"/>
                </a:highlight>
                <a:uLnTx/>
                <a:uFillTx/>
              </a:rPr>
              <a:t>strukturami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highlight>
                  <a:srgbClr val="FFFFFF"/>
                </a:highlight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highlight>
                  <a:srgbClr val="FFFFFF"/>
                </a:highlight>
                <a:uLnTx/>
                <a:uFillTx/>
              </a:rPr>
              <a:t>izvajanja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highlight>
                  <a:srgbClr val="FFFFFF"/>
                </a:highlight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highlight>
                  <a:srgbClr val="FFFFFF"/>
                </a:highlight>
                <a:uLnTx/>
                <a:uFillTx/>
              </a:rPr>
              <a:t>kohezijske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highlight>
                  <a:srgbClr val="FFFFFF"/>
                </a:highlight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highlight>
                  <a:srgbClr val="FFFFFF"/>
                </a:highlight>
                <a:uLnTx/>
                <a:uFillTx/>
              </a:rPr>
              <a:t>politike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highlight>
                  <a:srgbClr val="FFFFFF"/>
                </a:highlight>
                <a:uLnTx/>
                <a:uFillTx/>
              </a:rPr>
              <a:t> v RS in FJK (OU, PO)</a:t>
            </a:r>
          </a:p>
          <a:p>
            <a:pPr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07255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381FA6A-A1FF-A605-BC36-1FF277E32B32}"/>
              </a:ext>
            </a:extLst>
          </p:cNvPr>
          <p:cNvSpPr txBox="1"/>
          <p:nvPr/>
        </p:nvSpPr>
        <p:spPr>
          <a:xfrm>
            <a:off x="6375689" y="431939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9CCB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SKUPN</a:t>
            </a:r>
            <a:r>
              <a:rPr lang="sl-SI" sz="4000" b="1" dirty="0">
                <a:solidFill>
                  <a:srgbClr val="29CCB1"/>
                </a:solidFill>
                <a:latin typeface="Calibri Light" panose="020F0302020204030204"/>
              </a:rPr>
              <a:t>A FINANČNA KONSTRUKCIJA IN PRIJAVA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D247FBC-E7BB-6326-252D-0D73AC4BB264}"/>
              </a:ext>
            </a:extLst>
          </p:cNvPr>
          <p:cNvSpPr txBox="1"/>
          <p:nvPr/>
        </p:nvSpPr>
        <p:spPr>
          <a:xfrm>
            <a:off x="6375689" y="2619983"/>
            <a:ext cx="5407152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l-SI" sz="1800" b="1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Vrednost investicije</a:t>
            </a:r>
            <a:r>
              <a:rPr lang="sl-SI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del, ki se izvede na slovenski strani po tekočih cenah z vključenim DDV znaša </a:t>
            </a:r>
            <a:r>
              <a:rPr lang="sl-SI" sz="1800" b="1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1.916.069,52 EUR</a:t>
            </a:r>
            <a:r>
              <a:rPr lang="sl-SI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vrednost del na italijanski strani pa znaša 1.400.000,00</a:t>
            </a:r>
            <a:r>
              <a:rPr lang="sl-SI" sz="1800" b="1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sl-SI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EUR z DDV. Skupna vrednost investicije z DDV znaša </a:t>
            </a:r>
            <a:r>
              <a:rPr lang="sl-SI" sz="1800" b="1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3.316.069,52 EUR </a:t>
            </a:r>
            <a:r>
              <a:rPr lang="sl-SI" sz="180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(dodatnih </a:t>
            </a:r>
            <a:r>
              <a:rPr lang="sl-SI" sz="1800" b="1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0,9 mio EUR </a:t>
            </a:r>
            <a:r>
              <a:rPr lang="sl-SI" sz="180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za trident na ITA strani)</a:t>
            </a:r>
            <a:r>
              <a:rPr lang="sl-SI" sz="1800" b="1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sl-SI" sz="1800" b="1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AA4FD62E-D50B-CAC0-D8D0-8FC3FD4658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9262122"/>
              </p:ext>
            </p:extLst>
          </p:nvPr>
        </p:nvGraphicFramePr>
        <p:xfrm>
          <a:off x="6375689" y="5099253"/>
          <a:ext cx="5314950" cy="975360"/>
        </p:xfrm>
        <a:graphic>
          <a:graphicData uri="http://schemas.openxmlformats.org/drawingml/2006/table">
            <a:tbl>
              <a:tblPr/>
              <a:tblGrid>
                <a:gridCol w="3305175">
                  <a:extLst>
                    <a:ext uri="{9D8B030D-6E8A-4147-A177-3AD203B41FA5}">
                      <a16:colId xmlns:a16="http://schemas.microsoft.com/office/drawing/2014/main" val="4013023183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val="4035112058"/>
                    </a:ext>
                  </a:extLst>
                </a:gridCol>
                <a:gridCol w="1228725">
                  <a:extLst>
                    <a:ext uri="{9D8B030D-6E8A-4147-A177-3AD203B41FA5}">
                      <a16:colId xmlns:a16="http://schemas.microsoft.com/office/drawing/2014/main" val="182128196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rtl="0" fontAlgn="base"/>
                      <a:r>
                        <a:rPr lang="sl-SI" sz="1000" b="0" i="0">
                          <a:effectLst/>
                          <a:latin typeface="Aptos" panose="020B0004020202020204" pitchFamily="34" charset="0"/>
                        </a:rPr>
                        <a:t>Lastna proračunska sredstva MO Nova Gorica </a:t>
                      </a:r>
                      <a:endParaRPr lang="sl-SI" b="0" i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l-SI" sz="1000" b="0" i="0">
                          <a:effectLst/>
                          <a:latin typeface="Aptos" panose="020B0004020202020204" pitchFamily="34" charset="0"/>
                        </a:rPr>
                        <a:t>v znesku </a:t>
                      </a:r>
                      <a:endParaRPr lang="sl-SI" b="0" i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sl-SI" sz="1000" b="0" i="0">
                          <a:effectLst/>
                          <a:latin typeface="Aptos" panose="020B0004020202020204" pitchFamily="34" charset="0"/>
                        </a:rPr>
                        <a:t>385.605,10</a:t>
                      </a:r>
                      <a:r>
                        <a:rPr lang="sl-SI" sz="1000" b="1" i="0">
                          <a:effectLst/>
                          <a:latin typeface="Aptos" panose="020B0004020202020204" pitchFamily="34" charset="0"/>
                        </a:rPr>
                        <a:t> </a:t>
                      </a:r>
                      <a:r>
                        <a:rPr lang="sl-SI" sz="1000" b="0" i="0">
                          <a:effectLst/>
                          <a:latin typeface="Aptos" panose="020B0004020202020204" pitchFamily="34" charset="0"/>
                        </a:rPr>
                        <a:t>EUR </a:t>
                      </a:r>
                      <a:endParaRPr lang="sl-SI" b="0" i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68579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ase"/>
                      <a:r>
                        <a:rPr lang="sl-SI" sz="1000" b="0" i="0">
                          <a:effectLst/>
                          <a:latin typeface="Aptos" panose="020B0004020202020204" pitchFamily="34" charset="0"/>
                        </a:rPr>
                        <a:t>Namenska sredstva EU za kohezijsko politiko (ESRR) </a:t>
                      </a:r>
                      <a:endParaRPr lang="sl-SI" b="0" i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l-SI" sz="1000" b="0" i="0">
                          <a:effectLst/>
                          <a:latin typeface="Aptos" panose="020B0004020202020204" pitchFamily="34" charset="0"/>
                        </a:rPr>
                        <a:t>v znesku </a:t>
                      </a:r>
                      <a:endParaRPr lang="sl-SI" b="0" i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sl-SI" sz="1000" b="0" i="0">
                          <a:effectLst/>
                          <a:latin typeface="Aptos" panose="020B0004020202020204" pitchFamily="34" charset="0"/>
                        </a:rPr>
                        <a:t>765.232,21 EUR </a:t>
                      </a:r>
                      <a:endParaRPr lang="sl-SI" b="0" i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92659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ase"/>
                      <a:r>
                        <a:rPr lang="sl-SI" sz="1000" b="0" i="0">
                          <a:effectLst/>
                          <a:latin typeface="Aptos" panose="020B0004020202020204" pitchFamily="34" charset="0"/>
                        </a:rPr>
                        <a:t>Slovenska udeležba za sofinanciranje kohezijske politike </a:t>
                      </a:r>
                      <a:endParaRPr lang="sl-SI" b="0" i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l-SI" sz="1000" b="0" i="0">
                          <a:effectLst/>
                          <a:latin typeface="Aptos" panose="020B0004020202020204" pitchFamily="34" charset="0"/>
                        </a:rPr>
                        <a:t>v znesku </a:t>
                      </a:r>
                      <a:endParaRPr lang="sl-SI" b="0" i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sl-SI" sz="1000" b="0" i="0">
                          <a:effectLst/>
                          <a:latin typeface="Aptos" panose="020B0004020202020204" pitchFamily="34" charset="0"/>
                        </a:rPr>
                        <a:t>765.232,21 EUR </a:t>
                      </a:r>
                      <a:endParaRPr lang="sl-SI" b="0" i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99492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ase"/>
                      <a:r>
                        <a:rPr lang="sv-SE" sz="1000" b="0" i="0">
                          <a:effectLst/>
                          <a:latin typeface="Aptos" panose="020B0004020202020204" pitchFamily="34" charset="0"/>
                        </a:rPr>
                        <a:t>Sredstva R Italija, dežela FJK in EU Italija </a:t>
                      </a:r>
                      <a:endParaRPr lang="sv-SE" b="0" i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l-SI" sz="1000" b="0" i="0">
                          <a:effectLst/>
                          <a:latin typeface="Aptos" panose="020B0004020202020204" pitchFamily="34" charset="0"/>
                        </a:rPr>
                        <a:t>v znesku </a:t>
                      </a:r>
                      <a:endParaRPr lang="sl-SI" b="0" i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sl-SI" sz="1000" b="0" i="0" dirty="0">
                          <a:effectLst/>
                          <a:latin typeface="Aptos" panose="020B0004020202020204" pitchFamily="34" charset="0"/>
                        </a:rPr>
                        <a:t>1.400.000,00 EUR </a:t>
                      </a:r>
                      <a:endParaRPr lang="sl-SI" b="0" i="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0098329"/>
                  </a:ext>
                </a:extLst>
              </a:tr>
            </a:tbl>
          </a:graphicData>
        </a:graphic>
      </p:graphicFrame>
      <p:pic>
        <p:nvPicPr>
          <p:cNvPr id="5" name="Immagine 4">
            <a:extLst>
              <a:ext uri="{FF2B5EF4-FFF2-40B4-BE49-F238E27FC236}">
                <a16:creationId xmlns:a16="http://schemas.microsoft.com/office/drawing/2014/main" id="{A59D0C2F-9905-A6C4-932E-08A36E539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2046">
            <a:off x="824552" y="507111"/>
            <a:ext cx="2872476" cy="371009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C679F6F-A0C8-FB05-403A-4DC5D7DC1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644957">
            <a:off x="914129" y="2887376"/>
            <a:ext cx="3642955" cy="320797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4620476-2CEE-B9B2-6A2F-49A1FE952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32525">
            <a:off x="2102488" y="1017797"/>
            <a:ext cx="3562585" cy="452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42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 descr="Immagine che contiene interni, pavimento, stanzadaletto, stanza&#10;&#10;Descrizione generata automaticamente">
            <a:extLst>
              <a:ext uri="{FF2B5EF4-FFF2-40B4-BE49-F238E27FC236}">
                <a16:creationId xmlns:a16="http://schemas.microsoft.com/office/drawing/2014/main" id="{B213F443-FF83-4F74-0CE8-1E5FBEEF43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7" r="19128" b="1"/>
          <a:stretch/>
        </p:blipFill>
        <p:spPr>
          <a:xfrm>
            <a:off x="10492060" y="5242949"/>
            <a:ext cx="1540031" cy="1378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1219920" y="2462618"/>
            <a:ext cx="5495544" cy="153330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ts val="2940"/>
              </a:lnSpc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EZTS GO je </a:t>
            </a:r>
            <a:r>
              <a:rPr lang="sl-SI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subjekt javnega </a:t>
            </a:r>
            <a:r>
              <a:rPr lang="en-GB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prav</a:t>
            </a:r>
            <a:r>
              <a:rPr lang="sl-SI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a, 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 so ga </a:t>
            </a:r>
            <a:r>
              <a:rPr lang="sl-SI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leta 2011 </a:t>
            </a:r>
            <a:r>
              <a:rPr lang="en-GB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ustanovile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občine Gorica (IT), Nova Gorica (SI) in </a:t>
            </a:r>
            <a:r>
              <a:rPr lang="en-GB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Šempeter-Vrtojba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(SI) v </a:t>
            </a:r>
            <a:r>
              <a:rPr lang="en-GB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skladu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z </a:t>
            </a:r>
            <a:r>
              <a:rPr lang="en-GB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Uredbo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(ES) </a:t>
            </a:r>
            <a:r>
              <a:rPr lang="en-GB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št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1082/2006 </a:t>
            </a:r>
            <a:r>
              <a:rPr lang="en-GB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Evropskega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parlamenta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Sveta</a:t>
            </a:r>
            <a:r>
              <a:rPr lang="sl-SI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 sedežem v Italiji (Gorici).</a:t>
            </a:r>
            <a:endParaRPr lang="it-IT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7" name="Straight Connector 16"/>
          <p:cNvCxnSpPr>
            <a:cxnSpLocks/>
          </p:cNvCxnSpPr>
          <p:nvPr/>
        </p:nvCxnSpPr>
        <p:spPr>
          <a:xfrm flipV="1">
            <a:off x="1007217" y="1898313"/>
            <a:ext cx="0" cy="1878159"/>
          </a:xfrm>
          <a:prstGeom prst="line">
            <a:avLst/>
          </a:prstGeom>
          <a:ln w="88900" cmpd="sng">
            <a:solidFill>
              <a:srgbClr val="1CDCB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654D48B6-2B0C-A98A-FC9F-0B2B281687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2360"/>
            <a:ext cx="2177047" cy="1361518"/>
          </a:xfrm>
          <a:prstGeom prst="rect">
            <a:avLst/>
          </a:prstGeom>
        </p:spPr>
      </p:pic>
      <p:cxnSp>
        <p:nvCxnSpPr>
          <p:cNvPr id="3" name="Straight Connector 16">
            <a:extLst>
              <a:ext uri="{FF2B5EF4-FFF2-40B4-BE49-F238E27FC236}">
                <a16:creationId xmlns:a16="http://schemas.microsoft.com/office/drawing/2014/main" id="{B92A1E81-1E21-7359-AE8D-7FC52EA9CE98}"/>
              </a:ext>
            </a:extLst>
          </p:cNvPr>
          <p:cNvCxnSpPr>
            <a:cxnSpLocks/>
          </p:cNvCxnSpPr>
          <p:nvPr/>
        </p:nvCxnSpPr>
        <p:spPr>
          <a:xfrm flipV="1">
            <a:off x="1007217" y="4103124"/>
            <a:ext cx="0" cy="1837926"/>
          </a:xfrm>
          <a:prstGeom prst="line">
            <a:avLst/>
          </a:prstGeom>
          <a:ln w="88900" cmpd="sng">
            <a:solidFill>
              <a:srgbClr val="1CDCB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8DE2481-96EF-D00A-460C-6E6495181CF4}"/>
              </a:ext>
            </a:extLst>
          </p:cNvPr>
          <p:cNvSpPr txBox="1"/>
          <p:nvPr/>
        </p:nvSpPr>
        <p:spPr>
          <a:xfrm>
            <a:off x="1219920" y="4844955"/>
            <a:ext cx="6573636" cy="11678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ts val="2940"/>
              </a:lnSpc>
            </a:pPr>
            <a:r>
              <a:rPr lang="sl-SI" sz="1400" dirty="0">
                <a:solidFill>
                  <a:srgbClr val="19191A"/>
                </a:solidFill>
                <a:latin typeface="Titillium Web" panose="00000500000000000000" pitchFamily="2" charset="0"/>
              </a:rPr>
              <a:t>Krepitev čezmejnega sodelovanja: </a:t>
            </a:r>
            <a:r>
              <a:rPr lang="it-IT" sz="1400" b="0" i="0" dirty="0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EZTS GO </a:t>
            </a:r>
            <a:r>
              <a:rPr lang="sl-SI" sz="1400" b="1" i="0" dirty="0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deluje</a:t>
            </a:r>
            <a:r>
              <a:rPr lang="it-IT" sz="1400" b="1" i="0" dirty="0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 </a:t>
            </a:r>
            <a:r>
              <a:rPr lang="it-IT" sz="1400" b="1" i="0" dirty="0" err="1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na</a:t>
            </a:r>
            <a:r>
              <a:rPr lang="it-IT" sz="1400" b="1" i="0" dirty="0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 </a:t>
            </a:r>
            <a:r>
              <a:rPr lang="it-IT" sz="1400" b="1" i="0" dirty="0" err="1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območju</a:t>
            </a:r>
            <a:r>
              <a:rPr lang="it-IT" sz="1400" b="1" i="0" dirty="0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 </a:t>
            </a:r>
            <a:r>
              <a:rPr lang="it-IT" sz="1400" b="1" i="0" dirty="0" err="1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vseh</a:t>
            </a:r>
            <a:r>
              <a:rPr lang="it-IT" sz="1400" b="1" i="0" dirty="0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 </a:t>
            </a:r>
            <a:r>
              <a:rPr lang="it-IT" sz="1400" b="1" i="0" dirty="0" err="1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treh</a:t>
            </a:r>
            <a:r>
              <a:rPr lang="it-IT" sz="1400" b="1" i="0" dirty="0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 </a:t>
            </a:r>
            <a:r>
              <a:rPr lang="it-IT" sz="1400" b="1" i="0" dirty="0" err="1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občin</a:t>
            </a:r>
            <a:r>
              <a:rPr lang="sl-SI" sz="1400" b="1" i="0" dirty="0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,</a:t>
            </a:r>
            <a:r>
              <a:rPr lang="sl-SI" sz="1400" dirty="0">
                <a:solidFill>
                  <a:srgbClr val="19191A"/>
                </a:solidFill>
                <a:latin typeface="Titillium Web" panose="00000500000000000000" pitchFamily="2" charset="0"/>
              </a:rPr>
              <a:t> p</a:t>
            </a:r>
            <a:r>
              <a:rPr lang="sl-SI" sz="1400" b="0" i="0" dirty="0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res</a:t>
            </a:r>
            <a:r>
              <a:rPr lang="it-IT" sz="1400" b="0" i="0" dirty="0" err="1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ega</a:t>
            </a:r>
            <a:r>
              <a:rPr lang="it-IT" sz="1400" b="0" i="0" dirty="0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 </a:t>
            </a:r>
            <a:r>
              <a:rPr lang="sl-SI" sz="1400" b="0" i="0" dirty="0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občinske in </a:t>
            </a:r>
            <a:r>
              <a:rPr lang="it-IT" sz="1400" b="0" i="0" dirty="0" err="1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državno</a:t>
            </a:r>
            <a:r>
              <a:rPr lang="it-IT" sz="1400" b="0" i="0" dirty="0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 </a:t>
            </a:r>
            <a:r>
              <a:rPr lang="it-IT" sz="1400" b="0" i="0" dirty="0" err="1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mejo</a:t>
            </a:r>
            <a:r>
              <a:rPr lang="sl-SI" sz="1400" dirty="0">
                <a:solidFill>
                  <a:srgbClr val="19191A"/>
                </a:solidFill>
                <a:latin typeface="Titillium Web" panose="00000500000000000000" pitchFamily="2" charset="0"/>
              </a:rPr>
              <a:t>, se </a:t>
            </a:r>
            <a:r>
              <a:rPr lang="it-IT" sz="1400" b="0" i="0" dirty="0" err="1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spopri</a:t>
            </a:r>
            <a:r>
              <a:rPr lang="sl-SI" sz="1400" b="0" i="0" dirty="0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jema z </a:t>
            </a:r>
            <a:r>
              <a:rPr lang="it-IT" sz="1400" b="0" i="0" dirty="0" err="1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izzivi</a:t>
            </a:r>
            <a:r>
              <a:rPr lang="it-IT" sz="1400" b="0" i="0" dirty="0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 </a:t>
            </a:r>
            <a:r>
              <a:rPr lang="sl-SI" sz="1400" b="0" i="0" dirty="0">
                <a:solidFill>
                  <a:srgbClr val="19191A"/>
                </a:solidFill>
                <a:effectLst/>
                <a:latin typeface="Titillium Web" panose="00000500000000000000" pitchFamily="2" charset="0"/>
              </a:rPr>
              <a:t>čezmejnega funcionalnega območja.  </a:t>
            </a:r>
            <a:endParaRPr lang="it-IT" sz="14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F238788-9F7F-C6EB-063A-F2968EB9C837}"/>
              </a:ext>
            </a:extLst>
          </p:cNvPr>
          <p:cNvSpPr txBox="1"/>
          <p:nvPr/>
        </p:nvSpPr>
        <p:spPr>
          <a:xfrm>
            <a:off x="1219920" y="4372418"/>
            <a:ext cx="20971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400" b="1" dirty="0">
                <a:solidFill>
                  <a:srgbClr val="29CC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Poslanstvo</a:t>
            </a:r>
            <a:endParaRPr lang="en-US" sz="1400" b="1" dirty="0">
              <a:solidFill>
                <a:srgbClr val="29CCB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4" name="Segnaposto contenuto 9">
            <a:extLst>
              <a:ext uri="{FF2B5EF4-FFF2-40B4-BE49-F238E27FC236}">
                <a16:creationId xmlns:a16="http://schemas.microsoft.com/office/drawing/2014/main" id="{79D1C47F-7151-18FC-CBC4-B8F726A404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2" r="24652" b="4"/>
          <a:stretch/>
        </p:blipFill>
        <p:spPr>
          <a:xfrm>
            <a:off x="10578304" y="3398679"/>
            <a:ext cx="1367544" cy="1556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Segnaposto contenuto 7">
            <a:extLst>
              <a:ext uri="{FF2B5EF4-FFF2-40B4-BE49-F238E27FC236}">
                <a16:creationId xmlns:a16="http://schemas.microsoft.com/office/drawing/2014/main" id="{74FA7BCF-2EAD-ECBF-566A-6467E24878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0" r="8480" b="-2"/>
          <a:stretch/>
        </p:blipFill>
        <p:spPr>
          <a:xfrm>
            <a:off x="8605662" y="5260271"/>
            <a:ext cx="1195400" cy="1360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19B5E83B-26B4-D1B0-A3D5-36FF78706B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171" r="10126" b="-2"/>
          <a:stretch/>
        </p:blipFill>
        <p:spPr>
          <a:xfrm>
            <a:off x="9453076" y="4177124"/>
            <a:ext cx="1366930" cy="1556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A32D890-9164-6FCD-03AB-66E872A23F90}"/>
              </a:ext>
            </a:extLst>
          </p:cNvPr>
          <p:cNvSpPr txBox="1"/>
          <p:nvPr/>
        </p:nvSpPr>
        <p:spPr>
          <a:xfrm>
            <a:off x="2564325" y="147047"/>
            <a:ext cx="2945582" cy="163339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l-SI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Prebivalstvo</a:t>
            </a:r>
            <a:endParaRPr lang="it-IT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GORIZIA</a:t>
            </a:r>
            <a:r>
              <a:rPr lang="sl-SI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		      3</a:t>
            </a:r>
            <a:r>
              <a:rPr lang="sl-SI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sl-SI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00</a:t>
            </a:r>
          </a:p>
          <a:p>
            <a:pPr>
              <a:lnSpc>
                <a:spcPct val="150000"/>
              </a:lnSpc>
            </a:pP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NOVA GORICA </a:t>
            </a:r>
            <a:r>
              <a:rPr lang="sl-SI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      3</a:t>
            </a:r>
            <a:r>
              <a:rPr lang="sl-SI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sl-SI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00</a:t>
            </a:r>
          </a:p>
          <a:p>
            <a:pPr>
              <a:lnSpc>
                <a:spcPct val="150000"/>
              </a:lnSpc>
            </a:pPr>
            <a:r>
              <a:rPr lang="sl-SI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Š</a:t>
            </a: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EMPETER-</a:t>
            </a:r>
            <a:r>
              <a:rPr lang="sl-SI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</a:t>
            </a: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RTOJBA</a:t>
            </a:r>
            <a:r>
              <a:rPr lang="sl-SI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</a:t>
            </a: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</a:t>
            </a:r>
            <a:r>
              <a:rPr lang="sl-SI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6.200</a:t>
            </a:r>
            <a:endParaRPr lang="it-IT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___________________________</a:t>
            </a:r>
            <a:endParaRPr lang="sl-SI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Total		  </a:t>
            </a:r>
            <a:r>
              <a:rPr lang="sl-SI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71.900</a:t>
            </a:r>
            <a:endParaRPr lang="it-IT" sz="12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Immagine 6" descr="Immagine che contiene mappa&#10;&#10;Descrizione generata automaticamente">
            <a:extLst>
              <a:ext uri="{FF2B5EF4-FFF2-40B4-BE49-F238E27FC236}">
                <a16:creationId xmlns:a16="http://schemas.microsoft.com/office/drawing/2014/main" id="{BCAFB416-6E11-6790-3711-13E68D51AD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556" y="1452"/>
            <a:ext cx="4384671" cy="3288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1CBFE2D-210F-3590-E345-36DDF4B29815}"/>
              </a:ext>
            </a:extLst>
          </p:cNvPr>
          <p:cNvSpPr txBox="1"/>
          <p:nvPr/>
        </p:nvSpPr>
        <p:spPr>
          <a:xfrm>
            <a:off x="1193738" y="2156938"/>
            <a:ext cx="20971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400" b="1" dirty="0">
                <a:solidFill>
                  <a:srgbClr val="29CC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Status</a:t>
            </a:r>
            <a:r>
              <a:rPr lang="sl-SI" sz="14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14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16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8">
            <a:extLst>
              <a:ext uri="{FF2B5EF4-FFF2-40B4-BE49-F238E27FC236}">
                <a16:creationId xmlns:a16="http://schemas.microsoft.com/office/drawing/2014/main" id="{633D240C-2220-494F-90F6-2A8A57C05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05FE861-C511-CECF-67C9-6E1BEB0C62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45" r="9781"/>
          <a:stretch/>
        </p:blipFill>
        <p:spPr>
          <a:xfrm>
            <a:off x="-6" y="21"/>
            <a:ext cx="4711516" cy="2934566"/>
          </a:xfrm>
          <a:prstGeom prst="rect">
            <a:avLst/>
          </a:prstGeom>
        </p:spPr>
      </p:pic>
      <p:sp>
        <p:nvSpPr>
          <p:cNvPr id="27" name="Rectangle 30">
            <a:extLst>
              <a:ext uri="{FF2B5EF4-FFF2-40B4-BE49-F238E27FC236}">
                <a16:creationId xmlns:a16="http://schemas.microsoft.com/office/drawing/2014/main" id="{82F8B5D5-EDD3-466C-9CFA-C8A8B1C7F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70840" y="361188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32">
            <a:extLst>
              <a:ext uri="{FF2B5EF4-FFF2-40B4-BE49-F238E27FC236}">
                <a16:creationId xmlns:a16="http://schemas.microsoft.com/office/drawing/2014/main" id="{9FC6858B-B383-4FB7-AAFA-9CBB9215D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0952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28B597B-236D-C8FD-9A23-42094B8DE9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564" r="13845" b="1"/>
          <a:stretch/>
        </p:blipFill>
        <p:spPr>
          <a:xfrm>
            <a:off x="26" y="3172569"/>
            <a:ext cx="4711515" cy="368543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D247FBC-E7BB-6326-252D-0D73AC4BB264}"/>
              </a:ext>
            </a:extLst>
          </p:cNvPr>
          <p:cNvSpPr txBox="1"/>
          <p:nvPr/>
        </p:nvSpPr>
        <p:spPr>
          <a:xfrm>
            <a:off x="5276088" y="3172569"/>
            <a:ext cx="6272784" cy="2825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 err="1">
                <a:highlight>
                  <a:srgbClr val="FFFFFF"/>
                </a:highlight>
                <a:sym typeface="Wingdings" panose="05000000000000000000" pitchFamily="2" charset="2"/>
              </a:rPr>
              <a:t>Upravičenec</a:t>
            </a:r>
            <a:r>
              <a:rPr lang="en-US" sz="2000" b="1" dirty="0">
                <a:highlight>
                  <a:srgbClr val="FFFFFF"/>
                </a:highlight>
                <a:sym typeface="Wingdings" panose="05000000000000000000" pitchFamily="2" charset="2"/>
              </a:rPr>
              <a:t> in </a:t>
            </a:r>
            <a:r>
              <a:rPr lang="en-US" sz="2000" b="1" dirty="0" err="1">
                <a:highlight>
                  <a:srgbClr val="FFFFFF"/>
                </a:highlight>
                <a:sym typeface="Wingdings" panose="05000000000000000000" pitchFamily="2" charset="2"/>
              </a:rPr>
              <a:t>naročnik</a:t>
            </a:r>
            <a:r>
              <a:rPr lang="en-US" sz="2000" b="0" i="0" dirty="0">
                <a:effectLst/>
                <a:highlight>
                  <a:srgbClr val="FFFFFF"/>
                </a:highlight>
              </a:rPr>
              <a:t>: EZTS GO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 err="1">
                <a:highlight>
                  <a:srgbClr val="FFFFFF"/>
                </a:highlight>
              </a:rPr>
              <a:t>Investitor</a:t>
            </a:r>
            <a:r>
              <a:rPr lang="en-US" sz="2000" dirty="0">
                <a:highlight>
                  <a:srgbClr val="FFFFFF"/>
                </a:highlight>
              </a:rPr>
              <a:t>: MONG in COM GO</a:t>
            </a:r>
            <a:endParaRPr lang="en-US" sz="2000" b="0" i="0" dirty="0">
              <a:effectLst/>
              <a:highlight>
                <a:srgbClr val="FFFFFF"/>
              </a:highlight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 err="1">
                <a:highlight>
                  <a:srgbClr val="FFFFFF"/>
                </a:highlight>
                <a:sym typeface="Wingdings" panose="05000000000000000000" pitchFamily="2" charset="2"/>
              </a:rPr>
              <a:t>Projektant</a:t>
            </a:r>
            <a:r>
              <a:rPr lang="en-US" sz="2000" dirty="0">
                <a:highlight>
                  <a:srgbClr val="FFFFFF"/>
                </a:highlight>
              </a:rPr>
              <a:t>: </a:t>
            </a:r>
            <a:r>
              <a:rPr lang="en-US" sz="2000" dirty="0" err="1">
                <a:highlight>
                  <a:srgbClr val="FFFFFF"/>
                </a:highlight>
              </a:rPr>
              <a:t>Slo</a:t>
            </a:r>
            <a:r>
              <a:rPr lang="en-US" sz="2000" dirty="0">
                <a:highlight>
                  <a:srgbClr val="FFFFFF"/>
                </a:highlight>
              </a:rPr>
              <a:t>-Ita </a:t>
            </a:r>
            <a:r>
              <a:rPr lang="en-US" sz="2000" dirty="0" err="1">
                <a:highlight>
                  <a:srgbClr val="FFFFFF"/>
                </a:highlight>
              </a:rPr>
              <a:t>konzorcij</a:t>
            </a:r>
            <a:r>
              <a:rPr lang="en-US" sz="2000" dirty="0">
                <a:highlight>
                  <a:srgbClr val="FFFFFF"/>
                </a:highlight>
              </a:rPr>
              <a:t>, </a:t>
            </a:r>
            <a:r>
              <a:rPr lang="en-US" sz="2000" dirty="0" err="1">
                <a:highlight>
                  <a:srgbClr val="FFFFFF"/>
                </a:highlight>
              </a:rPr>
              <a:t>vodja</a:t>
            </a:r>
            <a:r>
              <a:rPr lang="en-US" sz="2000" dirty="0">
                <a:highlight>
                  <a:srgbClr val="FFFFFF"/>
                </a:highlight>
              </a:rPr>
              <a:t> </a:t>
            </a:r>
            <a:r>
              <a:rPr lang="en-US" sz="2000" dirty="0" err="1">
                <a:highlight>
                  <a:srgbClr val="FFFFFF"/>
                </a:highlight>
              </a:rPr>
              <a:t>skupine</a:t>
            </a:r>
            <a:r>
              <a:rPr lang="en-US" sz="2000" dirty="0">
                <a:highlight>
                  <a:srgbClr val="FFFFFF"/>
                </a:highlight>
              </a:rPr>
              <a:t> </a:t>
            </a:r>
            <a:r>
              <a:rPr lang="en-US" sz="2000" dirty="0" err="1">
                <a:highlight>
                  <a:srgbClr val="FFFFFF"/>
                </a:highlight>
              </a:rPr>
              <a:t>Ravnikar</a:t>
            </a:r>
            <a:r>
              <a:rPr lang="en-US" sz="2000" dirty="0">
                <a:highlight>
                  <a:srgbClr val="FFFFFF"/>
                </a:highlight>
              </a:rPr>
              <a:t>-Potokar </a:t>
            </a:r>
            <a:endParaRPr lang="en-US" sz="2000" b="0" i="0" dirty="0">
              <a:effectLst/>
              <a:highlight>
                <a:srgbClr val="FFFFFF"/>
              </a:highlight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 err="1">
                <a:highlight>
                  <a:srgbClr val="FFFFFF"/>
                </a:highlight>
                <a:sym typeface="Wingdings" panose="05000000000000000000" pitchFamily="2" charset="2"/>
              </a:rPr>
              <a:t>Izvajalec</a:t>
            </a:r>
            <a:r>
              <a:rPr lang="en-US" sz="2000" b="1" dirty="0">
                <a:highlight>
                  <a:srgbClr val="FFFFFF"/>
                </a:highlight>
                <a:sym typeface="Wingdings" panose="05000000000000000000" pitchFamily="2" charset="2"/>
              </a:rPr>
              <a:t> del</a:t>
            </a:r>
            <a:r>
              <a:rPr lang="en-US" sz="2000" dirty="0">
                <a:highlight>
                  <a:srgbClr val="FFFFFF"/>
                </a:highlight>
              </a:rPr>
              <a:t>: ICI Coop (Ita)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highlight>
                <a:srgbClr val="FFFFFF"/>
              </a:highlight>
            </a:endParaRPr>
          </a:p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highlight>
                  <a:srgbClr val="FFFFFF"/>
                </a:highlight>
              </a:rPr>
              <a:t>Projektiranje</a:t>
            </a:r>
            <a:r>
              <a:rPr lang="en-US" sz="2000" dirty="0">
                <a:highlight>
                  <a:srgbClr val="FFFFFF"/>
                </a:highlight>
              </a:rPr>
              <a:t>; </a:t>
            </a:r>
            <a:r>
              <a:rPr lang="en-US" sz="2000" i="1" dirty="0" err="1">
                <a:highlight>
                  <a:srgbClr val="FFFFFF"/>
                </a:highlight>
              </a:rPr>
              <a:t>april</a:t>
            </a:r>
            <a:r>
              <a:rPr lang="en-US" sz="2000" i="1" dirty="0">
                <a:highlight>
                  <a:srgbClr val="FFFFFF"/>
                </a:highlight>
              </a:rPr>
              <a:t> – </a:t>
            </a:r>
            <a:r>
              <a:rPr lang="en-US" sz="2000" i="1" dirty="0" err="1">
                <a:highlight>
                  <a:srgbClr val="FFFFFF"/>
                </a:highlight>
              </a:rPr>
              <a:t>nov</a:t>
            </a:r>
            <a:r>
              <a:rPr lang="en-US" sz="2000" i="1" dirty="0">
                <a:highlight>
                  <a:srgbClr val="FFFFFF"/>
                </a:highlight>
              </a:rPr>
              <a:t> 2023</a:t>
            </a:r>
          </a:p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highlight>
                  <a:srgbClr val="FFFFFF"/>
                </a:highlight>
              </a:rPr>
              <a:t>Izvedba</a:t>
            </a:r>
            <a:r>
              <a:rPr lang="en-US" sz="2000" dirty="0">
                <a:highlight>
                  <a:srgbClr val="FFFFFF"/>
                </a:highlight>
              </a:rPr>
              <a:t> del; </a:t>
            </a:r>
            <a:r>
              <a:rPr lang="en-US" sz="2000" i="1" dirty="0" err="1">
                <a:highlight>
                  <a:srgbClr val="FFFFFF"/>
                </a:highlight>
              </a:rPr>
              <a:t>februar-jan</a:t>
            </a:r>
            <a:r>
              <a:rPr lang="en-US" sz="2000" i="1" dirty="0">
                <a:highlight>
                  <a:srgbClr val="FFFFFF"/>
                </a:highlight>
              </a:rPr>
              <a:t> 2025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381FA6A-A1FF-A605-BC36-1FF277E32B32}"/>
              </a:ext>
            </a:extLst>
          </p:cNvPr>
          <p:cNvSpPr txBox="1"/>
          <p:nvPr/>
        </p:nvSpPr>
        <p:spPr>
          <a:xfrm>
            <a:off x="5276088" y="598932"/>
            <a:ext cx="6272784" cy="15361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>
                <a:solidFill>
                  <a:srgbClr val="29CCB1"/>
                </a:solidFill>
                <a:latin typeface="Calibri Light" panose="020F0302020204030204"/>
              </a:rPr>
              <a:t>PROJEKTIRANJE </a:t>
            </a:r>
            <a:endParaRPr lang="sl-SI" sz="3700" b="1">
              <a:solidFill>
                <a:srgbClr val="29CCB1"/>
              </a:solidFill>
              <a:latin typeface="Calibri Light" panose="020F0302020204030204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>
                <a:solidFill>
                  <a:srgbClr val="29CCB1"/>
                </a:solidFill>
                <a:latin typeface="Calibri Light" panose="020F0302020204030204"/>
              </a:rPr>
              <a:t>IN PRENOVA </a:t>
            </a:r>
            <a:endParaRPr lang="en-US" sz="3700" b="1" dirty="0">
              <a:solidFill>
                <a:srgbClr val="29CCB1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43169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2B82E2D-5822-450E-85CC-AE5EDD01E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magine 4" descr="Immagine che contiene aria aperta, albero, cielo, terreno&#10;&#10;Descrizione generata automaticamente">
            <a:extLst>
              <a:ext uri="{FF2B5EF4-FFF2-40B4-BE49-F238E27FC236}">
                <a16:creationId xmlns:a16="http://schemas.microsoft.com/office/drawing/2014/main" id="{0CE422C0-294E-6474-4C56-AF0CF0FDFC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739" r="40561" b="1"/>
          <a:stretch/>
        </p:blipFill>
        <p:spPr>
          <a:xfrm>
            <a:off x="2" y="10"/>
            <a:ext cx="4063593" cy="6857990"/>
          </a:xfrm>
          <a:prstGeom prst="rect">
            <a:avLst/>
          </a:prstGeom>
        </p:spPr>
      </p:pic>
      <p:pic>
        <p:nvPicPr>
          <p:cNvPr id="3" name="Immagine 2" descr="Immagine che contiene aria aperta, cielo, albero, edificio&#10;&#10;Descrizione generata automaticamente">
            <a:extLst>
              <a:ext uri="{FF2B5EF4-FFF2-40B4-BE49-F238E27FC236}">
                <a16:creationId xmlns:a16="http://schemas.microsoft.com/office/drawing/2014/main" id="{8A103C72-9246-057E-8646-927122F4B9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218" r="44193" b="1"/>
          <a:stretch/>
        </p:blipFill>
        <p:spPr>
          <a:xfrm>
            <a:off x="4064204" y="10"/>
            <a:ext cx="4063593" cy="6857990"/>
          </a:xfrm>
          <a:prstGeom prst="rect">
            <a:avLst/>
          </a:prstGeom>
        </p:spPr>
      </p:pic>
      <p:pic>
        <p:nvPicPr>
          <p:cNvPr id="7" name="Immagine 6" descr="Immagine che contiene albero, aria aperta, terreno, edificio&#10;&#10;Descrizione generata automaticamente">
            <a:extLst>
              <a:ext uri="{FF2B5EF4-FFF2-40B4-BE49-F238E27FC236}">
                <a16:creationId xmlns:a16="http://schemas.microsoft.com/office/drawing/2014/main" id="{1CFACA1A-FD5C-2E6F-4371-8F8549B568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942" r="36691" b="1"/>
          <a:stretch/>
        </p:blipFill>
        <p:spPr>
          <a:xfrm>
            <a:off x="8128407" y="10"/>
            <a:ext cx="40635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21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chermata, albero, design, arte&#10;&#10;Descrizione generata automaticamente">
            <a:extLst>
              <a:ext uri="{FF2B5EF4-FFF2-40B4-BE49-F238E27FC236}">
                <a16:creationId xmlns:a16="http://schemas.microsoft.com/office/drawing/2014/main" id="{B96E1F7E-132C-ABD5-11F5-0B77F5966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145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ria aperta, albero, erba, edificio&#10;&#10;Descrizione generata automaticamente">
            <a:extLst>
              <a:ext uri="{FF2B5EF4-FFF2-40B4-BE49-F238E27FC236}">
                <a16:creationId xmlns:a16="http://schemas.microsoft.com/office/drawing/2014/main" id="{A6FA75AD-1D75-AE86-4C5D-9089612FF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490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ria aperta, albero, edificio, cielo&#10;&#10;Descrizione generata automaticamente">
            <a:extLst>
              <a:ext uri="{FF2B5EF4-FFF2-40B4-BE49-F238E27FC236}">
                <a16:creationId xmlns:a16="http://schemas.microsoft.com/office/drawing/2014/main" id="{BECB7C78-4451-457E-3711-5FBA97C6C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888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ria aperta, albero, cielo, edificio&#10;&#10;Descrizione generata automaticamente">
            <a:extLst>
              <a:ext uri="{FF2B5EF4-FFF2-40B4-BE49-F238E27FC236}">
                <a16:creationId xmlns:a16="http://schemas.microsoft.com/office/drawing/2014/main" id="{7931DD82-1905-5E78-B2A0-3BF895FA1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690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487A90D-96A6-1317-5B78-6BC7B96D6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501" y="0"/>
            <a:ext cx="95589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6408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0D08B2B-C1C1-B2F5-C399-C061BF0422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6" b="7526"/>
          <a:stretch/>
        </p:blipFill>
        <p:spPr bwMode="auto">
          <a:xfrm>
            <a:off x="2519309" y="0"/>
            <a:ext cx="9669642" cy="6857990"/>
          </a:xfrm>
          <a:prstGeom prst="rect">
            <a:avLst/>
          </a:prstGeom>
          <a:noFill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4C73354-0A2F-29B9-B07A-61C1D0E2B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1294"/>
            <a:ext cx="5746628" cy="831040"/>
          </a:xfrm>
        </p:spPr>
        <p:txBody>
          <a:bodyPr>
            <a:normAutofit/>
          </a:bodyPr>
          <a:lstStyle/>
          <a:p>
            <a:r>
              <a:rPr lang="it-IT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GO! </a:t>
            </a:r>
            <a:r>
              <a:rPr lang="it-IT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Borderless</a:t>
            </a:r>
            <a:r>
              <a:rPr lang="it-IT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Square</a:t>
            </a:r>
            <a:endParaRPr lang="it-IT" sz="4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9CE474-136E-7A39-D00E-6C66421A1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217" y="1988938"/>
            <a:ext cx="3859575" cy="38906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Cilj projekta je olajšati organizacijo dogodkov na čezmejnem trgu.</a:t>
            </a:r>
          </a:p>
          <a:p>
            <a:pPr marL="0" indent="0">
              <a:buNone/>
            </a:pPr>
            <a:r>
              <a:rPr lang="sl-SI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Oblikovanje enotnega protokola/navodil: koristno za organizacijo prireditev, vendar nepredstavlja še odprave problema dvojnih prijav/priglasitev.</a:t>
            </a:r>
          </a:p>
          <a:p>
            <a:pPr marL="0" indent="0">
              <a:buNone/>
            </a:pPr>
            <a:r>
              <a:rPr lang="sl-SI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Najboljša rešitev za odpravo težave bi bila opredelitev območja trga s posebnim pravnim sistemom. </a:t>
            </a:r>
            <a:endParaRPr lang="it-IT" sz="1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90961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C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DAD0431-070C-D5FE-DC7F-904B042D5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1026"/>
            <a:ext cx="10515600" cy="1325563"/>
          </a:xfrm>
        </p:spPr>
        <p:txBody>
          <a:bodyPr/>
          <a:lstStyle/>
          <a:p>
            <a:pPr algn="ctr"/>
            <a:br>
              <a:rPr lang="it-IT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</a:br>
            <a:r>
              <a:rPr lang="it-IT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HVALA ZA POZORNOST</a:t>
            </a:r>
          </a:p>
        </p:txBody>
      </p:sp>
      <p:pic>
        <p:nvPicPr>
          <p:cNvPr id="5" name="Immagine 4" descr="Immagine che contiene Carattere, Elementi grafici, simbolo, logo&#10;&#10;Descrizione generata automaticamente">
            <a:extLst>
              <a:ext uri="{FF2B5EF4-FFF2-40B4-BE49-F238E27FC236}">
                <a16:creationId xmlns:a16="http://schemas.microsoft.com/office/drawing/2014/main" id="{442B0BC1-204D-617E-6E65-578D715EE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849" y="145142"/>
            <a:ext cx="2216301" cy="1386296"/>
          </a:xfrm>
          <a:prstGeom prst="rect">
            <a:avLst/>
          </a:prstGeom>
        </p:spPr>
      </p:pic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8F475419-C25E-C61F-888E-FEC569B82D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6" y="-132793"/>
            <a:ext cx="2216301" cy="1487823"/>
          </a:xfrm>
          <a:prstGeom prst="rect">
            <a:avLst/>
          </a:prstGeom>
        </p:spPr>
      </p:pic>
      <p:pic>
        <p:nvPicPr>
          <p:cNvPr id="3" name="Slika 1">
            <a:extLst>
              <a:ext uri="{FF2B5EF4-FFF2-40B4-BE49-F238E27FC236}">
                <a16:creationId xmlns:a16="http://schemas.microsoft.com/office/drawing/2014/main" id="{BF73C80B-7F4E-B809-A1CF-8E4DB34B4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408" y="5671947"/>
            <a:ext cx="7422826" cy="1186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701389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6D7192F4-726E-7DB3-AF89-B242F820FA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9CCB1"/>
          </a:solidFill>
          <a:ln>
            <a:solidFill>
              <a:srgbClr val="29CC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FFE1A46-87C5-DFF0-50BA-B8788244ED4F}"/>
              </a:ext>
            </a:extLst>
          </p:cNvPr>
          <p:cNvSpPr txBox="1"/>
          <p:nvPr/>
        </p:nvSpPr>
        <p:spPr>
          <a:xfrm>
            <a:off x="138462" y="2459504"/>
            <a:ext cx="726590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6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Trg Evrope</a:t>
            </a:r>
          </a:p>
          <a:p>
            <a:r>
              <a:rPr lang="sl-SI" sz="6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Piazza Transalpina</a:t>
            </a:r>
            <a:endParaRPr lang="en-GB" sz="6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054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F2D165C-5822-B163-B442-E9D91DC83B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430" b="149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72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Immagine che contiene mappa, Aerofotogrammetria, Vista aerea, aereo&#10;&#10;Descrizione generata automaticamente">
            <a:extLst>
              <a:ext uri="{FF2B5EF4-FFF2-40B4-BE49-F238E27FC236}">
                <a16:creationId xmlns:a16="http://schemas.microsoft.com/office/drawing/2014/main" id="{8FBBE9CF-4715-AE26-6612-F67437E7F9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61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83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ECE8AA8-17C5-CFBE-74C6-0616D53E89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519" r="1" b="2333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45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F4C3CAA-7C84-EFE7-6982-ED8D594E5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39" y="166232"/>
            <a:ext cx="11441122" cy="652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8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Immagine che contiene aria aperta, cielo, finestra, albero&#10;&#10;Descrizione generata automaticamente">
            <a:extLst>
              <a:ext uri="{FF2B5EF4-FFF2-40B4-BE49-F238E27FC236}">
                <a16:creationId xmlns:a16="http://schemas.microsoft.com/office/drawing/2014/main" id="{E5CA6C1D-5143-325B-F104-3148A57E1F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007" b="48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13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27EEAEA-9E24-396B-C7F0-F29B27D09F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5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6842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Personalizzato 2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F26B5E"/>
      </a:accent1>
      <a:accent2>
        <a:srgbClr val="138E8E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9fe6f99-0846-48fa-a0b1-3a65c70263c2">
      <Terms xmlns="http://schemas.microsoft.com/office/infopath/2007/PartnerControls"/>
    </lcf76f155ced4ddcb4097134ff3c332f>
    <TaxCatchAll xmlns="93be59e3-129f-4f51-bcce-a0522aded1a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CC44F70831EE4AAF88A4BD14D8CB34" ma:contentTypeVersion="15" ma:contentTypeDescription="Create a new document." ma:contentTypeScope="" ma:versionID="48622949d202da6b63bca0b5fe09a7fa">
  <xsd:schema xmlns:xsd="http://www.w3.org/2001/XMLSchema" xmlns:xs="http://www.w3.org/2001/XMLSchema" xmlns:p="http://schemas.microsoft.com/office/2006/metadata/properties" xmlns:ns2="c9fe6f99-0846-48fa-a0b1-3a65c70263c2" xmlns:ns3="93be59e3-129f-4f51-bcce-a0522aded1aa" targetNamespace="http://schemas.microsoft.com/office/2006/metadata/properties" ma:root="true" ma:fieldsID="0d31553e57f857d1c677c91777c47e53" ns2:_="" ns3:_="">
    <xsd:import namespace="c9fe6f99-0846-48fa-a0b1-3a65c70263c2"/>
    <xsd:import namespace="93be59e3-129f-4f51-bcce-a0522aded1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fe6f99-0846-48fa-a0b1-3a65c70263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aae7c482-cb11-48fe-baf6-c7c41126a26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be59e3-129f-4f51-bcce-a0522aded1a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ff71396d-1a93-4535-90bd-8032c279f3d4}" ma:internalName="TaxCatchAll" ma:showField="CatchAllData" ma:web="93be59e3-129f-4f51-bcce-a0522aded1a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7AF11CB-DE78-466C-BC54-7BE7DF31ABE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AEE62C3-BC2F-4FDE-9AA4-2A926065E7D3}">
  <ds:schemaRefs>
    <ds:schemaRef ds:uri="http://schemas.microsoft.com/office/2006/documentManagement/types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dcmitype/"/>
    <ds:schemaRef ds:uri="93be59e3-129f-4f51-bcce-a0522aded1aa"/>
    <ds:schemaRef ds:uri="http://schemas.microsoft.com/office/infopath/2007/PartnerControls"/>
    <ds:schemaRef ds:uri="c9fe6f99-0846-48fa-a0b1-3a65c70263c2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FCF16202-82AF-4D84-83A0-07689CCCE6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fe6f99-0846-48fa-a0b1-3a65c70263c2"/>
    <ds:schemaRef ds:uri="93be59e3-129f-4f51-bcce-a0522aded1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453</Words>
  <Application>Microsoft Office PowerPoint</Application>
  <PresentationFormat>Širokozaslonsko</PresentationFormat>
  <Paragraphs>59</Paragraphs>
  <Slides>28</Slides>
  <Notes>1</Notes>
  <HiddenSlides>0</HiddenSlides>
  <MMClips>0</MMClips>
  <ScaleCrop>false</ScaleCrop>
  <HeadingPairs>
    <vt:vector size="6" baseType="variant">
      <vt:variant>
        <vt:lpstr>Uporabljene pisave</vt:lpstr>
      </vt:variant>
      <vt:variant>
        <vt:i4>9</vt:i4>
      </vt:variant>
      <vt:variant>
        <vt:lpstr>Tema</vt:lpstr>
      </vt:variant>
      <vt:variant>
        <vt:i4>4</vt:i4>
      </vt:variant>
      <vt:variant>
        <vt:lpstr>Naslovi diapozitivov</vt:lpstr>
      </vt:variant>
      <vt:variant>
        <vt:i4>28</vt:i4>
      </vt:variant>
    </vt:vector>
  </HeadingPairs>
  <TitlesOfParts>
    <vt:vector size="41" baseType="lpstr">
      <vt:lpstr>Aptos</vt:lpstr>
      <vt:lpstr>Aptos Display</vt:lpstr>
      <vt:lpstr>Arial</vt:lpstr>
      <vt:lpstr>Calibri</vt:lpstr>
      <vt:lpstr>Calibri Light</vt:lpstr>
      <vt:lpstr>Montserrat</vt:lpstr>
      <vt:lpstr>Open Sans</vt:lpstr>
      <vt:lpstr>Titillium Web</vt:lpstr>
      <vt:lpstr>Wingdings</vt:lpstr>
      <vt:lpstr>Tema di Office</vt:lpstr>
      <vt:lpstr>Tema di Office</vt:lpstr>
      <vt:lpstr>Tema di Office</vt:lpstr>
      <vt:lpstr>2_Office Theme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GO! Borderless Square</vt:lpstr>
      <vt:lpstr> HVALA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Tomaž Konrad</dc:creator>
  <cp:lastModifiedBy>MKRR</cp:lastModifiedBy>
  <cp:revision>6</cp:revision>
  <dcterms:created xsi:type="dcterms:W3CDTF">2024-06-25T08:16:16Z</dcterms:created>
  <dcterms:modified xsi:type="dcterms:W3CDTF">2024-10-14T12:16:47Z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0x0101005ECC44F70831EE4AAF88A4BD14D8CB34</vt:lpwstr>
  </property>
  <property fmtid="{D5CDD505-2E9C-101B-9397-08002B2CF9AE}" pid="3" name="MediaServiceImageTags">
    <vt:lpwstr/>
  </property>
</Properties>
</file>