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1" r:id="rId2"/>
    <p:sldId id="257" r:id="rId3"/>
    <p:sldId id="559" r:id="rId4"/>
    <p:sldId id="558" r:id="rId5"/>
    <p:sldId id="554" r:id="rId6"/>
    <p:sldId id="564" r:id="rId7"/>
    <p:sldId id="557" r:id="rId8"/>
    <p:sldId id="552" r:id="rId9"/>
    <p:sldId id="561" r:id="rId10"/>
    <p:sldId id="562" r:id="rId11"/>
    <p:sldId id="563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C9CFA-64E2-461E-A148-FDD4A868FA17}" type="doc">
      <dgm:prSet loTypeId="urn:microsoft.com/office/officeart/2005/8/layout/process4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A3FA144-E22B-47A6-97F3-F06D64C9D6CD}">
      <dgm:prSet/>
      <dgm:spPr/>
      <dgm:t>
        <a:bodyPr/>
        <a:lstStyle/>
        <a:p>
          <a:r>
            <a:rPr lang="sl-SI" b="1" dirty="0"/>
            <a:t>Izbrani programi Aktivne politike zaposlovanja</a:t>
          </a:r>
          <a:endParaRPr lang="en-US" b="1" dirty="0"/>
        </a:p>
      </dgm:t>
    </dgm:pt>
    <dgm:pt modelId="{9B64B5D0-9C80-465B-9F39-D24E9B3949C1}" type="parTrans" cxnId="{6B8711E4-06CF-4711-B196-43F5CBC6F418}">
      <dgm:prSet/>
      <dgm:spPr/>
      <dgm:t>
        <a:bodyPr/>
        <a:lstStyle/>
        <a:p>
          <a:endParaRPr lang="en-US"/>
        </a:p>
      </dgm:t>
    </dgm:pt>
    <dgm:pt modelId="{0815CB3A-CC78-4C17-9C4A-1E2B1A8AF686}" type="sibTrans" cxnId="{6B8711E4-06CF-4711-B196-43F5CBC6F418}">
      <dgm:prSet/>
      <dgm:spPr/>
      <dgm:t>
        <a:bodyPr/>
        <a:lstStyle/>
        <a:p>
          <a:endParaRPr lang="en-US"/>
        </a:p>
      </dgm:t>
    </dgm:pt>
    <dgm:pt modelId="{BADAB44B-93A5-4C03-9F0F-E18EF33B66B9}">
      <dgm:prSet custT="1"/>
      <dgm:spPr/>
      <dgm:t>
        <a:bodyPr/>
        <a:lstStyle/>
        <a:p>
          <a:r>
            <a:rPr lang="sl-SI" sz="2000" b="1" dirty="0"/>
            <a:t>Spodbude za zaposlitev - </a:t>
          </a:r>
          <a:r>
            <a:rPr lang="sl-SI" sz="2000" b="1" dirty="0" err="1"/>
            <a:t>Zaposli.me</a:t>
          </a:r>
          <a:endParaRPr lang="sl-SI" sz="2000" b="1" dirty="0"/>
        </a:p>
        <a:p>
          <a:r>
            <a:rPr lang="sl-SI" sz="1800" dirty="0"/>
            <a:t>12 mesecev, 38 % bruto plače, ranljive skupine</a:t>
          </a:r>
          <a:endParaRPr lang="en-US" sz="1800" dirty="0"/>
        </a:p>
      </dgm:t>
    </dgm:pt>
    <dgm:pt modelId="{3E01E738-0BBA-4C48-A4EA-62DEE9896C9C}" type="parTrans" cxnId="{DB1A8EC3-0942-4B86-A5ED-215CFF6B58E5}">
      <dgm:prSet/>
      <dgm:spPr/>
      <dgm:t>
        <a:bodyPr/>
        <a:lstStyle/>
        <a:p>
          <a:endParaRPr lang="en-US"/>
        </a:p>
      </dgm:t>
    </dgm:pt>
    <dgm:pt modelId="{97DA4DFF-5385-481B-B847-71E05B9EA33C}" type="sibTrans" cxnId="{DB1A8EC3-0942-4B86-A5ED-215CFF6B58E5}">
      <dgm:prSet/>
      <dgm:spPr/>
      <dgm:t>
        <a:bodyPr/>
        <a:lstStyle/>
        <a:p>
          <a:endParaRPr lang="en-US"/>
        </a:p>
      </dgm:t>
    </dgm:pt>
    <dgm:pt modelId="{A9B4DDC3-19BF-48A6-A0B1-557725975C69}">
      <dgm:prSet custT="1"/>
      <dgm:spPr/>
      <dgm:t>
        <a:bodyPr/>
        <a:lstStyle/>
        <a:p>
          <a:endParaRPr lang="sl-SI" sz="20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r>
            <a:rPr lang="sl-SI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Pet programov izobraževanja in usposabljanja</a:t>
          </a:r>
        </a:p>
        <a:p>
          <a:r>
            <a:rPr lang="sl-SI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Do 2 mesecev, 300-800 EUR</a:t>
          </a:r>
        </a:p>
        <a:p>
          <a:endParaRPr lang="en-US" sz="1300" kern="1200" dirty="0"/>
        </a:p>
      </dgm:t>
    </dgm:pt>
    <dgm:pt modelId="{AF183B5C-AD35-4815-BF45-216C92FE38D7}" type="parTrans" cxnId="{30749AA8-5B30-4E84-99CA-2E127B16C3E3}">
      <dgm:prSet/>
      <dgm:spPr/>
      <dgm:t>
        <a:bodyPr/>
        <a:lstStyle/>
        <a:p>
          <a:endParaRPr lang="en-US"/>
        </a:p>
      </dgm:t>
    </dgm:pt>
    <dgm:pt modelId="{399273C3-95C0-41CF-9F41-E63E2CCA4A84}" type="sibTrans" cxnId="{30749AA8-5B30-4E84-99CA-2E127B16C3E3}">
      <dgm:prSet/>
      <dgm:spPr/>
      <dgm:t>
        <a:bodyPr/>
        <a:lstStyle/>
        <a:p>
          <a:endParaRPr lang="en-US"/>
        </a:p>
      </dgm:t>
    </dgm:pt>
    <dgm:pt modelId="{23C338C8-84FB-428D-AD8B-761E27B6C9F2}">
      <dgm:prSet/>
      <dgm:spPr/>
      <dgm:t>
        <a:bodyPr/>
        <a:lstStyle/>
        <a:p>
          <a:r>
            <a:rPr lang="sl-SI" dirty="0"/>
            <a:t>V vrednotenje zajeto cca </a:t>
          </a:r>
          <a:r>
            <a:rPr lang="sl-SI" b="1" dirty="0"/>
            <a:t>10.000</a:t>
          </a:r>
          <a:r>
            <a:rPr lang="sl-SI" dirty="0"/>
            <a:t> udeležencev v spodbude za zaposlitev in </a:t>
          </a:r>
          <a:r>
            <a:rPr lang="sl-SI" b="1" dirty="0"/>
            <a:t>14.400</a:t>
          </a:r>
          <a:r>
            <a:rPr lang="sl-SI" dirty="0"/>
            <a:t> udeležencev usposabljanja, vključenih v programe APZ v obdobju 2015 – 2018</a:t>
          </a:r>
          <a:endParaRPr lang="en-US" dirty="0"/>
        </a:p>
      </dgm:t>
    </dgm:pt>
    <dgm:pt modelId="{13920B5B-6F4B-472D-A20E-6CB50A0EF39C}" type="parTrans" cxnId="{54074776-0A35-44C8-8262-AF69970B1BBE}">
      <dgm:prSet/>
      <dgm:spPr/>
      <dgm:t>
        <a:bodyPr/>
        <a:lstStyle/>
        <a:p>
          <a:endParaRPr lang="en-US"/>
        </a:p>
      </dgm:t>
    </dgm:pt>
    <dgm:pt modelId="{677666F6-5052-45C9-B7C8-20C4AAB569D8}" type="sibTrans" cxnId="{54074776-0A35-44C8-8262-AF69970B1BBE}">
      <dgm:prSet/>
      <dgm:spPr/>
      <dgm:t>
        <a:bodyPr/>
        <a:lstStyle/>
        <a:p>
          <a:endParaRPr lang="en-US"/>
        </a:p>
      </dgm:t>
    </dgm:pt>
    <dgm:pt modelId="{2C7D62E3-7C47-4C5E-90C1-3FADD3FF86FC}">
      <dgm:prSet/>
      <dgm:spPr/>
      <dgm:t>
        <a:bodyPr/>
        <a:lstStyle/>
        <a:p>
          <a:r>
            <a:rPr lang="sl-SI" dirty="0"/>
            <a:t>Primerjava s </a:t>
          </a:r>
          <a:r>
            <a:rPr lang="sl-SI" b="1" dirty="0"/>
            <a:t>kontrolno skupino brezposelnih </a:t>
          </a:r>
          <a:r>
            <a:rPr lang="sl-SI" dirty="0"/>
            <a:t>(niso bili vključeni v programe APZ)</a:t>
          </a:r>
          <a:endParaRPr lang="en-US" dirty="0"/>
        </a:p>
      </dgm:t>
    </dgm:pt>
    <dgm:pt modelId="{729D9ECC-D322-46CD-BB91-59E15B582115}" type="parTrans" cxnId="{AFFD5C10-FA18-4409-86AA-8E561D002097}">
      <dgm:prSet/>
      <dgm:spPr/>
      <dgm:t>
        <a:bodyPr/>
        <a:lstStyle/>
        <a:p>
          <a:endParaRPr lang="en-US"/>
        </a:p>
      </dgm:t>
    </dgm:pt>
    <dgm:pt modelId="{9D0D507B-52A7-4BE8-92B4-BE5CD76816B8}" type="sibTrans" cxnId="{AFFD5C10-FA18-4409-86AA-8E561D002097}">
      <dgm:prSet/>
      <dgm:spPr/>
      <dgm:t>
        <a:bodyPr/>
        <a:lstStyle/>
        <a:p>
          <a:endParaRPr lang="en-US"/>
        </a:p>
      </dgm:t>
    </dgm:pt>
    <dgm:pt modelId="{3771F877-D6AB-4215-A5E0-FB1C3CFB288C}" type="pres">
      <dgm:prSet presAssocID="{42CC9CFA-64E2-461E-A148-FDD4A868FA17}" presName="Name0" presStyleCnt="0">
        <dgm:presLayoutVars>
          <dgm:dir/>
          <dgm:animLvl val="lvl"/>
          <dgm:resizeHandles val="exact"/>
        </dgm:presLayoutVars>
      </dgm:prSet>
      <dgm:spPr/>
    </dgm:pt>
    <dgm:pt modelId="{31157398-3953-4A43-95A9-B8851F7C24CA}" type="pres">
      <dgm:prSet presAssocID="{2C7D62E3-7C47-4C5E-90C1-3FADD3FF86FC}" presName="boxAndChildren" presStyleCnt="0"/>
      <dgm:spPr/>
    </dgm:pt>
    <dgm:pt modelId="{FEE3B737-0C82-4D50-8D4A-91375A3B52E6}" type="pres">
      <dgm:prSet presAssocID="{2C7D62E3-7C47-4C5E-90C1-3FADD3FF86FC}" presName="parentTextBox" presStyleLbl="node1" presStyleIdx="0" presStyleCnt="3" custScaleY="43568"/>
      <dgm:spPr/>
    </dgm:pt>
    <dgm:pt modelId="{260F1964-4993-4508-991B-29B613060856}" type="pres">
      <dgm:prSet presAssocID="{677666F6-5052-45C9-B7C8-20C4AAB569D8}" presName="sp" presStyleCnt="0"/>
      <dgm:spPr/>
    </dgm:pt>
    <dgm:pt modelId="{F4F42903-4562-4E9F-ACFA-3FDC4DE7AED8}" type="pres">
      <dgm:prSet presAssocID="{23C338C8-84FB-428D-AD8B-761E27B6C9F2}" presName="arrowAndChildren" presStyleCnt="0"/>
      <dgm:spPr/>
    </dgm:pt>
    <dgm:pt modelId="{9DB5CF88-DD9B-48C4-96AE-F76788A03063}" type="pres">
      <dgm:prSet presAssocID="{23C338C8-84FB-428D-AD8B-761E27B6C9F2}" presName="parentTextArrow" presStyleLbl="node1" presStyleIdx="1" presStyleCnt="3" custScaleY="59514"/>
      <dgm:spPr/>
    </dgm:pt>
    <dgm:pt modelId="{0ACFF262-B067-40FC-A0F4-3373B48BE287}" type="pres">
      <dgm:prSet presAssocID="{0815CB3A-CC78-4C17-9C4A-1E2B1A8AF686}" presName="sp" presStyleCnt="0"/>
      <dgm:spPr/>
    </dgm:pt>
    <dgm:pt modelId="{ACAD9117-0611-4E89-AC58-579DE106DFF4}" type="pres">
      <dgm:prSet presAssocID="{CA3FA144-E22B-47A6-97F3-F06D64C9D6CD}" presName="arrowAndChildren" presStyleCnt="0"/>
      <dgm:spPr/>
    </dgm:pt>
    <dgm:pt modelId="{C45D165D-427D-4877-89C8-29FFB952775C}" type="pres">
      <dgm:prSet presAssocID="{CA3FA144-E22B-47A6-97F3-F06D64C9D6CD}" presName="parentTextArrow" presStyleLbl="node1" presStyleIdx="1" presStyleCnt="3"/>
      <dgm:spPr/>
    </dgm:pt>
    <dgm:pt modelId="{D08D19DF-D437-41E7-8296-6AEE3770FFD1}" type="pres">
      <dgm:prSet presAssocID="{CA3FA144-E22B-47A6-97F3-F06D64C9D6CD}" presName="arrow" presStyleLbl="node1" presStyleIdx="2" presStyleCnt="3"/>
      <dgm:spPr/>
    </dgm:pt>
    <dgm:pt modelId="{ABD9DF78-5C12-4DA5-8ACE-7ECE5D3F7676}" type="pres">
      <dgm:prSet presAssocID="{CA3FA144-E22B-47A6-97F3-F06D64C9D6CD}" presName="descendantArrow" presStyleCnt="0"/>
      <dgm:spPr/>
    </dgm:pt>
    <dgm:pt modelId="{E2F218D0-E776-41F4-BF1B-689FFD9335C3}" type="pres">
      <dgm:prSet presAssocID="{BADAB44B-93A5-4C03-9F0F-E18EF33B66B9}" presName="childTextArrow" presStyleLbl="fgAccFollowNode1" presStyleIdx="0" presStyleCnt="2">
        <dgm:presLayoutVars>
          <dgm:bulletEnabled val="1"/>
        </dgm:presLayoutVars>
      </dgm:prSet>
      <dgm:spPr/>
    </dgm:pt>
    <dgm:pt modelId="{8B272CFE-267F-4165-9889-1550FEEE6875}" type="pres">
      <dgm:prSet presAssocID="{A9B4DDC3-19BF-48A6-A0B1-557725975C69}" presName="childTextArrow" presStyleLbl="fgAccFollowNode1" presStyleIdx="1" presStyleCnt="2" custLinFactNeighborX="95945" custLinFactNeighborY="-270">
        <dgm:presLayoutVars>
          <dgm:bulletEnabled val="1"/>
        </dgm:presLayoutVars>
      </dgm:prSet>
      <dgm:spPr/>
    </dgm:pt>
  </dgm:ptLst>
  <dgm:cxnLst>
    <dgm:cxn modelId="{7D656800-5925-45DC-B706-1A60C14E034F}" type="presOf" srcId="{42CC9CFA-64E2-461E-A148-FDD4A868FA17}" destId="{3771F877-D6AB-4215-A5E0-FB1C3CFB288C}" srcOrd="0" destOrd="0" presId="urn:microsoft.com/office/officeart/2005/8/layout/process4"/>
    <dgm:cxn modelId="{AFFD5C10-FA18-4409-86AA-8E561D002097}" srcId="{42CC9CFA-64E2-461E-A148-FDD4A868FA17}" destId="{2C7D62E3-7C47-4C5E-90C1-3FADD3FF86FC}" srcOrd="2" destOrd="0" parTransId="{729D9ECC-D322-46CD-BB91-59E15B582115}" sibTransId="{9D0D507B-52A7-4BE8-92B4-BE5CD76816B8}"/>
    <dgm:cxn modelId="{54074776-0A35-44C8-8262-AF69970B1BBE}" srcId="{42CC9CFA-64E2-461E-A148-FDD4A868FA17}" destId="{23C338C8-84FB-428D-AD8B-761E27B6C9F2}" srcOrd="1" destOrd="0" parTransId="{13920B5B-6F4B-472D-A20E-6CB50A0EF39C}" sibTransId="{677666F6-5052-45C9-B7C8-20C4AAB569D8}"/>
    <dgm:cxn modelId="{911CDF8E-5AAC-492F-8F47-F58BCB08DC1A}" type="presOf" srcId="{CA3FA144-E22B-47A6-97F3-F06D64C9D6CD}" destId="{D08D19DF-D437-41E7-8296-6AEE3770FFD1}" srcOrd="1" destOrd="0" presId="urn:microsoft.com/office/officeart/2005/8/layout/process4"/>
    <dgm:cxn modelId="{E789D88F-0E9F-480C-A144-AB4214AAD4CD}" type="presOf" srcId="{23C338C8-84FB-428D-AD8B-761E27B6C9F2}" destId="{9DB5CF88-DD9B-48C4-96AE-F76788A03063}" srcOrd="0" destOrd="0" presId="urn:microsoft.com/office/officeart/2005/8/layout/process4"/>
    <dgm:cxn modelId="{072E0EA5-F554-4752-83C4-49D250FC896D}" type="presOf" srcId="{2C7D62E3-7C47-4C5E-90C1-3FADD3FF86FC}" destId="{FEE3B737-0C82-4D50-8D4A-91375A3B52E6}" srcOrd="0" destOrd="0" presId="urn:microsoft.com/office/officeart/2005/8/layout/process4"/>
    <dgm:cxn modelId="{30749AA8-5B30-4E84-99CA-2E127B16C3E3}" srcId="{CA3FA144-E22B-47A6-97F3-F06D64C9D6CD}" destId="{A9B4DDC3-19BF-48A6-A0B1-557725975C69}" srcOrd="1" destOrd="0" parTransId="{AF183B5C-AD35-4815-BF45-216C92FE38D7}" sibTransId="{399273C3-95C0-41CF-9F41-E63E2CCA4A84}"/>
    <dgm:cxn modelId="{7AF464BA-EC67-4645-A063-EAC3EBD10991}" type="presOf" srcId="{A9B4DDC3-19BF-48A6-A0B1-557725975C69}" destId="{8B272CFE-267F-4165-9889-1550FEEE6875}" srcOrd="0" destOrd="0" presId="urn:microsoft.com/office/officeart/2005/8/layout/process4"/>
    <dgm:cxn modelId="{DB1A8EC3-0942-4B86-A5ED-215CFF6B58E5}" srcId="{CA3FA144-E22B-47A6-97F3-F06D64C9D6CD}" destId="{BADAB44B-93A5-4C03-9F0F-E18EF33B66B9}" srcOrd="0" destOrd="0" parTransId="{3E01E738-0BBA-4C48-A4EA-62DEE9896C9C}" sibTransId="{97DA4DFF-5385-481B-B847-71E05B9EA33C}"/>
    <dgm:cxn modelId="{88B613C6-AD8B-4D46-A56D-8F66E94BFF77}" type="presOf" srcId="{CA3FA144-E22B-47A6-97F3-F06D64C9D6CD}" destId="{C45D165D-427D-4877-89C8-29FFB952775C}" srcOrd="0" destOrd="0" presId="urn:microsoft.com/office/officeart/2005/8/layout/process4"/>
    <dgm:cxn modelId="{6B8711E4-06CF-4711-B196-43F5CBC6F418}" srcId="{42CC9CFA-64E2-461E-A148-FDD4A868FA17}" destId="{CA3FA144-E22B-47A6-97F3-F06D64C9D6CD}" srcOrd="0" destOrd="0" parTransId="{9B64B5D0-9C80-465B-9F39-D24E9B3949C1}" sibTransId="{0815CB3A-CC78-4C17-9C4A-1E2B1A8AF686}"/>
    <dgm:cxn modelId="{EE219BFF-013E-45F3-B0F9-1C1F75DEEFA2}" type="presOf" srcId="{BADAB44B-93A5-4C03-9F0F-E18EF33B66B9}" destId="{E2F218D0-E776-41F4-BF1B-689FFD9335C3}" srcOrd="0" destOrd="0" presId="urn:microsoft.com/office/officeart/2005/8/layout/process4"/>
    <dgm:cxn modelId="{024A7D14-177B-4048-B992-1198BD2D0CF5}" type="presParOf" srcId="{3771F877-D6AB-4215-A5E0-FB1C3CFB288C}" destId="{31157398-3953-4A43-95A9-B8851F7C24CA}" srcOrd="0" destOrd="0" presId="urn:microsoft.com/office/officeart/2005/8/layout/process4"/>
    <dgm:cxn modelId="{331A9AB4-D892-4CEC-AEAC-CDBDCE2824AA}" type="presParOf" srcId="{31157398-3953-4A43-95A9-B8851F7C24CA}" destId="{FEE3B737-0C82-4D50-8D4A-91375A3B52E6}" srcOrd="0" destOrd="0" presId="urn:microsoft.com/office/officeart/2005/8/layout/process4"/>
    <dgm:cxn modelId="{C4444F49-4FF4-46FE-ACB9-05C7FA684123}" type="presParOf" srcId="{3771F877-D6AB-4215-A5E0-FB1C3CFB288C}" destId="{260F1964-4993-4508-991B-29B613060856}" srcOrd="1" destOrd="0" presId="urn:microsoft.com/office/officeart/2005/8/layout/process4"/>
    <dgm:cxn modelId="{710C2E6F-1CB6-497A-BE37-E604937C8AB2}" type="presParOf" srcId="{3771F877-D6AB-4215-A5E0-FB1C3CFB288C}" destId="{F4F42903-4562-4E9F-ACFA-3FDC4DE7AED8}" srcOrd="2" destOrd="0" presId="urn:microsoft.com/office/officeart/2005/8/layout/process4"/>
    <dgm:cxn modelId="{8E77284C-991D-4F97-84C9-4558BFE6D619}" type="presParOf" srcId="{F4F42903-4562-4E9F-ACFA-3FDC4DE7AED8}" destId="{9DB5CF88-DD9B-48C4-96AE-F76788A03063}" srcOrd="0" destOrd="0" presId="urn:microsoft.com/office/officeart/2005/8/layout/process4"/>
    <dgm:cxn modelId="{100BC123-728A-426B-8388-DC359DD30937}" type="presParOf" srcId="{3771F877-D6AB-4215-A5E0-FB1C3CFB288C}" destId="{0ACFF262-B067-40FC-A0F4-3373B48BE287}" srcOrd="3" destOrd="0" presId="urn:microsoft.com/office/officeart/2005/8/layout/process4"/>
    <dgm:cxn modelId="{50DAAA78-8C49-4C62-96F5-83DD48B99B09}" type="presParOf" srcId="{3771F877-D6AB-4215-A5E0-FB1C3CFB288C}" destId="{ACAD9117-0611-4E89-AC58-579DE106DFF4}" srcOrd="4" destOrd="0" presId="urn:microsoft.com/office/officeart/2005/8/layout/process4"/>
    <dgm:cxn modelId="{7FB2D045-4934-49A6-B085-DFF381257D40}" type="presParOf" srcId="{ACAD9117-0611-4E89-AC58-579DE106DFF4}" destId="{C45D165D-427D-4877-89C8-29FFB952775C}" srcOrd="0" destOrd="0" presId="urn:microsoft.com/office/officeart/2005/8/layout/process4"/>
    <dgm:cxn modelId="{AED813E0-032D-4278-B1E0-070E75E0F778}" type="presParOf" srcId="{ACAD9117-0611-4E89-AC58-579DE106DFF4}" destId="{D08D19DF-D437-41E7-8296-6AEE3770FFD1}" srcOrd="1" destOrd="0" presId="urn:microsoft.com/office/officeart/2005/8/layout/process4"/>
    <dgm:cxn modelId="{770BEC98-B167-41E4-87DB-21E1E7EA8A9A}" type="presParOf" srcId="{ACAD9117-0611-4E89-AC58-579DE106DFF4}" destId="{ABD9DF78-5C12-4DA5-8ACE-7ECE5D3F7676}" srcOrd="2" destOrd="0" presId="urn:microsoft.com/office/officeart/2005/8/layout/process4"/>
    <dgm:cxn modelId="{854D4D30-7D21-4853-B5D8-68BA0E8AFA02}" type="presParOf" srcId="{ABD9DF78-5C12-4DA5-8ACE-7ECE5D3F7676}" destId="{E2F218D0-E776-41F4-BF1B-689FFD9335C3}" srcOrd="0" destOrd="0" presId="urn:microsoft.com/office/officeart/2005/8/layout/process4"/>
    <dgm:cxn modelId="{521CAAF5-6BB1-42BD-B465-FEA76B57641A}" type="presParOf" srcId="{ABD9DF78-5C12-4DA5-8ACE-7ECE5D3F7676}" destId="{8B272CFE-267F-4165-9889-1550FEEE687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684291-F3A4-49CD-A343-FF545420DE9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FC25A4-C545-40CB-9607-FF91B2571820}">
      <dgm:prSet/>
      <dgm:spPr/>
      <dgm:t>
        <a:bodyPr/>
        <a:lstStyle/>
        <a:p>
          <a:r>
            <a:rPr lang="sl-SI" b="1" dirty="0"/>
            <a:t>KLJUČNE UGOTOVITVE </a:t>
          </a:r>
        </a:p>
        <a:p>
          <a:r>
            <a:rPr lang="sl-SI" b="1" dirty="0"/>
            <a:t>VREDNOTENJA</a:t>
          </a:r>
          <a:endParaRPr lang="en-US" dirty="0"/>
        </a:p>
      </dgm:t>
    </dgm:pt>
    <dgm:pt modelId="{11F5729F-21BA-4C90-B124-0CB4D77EAD4E}" type="parTrans" cxnId="{FD72F9C7-FA1E-497F-8945-C0A3DC23DA33}">
      <dgm:prSet/>
      <dgm:spPr/>
      <dgm:t>
        <a:bodyPr/>
        <a:lstStyle/>
        <a:p>
          <a:endParaRPr lang="en-US"/>
        </a:p>
      </dgm:t>
    </dgm:pt>
    <dgm:pt modelId="{442C19EF-7152-404E-A3EC-A4BB15F603E7}" type="sibTrans" cxnId="{FD72F9C7-FA1E-497F-8945-C0A3DC23DA33}">
      <dgm:prSet/>
      <dgm:spPr/>
      <dgm:t>
        <a:bodyPr/>
        <a:lstStyle/>
        <a:p>
          <a:endParaRPr lang="en-US"/>
        </a:p>
      </dgm:t>
    </dgm:pt>
    <dgm:pt modelId="{B136A887-B874-44AE-9CB6-AEF4CDB3D960}">
      <dgm:prSet/>
      <dgm:spPr/>
      <dgm:t>
        <a:bodyPr/>
        <a:lstStyle/>
        <a:p>
          <a:r>
            <a:rPr lang="sl-SI" dirty="0"/>
            <a:t>P</a:t>
          </a:r>
          <a:r>
            <a:rPr lang="en-US" dirty="0" err="1"/>
            <a:t>rogram</a:t>
          </a:r>
          <a:r>
            <a:rPr lang="sl-SI" dirty="0"/>
            <a:t>i</a:t>
          </a:r>
          <a:r>
            <a:rPr lang="en-US" dirty="0"/>
            <a:t> </a:t>
          </a:r>
          <a:r>
            <a:rPr lang="en-US" dirty="0" err="1"/>
            <a:t>usposabljanja</a:t>
          </a:r>
          <a:r>
            <a:rPr lang="en-US" dirty="0"/>
            <a:t> in </a:t>
          </a:r>
          <a:r>
            <a:rPr lang="en-US" dirty="0" err="1"/>
            <a:t>spodbud</a:t>
          </a:r>
          <a:r>
            <a:rPr lang="en-US" dirty="0"/>
            <a:t> za </a:t>
          </a:r>
          <a:r>
            <a:rPr lang="en-US" dirty="0" err="1"/>
            <a:t>zaposlitev</a:t>
          </a:r>
          <a:r>
            <a:rPr lang="en-US" dirty="0"/>
            <a:t> za </a:t>
          </a:r>
          <a:r>
            <a:rPr lang="en-US" dirty="0" err="1"/>
            <a:t>brezposelne</a:t>
          </a:r>
          <a:r>
            <a:rPr lang="sl-SI" dirty="0"/>
            <a:t> imajo</a:t>
          </a:r>
          <a:r>
            <a:rPr lang="en-US" dirty="0"/>
            <a:t> </a:t>
          </a:r>
          <a:r>
            <a:rPr lang="en-US" dirty="0" err="1"/>
            <a:t>pozitiven</a:t>
          </a:r>
          <a:r>
            <a:rPr lang="en-US" dirty="0"/>
            <a:t> in </a:t>
          </a:r>
          <a:r>
            <a:rPr lang="en-US" dirty="0" err="1"/>
            <a:t>trajen</a:t>
          </a:r>
          <a:r>
            <a:rPr lang="en-US" dirty="0"/>
            <a:t> </a:t>
          </a:r>
          <a:r>
            <a:rPr lang="en-US" dirty="0" err="1"/>
            <a:t>vpliv</a:t>
          </a:r>
          <a:r>
            <a:rPr lang="sl-SI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zaposl</a:t>
          </a:r>
          <a:r>
            <a:rPr lang="sl-SI" dirty="0"/>
            <a:t>enost</a:t>
          </a:r>
          <a:r>
            <a:rPr lang="en-US" dirty="0"/>
            <a:t> in </a:t>
          </a:r>
          <a:r>
            <a:rPr lang="en-US" dirty="0" err="1"/>
            <a:t>prihodke</a:t>
          </a:r>
          <a:r>
            <a:rPr lang="en-US" dirty="0"/>
            <a:t> </a:t>
          </a:r>
          <a:r>
            <a:rPr lang="en-US" dirty="0" err="1"/>
            <a:t>različnih</a:t>
          </a:r>
          <a:r>
            <a:rPr lang="en-US" dirty="0"/>
            <a:t> </a:t>
          </a:r>
          <a:r>
            <a:rPr lang="en-US" dirty="0" err="1"/>
            <a:t>skupin</a:t>
          </a:r>
          <a:r>
            <a:rPr lang="en-US" dirty="0"/>
            <a:t> </a:t>
          </a:r>
          <a:r>
            <a:rPr lang="en-US" dirty="0" err="1"/>
            <a:t>prebivalstva</a:t>
          </a:r>
          <a:r>
            <a:rPr lang="en-US" dirty="0"/>
            <a:t>. </a:t>
          </a:r>
        </a:p>
      </dgm:t>
    </dgm:pt>
    <dgm:pt modelId="{C55E355B-02CC-466A-B5B6-10CB6C902F36}" type="parTrans" cxnId="{A800DA39-1939-4072-97FF-78395313608B}">
      <dgm:prSet/>
      <dgm:spPr/>
      <dgm:t>
        <a:bodyPr/>
        <a:lstStyle/>
        <a:p>
          <a:endParaRPr lang="en-US"/>
        </a:p>
      </dgm:t>
    </dgm:pt>
    <dgm:pt modelId="{F8F96080-F68D-42EB-83FD-E869C1F1A441}" type="sibTrans" cxnId="{A800DA39-1939-4072-97FF-78395313608B}">
      <dgm:prSet/>
      <dgm:spPr/>
      <dgm:t>
        <a:bodyPr/>
        <a:lstStyle/>
        <a:p>
          <a:endParaRPr lang="en-US"/>
        </a:p>
      </dgm:t>
    </dgm:pt>
    <dgm:pt modelId="{9A3FFCB4-8ECE-474B-A08C-24E95B5A3BD0}">
      <dgm:prSet/>
      <dgm:spPr/>
      <dgm:t>
        <a:bodyPr/>
        <a:lstStyle/>
        <a:p>
          <a:r>
            <a:rPr lang="sl-SI" dirty="0"/>
            <a:t>P</a:t>
          </a:r>
          <a:r>
            <a:rPr lang="en-US" dirty="0" err="1"/>
            <a:t>rogrami</a:t>
          </a:r>
          <a:r>
            <a:rPr lang="en-US" dirty="0"/>
            <a:t> </a:t>
          </a:r>
          <a:r>
            <a:rPr lang="en-US" dirty="0" err="1"/>
            <a:t>usposabljanja</a:t>
          </a:r>
          <a:r>
            <a:rPr lang="en-US" dirty="0"/>
            <a:t> in </a:t>
          </a:r>
          <a:r>
            <a:rPr lang="en-US" dirty="0" err="1"/>
            <a:t>spodbud</a:t>
          </a:r>
          <a:r>
            <a:rPr lang="en-US" dirty="0"/>
            <a:t> za </a:t>
          </a:r>
          <a:r>
            <a:rPr lang="en-US" dirty="0" err="1"/>
            <a:t>zaposl</a:t>
          </a:r>
          <a:r>
            <a:rPr lang="sl-SI" dirty="0" err="1"/>
            <a:t>itev</a:t>
          </a:r>
          <a:r>
            <a:rPr lang="en-US" dirty="0"/>
            <a:t> </a:t>
          </a:r>
          <a:r>
            <a:rPr lang="en-US" dirty="0" err="1"/>
            <a:t>zmanjšujejo</a:t>
          </a:r>
          <a:r>
            <a:rPr lang="en-US" dirty="0"/>
            <a:t> </a:t>
          </a:r>
          <a:r>
            <a:rPr lang="en-US" dirty="0" err="1"/>
            <a:t>registrirano</a:t>
          </a:r>
          <a:r>
            <a:rPr lang="en-US" dirty="0"/>
            <a:t> </a:t>
          </a:r>
          <a:r>
            <a:rPr lang="en-US" dirty="0" err="1"/>
            <a:t>brezposelnost</a:t>
          </a:r>
          <a:r>
            <a:rPr lang="en-US" dirty="0"/>
            <a:t>, </a:t>
          </a:r>
          <a:r>
            <a:rPr lang="en-US" dirty="0" err="1"/>
            <a:t>neaktivnost</a:t>
          </a:r>
          <a:r>
            <a:rPr lang="en-US" dirty="0"/>
            <a:t> in </a:t>
          </a:r>
          <a:r>
            <a:rPr lang="sl-SI" dirty="0"/>
            <a:t>odseljevanje</a:t>
          </a:r>
          <a:r>
            <a:rPr lang="en-US" dirty="0"/>
            <a:t>. </a:t>
          </a:r>
          <a:endParaRPr lang="sl-SI" dirty="0"/>
        </a:p>
      </dgm:t>
    </dgm:pt>
    <dgm:pt modelId="{181ED0FE-C5B7-4165-B689-F5FD5490A790}" type="parTrans" cxnId="{D8135079-6C1A-465F-8DAD-530C1BF02D9B}">
      <dgm:prSet/>
      <dgm:spPr/>
      <dgm:t>
        <a:bodyPr/>
        <a:lstStyle/>
        <a:p>
          <a:endParaRPr lang="en-US"/>
        </a:p>
      </dgm:t>
    </dgm:pt>
    <dgm:pt modelId="{D66EADD4-74BA-4295-9628-A9903CFCA266}" type="sibTrans" cxnId="{D8135079-6C1A-465F-8DAD-530C1BF02D9B}">
      <dgm:prSet/>
      <dgm:spPr/>
      <dgm:t>
        <a:bodyPr/>
        <a:lstStyle/>
        <a:p>
          <a:endParaRPr lang="en-US"/>
        </a:p>
      </dgm:t>
    </dgm:pt>
    <dgm:pt modelId="{90F90CCF-0247-457D-ACB2-9B81FFEE4DC2}" type="pres">
      <dgm:prSet presAssocID="{F4684291-F3A4-49CD-A343-FF545420DE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AB9B47F-A84B-4B3C-9996-46977DCC4B8C}" type="pres">
      <dgm:prSet presAssocID="{BCFC25A4-C545-40CB-9607-FF91B2571820}" presName="hierRoot1" presStyleCnt="0">
        <dgm:presLayoutVars>
          <dgm:hierBranch val="init"/>
        </dgm:presLayoutVars>
      </dgm:prSet>
      <dgm:spPr/>
    </dgm:pt>
    <dgm:pt modelId="{798E926A-E731-4F26-A8EB-7F1B42BB44B3}" type="pres">
      <dgm:prSet presAssocID="{BCFC25A4-C545-40CB-9607-FF91B2571820}" presName="rootComposite1" presStyleCnt="0"/>
      <dgm:spPr/>
    </dgm:pt>
    <dgm:pt modelId="{086B6BB8-BE36-4574-9BB3-D479051C190D}" type="pres">
      <dgm:prSet presAssocID="{BCFC25A4-C545-40CB-9607-FF91B2571820}" presName="rootText1" presStyleLbl="node0" presStyleIdx="0" presStyleCnt="3" custScaleY="73778">
        <dgm:presLayoutVars>
          <dgm:chPref val="3"/>
        </dgm:presLayoutVars>
      </dgm:prSet>
      <dgm:spPr/>
    </dgm:pt>
    <dgm:pt modelId="{9AEBB863-5665-43E4-855A-F938DC9E73CC}" type="pres">
      <dgm:prSet presAssocID="{BCFC25A4-C545-40CB-9607-FF91B2571820}" presName="rootConnector1" presStyleLbl="node1" presStyleIdx="0" presStyleCnt="0"/>
      <dgm:spPr/>
    </dgm:pt>
    <dgm:pt modelId="{ED75E2A9-CA4B-4A18-9883-826F3CBF1B29}" type="pres">
      <dgm:prSet presAssocID="{BCFC25A4-C545-40CB-9607-FF91B2571820}" presName="hierChild2" presStyleCnt="0"/>
      <dgm:spPr/>
    </dgm:pt>
    <dgm:pt modelId="{D14DCA75-D781-4B2B-A660-578F997FEA7D}" type="pres">
      <dgm:prSet presAssocID="{BCFC25A4-C545-40CB-9607-FF91B2571820}" presName="hierChild3" presStyleCnt="0"/>
      <dgm:spPr/>
    </dgm:pt>
    <dgm:pt modelId="{0DCDCE04-C47E-4943-B2A2-394CE5849BB9}" type="pres">
      <dgm:prSet presAssocID="{B136A887-B874-44AE-9CB6-AEF4CDB3D960}" presName="hierRoot1" presStyleCnt="0">
        <dgm:presLayoutVars>
          <dgm:hierBranch val="init"/>
        </dgm:presLayoutVars>
      </dgm:prSet>
      <dgm:spPr/>
    </dgm:pt>
    <dgm:pt modelId="{AB987D07-FA82-4ECD-979F-BAB2783CEACB}" type="pres">
      <dgm:prSet presAssocID="{B136A887-B874-44AE-9CB6-AEF4CDB3D960}" presName="rootComposite1" presStyleCnt="0"/>
      <dgm:spPr/>
    </dgm:pt>
    <dgm:pt modelId="{35E90602-3BD2-4DD3-846A-62F29B02DA7F}" type="pres">
      <dgm:prSet presAssocID="{B136A887-B874-44AE-9CB6-AEF4CDB3D960}" presName="rootText1" presStyleLbl="node0" presStyleIdx="1" presStyleCnt="3" custLinFactNeighborX="-462" custLinFactNeighborY="-27385">
        <dgm:presLayoutVars>
          <dgm:chPref val="3"/>
        </dgm:presLayoutVars>
      </dgm:prSet>
      <dgm:spPr/>
    </dgm:pt>
    <dgm:pt modelId="{B16EBB8F-0B2E-4508-9BC3-A8ED03409673}" type="pres">
      <dgm:prSet presAssocID="{B136A887-B874-44AE-9CB6-AEF4CDB3D960}" presName="rootConnector1" presStyleLbl="node1" presStyleIdx="0" presStyleCnt="0"/>
      <dgm:spPr/>
    </dgm:pt>
    <dgm:pt modelId="{799470E5-67AC-4882-B8D4-1C2387015D4A}" type="pres">
      <dgm:prSet presAssocID="{B136A887-B874-44AE-9CB6-AEF4CDB3D960}" presName="hierChild2" presStyleCnt="0"/>
      <dgm:spPr/>
    </dgm:pt>
    <dgm:pt modelId="{60397CCA-3AB2-4927-9BB0-0D79C7C88A4B}" type="pres">
      <dgm:prSet presAssocID="{B136A887-B874-44AE-9CB6-AEF4CDB3D960}" presName="hierChild3" presStyleCnt="0"/>
      <dgm:spPr/>
    </dgm:pt>
    <dgm:pt modelId="{3F020A88-1C15-4190-B1D0-F3E8E2560394}" type="pres">
      <dgm:prSet presAssocID="{9A3FFCB4-8ECE-474B-A08C-24E95B5A3BD0}" presName="hierRoot1" presStyleCnt="0">
        <dgm:presLayoutVars>
          <dgm:hierBranch val="init"/>
        </dgm:presLayoutVars>
      </dgm:prSet>
      <dgm:spPr/>
    </dgm:pt>
    <dgm:pt modelId="{33ADFF09-2FCC-4FEF-81E4-8C512E234007}" type="pres">
      <dgm:prSet presAssocID="{9A3FFCB4-8ECE-474B-A08C-24E95B5A3BD0}" presName="rootComposite1" presStyleCnt="0"/>
      <dgm:spPr/>
    </dgm:pt>
    <dgm:pt modelId="{3200D383-EA7C-46A9-B18A-8E5A7DB98F56}" type="pres">
      <dgm:prSet presAssocID="{9A3FFCB4-8ECE-474B-A08C-24E95B5A3BD0}" presName="rootText1" presStyleLbl="node0" presStyleIdx="2" presStyleCnt="3" custLinFactNeighborX="115" custLinFactNeighborY="-51274">
        <dgm:presLayoutVars>
          <dgm:chPref val="3"/>
        </dgm:presLayoutVars>
      </dgm:prSet>
      <dgm:spPr/>
    </dgm:pt>
    <dgm:pt modelId="{54507FD4-3A1A-4DAC-8B56-0DF3C6D5415A}" type="pres">
      <dgm:prSet presAssocID="{9A3FFCB4-8ECE-474B-A08C-24E95B5A3BD0}" presName="rootConnector1" presStyleLbl="node1" presStyleIdx="0" presStyleCnt="0"/>
      <dgm:spPr/>
    </dgm:pt>
    <dgm:pt modelId="{8062C03A-417D-41D8-BF2A-34A9CA040AB8}" type="pres">
      <dgm:prSet presAssocID="{9A3FFCB4-8ECE-474B-A08C-24E95B5A3BD0}" presName="hierChild2" presStyleCnt="0"/>
      <dgm:spPr/>
    </dgm:pt>
    <dgm:pt modelId="{69760025-5311-4B33-AB4B-A4A19F68B93C}" type="pres">
      <dgm:prSet presAssocID="{9A3FFCB4-8ECE-474B-A08C-24E95B5A3BD0}" presName="hierChild3" presStyleCnt="0"/>
      <dgm:spPr/>
    </dgm:pt>
  </dgm:ptLst>
  <dgm:cxnLst>
    <dgm:cxn modelId="{BED3CA15-BF10-4E32-91F4-18D3577EFE07}" type="presOf" srcId="{BCFC25A4-C545-40CB-9607-FF91B2571820}" destId="{086B6BB8-BE36-4574-9BB3-D479051C190D}" srcOrd="0" destOrd="0" presId="urn:microsoft.com/office/officeart/2009/3/layout/HorizontalOrganizationChart"/>
    <dgm:cxn modelId="{33766836-6E7C-4AC3-AC66-3F364DDA5D39}" type="presOf" srcId="{B136A887-B874-44AE-9CB6-AEF4CDB3D960}" destId="{B16EBB8F-0B2E-4508-9BC3-A8ED03409673}" srcOrd="1" destOrd="0" presId="urn:microsoft.com/office/officeart/2009/3/layout/HorizontalOrganizationChart"/>
    <dgm:cxn modelId="{A800DA39-1939-4072-97FF-78395313608B}" srcId="{F4684291-F3A4-49CD-A343-FF545420DE99}" destId="{B136A887-B874-44AE-9CB6-AEF4CDB3D960}" srcOrd="1" destOrd="0" parTransId="{C55E355B-02CC-466A-B5B6-10CB6C902F36}" sibTransId="{F8F96080-F68D-42EB-83FD-E869C1F1A441}"/>
    <dgm:cxn modelId="{D8135079-6C1A-465F-8DAD-530C1BF02D9B}" srcId="{F4684291-F3A4-49CD-A343-FF545420DE99}" destId="{9A3FFCB4-8ECE-474B-A08C-24E95B5A3BD0}" srcOrd="2" destOrd="0" parTransId="{181ED0FE-C5B7-4165-B689-F5FD5490A790}" sibTransId="{D66EADD4-74BA-4295-9628-A9903CFCA266}"/>
    <dgm:cxn modelId="{575E388E-91FF-4F74-99C5-EE027430EA90}" type="presOf" srcId="{BCFC25A4-C545-40CB-9607-FF91B2571820}" destId="{9AEBB863-5665-43E4-855A-F938DC9E73CC}" srcOrd="1" destOrd="0" presId="urn:microsoft.com/office/officeart/2009/3/layout/HorizontalOrganizationChart"/>
    <dgm:cxn modelId="{C39B63A8-E91C-492E-89C8-76D925C483CA}" type="presOf" srcId="{9A3FFCB4-8ECE-474B-A08C-24E95B5A3BD0}" destId="{3200D383-EA7C-46A9-B18A-8E5A7DB98F56}" srcOrd="0" destOrd="0" presId="urn:microsoft.com/office/officeart/2009/3/layout/HorizontalOrganizationChart"/>
    <dgm:cxn modelId="{FD72F9C7-FA1E-497F-8945-C0A3DC23DA33}" srcId="{F4684291-F3A4-49CD-A343-FF545420DE99}" destId="{BCFC25A4-C545-40CB-9607-FF91B2571820}" srcOrd="0" destOrd="0" parTransId="{11F5729F-21BA-4C90-B124-0CB4D77EAD4E}" sibTransId="{442C19EF-7152-404E-A3EC-A4BB15F603E7}"/>
    <dgm:cxn modelId="{743F27DF-5BE5-4C6D-8F83-D873E53D5079}" type="presOf" srcId="{F4684291-F3A4-49CD-A343-FF545420DE99}" destId="{90F90CCF-0247-457D-ACB2-9B81FFEE4DC2}" srcOrd="0" destOrd="0" presId="urn:microsoft.com/office/officeart/2009/3/layout/HorizontalOrganizationChart"/>
    <dgm:cxn modelId="{2723DCE8-B65A-41DE-94B9-C84F046E7474}" type="presOf" srcId="{9A3FFCB4-8ECE-474B-A08C-24E95B5A3BD0}" destId="{54507FD4-3A1A-4DAC-8B56-0DF3C6D5415A}" srcOrd="1" destOrd="0" presId="urn:microsoft.com/office/officeart/2009/3/layout/HorizontalOrganizationChart"/>
    <dgm:cxn modelId="{F0850EED-D879-4E13-BBBA-78D753371483}" type="presOf" srcId="{B136A887-B874-44AE-9CB6-AEF4CDB3D960}" destId="{35E90602-3BD2-4DD3-846A-62F29B02DA7F}" srcOrd="0" destOrd="0" presId="urn:microsoft.com/office/officeart/2009/3/layout/HorizontalOrganizationChart"/>
    <dgm:cxn modelId="{698F82A1-D9FE-4D29-A44D-57A966D23B00}" type="presParOf" srcId="{90F90CCF-0247-457D-ACB2-9B81FFEE4DC2}" destId="{BAB9B47F-A84B-4B3C-9996-46977DCC4B8C}" srcOrd="0" destOrd="0" presId="urn:microsoft.com/office/officeart/2009/3/layout/HorizontalOrganizationChart"/>
    <dgm:cxn modelId="{2CD3EDD7-057B-4E7A-B4BE-1DBE55EBCE51}" type="presParOf" srcId="{BAB9B47F-A84B-4B3C-9996-46977DCC4B8C}" destId="{798E926A-E731-4F26-A8EB-7F1B42BB44B3}" srcOrd="0" destOrd="0" presId="urn:microsoft.com/office/officeart/2009/3/layout/HorizontalOrganizationChart"/>
    <dgm:cxn modelId="{DE624A6C-003D-4AE1-8D38-C7AF30E76DF8}" type="presParOf" srcId="{798E926A-E731-4F26-A8EB-7F1B42BB44B3}" destId="{086B6BB8-BE36-4574-9BB3-D479051C190D}" srcOrd="0" destOrd="0" presId="urn:microsoft.com/office/officeart/2009/3/layout/HorizontalOrganizationChart"/>
    <dgm:cxn modelId="{0718E198-C417-4CA9-9351-9548935EE51F}" type="presParOf" srcId="{798E926A-E731-4F26-A8EB-7F1B42BB44B3}" destId="{9AEBB863-5665-43E4-855A-F938DC9E73CC}" srcOrd="1" destOrd="0" presId="urn:microsoft.com/office/officeart/2009/3/layout/HorizontalOrganizationChart"/>
    <dgm:cxn modelId="{1AFEE1A1-2BD9-4352-A22A-61947F1016F6}" type="presParOf" srcId="{BAB9B47F-A84B-4B3C-9996-46977DCC4B8C}" destId="{ED75E2A9-CA4B-4A18-9883-826F3CBF1B29}" srcOrd="1" destOrd="0" presId="urn:microsoft.com/office/officeart/2009/3/layout/HorizontalOrganizationChart"/>
    <dgm:cxn modelId="{39BCD974-E217-4C8F-86C5-0CB59BD16A4C}" type="presParOf" srcId="{BAB9B47F-A84B-4B3C-9996-46977DCC4B8C}" destId="{D14DCA75-D781-4B2B-A660-578F997FEA7D}" srcOrd="2" destOrd="0" presId="urn:microsoft.com/office/officeart/2009/3/layout/HorizontalOrganizationChart"/>
    <dgm:cxn modelId="{5A7B4D49-C672-4011-8C23-BE972022264D}" type="presParOf" srcId="{90F90CCF-0247-457D-ACB2-9B81FFEE4DC2}" destId="{0DCDCE04-C47E-4943-B2A2-394CE5849BB9}" srcOrd="1" destOrd="0" presId="urn:microsoft.com/office/officeart/2009/3/layout/HorizontalOrganizationChart"/>
    <dgm:cxn modelId="{FEAC2F93-D5D3-4228-B4FE-66C1E852E9B3}" type="presParOf" srcId="{0DCDCE04-C47E-4943-B2A2-394CE5849BB9}" destId="{AB987D07-FA82-4ECD-979F-BAB2783CEACB}" srcOrd="0" destOrd="0" presId="urn:microsoft.com/office/officeart/2009/3/layout/HorizontalOrganizationChart"/>
    <dgm:cxn modelId="{879109C2-E39F-4C04-82CE-5C77D0E38729}" type="presParOf" srcId="{AB987D07-FA82-4ECD-979F-BAB2783CEACB}" destId="{35E90602-3BD2-4DD3-846A-62F29B02DA7F}" srcOrd="0" destOrd="0" presId="urn:microsoft.com/office/officeart/2009/3/layout/HorizontalOrganizationChart"/>
    <dgm:cxn modelId="{47BAF853-AB9B-4C4B-89E7-92286939A5AA}" type="presParOf" srcId="{AB987D07-FA82-4ECD-979F-BAB2783CEACB}" destId="{B16EBB8F-0B2E-4508-9BC3-A8ED03409673}" srcOrd="1" destOrd="0" presId="urn:microsoft.com/office/officeart/2009/3/layout/HorizontalOrganizationChart"/>
    <dgm:cxn modelId="{6E73A364-F609-4527-B49D-328E236812D3}" type="presParOf" srcId="{0DCDCE04-C47E-4943-B2A2-394CE5849BB9}" destId="{799470E5-67AC-4882-B8D4-1C2387015D4A}" srcOrd="1" destOrd="0" presId="urn:microsoft.com/office/officeart/2009/3/layout/HorizontalOrganizationChart"/>
    <dgm:cxn modelId="{3220330D-200D-471F-B9AE-C0485F680D23}" type="presParOf" srcId="{0DCDCE04-C47E-4943-B2A2-394CE5849BB9}" destId="{60397CCA-3AB2-4927-9BB0-0D79C7C88A4B}" srcOrd="2" destOrd="0" presId="urn:microsoft.com/office/officeart/2009/3/layout/HorizontalOrganizationChart"/>
    <dgm:cxn modelId="{1D867360-A6DC-4F3B-864D-0A2F68AEB7BD}" type="presParOf" srcId="{90F90CCF-0247-457D-ACB2-9B81FFEE4DC2}" destId="{3F020A88-1C15-4190-B1D0-F3E8E2560394}" srcOrd="2" destOrd="0" presId="urn:microsoft.com/office/officeart/2009/3/layout/HorizontalOrganizationChart"/>
    <dgm:cxn modelId="{E95B4439-6C5C-4570-9B45-1B0D84078CE5}" type="presParOf" srcId="{3F020A88-1C15-4190-B1D0-F3E8E2560394}" destId="{33ADFF09-2FCC-4FEF-81E4-8C512E234007}" srcOrd="0" destOrd="0" presId="urn:microsoft.com/office/officeart/2009/3/layout/HorizontalOrganizationChart"/>
    <dgm:cxn modelId="{974287B1-E727-48AA-8E78-767FBB7E53F1}" type="presParOf" srcId="{33ADFF09-2FCC-4FEF-81E4-8C512E234007}" destId="{3200D383-EA7C-46A9-B18A-8E5A7DB98F56}" srcOrd="0" destOrd="0" presId="urn:microsoft.com/office/officeart/2009/3/layout/HorizontalOrganizationChart"/>
    <dgm:cxn modelId="{0CC7DE3B-6523-4BD9-B68F-948DF1BDA47B}" type="presParOf" srcId="{33ADFF09-2FCC-4FEF-81E4-8C512E234007}" destId="{54507FD4-3A1A-4DAC-8B56-0DF3C6D5415A}" srcOrd="1" destOrd="0" presId="urn:microsoft.com/office/officeart/2009/3/layout/HorizontalOrganizationChart"/>
    <dgm:cxn modelId="{F9353D11-AD9D-4D04-B927-6B36847EFD6A}" type="presParOf" srcId="{3F020A88-1C15-4190-B1D0-F3E8E2560394}" destId="{8062C03A-417D-41D8-BF2A-34A9CA040AB8}" srcOrd="1" destOrd="0" presId="urn:microsoft.com/office/officeart/2009/3/layout/HorizontalOrganizationChart"/>
    <dgm:cxn modelId="{6EC64953-B6C6-42CE-9925-08EC4BEB1113}" type="presParOf" srcId="{3F020A88-1C15-4190-B1D0-F3E8E2560394}" destId="{69760025-5311-4B33-AB4B-A4A19F68B93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654E96-4CFA-4611-AE7A-0ED761B89E2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07589-15EC-40D3-B1B1-E3BD6AA91FC2}">
      <dgm:prSet/>
      <dgm:spPr/>
      <dgm:t>
        <a:bodyPr/>
        <a:lstStyle/>
        <a:p>
          <a:r>
            <a:rPr lang="sl-SI" dirty="0"/>
            <a:t>Razvoj novih programov usposabljanja za BO z najnižjimi stopnjami izobrazbe.</a:t>
          </a:r>
          <a:endParaRPr lang="en-US" dirty="0"/>
        </a:p>
      </dgm:t>
    </dgm:pt>
    <dgm:pt modelId="{6F20A53F-5CAA-4D7E-B861-71159A062974}" type="parTrans" cxnId="{F2B0283F-2CF1-4D52-A76F-9E1BD00ADF73}">
      <dgm:prSet/>
      <dgm:spPr/>
      <dgm:t>
        <a:bodyPr/>
        <a:lstStyle/>
        <a:p>
          <a:endParaRPr lang="en-US"/>
        </a:p>
      </dgm:t>
    </dgm:pt>
    <dgm:pt modelId="{19C6E782-3B41-418A-8CF2-620A4392982C}" type="sibTrans" cxnId="{F2B0283F-2CF1-4D52-A76F-9E1BD00ADF73}">
      <dgm:prSet/>
      <dgm:spPr/>
      <dgm:t>
        <a:bodyPr/>
        <a:lstStyle/>
        <a:p>
          <a:endParaRPr lang="en-US"/>
        </a:p>
      </dgm:t>
    </dgm:pt>
    <dgm:pt modelId="{BC859E65-2CD0-490E-9D6F-E2A056298F8E}">
      <dgm:prSet/>
      <dgm:spPr/>
      <dgm:t>
        <a:bodyPr/>
        <a:lstStyle/>
        <a:p>
          <a:r>
            <a:rPr lang="sl-SI" dirty="0"/>
            <a:t>Uvedba orodji za statistično profiliranje za ZRSZ za učinkovitejše ciljanje in prilagajanje storitev</a:t>
          </a:r>
          <a:endParaRPr lang="en-US" dirty="0"/>
        </a:p>
      </dgm:t>
    </dgm:pt>
    <dgm:pt modelId="{A7C7B9EB-E8E2-436C-A7C7-8DB0D28617CB}" type="parTrans" cxnId="{66FFAFFA-2277-4F9A-85E9-7D5D6B503FF3}">
      <dgm:prSet/>
      <dgm:spPr/>
      <dgm:t>
        <a:bodyPr/>
        <a:lstStyle/>
        <a:p>
          <a:endParaRPr lang="en-US"/>
        </a:p>
      </dgm:t>
    </dgm:pt>
    <dgm:pt modelId="{5AE11E18-8955-408C-8B25-35133579C20A}" type="sibTrans" cxnId="{66FFAFFA-2277-4F9A-85E9-7D5D6B503FF3}">
      <dgm:prSet/>
      <dgm:spPr/>
      <dgm:t>
        <a:bodyPr/>
        <a:lstStyle/>
        <a:p>
          <a:endParaRPr lang="en-US"/>
        </a:p>
      </dgm:t>
    </dgm:pt>
    <dgm:pt modelId="{D5B910FB-2A6B-4D82-9942-23A55E7245E5}">
      <dgm:prSet/>
      <dgm:spPr/>
      <dgm:t>
        <a:bodyPr/>
        <a:lstStyle/>
        <a:p>
          <a:r>
            <a:rPr lang="sl-SI" dirty="0"/>
            <a:t>Zagotavljanje stabilnih in zadostnih sredstev za aktivno politiko zaposlovanja</a:t>
          </a:r>
          <a:endParaRPr lang="en-US" dirty="0"/>
        </a:p>
      </dgm:t>
    </dgm:pt>
    <dgm:pt modelId="{FA6BD0EA-26EE-452B-A939-0B8DD1102F6E}" type="parTrans" cxnId="{492BE168-44DD-4357-949C-5FFDABCE9B78}">
      <dgm:prSet/>
      <dgm:spPr/>
      <dgm:t>
        <a:bodyPr/>
        <a:lstStyle/>
        <a:p>
          <a:endParaRPr lang="en-US"/>
        </a:p>
      </dgm:t>
    </dgm:pt>
    <dgm:pt modelId="{ACFCD69E-4ABB-4165-A217-BCD2357034FC}" type="sibTrans" cxnId="{492BE168-44DD-4357-949C-5FFDABCE9B78}">
      <dgm:prSet/>
      <dgm:spPr/>
      <dgm:t>
        <a:bodyPr/>
        <a:lstStyle/>
        <a:p>
          <a:endParaRPr lang="en-US"/>
        </a:p>
      </dgm:t>
    </dgm:pt>
    <dgm:pt modelId="{8032B36A-0498-42CA-B268-6DB0718B4D8F}">
      <dgm:prSet/>
      <dgm:spPr/>
      <dgm:t>
        <a:bodyPr/>
        <a:lstStyle/>
        <a:p>
          <a:r>
            <a:rPr lang="sl-SI" dirty="0"/>
            <a:t>Povečati pogostost in prilagojenost svetovanja ZRSZ brezposelnim ter podporo ZRSZ najranljivejšim po zaposlitvi.</a:t>
          </a:r>
        </a:p>
      </dgm:t>
    </dgm:pt>
    <dgm:pt modelId="{0539817E-610A-4AAB-88A7-031FE6AEA817}" type="parTrans" cxnId="{1C02007F-090D-40C6-8187-97338B54676D}">
      <dgm:prSet/>
      <dgm:spPr/>
      <dgm:t>
        <a:bodyPr/>
        <a:lstStyle/>
        <a:p>
          <a:endParaRPr lang="sl-SI"/>
        </a:p>
      </dgm:t>
    </dgm:pt>
    <dgm:pt modelId="{EB25DBAB-DCA6-4D91-925F-86203E6B460A}" type="sibTrans" cxnId="{1C02007F-090D-40C6-8187-97338B54676D}">
      <dgm:prSet/>
      <dgm:spPr/>
      <dgm:t>
        <a:bodyPr/>
        <a:lstStyle/>
        <a:p>
          <a:endParaRPr lang="sl-SI"/>
        </a:p>
      </dgm:t>
    </dgm:pt>
    <dgm:pt modelId="{A3D3C17C-6B17-4AD0-9C8B-C5A9FFD6F413}" type="pres">
      <dgm:prSet presAssocID="{83654E96-4CFA-4611-AE7A-0ED761B89E24}" presName="vert0" presStyleCnt="0">
        <dgm:presLayoutVars>
          <dgm:dir/>
          <dgm:animOne val="branch"/>
          <dgm:animLvl val="lvl"/>
        </dgm:presLayoutVars>
      </dgm:prSet>
      <dgm:spPr/>
    </dgm:pt>
    <dgm:pt modelId="{14EDDBAC-2FD2-40B1-96F7-2A96F6501B98}" type="pres">
      <dgm:prSet presAssocID="{CD107589-15EC-40D3-B1B1-E3BD6AA91FC2}" presName="thickLine" presStyleLbl="alignNode1" presStyleIdx="0" presStyleCnt="4"/>
      <dgm:spPr/>
    </dgm:pt>
    <dgm:pt modelId="{2F99C7A3-CE6F-46C2-BB7C-8DBB04B98682}" type="pres">
      <dgm:prSet presAssocID="{CD107589-15EC-40D3-B1B1-E3BD6AA91FC2}" presName="horz1" presStyleCnt="0"/>
      <dgm:spPr/>
    </dgm:pt>
    <dgm:pt modelId="{A2FF53B1-AD29-4648-94B0-80B46B0DDC28}" type="pres">
      <dgm:prSet presAssocID="{CD107589-15EC-40D3-B1B1-E3BD6AA91FC2}" presName="tx1" presStyleLbl="revTx" presStyleIdx="0" presStyleCnt="4"/>
      <dgm:spPr/>
    </dgm:pt>
    <dgm:pt modelId="{AEEC9889-F14B-4486-A55E-CC9709B6116C}" type="pres">
      <dgm:prSet presAssocID="{CD107589-15EC-40D3-B1B1-E3BD6AA91FC2}" presName="vert1" presStyleCnt="0"/>
      <dgm:spPr/>
    </dgm:pt>
    <dgm:pt modelId="{FE555F37-1A23-4574-BFF0-6AF4CA780FC2}" type="pres">
      <dgm:prSet presAssocID="{8032B36A-0498-42CA-B268-6DB0718B4D8F}" presName="thickLine" presStyleLbl="alignNode1" presStyleIdx="1" presStyleCnt="4"/>
      <dgm:spPr/>
    </dgm:pt>
    <dgm:pt modelId="{3FAF1B99-5C4C-4411-82AE-8A72C02A92AF}" type="pres">
      <dgm:prSet presAssocID="{8032B36A-0498-42CA-B268-6DB0718B4D8F}" presName="horz1" presStyleCnt="0"/>
      <dgm:spPr/>
    </dgm:pt>
    <dgm:pt modelId="{A17057CA-5808-4B9F-AC3E-067DCF88AA7C}" type="pres">
      <dgm:prSet presAssocID="{8032B36A-0498-42CA-B268-6DB0718B4D8F}" presName="tx1" presStyleLbl="revTx" presStyleIdx="1" presStyleCnt="4"/>
      <dgm:spPr/>
    </dgm:pt>
    <dgm:pt modelId="{CA3C3CD8-BB1F-4808-A1D0-6B246CF9943E}" type="pres">
      <dgm:prSet presAssocID="{8032B36A-0498-42CA-B268-6DB0718B4D8F}" presName="vert1" presStyleCnt="0"/>
      <dgm:spPr/>
    </dgm:pt>
    <dgm:pt modelId="{7206E82B-4456-4D6B-B796-CD124316D2E2}" type="pres">
      <dgm:prSet presAssocID="{BC859E65-2CD0-490E-9D6F-E2A056298F8E}" presName="thickLine" presStyleLbl="alignNode1" presStyleIdx="2" presStyleCnt="4"/>
      <dgm:spPr/>
    </dgm:pt>
    <dgm:pt modelId="{888CB14C-619C-4978-A38E-3304D3C7C1D8}" type="pres">
      <dgm:prSet presAssocID="{BC859E65-2CD0-490E-9D6F-E2A056298F8E}" presName="horz1" presStyleCnt="0"/>
      <dgm:spPr/>
    </dgm:pt>
    <dgm:pt modelId="{BDAC5D33-EBBB-4831-A17F-645781EB07AA}" type="pres">
      <dgm:prSet presAssocID="{BC859E65-2CD0-490E-9D6F-E2A056298F8E}" presName="tx1" presStyleLbl="revTx" presStyleIdx="2" presStyleCnt="4"/>
      <dgm:spPr/>
    </dgm:pt>
    <dgm:pt modelId="{1A55DCE9-F9EB-43A4-890D-4E28E15C13BC}" type="pres">
      <dgm:prSet presAssocID="{BC859E65-2CD0-490E-9D6F-E2A056298F8E}" presName="vert1" presStyleCnt="0"/>
      <dgm:spPr/>
    </dgm:pt>
    <dgm:pt modelId="{6A267DCD-DAF1-48D2-8D2B-9145E059AAA5}" type="pres">
      <dgm:prSet presAssocID="{D5B910FB-2A6B-4D82-9942-23A55E7245E5}" presName="thickLine" presStyleLbl="alignNode1" presStyleIdx="3" presStyleCnt="4"/>
      <dgm:spPr/>
    </dgm:pt>
    <dgm:pt modelId="{C73C42DA-64C1-4E3E-855A-B84A180B2588}" type="pres">
      <dgm:prSet presAssocID="{D5B910FB-2A6B-4D82-9942-23A55E7245E5}" presName="horz1" presStyleCnt="0"/>
      <dgm:spPr/>
    </dgm:pt>
    <dgm:pt modelId="{F986709D-02EE-4CE4-80B8-BB06545F2312}" type="pres">
      <dgm:prSet presAssocID="{D5B910FB-2A6B-4D82-9942-23A55E7245E5}" presName="tx1" presStyleLbl="revTx" presStyleIdx="3" presStyleCnt="4"/>
      <dgm:spPr/>
    </dgm:pt>
    <dgm:pt modelId="{5C82EB17-90C1-4B66-8E8C-86F241C3F98D}" type="pres">
      <dgm:prSet presAssocID="{D5B910FB-2A6B-4D82-9942-23A55E7245E5}" presName="vert1" presStyleCnt="0"/>
      <dgm:spPr/>
    </dgm:pt>
  </dgm:ptLst>
  <dgm:cxnLst>
    <dgm:cxn modelId="{A15C8B1A-95FA-4068-BECA-3780FFC656DB}" type="presOf" srcId="{D5B910FB-2A6B-4D82-9942-23A55E7245E5}" destId="{F986709D-02EE-4CE4-80B8-BB06545F2312}" srcOrd="0" destOrd="0" presId="urn:microsoft.com/office/officeart/2008/layout/LinedList"/>
    <dgm:cxn modelId="{B42E4727-CFD8-4AF5-81F2-5F2953A9ECB0}" type="presOf" srcId="{CD107589-15EC-40D3-B1B1-E3BD6AA91FC2}" destId="{A2FF53B1-AD29-4648-94B0-80B46B0DDC28}" srcOrd="0" destOrd="0" presId="urn:microsoft.com/office/officeart/2008/layout/LinedList"/>
    <dgm:cxn modelId="{6ED95034-67D1-49E0-9971-7AEA4ED92919}" type="presOf" srcId="{83654E96-4CFA-4611-AE7A-0ED761B89E24}" destId="{A3D3C17C-6B17-4AD0-9C8B-C5A9FFD6F413}" srcOrd="0" destOrd="0" presId="urn:microsoft.com/office/officeart/2008/layout/LinedList"/>
    <dgm:cxn modelId="{F2B0283F-2CF1-4D52-A76F-9E1BD00ADF73}" srcId="{83654E96-4CFA-4611-AE7A-0ED761B89E24}" destId="{CD107589-15EC-40D3-B1B1-E3BD6AA91FC2}" srcOrd="0" destOrd="0" parTransId="{6F20A53F-5CAA-4D7E-B861-71159A062974}" sibTransId="{19C6E782-3B41-418A-8CF2-620A4392982C}"/>
    <dgm:cxn modelId="{A76DBC63-0EF4-47FD-9BF7-31F9966FCC9C}" type="presOf" srcId="{8032B36A-0498-42CA-B268-6DB0718B4D8F}" destId="{A17057CA-5808-4B9F-AC3E-067DCF88AA7C}" srcOrd="0" destOrd="0" presId="urn:microsoft.com/office/officeart/2008/layout/LinedList"/>
    <dgm:cxn modelId="{492BE168-44DD-4357-949C-5FFDABCE9B78}" srcId="{83654E96-4CFA-4611-AE7A-0ED761B89E24}" destId="{D5B910FB-2A6B-4D82-9942-23A55E7245E5}" srcOrd="3" destOrd="0" parTransId="{FA6BD0EA-26EE-452B-A939-0B8DD1102F6E}" sibTransId="{ACFCD69E-4ABB-4165-A217-BCD2357034FC}"/>
    <dgm:cxn modelId="{70A4DA4B-5277-456B-B908-F210902FEB0E}" type="presOf" srcId="{BC859E65-2CD0-490E-9D6F-E2A056298F8E}" destId="{BDAC5D33-EBBB-4831-A17F-645781EB07AA}" srcOrd="0" destOrd="0" presId="urn:microsoft.com/office/officeart/2008/layout/LinedList"/>
    <dgm:cxn modelId="{1C02007F-090D-40C6-8187-97338B54676D}" srcId="{83654E96-4CFA-4611-AE7A-0ED761B89E24}" destId="{8032B36A-0498-42CA-B268-6DB0718B4D8F}" srcOrd="1" destOrd="0" parTransId="{0539817E-610A-4AAB-88A7-031FE6AEA817}" sibTransId="{EB25DBAB-DCA6-4D91-925F-86203E6B460A}"/>
    <dgm:cxn modelId="{66FFAFFA-2277-4F9A-85E9-7D5D6B503FF3}" srcId="{83654E96-4CFA-4611-AE7A-0ED761B89E24}" destId="{BC859E65-2CD0-490E-9D6F-E2A056298F8E}" srcOrd="2" destOrd="0" parTransId="{A7C7B9EB-E8E2-436C-A7C7-8DB0D28617CB}" sibTransId="{5AE11E18-8955-408C-8B25-35133579C20A}"/>
    <dgm:cxn modelId="{7D670BF8-6696-4026-9874-ACEDE9F2B372}" type="presParOf" srcId="{A3D3C17C-6B17-4AD0-9C8B-C5A9FFD6F413}" destId="{14EDDBAC-2FD2-40B1-96F7-2A96F6501B98}" srcOrd="0" destOrd="0" presId="urn:microsoft.com/office/officeart/2008/layout/LinedList"/>
    <dgm:cxn modelId="{F069175B-662D-44CD-A316-935474076108}" type="presParOf" srcId="{A3D3C17C-6B17-4AD0-9C8B-C5A9FFD6F413}" destId="{2F99C7A3-CE6F-46C2-BB7C-8DBB04B98682}" srcOrd="1" destOrd="0" presId="urn:microsoft.com/office/officeart/2008/layout/LinedList"/>
    <dgm:cxn modelId="{8C7B0A68-FBC9-48D9-816F-16B17A3C9421}" type="presParOf" srcId="{2F99C7A3-CE6F-46C2-BB7C-8DBB04B98682}" destId="{A2FF53B1-AD29-4648-94B0-80B46B0DDC28}" srcOrd="0" destOrd="0" presId="urn:microsoft.com/office/officeart/2008/layout/LinedList"/>
    <dgm:cxn modelId="{57C50087-598B-4504-B026-7014E7461021}" type="presParOf" srcId="{2F99C7A3-CE6F-46C2-BB7C-8DBB04B98682}" destId="{AEEC9889-F14B-4486-A55E-CC9709B6116C}" srcOrd="1" destOrd="0" presId="urn:microsoft.com/office/officeart/2008/layout/LinedList"/>
    <dgm:cxn modelId="{D18A4298-4234-4C8D-B918-57F15C265D61}" type="presParOf" srcId="{A3D3C17C-6B17-4AD0-9C8B-C5A9FFD6F413}" destId="{FE555F37-1A23-4574-BFF0-6AF4CA780FC2}" srcOrd="2" destOrd="0" presId="urn:microsoft.com/office/officeart/2008/layout/LinedList"/>
    <dgm:cxn modelId="{CBFDE55C-4A62-4DF4-B93C-384BA116795D}" type="presParOf" srcId="{A3D3C17C-6B17-4AD0-9C8B-C5A9FFD6F413}" destId="{3FAF1B99-5C4C-4411-82AE-8A72C02A92AF}" srcOrd="3" destOrd="0" presId="urn:microsoft.com/office/officeart/2008/layout/LinedList"/>
    <dgm:cxn modelId="{B501E236-E4B5-4612-9836-BA8E0A8DE0EF}" type="presParOf" srcId="{3FAF1B99-5C4C-4411-82AE-8A72C02A92AF}" destId="{A17057CA-5808-4B9F-AC3E-067DCF88AA7C}" srcOrd="0" destOrd="0" presId="urn:microsoft.com/office/officeart/2008/layout/LinedList"/>
    <dgm:cxn modelId="{79637D63-4C09-4FA3-B590-D90391BF2968}" type="presParOf" srcId="{3FAF1B99-5C4C-4411-82AE-8A72C02A92AF}" destId="{CA3C3CD8-BB1F-4808-A1D0-6B246CF9943E}" srcOrd="1" destOrd="0" presId="urn:microsoft.com/office/officeart/2008/layout/LinedList"/>
    <dgm:cxn modelId="{3B18C1ED-3097-4CAD-A8FD-D6221B7D30A8}" type="presParOf" srcId="{A3D3C17C-6B17-4AD0-9C8B-C5A9FFD6F413}" destId="{7206E82B-4456-4D6B-B796-CD124316D2E2}" srcOrd="4" destOrd="0" presId="urn:microsoft.com/office/officeart/2008/layout/LinedList"/>
    <dgm:cxn modelId="{971258B8-B975-42B7-8829-913FCA1A2033}" type="presParOf" srcId="{A3D3C17C-6B17-4AD0-9C8B-C5A9FFD6F413}" destId="{888CB14C-619C-4978-A38E-3304D3C7C1D8}" srcOrd="5" destOrd="0" presId="urn:microsoft.com/office/officeart/2008/layout/LinedList"/>
    <dgm:cxn modelId="{0126B518-B123-4B38-B528-F95A3E3E8BD5}" type="presParOf" srcId="{888CB14C-619C-4978-A38E-3304D3C7C1D8}" destId="{BDAC5D33-EBBB-4831-A17F-645781EB07AA}" srcOrd="0" destOrd="0" presId="urn:microsoft.com/office/officeart/2008/layout/LinedList"/>
    <dgm:cxn modelId="{DEEBE85E-F709-4A08-AFBB-164760A2FC66}" type="presParOf" srcId="{888CB14C-619C-4978-A38E-3304D3C7C1D8}" destId="{1A55DCE9-F9EB-43A4-890D-4E28E15C13BC}" srcOrd="1" destOrd="0" presId="urn:microsoft.com/office/officeart/2008/layout/LinedList"/>
    <dgm:cxn modelId="{687F2F10-25E7-4197-A67F-FF9FB9B0DD86}" type="presParOf" srcId="{A3D3C17C-6B17-4AD0-9C8B-C5A9FFD6F413}" destId="{6A267DCD-DAF1-48D2-8D2B-9145E059AAA5}" srcOrd="6" destOrd="0" presId="urn:microsoft.com/office/officeart/2008/layout/LinedList"/>
    <dgm:cxn modelId="{478783FD-ABAF-491E-86A3-DAA654E80E24}" type="presParOf" srcId="{A3D3C17C-6B17-4AD0-9C8B-C5A9FFD6F413}" destId="{C73C42DA-64C1-4E3E-855A-B84A180B2588}" srcOrd="7" destOrd="0" presId="urn:microsoft.com/office/officeart/2008/layout/LinedList"/>
    <dgm:cxn modelId="{DFA611B3-90FE-4A0E-A51F-78C5D76E2CD2}" type="presParOf" srcId="{C73C42DA-64C1-4E3E-855A-B84A180B2588}" destId="{F986709D-02EE-4CE4-80B8-BB06545F2312}" srcOrd="0" destOrd="0" presId="urn:microsoft.com/office/officeart/2008/layout/LinedList"/>
    <dgm:cxn modelId="{5349131E-C982-4DCA-9B50-8C385326533C}" type="presParOf" srcId="{C73C42DA-64C1-4E3E-855A-B84A180B2588}" destId="{5C82EB17-90C1-4B66-8E8C-86F241C3F9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54E96-4CFA-4611-AE7A-0ED761B89E2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07589-15EC-40D3-B1B1-E3BD6AA91FC2}">
      <dgm:prSet/>
      <dgm:spPr/>
      <dgm:t>
        <a:bodyPr/>
        <a:lstStyle/>
        <a:p>
          <a:r>
            <a:rPr lang="sl-SI" dirty="0"/>
            <a:t>Nadgradnja vrednotenja z razširitvijo na APZ programa usposabljanja na delovnem mestu in javna dela (OECD)</a:t>
          </a:r>
          <a:endParaRPr lang="en-US" dirty="0"/>
        </a:p>
      </dgm:t>
    </dgm:pt>
    <dgm:pt modelId="{6F20A53F-5CAA-4D7E-B861-71159A062974}" type="parTrans" cxnId="{F2B0283F-2CF1-4D52-A76F-9E1BD00ADF73}">
      <dgm:prSet/>
      <dgm:spPr/>
      <dgm:t>
        <a:bodyPr/>
        <a:lstStyle/>
        <a:p>
          <a:endParaRPr lang="en-US"/>
        </a:p>
      </dgm:t>
    </dgm:pt>
    <dgm:pt modelId="{19C6E782-3B41-418A-8CF2-620A4392982C}" type="sibTrans" cxnId="{F2B0283F-2CF1-4D52-A76F-9E1BD00ADF73}">
      <dgm:prSet/>
      <dgm:spPr/>
      <dgm:t>
        <a:bodyPr/>
        <a:lstStyle/>
        <a:p>
          <a:endParaRPr lang="en-US"/>
        </a:p>
      </dgm:t>
    </dgm:pt>
    <dgm:pt modelId="{BC859E65-2CD0-490E-9D6F-E2A056298F8E}">
      <dgm:prSet/>
      <dgm:spPr/>
      <dgm:t>
        <a:bodyPr/>
        <a:lstStyle/>
        <a:p>
          <a:r>
            <a:rPr lang="sl-SI" dirty="0"/>
            <a:t>Cost-</a:t>
          </a:r>
          <a:r>
            <a:rPr lang="sl-SI" dirty="0" err="1"/>
            <a:t>benefit</a:t>
          </a:r>
          <a:r>
            <a:rPr lang="sl-SI" dirty="0"/>
            <a:t> analiza štirih ključnih programov APZ (OECD)</a:t>
          </a:r>
          <a:endParaRPr lang="en-US" dirty="0"/>
        </a:p>
      </dgm:t>
    </dgm:pt>
    <dgm:pt modelId="{A7C7B9EB-E8E2-436C-A7C7-8DB0D28617CB}" type="parTrans" cxnId="{66FFAFFA-2277-4F9A-85E9-7D5D6B503FF3}">
      <dgm:prSet/>
      <dgm:spPr/>
      <dgm:t>
        <a:bodyPr/>
        <a:lstStyle/>
        <a:p>
          <a:endParaRPr lang="en-US"/>
        </a:p>
      </dgm:t>
    </dgm:pt>
    <dgm:pt modelId="{5AE11E18-8955-408C-8B25-35133579C20A}" type="sibTrans" cxnId="{66FFAFFA-2277-4F9A-85E9-7D5D6B503FF3}">
      <dgm:prSet/>
      <dgm:spPr/>
      <dgm:t>
        <a:bodyPr/>
        <a:lstStyle/>
        <a:p>
          <a:endParaRPr lang="en-US"/>
        </a:p>
      </dgm:t>
    </dgm:pt>
    <dgm:pt modelId="{D5B910FB-2A6B-4D82-9942-23A55E7245E5}">
      <dgm:prSet/>
      <dgm:spPr/>
      <dgm:t>
        <a:bodyPr/>
        <a:lstStyle/>
        <a:p>
          <a:r>
            <a:rPr lang="sl-SI" dirty="0"/>
            <a:t>Izpolnjevanje priporočil vrednotenja (MDDSZ in ZRSZ, tudi s pomočjo ESS+)</a:t>
          </a:r>
          <a:endParaRPr lang="en-US" dirty="0"/>
        </a:p>
      </dgm:t>
    </dgm:pt>
    <dgm:pt modelId="{FA6BD0EA-26EE-452B-A939-0B8DD1102F6E}" type="parTrans" cxnId="{492BE168-44DD-4357-949C-5FFDABCE9B78}">
      <dgm:prSet/>
      <dgm:spPr/>
      <dgm:t>
        <a:bodyPr/>
        <a:lstStyle/>
        <a:p>
          <a:endParaRPr lang="en-US"/>
        </a:p>
      </dgm:t>
    </dgm:pt>
    <dgm:pt modelId="{ACFCD69E-4ABB-4165-A217-BCD2357034FC}" type="sibTrans" cxnId="{492BE168-44DD-4357-949C-5FFDABCE9B78}">
      <dgm:prSet/>
      <dgm:spPr/>
      <dgm:t>
        <a:bodyPr/>
        <a:lstStyle/>
        <a:p>
          <a:endParaRPr lang="en-US"/>
        </a:p>
      </dgm:t>
    </dgm:pt>
    <dgm:pt modelId="{8032B36A-0498-42CA-B268-6DB0718B4D8F}">
      <dgm:prSet/>
      <dgm:spPr/>
      <dgm:t>
        <a:bodyPr/>
        <a:lstStyle/>
        <a:p>
          <a:r>
            <a:rPr lang="sl-SI" dirty="0"/>
            <a:t>Dodatna analiza prispevka APZ k zelenemu in digitalnemu prehodu (OECD)</a:t>
          </a:r>
        </a:p>
      </dgm:t>
    </dgm:pt>
    <dgm:pt modelId="{0539817E-610A-4AAB-88A7-031FE6AEA817}" type="parTrans" cxnId="{1C02007F-090D-40C6-8187-97338B54676D}">
      <dgm:prSet/>
      <dgm:spPr/>
      <dgm:t>
        <a:bodyPr/>
        <a:lstStyle/>
        <a:p>
          <a:endParaRPr lang="sl-SI"/>
        </a:p>
      </dgm:t>
    </dgm:pt>
    <dgm:pt modelId="{EB25DBAB-DCA6-4D91-925F-86203E6B460A}" type="sibTrans" cxnId="{1C02007F-090D-40C6-8187-97338B54676D}">
      <dgm:prSet/>
      <dgm:spPr/>
      <dgm:t>
        <a:bodyPr/>
        <a:lstStyle/>
        <a:p>
          <a:endParaRPr lang="sl-SI"/>
        </a:p>
      </dgm:t>
    </dgm:pt>
    <dgm:pt modelId="{A3D3C17C-6B17-4AD0-9C8B-C5A9FFD6F413}" type="pres">
      <dgm:prSet presAssocID="{83654E96-4CFA-4611-AE7A-0ED761B89E24}" presName="vert0" presStyleCnt="0">
        <dgm:presLayoutVars>
          <dgm:dir/>
          <dgm:animOne val="branch"/>
          <dgm:animLvl val="lvl"/>
        </dgm:presLayoutVars>
      </dgm:prSet>
      <dgm:spPr/>
    </dgm:pt>
    <dgm:pt modelId="{14EDDBAC-2FD2-40B1-96F7-2A96F6501B98}" type="pres">
      <dgm:prSet presAssocID="{CD107589-15EC-40D3-B1B1-E3BD6AA91FC2}" presName="thickLine" presStyleLbl="alignNode1" presStyleIdx="0" presStyleCnt="4"/>
      <dgm:spPr/>
    </dgm:pt>
    <dgm:pt modelId="{2F99C7A3-CE6F-46C2-BB7C-8DBB04B98682}" type="pres">
      <dgm:prSet presAssocID="{CD107589-15EC-40D3-B1B1-E3BD6AA91FC2}" presName="horz1" presStyleCnt="0"/>
      <dgm:spPr/>
    </dgm:pt>
    <dgm:pt modelId="{A2FF53B1-AD29-4648-94B0-80B46B0DDC28}" type="pres">
      <dgm:prSet presAssocID="{CD107589-15EC-40D3-B1B1-E3BD6AA91FC2}" presName="tx1" presStyleLbl="revTx" presStyleIdx="0" presStyleCnt="4"/>
      <dgm:spPr/>
    </dgm:pt>
    <dgm:pt modelId="{AEEC9889-F14B-4486-A55E-CC9709B6116C}" type="pres">
      <dgm:prSet presAssocID="{CD107589-15EC-40D3-B1B1-E3BD6AA91FC2}" presName="vert1" presStyleCnt="0"/>
      <dgm:spPr/>
    </dgm:pt>
    <dgm:pt modelId="{FE555F37-1A23-4574-BFF0-6AF4CA780FC2}" type="pres">
      <dgm:prSet presAssocID="{8032B36A-0498-42CA-B268-6DB0718B4D8F}" presName="thickLine" presStyleLbl="alignNode1" presStyleIdx="1" presStyleCnt="4"/>
      <dgm:spPr/>
    </dgm:pt>
    <dgm:pt modelId="{3FAF1B99-5C4C-4411-82AE-8A72C02A92AF}" type="pres">
      <dgm:prSet presAssocID="{8032B36A-0498-42CA-B268-6DB0718B4D8F}" presName="horz1" presStyleCnt="0"/>
      <dgm:spPr/>
    </dgm:pt>
    <dgm:pt modelId="{A17057CA-5808-4B9F-AC3E-067DCF88AA7C}" type="pres">
      <dgm:prSet presAssocID="{8032B36A-0498-42CA-B268-6DB0718B4D8F}" presName="tx1" presStyleLbl="revTx" presStyleIdx="1" presStyleCnt="4"/>
      <dgm:spPr/>
    </dgm:pt>
    <dgm:pt modelId="{CA3C3CD8-BB1F-4808-A1D0-6B246CF9943E}" type="pres">
      <dgm:prSet presAssocID="{8032B36A-0498-42CA-B268-6DB0718B4D8F}" presName="vert1" presStyleCnt="0"/>
      <dgm:spPr/>
    </dgm:pt>
    <dgm:pt modelId="{7206E82B-4456-4D6B-B796-CD124316D2E2}" type="pres">
      <dgm:prSet presAssocID="{BC859E65-2CD0-490E-9D6F-E2A056298F8E}" presName="thickLine" presStyleLbl="alignNode1" presStyleIdx="2" presStyleCnt="4"/>
      <dgm:spPr/>
    </dgm:pt>
    <dgm:pt modelId="{888CB14C-619C-4978-A38E-3304D3C7C1D8}" type="pres">
      <dgm:prSet presAssocID="{BC859E65-2CD0-490E-9D6F-E2A056298F8E}" presName="horz1" presStyleCnt="0"/>
      <dgm:spPr/>
    </dgm:pt>
    <dgm:pt modelId="{BDAC5D33-EBBB-4831-A17F-645781EB07AA}" type="pres">
      <dgm:prSet presAssocID="{BC859E65-2CD0-490E-9D6F-E2A056298F8E}" presName="tx1" presStyleLbl="revTx" presStyleIdx="2" presStyleCnt="4"/>
      <dgm:spPr/>
    </dgm:pt>
    <dgm:pt modelId="{1A55DCE9-F9EB-43A4-890D-4E28E15C13BC}" type="pres">
      <dgm:prSet presAssocID="{BC859E65-2CD0-490E-9D6F-E2A056298F8E}" presName="vert1" presStyleCnt="0"/>
      <dgm:spPr/>
    </dgm:pt>
    <dgm:pt modelId="{6A267DCD-DAF1-48D2-8D2B-9145E059AAA5}" type="pres">
      <dgm:prSet presAssocID="{D5B910FB-2A6B-4D82-9942-23A55E7245E5}" presName="thickLine" presStyleLbl="alignNode1" presStyleIdx="3" presStyleCnt="4"/>
      <dgm:spPr/>
    </dgm:pt>
    <dgm:pt modelId="{C73C42DA-64C1-4E3E-855A-B84A180B2588}" type="pres">
      <dgm:prSet presAssocID="{D5B910FB-2A6B-4D82-9942-23A55E7245E5}" presName="horz1" presStyleCnt="0"/>
      <dgm:spPr/>
    </dgm:pt>
    <dgm:pt modelId="{F986709D-02EE-4CE4-80B8-BB06545F2312}" type="pres">
      <dgm:prSet presAssocID="{D5B910FB-2A6B-4D82-9942-23A55E7245E5}" presName="tx1" presStyleLbl="revTx" presStyleIdx="3" presStyleCnt="4"/>
      <dgm:spPr/>
    </dgm:pt>
    <dgm:pt modelId="{5C82EB17-90C1-4B66-8E8C-86F241C3F98D}" type="pres">
      <dgm:prSet presAssocID="{D5B910FB-2A6B-4D82-9942-23A55E7245E5}" presName="vert1" presStyleCnt="0"/>
      <dgm:spPr/>
    </dgm:pt>
  </dgm:ptLst>
  <dgm:cxnLst>
    <dgm:cxn modelId="{A15C8B1A-95FA-4068-BECA-3780FFC656DB}" type="presOf" srcId="{D5B910FB-2A6B-4D82-9942-23A55E7245E5}" destId="{F986709D-02EE-4CE4-80B8-BB06545F2312}" srcOrd="0" destOrd="0" presId="urn:microsoft.com/office/officeart/2008/layout/LinedList"/>
    <dgm:cxn modelId="{B42E4727-CFD8-4AF5-81F2-5F2953A9ECB0}" type="presOf" srcId="{CD107589-15EC-40D3-B1B1-E3BD6AA91FC2}" destId="{A2FF53B1-AD29-4648-94B0-80B46B0DDC28}" srcOrd="0" destOrd="0" presId="urn:microsoft.com/office/officeart/2008/layout/LinedList"/>
    <dgm:cxn modelId="{6ED95034-67D1-49E0-9971-7AEA4ED92919}" type="presOf" srcId="{83654E96-4CFA-4611-AE7A-0ED761B89E24}" destId="{A3D3C17C-6B17-4AD0-9C8B-C5A9FFD6F413}" srcOrd="0" destOrd="0" presId="urn:microsoft.com/office/officeart/2008/layout/LinedList"/>
    <dgm:cxn modelId="{F2B0283F-2CF1-4D52-A76F-9E1BD00ADF73}" srcId="{83654E96-4CFA-4611-AE7A-0ED761B89E24}" destId="{CD107589-15EC-40D3-B1B1-E3BD6AA91FC2}" srcOrd="0" destOrd="0" parTransId="{6F20A53F-5CAA-4D7E-B861-71159A062974}" sibTransId="{19C6E782-3B41-418A-8CF2-620A4392982C}"/>
    <dgm:cxn modelId="{A76DBC63-0EF4-47FD-9BF7-31F9966FCC9C}" type="presOf" srcId="{8032B36A-0498-42CA-B268-6DB0718B4D8F}" destId="{A17057CA-5808-4B9F-AC3E-067DCF88AA7C}" srcOrd="0" destOrd="0" presId="urn:microsoft.com/office/officeart/2008/layout/LinedList"/>
    <dgm:cxn modelId="{492BE168-44DD-4357-949C-5FFDABCE9B78}" srcId="{83654E96-4CFA-4611-AE7A-0ED761B89E24}" destId="{D5B910FB-2A6B-4D82-9942-23A55E7245E5}" srcOrd="3" destOrd="0" parTransId="{FA6BD0EA-26EE-452B-A939-0B8DD1102F6E}" sibTransId="{ACFCD69E-4ABB-4165-A217-BCD2357034FC}"/>
    <dgm:cxn modelId="{70A4DA4B-5277-456B-B908-F210902FEB0E}" type="presOf" srcId="{BC859E65-2CD0-490E-9D6F-E2A056298F8E}" destId="{BDAC5D33-EBBB-4831-A17F-645781EB07AA}" srcOrd="0" destOrd="0" presId="urn:microsoft.com/office/officeart/2008/layout/LinedList"/>
    <dgm:cxn modelId="{1C02007F-090D-40C6-8187-97338B54676D}" srcId="{83654E96-4CFA-4611-AE7A-0ED761B89E24}" destId="{8032B36A-0498-42CA-B268-6DB0718B4D8F}" srcOrd="1" destOrd="0" parTransId="{0539817E-610A-4AAB-88A7-031FE6AEA817}" sibTransId="{EB25DBAB-DCA6-4D91-925F-86203E6B460A}"/>
    <dgm:cxn modelId="{66FFAFFA-2277-4F9A-85E9-7D5D6B503FF3}" srcId="{83654E96-4CFA-4611-AE7A-0ED761B89E24}" destId="{BC859E65-2CD0-490E-9D6F-E2A056298F8E}" srcOrd="2" destOrd="0" parTransId="{A7C7B9EB-E8E2-436C-A7C7-8DB0D28617CB}" sibTransId="{5AE11E18-8955-408C-8B25-35133579C20A}"/>
    <dgm:cxn modelId="{7D670BF8-6696-4026-9874-ACEDE9F2B372}" type="presParOf" srcId="{A3D3C17C-6B17-4AD0-9C8B-C5A9FFD6F413}" destId="{14EDDBAC-2FD2-40B1-96F7-2A96F6501B98}" srcOrd="0" destOrd="0" presId="urn:microsoft.com/office/officeart/2008/layout/LinedList"/>
    <dgm:cxn modelId="{F069175B-662D-44CD-A316-935474076108}" type="presParOf" srcId="{A3D3C17C-6B17-4AD0-9C8B-C5A9FFD6F413}" destId="{2F99C7A3-CE6F-46C2-BB7C-8DBB04B98682}" srcOrd="1" destOrd="0" presId="urn:microsoft.com/office/officeart/2008/layout/LinedList"/>
    <dgm:cxn modelId="{8C7B0A68-FBC9-48D9-816F-16B17A3C9421}" type="presParOf" srcId="{2F99C7A3-CE6F-46C2-BB7C-8DBB04B98682}" destId="{A2FF53B1-AD29-4648-94B0-80B46B0DDC28}" srcOrd="0" destOrd="0" presId="urn:microsoft.com/office/officeart/2008/layout/LinedList"/>
    <dgm:cxn modelId="{57C50087-598B-4504-B026-7014E7461021}" type="presParOf" srcId="{2F99C7A3-CE6F-46C2-BB7C-8DBB04B98682}" destId="{AEEC9889-F14B-4486-A55E-CC9709B6116C}" srcOrd="1" destOrd="0" presId="urn:microsoft.com/office/officeart/2008/layout/LinedList"/>
    <dgm:cxn modelId="{D18A4298-4234-4C8D-B918-57F15C265D61}" type="presParOf" srcId="{A3D3C17C-6B17-4AD0-9C8B-C5A9FFD6F413}" destId="{FE555F37-1A23-4574-BFF0-6AF4CA780FC2}" srcOrd="2" destOrd="0" presId="urn:microsoft.com/office/officeart/2008/layout/LinedList"/>
    <dgm:cxn modelId="{CBFDE55C-4A62-4DF4-B93C-384BA116795D}" type="presParOf" srcId="{A3D3C17C-6B17-4AD0-9C8B-C5A9FFD6F413}" destId="{3FAF1B99-5C4C-4411-82AE-8A72C02A92AF}" srcOrd="3" destOrd="0" presId="urn:microsoft.com/office/officeart/2008/layout/LinedList"/>
    <dgm:cxn modelId="{B501E236-E4B5-4612-9836-BA8E0A8DE0EF}" type="presParOf" srcId="{3FAF1B99-5C4C-4411-82AE-8A72C02A92AF}" destId="{A17057CA-5808-4B9F-AC3E-067DCF88AA7C}" srcOrd="0" destOrd="0" presId="urn:microsoft.com/office/officeart/2008/layout/LinedList"/>
    <dgm:cxn modelId="{79637D63-4C09-4FA3-B590-D90391BF2968}" type="presParOf" srcId="{3FAF1B99-5C4C-4411-82AE-8A72C02A92AF}" destId="{CA3C3CD8-BB1F-4808-A1D0-6B246CF9943E}" srcOrd="1" destOrd="0" presId="urn:microsoft.com/office/officeart/2008/layout/LinedList"/>
    <dgm:cxn modelId="{3B18C1ED-3097-4CAD-A8FD-D6221B7D30A8}" type="presParOf" srcId="{A3D3C17C-6B17-4AD0-9C8B-C5A9FFD6F413}" destId="{7206E82B-4456-4D6B-B796-CD124316D2E2}" srcOrd="4" destOrd="0" presId="urn:microsoft.com/office/officeart/2008/layout/LinedList"/>
    <dgm:cxn modelId="{971258B8-B975-42B7-8829-913FCA1A2033}" type="presParOf" srcId="{A3D3C17C-6B17-4AD0-9C8B-C5A9FFD6F413}" destId="{888CB14C-619C-4978-A38E-3304D3C7C1D8}" srcOrd="5" destOrd="0" presId="urn:microsoft.com/office/officeart/2008/layout/LinedList"/>
    <dgm:cxn modelId="{0126B518-B123-4B38-B528-F95A3E3E8BD5}" type="presParOf" srcId="{888CB14C-619C-4978-A38E-3304D3C7C1D8}" destId="{BDAC5D33-EBBB-4831-A17F-645781EB07AA}" srcOrd="0" destOrd="0" presId="urn:microsoft.com/office/officeart/2008/layout/LinedList"/>
    <dgm:cxn modelId="{DEEBE85E-F709-4A08-AFBB-164760A2FC66}" type="presParOf" srcId="{888CB14C-619C-4978-A38E-3304D3C7C1D8}" destId="{1A55DCE9-F9EB-43A4-890D-4E28E15C13BC}" srcOrd="1" destOrd="0" presId="urn:microsoft.com/office/officeart/2008/layout/LinedList"/>
    <dgm:cxn modelId="{687F2F10-25E7-4197-A67F-FF9FB9B0DD86}" type="presParOf" srcId="{A3D3C17C-6B17-4AD0-9C8B-C5A9FFD6F413}" destId="{6A267DCD-DAF1-48D2-8D2B-9145E059AAA5}" srcOrd="6" destOrd="0" presId="urn:microsoft.com/office/officeart/2008/layout/LinedList"/>
    <dgm:cxn modelId="{478783FD-ABAF-491E-86A3-DAA654E80E24}" type="presParOf" srcId="{A3D3C17C-6B17-4AD0-9C8B-C5A9FFD6F413}" destId="{C73C42DA-64C1-4E3E-855A-B84A180B2588}" srcOrd="7" destOrd="0" presId="urn:microsoft.com/office/officeart/2008/layout/LinedList"/>
    <dgm:cxn modelId="{DFA611B3-90FE-4A0E-A51F-78C5D76E2CD2}" type="presParOf" srcId="{C73C42DA-64C1-4E3E-855A-B84A180B2588}" destId="{F986709D-02EE-4CE4-80B8-BB06545F2312}" srcOrd="0" destOrd="0" presId="urn:microsoft.com/office/officeart/2008/layout/LinedList"/>
    <dgm:cxn modelId="{5349131E-C982-4DCA-9B50-8C385326533C}" type="presParOf" srcId="{C73C42DA-64C1-4E3E-855A-B84A180B2588}" destId="{5C82EB17-90C1-4B66-8E8C-86F241C3F9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3B737-0C82-4D50-8D4A-91375A3B52E6}">
      <dsp:nvSpPr>
        <dsp:cNvPr id="0" name=""/>
        <dsp:cNvSpPr/>
      </dsp:nvSpPr>
      <dsp:spPr>
        <a:xfrm>
          <a:off x="0" y="3956825"/>
          <a:ext cx="11001412" cy="7111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/>
            <a:t>Primerjava s </a:t>
          </a:r>
          <a:r>
            <a:rPr lang="sl-SI" sz="2300" b="1" kern="1200" dirty="0"/>
            <a:t>kontrolno skupino brezposelnih </a:t>
          </a:r>
          <a:r>
            <a:rPr lang="sl-SI" sz="2300" kern="1200" dirty="0"/>
            <a:t>(niso bili vključeni v programe APZ)</a:t>
          </a:r>
          <a:endParaRPr lang="en-US" sz="2300" kern="1200" dirty="0"/>
        </a:p>
      </dsp:txBody>
      <dsp:txXfrm>
        <a:off x="0" y="3956825"/>
        <a:ext cx="11001412" cy="711186"/>
      </dsp:txXfrm>
    </dsp:sp>
    <dsp:sp modelId="{9DB5CF88-DD9B-48C4-96AE-F76788A03063}">
      <dsp:nvSpPr>
        <dsp:cNvPr id="0" name=""/>
        <dsp:cNvSpPr/>
      </dsp:nvSpPr>
      <dsp:spPr>
        <a:xfrm rot="10800000">
          <a:off x="0" y="2487170"/>
          <a:ext cx="11001412" cy="1494140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/>
            <a:t>V vrednotenje zajeto cca </a:t>
          </a:r>
          <a:r>
            <a:rPr lang="sl-SI" sz="2300" b="1" kern="1200" dirty="0"/>
            <a:t>10.000</a:t>
          </a:r>
          <a:r>
            <a:rPr lang="sl-SI" sz="2300" kern="1200" dirty="0"/>
            <a:t> udeležencev v spodbude za zaposlitev in </a:t>
          </a:r>
          <a:r>
            <a:rPr lang="sl-SI" sz="2300" b="1" kern="1200" dirty="0"/>
            <a:t>14.400</a:t>
          </a:r>
          <a:r>
            <a:rPr lang="sl-SI" sz="2300" kern="1200" dirty="0"/>
            <a:t> udeležencev usposabljanja, vključenih v programe APZ v obdobju 2015 – 2018</a:t>
          </a:r>
          <a:endParaRPr lang="en-US" sz="2300" kern="1200" dirty="0"/>
        </a:p>
      </dsp:txBody>
      <dsp:txXfrm rot="10800000">
        <a:off x="0" y="2487170"/>
        <a:ext cx="11001412" cy="970847"/>
      </dsp:txXfrm>
    </dsp:sp>
    <dsp:sp modelId="{D08D19DF-D437-41E7-8296-6AEE3770FFD1}">
      <dsp:nvSpPr>
        <dsp:cNvPr id="0" name=""/>
        <dsp:cNvSpPr/>
      </dsp:nvSpPr>
      <dsp:spPr>
        <a:xfrm rot="10800000">
          <a:off x="0" y="1085"/>
          <a:ext cx="11001412" cy="2510570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b="1" kern="1200" dirty="0"/>
            <a:t>Izbrani programi Aktivne politike zaposlovanja</a:t>
          </a:r>
          <a:endParaRPr lang="en-US" sz="2300" b="1" kern="1200" dirty="0"/>
        </a:p>
      </dsp:txBody>
      <dsp:txXfrm rot="-10800000">
        <a:off x="0" y="1085"/>
        <a:ext cx="11001412" cy="881210"/>
      </dsp:txXfrm>
    </dsp:sp>
    <dsp:sp modelId="{E2F218D0-E776-41F4-BF1B-689FFD9335C3}">
      <dsp:nvSpPr>
        <dsp:cNvPr id="0" name=""/>
        <dsp:cNvSpPr/>
      </dsp:nvSpPr>
      <dsp:spPr>
        <a:xfrm>
          <a:off x="0" y="882295"/>
          <a:ext cx="5500706" cy="75066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/>
            <a:t>Spodbude za zaposlitev - </a:t>
          </a:r>
          <a:r>
            <a:rPr lang="sl-SI" sz="2000" b="1" kern="1200" dirty="0" err="1"/>
            <a:t>Zaposli.me</a:t>
          </a:r>
          <a:endParaRPr lang="sl-SI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12 mesecev, 38 % bruto plače, ranljive skupine</a:t>
          </a:r>
          <a:endParaRPr lang="en-US" sz="1800" kern="1200" dirty="0"/>
        </a:p>
      </dsp:txBody>
      <dsp:txXfrm>
        <a:off x="0" y="882295"/>
        <a:ext cx="5500706" cy="750660"/>
      </dsp:txXfrm>
    </dsp:sp>
    <dsp:sp modelId="{8B272CFE-267F-4165-9889-1550FEEE6875}">
      <dsp:nvSpPr>
        <dsp:cNvPr id="0" name=""/>
        <dsp:cNvSpPr/>
      </dsp:nvSpPr>
      <dsp:spPr>
        <a:xfrm>
          <a:off x="5500706" y="880268"/>
          <a:ext cx="5500706" cy="75066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0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Pet programov izobraževanja in usposabljanja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Do 2 mesecev, 300-800 EUR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5500706" y="880268"/>
        <a:ext cx="5500706" cy="750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B6BB8-BE36-4574-9BB3-D479051C190D}">
      <dsp:nvSpPr>
        <dsp:cNvPr id="0" name=""/>
        <dsp:cNvSpPr/>
      </dsp:nvSpPr>
      <dsp:spPr>
        <a:xfrm>
          <a:off x="96039" y="1406"/>
          <a:ext cx="5592873" cy="1258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b="1" kern="1200" dirty="0"/>
            <a:t>KLJUČNE UGOTOVITVE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b="1" kern="1200" dirty="0"/>
            <a:t>VREDNOTENJA</a:t>
          </a:r>
          <a:endParaRPr lang="en-US" sz="2600" kern="1200" dirty="0"/>
        </a:p>
      </dsp:txBody>
      <dsp:txXfrm>
        <a:off x="96039" y="1406"/>
        <a:ext cx="5592873" cy="1258524"/>
      </dsp:txXfrm>
    </dsp:sp>
    <dsp:sp modelId="{35E90602-3BD2-4DD3-846A-62F29B02DA7F}">
      <dsp:nvSpPr>
        <dsp:cNvPr id="0" name=""/>
        <dsp:cNvSpPr/>
      </dsp:nvSpPr>
      <dsp:spPr>
        <a:xfrm>
          <a:off x="70200" y="1491899"/>
          <a:ext cx="5592873" cy="1705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P</a:t>
          </a:r>
          <a:r>
            <a:rPr lang="en-US" sz="2600" kern="1200" dirty="0" err="1"/>
            <a:t>rogram</a:t>
          </a:r>
          <a:r>
            <a:rPr lang="sl-SI" sz="2600" kern="1200" dirty="0"/>
            <a:t>i</a:t>
          </a:r>
          <a:r>
            <a:rPr lang="en-US" sz="2600" kern="1200" dirty="0"/>
            <a:t> </a:t>
          </a:r>
          <a:r>
            <a:rPr lang="en-US" sz="2600" kern="1200" dirty="0" err="1"/>
            <a:t>usposabljanja</a:t>
          </a:r>
          <a:r>
            <a:rPr lang="en-US" sz="2600" kern="1200" dirty="0"/>
            <a:t> in </a:t>
          </a:r>
          <a:r>
            <a:rPr lang="en-US" sz="2600" kern="1200" dirty="0" err="1"/>
            <a:t>spodbud</a:t>
          </a:r>
          <a:r>
            <a:rPr lang="en-US" sz="2600" kern="1200" dirty="0"/>
            <a:t> za </a:t>
          </a:r>
          <a:r>
            <a:rPr lang="en-US" sz="2600" kern="1200" dirty="0" err="1"/>
            <a:t>zaposlitev</a:t>
          </a:r>
          <a:r>
            <a:rPr lang="en-US" sz="2600" kern="1200" dirty="0"/>
            <a:t> za </a:t>
          </a:r>
          <a:r>
            <a:rPr lang="en-US" sz="2600" kern="1200" dirty="0" err="1"/>
            <a:t>brezposelne</a:t>
          </a:r>
          <a:r>
            <a:rPr lang="sl-SI" sz="2600" kern="1200" dirty="0"/>
            <a:t> imajo</a:t>
          </a:r>
          <a:r>
            <a:rPr lang="en-US" sz="2600" kern="1200" dirty="0"/>
            <a:t> </a:t>
          </a:r>
          <a:r>
            <a:rPr lang="en-US" sz="2600" kern="1200" dirty="0" err="1"/>
            <a:t>pozitiven</a:t>
          </a:r>
          <a:r>
            <a:rPr lang="en-US" sz="2600" kern="1200" dirty="0"/>
            <a:t> in </a:t>
          </a:r>
          <a:r>
            <a:rPr lang="en-US" sz="2600" kern="1200" dirty="0" err="1"/>
            <a:t>trajen</a:t>
          </a:r>
          <a:r>
            <a:rPr lang="en-US" sz="2600" kern="1200" dirty="0"/>
            <a:t> </a:t>
          </a:r>
          <a:r>
            <a:rPr lang="en-US" sz="2600" kern="1200" dirty="0" err="1"/>
            <a:t>vpliv</a:t>
          </a:r>
          <a:r>
            <a:rPr lang="sl-SI" sz="2600" kern="1200" dirty="0"/>
            <a:t> </a:t>
          </a:r>
          <a:r>
            <a:rPr lang="en-US" sz="2600" kern="1200" dirty="0" err="1"/>
            <a:t>na</a:t>
          </a:r>
          <a:r>
            <a:rPr lang="en-US" sz="2600" kern="1200" dirty="0"/>
            <a:t> </a:t>
          </a:r>
          <a:r>
            <a:rPr lang="en-US" sz="2600" kern="1200" dirty="0" err="1"/>
            <a:t>zaposl</a:t>
          </a:r>
          <a:r>
            <a:rPr lang="sl-SI" sz="2600" kern="1200" dirty="0"/>
            <a:t>enost</a:t>
          </a:r>
          <a:r>
            <a:rPr lang="en-US" sz="2600" kern="1200" dirty="0"/>
            <a:t> in </a:t>
          </a:r>
          <a:r>
            <a:rPr lang="en-US" sz="2600" kern="1200" dirty="0" err="1"/>
            <a:t>prihodke</a:t>
          </a:r>
          <a:r>
            <a:rPr lang="en-US" sz="2600" kern="1200" dirty="0"/>
            <a:t> </a:t>
          </a:r>
          <a:r>
            <a:rPr lang="en-US" sz="2600" kern="1200" dirty="0" err="1"/>
            <a:t>različnih</a:t>
          </a:r>
          <a:r>
            <a:rPr lang="en-US" sz="2600" kern="1200" dirty="0"/>
            <a:t> </a:t>
          </a:r>
          <a:r>
            <a:rPr lang="en-US" sz="2600" kern="1200" dirty="0" err="1"/>
            <a:t>skupin</a:t>
          </a:r>
          <a:r>
            <a:rPr lang="en-US" sz="2600" kern="1200" dirty="0"/>
            <a:t> </a:t>
          </a:r>
          <a:r>
            <a:rPr lang="en-US" sz="2600" kern="1200" dirty="0" err="1"/>
            <a:t>prebivalstva</a:t>
          </a:r>
          <a:r>
            <a:rPr lang="en-US" sz="2600" kern="1200" dirty="0"/>
            <a:t>. </a:t>
          </a:r>
        </a:p>
      </dsp:txBody>
      <dsp:txXfrm>
        <a:off x="70200" y="1491899"/>
        <a:ext cx="5592873" cy="1705826"/>
      </dsp:txXfrm>
    </dsp:sp>
    <dsp:sp modelId="{3200D383-EA7C-46A9-B18A-8E5A7DB98F56}">
      <dsp:nvSpPr>
        <dsp:cNvPr id="0" name=""/>
        <dsp:cNvSpPr/>
      </dsp:nvSpPr>
      <dsp:spPr>
        <a:xfrm>
          <a:off x="102471" y="3489330"/>
          <a:ext cx="5592873" cy="1705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P</a:t>
          </a:r>
          <a:r>
            <a:rPr lang="en-US" sz="2600" kern="1200" dirty="0" err="1"/>
            <a:t>rogrami</a:t>
          </a:r>
          <a:r>
            <a:rPr lang="en-US" sz="2600" kern="1200" dirty="0"/>
            <a:t> </a:t>
          </a:r>
          <a:r>
            <a:rPr lang="en-US" sz="2600" kern="1200" dirty="0" err="1"/>
            <a:t>usposabljanja</a:t>
          </a:r>
          <a:r>
            <a:rPr lang="en-US" sz="2600" kern="1200" dirty="0"/>
            <a:t> in </a:t>
          </a:r>
          <a:r>
            <a:rPr lang="en-US" sz="2600" kern="1200" dirty="0" err="1"/>
            <a:t>spodbud</a:t>
          </a:r>
          <a:r>
            <a:rPr lang="en-US" sz="2600" kern="1200" dirty="0"/>
            <a:t> za </a:t>
          </a:r>
          <a:r>
            <a:rPr lang="en-US" sz="2600" kern="1200" dirty="0" err="1"/>
            <a:t>zaposl</a:t>
          </a:r>
          <a:r>
            <a:rPr lang="sl-SI" sz="2600" kern="1200" dirty="0" err="1"/>
            <a:t>itev</a:t>
          </a:r>
          <a:r>
            <a:rPr lang="en-US" sz="2600" kern="1200" dirty="0"/>
            <a:t> </a:t>
          </a:r>
          <a:r>
            <a:rPr lang="en-US" sz="2600" kern="1200" dirty="0" err="1"/>
            <a:t>zmanjšujejo</a:t>
          </a:r>
          <a:r>
            <a:rPr lang="en-US" sz="2600" kern="1200" dirty="0"/>
            <a:t> </a:t>
          </a:r>
          <a:r>
            <a:rPr lang="en-US" sz="2600" kern="1200" dirty="0" err="1"/>
            <a:t>registrirano</a:t>
          </a:r>
          <a:r>
            <a:rPr lang="en-US" sz="2600" kern="1200" dirty="0"/>
            <a:t> </a:t>
          </a:r>
          <a:r>
            <a:rPr lang="en-US" sz="2600" kern="1200" dirty="0" err="1"/>
            <a:t>brezposelnost</a:t>
          </a:r>
          <a:r>
            <a:rPr lang="en-US" sz="2600" kern="1200" dirty="0"/>
            <a:t>, </a:t>
          </a:r>
          <a:r>
            <a:rPr lang="en-US" sz="2600" kern="1200" dirty="0" err="1"/>
            <a:t>neaktivnost</a:t>
          </a:r>
          <a:r>
            <a:rPr lang="en-US" sz="2600" kern="1200" dirty="0"/>
            <a:t> in </a:t>
          </a:r>
          <a:r>
            <a:rPr lang="sl-SI" sz="2600" kern="1200" dirty="0"/>
            <a:t>odseljevanje</a:t>
          </a:r>
          <a:r>
            <a:rPr lang="en-US" sz="2600" kern="1200" dirty="0"/>
            <a:t>. </a:t>
          </a:r>
          <a:endParaRPr lang="sl-SI" sz="2600" kern="1200" dirty="0"/>
        </a:p>
      </dsp:txBody>
      <dsp:txXfrm>
        <a:off x="102471" y="3489330"/>
        <a:ext cx="5592873" cy="1705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DDBAC-2FD2-40B1-96F7-2A96F6501B98}">
      <dsp:nvSpPr>
        <dsp:cNvPr id="0" name=""/>
        <dsp:cNvSpPr/>
      </dsp:nvSpPr>
      <dsp:spPr>
        <a:xfrm>
          <a:off x="0" y="0"/>
          <a:ext cx="7007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F53B1-AD29-4648-94B0-80B46B0DDC28}">
      <dsp:nvSpPr>
        <dsp:cNvPr id="0" name=""/>
        <dsp:cNvSpPr/>
      </dsp:nvSpPr>
      <dsp:spPr>
        <a:xfrm>
          <a:off x="0" y="0"/>
          <a:ext cx="7007089" cy="130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Razvoj novih programov usposabljanja za BO z najnižjimi stopnjami izobrazbe.</a:t>
          </a:r>
          <a:endParaRPr lang="en-US" sz="2600" kern="1200" dirty="0"/>
        </a:p>
      </dsp:txBody>
      <dsp:txXfrm>
        <a:off x="0" y="0"/>
        <a:ext cx="7007089" cy="1303031"/>
      </dsp:txXfrm>
    </dsp:sp>
    <dsp:sp modelId="{FE555F37-1A23-4574-BFF0-6AF4CA780FC2}">
      <dsp:nvSpPr>
        <dsp:cNvPr id="0" name=""/>
        <dsp:cNvSpPr/>
      </dsp:nvSpPr>
      <dsp:spPr>
        <a:xfrm>
          <a:off x="0" y="1303032"/>
          <a:ext cx="7007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057CA-5808-4B9F-AC3E-067DCF88AA7C}">
      <dsp:nvSpPr>
        <dsp:cNvPr id="0" name=""/>
        <dsp:cNvSpPr/>
      </dsp:nvSpPr>
      <dsp:spPr>
        <a:xfrm>
          <a:off x="0" y="1303031"/>
          <a:ext cx="7007089" cy="130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Povečati pogostost in prilagojenost svetovanja ZRSZ brezposelnim ter podporo ZRSZ najranljivejšim po zaposlitvi.</a:t>
          </a:r>
        </a:p>
      </dsp:txBody>
      <dsp:txXfrm>
        <a:off x="0" y="1303031"/>
        <a:ext cx="7007089" cy="1303031"/>
      </dsp:txXfrm>
    </dsp:sp>
    <dsp:sp modelId="{7206E82B-4456-4D6B-B796-CD124316D2E2}">
      <dsp:nvSpPr>
        <dsp:cNvPr id="0" name=""/>
        <dsp:cNvSpPr/>
      </dsp:nvSpPr>
      <dsp:spPr>
        <a:xfrm>
          <a:off x="0" y="2606064"/>
          <a:ext cx="7007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C5D33-EBBB-4831-A17F-645781EB07AA}">
      <dsp:nvSpPr>
        <dsp:cNvPr id="0" name=""/>
        <dsp:cNvSpPr/>
      </dsp:nvSpPr>
      <dsp:spPr>
        <a:xfrm>
          <a:off x="0" y="2606063"/>
          <a:ext cx="7007089" cy="130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Uvedba orodji za statistično profiliranje za ZRSZ za učinkovitejše ciljanje in prilagajanje storitev</a:t>
          </a:r>
          <a:endParaRPr lang="en-US" sz="2600" kern="1200" dirty="0"/>
        </a:p>
      </dsp:txBody>
      <dsp:txXfrm>
        <a:off x="0" y="2606063"/>
        <a:ext cx="7007089" cy="1303031"/>
      </dsp:txXfrm>
    </dsp:sp>
    <dsp:sp modelId="{6A267DCD-DAF1-48D2-8D2B-9145E059AAA5}">
      <dsp:nvSpPr>
        <dsp:cNvPr id="0" name=""/>
        <dsp:cNvSpPr/>
      </dsp:nvSpPr>
      <dsp:spPr>
        <a:xfrm>
          <a:off x="0" y="3909096"/>
          <a:ext cx="7007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6709D-02EE-4CE4-80B8-BB06545F2312}">
      <dsp:nvSpPr>
        <dsp:cNvPr id="0" name=""/>
        <dsp:cNvSpPr/>
      </dsp:nvSpPr>
      <dsp:spPr>
        <a:xfrm>
          <a:off x="0" y="3909095"/>
          <a:ext cx="7007089" cy="130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Zagotavljanje stabilnih in zadostnih sredstev za aktivno politiko zaposlovanja</a:t>
          </a:r>
          <a:endParaRPr lang="en-US" sz="2600" kern="1200" dirty="0"/>
        </a:p>
      </dsp:txBody>
      <dsp:txXfrm>
        <a:off x="0" y="3909095"/>
        <a:ext cx="7007089" cy="13030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DDBAC-2FD2-40B1-96F7-2A96F6501B98}">
      <dsp:nvSpPr>
        <dsp:cNvPr id="0" name=""/>
        <dsp:cNvSpPr/>
      </dsp:nvSpPr>
      <dsp:spPr>
        <a:xfrm>
          <a:off x="0" y="0"/>
          <a:ext cx="70222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F53B1-AD29-4648-94B0-80B46B0DDC28}">
      <dsp:nvSpPr>
        <dsp:cNvPr id="0" name=""/>
        <dsp:cNvSpPr/>
      </dsp:nvSpPr>
      <dsp:spPr>
        <a:xfrm>
          <a:off x="0" y="0"/>
          <a:ext cx="7022293" cy="130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Nadgradnja vrednotenja z razširitvijo na APZ programa usposabljanja na delovnem mestu in javna dela (OECD)</a:t>
          </a:r>
          <a:endParaRPr lang="en-US" sz="2600" kern="1200" dirty="0"/>
        </a:p>
      </dsp:txBody>
      <dsp:txXfrm>
        <a:off x="0" y="0"/>
        <a:ext cx="7022293" cy="1303031"/>
      </dsp:txXfrm>
    </dsp:sp>
    <dsp:sp modelId="{FE555F37-1A23-4574-BFF0-6AF4CA780FC2}">
      <dsp:nvSpPr>
        <dsp:cNvPr id="0" name=""/>
        <dsp:cNvSpPr/>
      </dsp:nvSpPr>
      <dsp:spPr>
        <a:xfrm>
          <a:off x="0" y="1303032"/>
          <a:ext cx="70222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057CA-5808-4B9F-AC3E-067DCF88AA7C}">
      <dsp:nvSpPr>
        <dsp:cNvPr id="0" name=""/>
        <dsp:cNvSpPr/>
      </dsp:nvSpPr>
      <dsp:spPr>
        <a:xfrm>
          <a:off x="0" y="1303031"/>
          <a:ext cx="7022293" cy="130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Dodatna analiza prispevka APZ k zelenemu in digitalnemu prehodu (OECD)</a:t>
          </a:r>
        </a:p>
      </dsp:txBody>
      <dsp:txXfrm>
        <a:off x="0" y="1303031"/>
        <a:ext cx="7022293" cy="1303031"/>
      </dsp:txXfrm>
    </dsp:sp>
    <dsp:sp modelId="{7206E82B-4456-4D6B-B796-CD124316D2E2}">
      <dsp:nvSpPr>
        <dsp:cNvPr id="0" name=""/>
        <dsp:cNvSpPr/>
      </dsp:nvSpPr>
      <dsp:spPr>
        <a:xfrm>
          <a:off x="0" y="2606064"/>
          <a:ext cx="70222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C5D33-EBBB-4831-A17F-645781EB07AA}">
      <dsp:nvSpPr>
        <dsp:cNvPr id="0" name=""/>
        <dsp:cNvSpPr/>
      </dsp:nvSpPr>
      <dsp:spPr>
        <a:xfrm>
          <a:off x="0" y="2606063"/>
          <a:ext cx="7022293" cy="130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Cost-</a:t>
          </a:r>
          <a:r>
            <a:rPr lang="sl-SI" sz="2600" kern="1200" dirty="0" err="1"/>
            <a:t>benefit</a:t>
          </a:r>
          <a:r>
            <a:rPr lang="sl-SI" sz="2600" kern="1200" dirty="0"/>
            <a:t> analiza štirih ključnih programov APZ (OECD)</a:t>
          </a:r>
          <a:endParaRPr lang="en-US" sz="2600" kern="1200" dirty="0"/>
        </a:p>
      </dsp:txBody>
      <dsp:txXfrm>
        <a:off x="0" y="2606063"/>
        <a:ext cx="7022293" cy="1303031"/>
      </dsp:txXfrm>
    </dsp:sp>
    <dsp:sp modelId="{6A267DCD-DAF1-48D2-8D2B-9145E059AAA5}">
      <dsp:nvSpPr>
        <dsp:cNvPr id="0" name=""/>
        <dsp:cNvSpPr/>
      </dsp:nvSpPr>
      <dsp:spPr>
        <a:xfrm>
          <a:off x="0" y="3909096"/>
          <a:ext cx="70222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6709D-02EE-4CE4-80B8-BB06545F2312}">
      <dsp:nvSpPr>
        <dsp:cNvPr id="0" name=""/>
        <dsp:cNvSpPr/>
      </dsp:nvSpPr>
      <dsp:spPr>
        <a:xfrm>
          <a:off x="0" y="3909095"/>
          <a:ext cx="7022293" cy="130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600" kern="1200" dirty="0"/>
            <a:t>Izpolnjevanje priporočil vrednotenja (MDDSZ in ZRSZ, tudi s pomočjo ESS+)</a:t>
          </a:r>
          <a:endParaRPr lang="en-US" sz="2600" kern="1200" dirty="0"/>
        </a:p>
      </dsp:txBody>
      <dsp:txXfrm>
        <a:off x="0" y="3909095"/>
        <a:ext cx="7022293" cy="1303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6A1EFA-D700-B505-2933-B524DAFA6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F6384FC-E9F0-B03E-3390-9DF9391F2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3B62D16-AC5B-39B2-6954-B24AC5CD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9475817-1ADB-B5CB-BAA7-7EDEB7D1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526A409-CBE8-A4D0-2F62-811F935B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412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E67C03-BA34-60C5-1012-3E8EC50B0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FD5C9C8-C64B-4C1E-4FB9-20DFEA9C8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8C293C4-BDA4-AF16-AC7A-B574A3FD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01780D3-FFF7-6319-2E20-A106E1B0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FA428C4-D3FC-FDF3-348F-0380FE7B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569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C4D5C3D1-4F43-5D8D-91C1-6855106F8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B141D6E-F4D4-1FA8-21DA-5A09C812C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AE4DDC3-BE42-213F-807A-F205DDA1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25F0E6C-AD6C-863B-672E-8CCF1151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8EAE9CE-4653-A18D-76BB-6DE22B85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949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B73F70-DC41-F9A7-3D56-A6A825D8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D8362B-4CB3-F7E5-7E45-9CBBAB573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71BBEF1-4B4D-EB98-C62B-70CDA686E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246E9A4-28D8-7B4E-3FC4-C84F7DBD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9B1EB22-FFA4-A24E-3B3D-D2D0518B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81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E63C65-ECA5-B622-6E1D-DF314ECD3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2899811-B613-6651-B257-64F43F25F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CEDD2A3-0562-F421-A3FB-20B3DFCA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A26A4DB-D9E1-7EBB-BD27-BDC1F626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1A4CB85-332C-BE28-D383-E6DE7286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711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BA65EC-8DFE-1D12-DF71-9A4A50A2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035832-3F88-DBD4-0D2E-62C40EC2C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0F975B6-5586-D2BB-F207-3B9BF8608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771A241-699D-9D80-8E6A-ACC57F9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9A52BDE-51C2-CB3E-ED1E-2F48A07E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A905D6B-454B-32BC-DD06-DF2E7F3A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03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EF5081-0B15-08C3-C04B-32D14EB7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1D6978C-49E5-ED23-31B0-9D44BC24F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FECF173-10CC-7E50-B2D1-E81A990A7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427F182F-3847-6915-DC8E-5534232FC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8298A75-EF91-8B8A-A710-84D4C2817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4BA32910-E726-8F03-A854-4B9070F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8950BCE1-8206-D242-1412-E3D70129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22F5FA6-B83F-0656-7EF1-2D5002FF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211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82E7ED-7299-F8DE-9288-F8E39B08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2923C58-9A3A-0300-BA16-5DD2AF64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9E38A6B-3D2E-81C0-03C1-C317DABB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21632DB-4838-E22C-3E12-6FA6CCF6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192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D0E3E7F-DF76-036D-40C3-A4A2165F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C70F8EC1-5A22-7646-0994-EF96E297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57FE660-104E-F6E4-D5A4-AB0DCF1A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546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92B19B-DFF2-1DB9-708A-AAE052B5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2584A74-DA18-8ED1-D8E8-8D0941725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802BA4B-E8D4-4061-7248-FAB42EA0E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60EDBDB-227B-8C41-69B5-DA6D76BC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E8152AC-CB6F-EE7B-F618-938C0037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033AB04-D54F-61F5-C726-AEF82506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034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79B598-7FA1-BDE2-BBF5-8B6765F0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5BB047A-C2B2-E77F-7DB6-BF509E540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01A181E-0335-2857-5190-A017D2324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9F626F3-EA94-D9E6-0FFB-C744B37FD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CF77AAD-E6E8-B519-E51E-08C4BEDF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DFFC072-DC71-C934-D352-698D6D74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015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7EFFC4FD-DE26-81D7-07E8-8F356185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E761631-1CFC-E650-C345-E6B411D6A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398D9DB-A064-89F9-5EAF-0BC2C4942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0C17-69DD-4113-895F-E03170FFC80F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20A54E5-B5AE-71D8-CC92-B52F569B5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EF8A2D2-116D-10E4-B96C-03F7BD93B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3F38B-C58C-4C28-A71E-C4D1B88EC1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04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787/47098a5e-e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doi.org/10.1787/47098a5e-en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787/47098a5e-e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oi.org/10.1787/47098a5e-e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oi.org/10.1787/47098a5e-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i.org/10.1787/47098a5e-en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ADD6C35-4B10-4BFC-BAD6-56B49A790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7B0B461-A4F4-F5DB-C374-A0B50E2FC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41" y="1385350"/>
            <a:ext cx="5946579" cy="4030607"/>
          </a:xfrm>
        </p:spPr>
        <p:txBody>
          <a:bodyPr anchor="t">
            <a:noAutofit/>
          </a:bodyPr>
          <a:lstStyle/>
          <a:p>
            <a:pPr algn="l"/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Predstavitev izsledkov OECD in EK</a:t>
            </a:r>
            <a:b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sl-SI" sz="2400" b="0" i="1" u="sng" strike="noStrike" kern="1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Povezovanje ljudi z delovnimi mesti</a:t>
            </a:r>
            <a:r>
              <a:rPr kumimoji="0" lang="sl-SI" sz="2400" b="0" i="0" u="sng" strike="noStrike" kern="1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br>
              <a:rPr kumimoji="0" lang="sl-SI" sz="2400" b="0" i="0" u="sng" strike="noStrike" kern="1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sl-SI" sz="2400" b="0" i="1" u="sng" strike="noStrike" kern="1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Vrednotenje vpliva spodbud za zaposlovanje in usposabljanja za brezposelne osebe v Sloveniji</a:t>
            </a:r>
            <a:br>
              <a:rPr kumimoji="0" lang="sl-SI" sz="2400" b="0" i="1" u="sng" strike="noStrike" kern="1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sl-SI" sz="2400" b="0" i="1" u="sng" strike="noStrike" kern="1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8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OECD/European Commission (2025), </a:t>
            </a:r>
            <a:r>
              <a:rPr lang="en-US" sz="800" b="0" i="1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Impact Evaluation of Wage Subsidies and Training for the Unemployed in Slovenia</a:t>
            </a:r>
            <a:r>
              <a:rPr lang="en-US" sz="8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, Connecting People with Jobs, OECD Publishing, Paris, </a:t>
            </a:r>
            <a:r>
              <a:rPr lang="en-US" sz="800" b="0" i="0" dirty="0">
                <a:effectLst/>
                <a:latin typeface="Noto Sans" panose="020B0502040504020204" pitchFamily="34" charset="0"/>
                <a:hlinkClick r:id="rId2"/>
              </a:rPr>
              <a:t>https://doi.org/10.1787/47098a5e-en</a:t>
            </a:r>
            <a:r>
              <a:rPr lang="en-US" sz="8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.</a:t>
            </a:r>
            <a:endParaRPr lang="sl-SI" sz="24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AFDD1C-2418-460A-B0D3-EEF55EC8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66957" y="2290257"/>
            <a:ext cx="5324737" cy="4559213"/>
            <a:chOff x="6852124" y="2290257"/>
            <a:chExt cx="5330118" cy="455921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F1D9B44-43EB-4833-B924-356EBE6D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52124" y="2290257"/>
              <a:ext cx="5330118" cy="4559213"/>
            </a:xfrm>
            <a:custGeom>
              <a:avLst/>
              <a:gdLst>
                <a:gd name="connsiteX0" fmla="*/ 3444904 w 5330118"/>
                <a:gd name="connsiteY0" fmla="*/ 220 h 4559213"/>
                <a:gd name="connsiteX1" fmla="*/ 3769380 w 5330118"/>
                <a:gd name="connsiteY1" fmla="*/ 20786 h 4559213"/>
                <a:gd name="connsiteX2" fmla="*/ 4399652 w 5330118"/>
                <a:gd name="connsiteY2" fmla="*/ 157746 h 4559213"/>
                <a:gd name="connsiteX3" fmla="*/ 4978946 w 5330118"/>
                <a:gd name="connsiteY3" fmla="*/ 421156 h 4559213"/>
                <a:gd name="connsiteX4" fmla="*/ 5239909 w 5330118"/>
                <a:gd name="connsiteY4" fmla="*/ 596177 h 4559213"/>
                <a:gd name="connsiteX5" fmla="*/ 5330118 w 5330118"/>
                <a:gd name="connsiteY5" fmla="*/ 672101 h 4559213"/>
                <a:gd name="connsiteX6" fmla="*/ 5330118 w 5330118"/>
                <a:gd name="connsiteY6" fmla="*/ 817108 h 4559213"/>
                <a:gd name="connsiteX7" fmla="*/ 5165156 w 5330118"/>
                <a:gd name="connsiteY7" fmla="*/ 689392 h 4559213"/>
                <a:gd name="connsiteX8" fmla="*/ 4907074 w 5330118"/>
                <a:gd name="connsiteY8" fmla="*/ 537310 h 4559213"/>
                <a:gd name="connsiteX9" fmla="*/ 4344130 w 5330118"/>
                <a:gd name="connsiteY9" fmla="*/ 331280 h 4559213"/>
                <a:gd name="connsiteX10" fmla="*/ 3749396 w 5330118"/>
                <a:gd name="connsiteY10" fmla="*/ 251913 h 4559213"/>
                <a:gd name="connsiteX11" fmla="*/ 3153752 w 5330118"/>
                <a:gd name="connsiteY11" fmla="*/ 282158 h 4559213"/>
                <a:gd name="connsiteX12" fmla="*/ 2861381 w 5330118"/>
                <a:gd name="connsiteY12" fmla="*/ 336106 h 4559213"/>
                <a:gd name="connsiteX13" fmla="*/ 2574686 w 5330118"/>
                <a:gd name="connsiteY13" fmla="*/ 413220 h 4559213"/>
                <a:gd name="connsiteX14" fmla="*/ 2294918 w 5330118"/>
                <a:gd name="connsiteY14" fmla="*/ 511569 h 4559213"/>
                <a:gd name="connsiteX15" fmla="*/ 2023438 w 5330118"/>
                <a:gd name="connsiteY15" fmla="*/ 630404 h 4559213"/>
                <a:gd name="connsiteX16" fmla="*/ 1508751 w 5330118"/>
                <a:gd name="connsiteY16" fmla="*/ 922342 h 4559213"/>
                <a:gd name="connsiteX17" fmla="*/ 1387034 w 5330118"/>
                <a:gd name="connsiteY17" fmla="*/ 1006427 h 4559213"/>
                <a:gd name="connsiteX18" fmla="*/ 1327197 w 5330118"/>
                <a:gd name="connsiteY18" fmla="*/ 1049865 h 4559213"/>
                <a:gd name="connsiteX19" fmla="*/ 1268155 w 5330118"/>
                <a:gd name="connsiteY19" fmla="*/ 1094374 h 4559213"/>
                <a:gd name="connsiteX20" fmla="*/ 1040389 w 5330118"/>
                <a:gd name="connsiteY20" fmla="*/ 1283245 h 4559213"/>
                <a:gd name="connsiteX21" fmla="*/ 633794 w 5330118"/>
                <a:gd name="connsiteY21" fmla="*/ 1711714 h 4559213"/>
                <a:gd name="connsiteX22" fmla="*/ 460415 w 5330118"/>
                <a:gd name="connsiteY22" fmla="*/ 1950670 h 4559213"/>
                <a:gd name="connsiteX23" fmla="*/ 312810 w 5330118"/>
                <a:gd name="connsiteY23" fmla="*/ 2205715 h 4559213"/>
                <a:gd name="connsiteX24" fmla="*/ 280110 w 5330118"/>
                <a:gd name="connsiteY24" fmla="*/ 2271675 h 4559213"/>
                <a:gd name="connsiteX25" fmla="*/ 264214 w 5330118"/>
                <a:gd name="connsiteY25" fmla="*/ 2304923 h 4559213"/>
                <a:gd name="connsiteX26" fmla="*/ 249113 w 5330118"/>
                <a:gd name="connsiteY26" fmla="*/ 2338492 h 4559213"/>
                <a:gd name="connsiteX27" fmla="*/ 220272 w 5330118"/>
                <a:gd name="connsiteY27" fmla="*/ 2406168 h 4559213"/>
                <a:gd name="connsiteX28" fmla="*/ 193250 w 5330118"/>
                <a:gd name="connsiteY28" fmla="*/ 2474595 h 4559213"/>
                <a:gd name="connsiteX29" fmla="*/ 105368 w 5330118"/>
                <a:gd name="connsiteY29" fmla="*/ 2754843 h 4559213"/>
                <a:gd name="connsiteX30" fmla="*/ 34063 w 5330118"/>
                <a:gd name="connsiteY30" fmla="*/ 3335503 h 4559213"/>
                <a:gd name="connsiteX31" fmla="*/ 64038 w 5330118"/>
                <a:gd name="connsiteY31" fmla="*/ 3625404 h 4559213"/>
                <a:gd name="connsiteX32" fmla="*/ 155554 w 5330118"/>
                <a:gd name="connsiteY32" fmla="*/ 3902649 h 4559213"/>
                <a:gd name="connsiteX33" fmla="*/ 187118 w 5330118"/>
                <a:gd name="connsiteY33" fmla="*/ 3968931 h 4559213"/>
                <a:gd name="connsiteX34" fmla="*/ 222202 w 5330118"/>
                <a:gd name="connsiteY34" fmla="*/ 4033711 h 4559213"/>
                <a:gd name="connsiteX35" fmla="*/ 299980 w 5330118"/>
                <a:gd name="connsiteY35" fmla="*/ 4159303 h 4559213"/>
                <a:gd name="connsiteX36" fmla="*/ 385818 w 5330118"/>
                <a:gd name="connsiteY36" fmla="*/ 4280604 h 4559213"/>
                <a:gd name="connsiteX37" fmla="*/ 477786 w 5330118"/>
                <a:gd name="connsiteY37" fmla="*/ 4398474 h 4559213"/>
                <a:gd name="connsiteX38" fmla="*/ 609756 w 5330118"/>
                <a:gd name="connsiteY38" fmla="*/ 4559213 h 4559213"/>
                <a:gd name="connsiteX39" fmla="*/ 480825 w 5330118"/>
                <a:gd name="connsiteY39" fmla="*/ 4559213 h 4559213"/>
                <a:gd name="connsiteX40" fmla="*/ 404211 w 5330118"/>
                <a:gd name="connsiteY40" fmla="*/ 4446629 h 4559213"/>
                <a:gd name="connsiteX41" fmla="*/ 321439 w 5330118"/>
                <a:gd name="connsiteY41" fmla="*/ 4320180 h 4559213"/>
                <a:gd name="connsiteX42" fmla="*/ 242640 w 5330118"/>
                <a:gd name="connsiteY42" fmla="*/ 4190941 h 4559213"/>
                <a:gd name="connsiteX43" fmla="*/ 109909 w 5330118"/>
                <a:gd name="connsiteY43" fmla="*/ 3919809 h 4559213"/>
                <a:gd name="connsiteX44" fmla="*/ 26229 w 5330118"/>
                <a:gd name="connsiteY44" fmla="*/ 3632054 h 4559213"/>
                <a:gd name="connsiteX45" fmla="*/ 0 w 5330118"/>
                <a:gd name="connsiteY45" fmla="*/ 3335503 h 4559213"/>
                <a:gd name="connsiteX46" fmla="*/ 234352 w 5330118"/>
                <a:gd name="connsiteY46" fmla="*/ 2173647 h 4559213"/>
                <a:gd name="connsiteX47" fmla="*/ 360384 w 5330118"/>
                <a:gd name="connsiteY47" fmla="*/ 1898869 h 4559213"/>
                <a:gd name="connsiteX48" fmla="*/ 511282 w 5330118"/>
                <a:gd name="connsiteY48" fmla="*/ 1634172 h 4559213"/>
                <a:gd name="connsiteX49" fmla="*/ 884381 w 5330118"/>
                <a:gd name="connsiteY49" fmla="*/ 1143281 h 4559213"/>
                <a:gd name="connsiteX50" fmla="*/ 1104768 w 5330118"/>
                <a:gd name="connsiteY50" fmla="*/ 921806 h 4559213"/>
                <a:gd name="connsiteX51" fmla="*/ 1163128 w 5330118"/>
                <a:gd name="connsiteY51" fmla="*/ 869254 h 4559213"/>
                <a:gd name="connsiteX52" fmla="*/ 1222624 w 5330118"/>
                <a:gd name="connsiteY52" fmla="*/ 817773 h 4559213"/>
                <a:gd name="connsiteX53" fmla="*/ 1345591 w 5330118"/>
                <a:gd name="connsiteY53" fmla="*/ 718886 h 4559213"/>
                <a:gd name="connsiteX54" fmla="*/ 1883100 w 5330118"/>
                <a:gd name="connsiteY54" fmla="*/ 378362 h 4559213"/>
                <a:gd name="connsiteX55" fmla="*/ 3118895 w 5330118"/>
                <a:gd name="connsiteY55" fmla="*/ 13600 h 4559213"/>
                <a:gd name="connsiteX56" fmla="*/ 3444904 w 5330118"/>
                <a:gd name="connsiteY56" fmla="*/ 220 h 45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330118" h="4559213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32CECE0-15B8-4DAB-B839-B0082C6F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4598" y="2512952"/>
              <a:ext cx="5307644" cy="4336518"/>
            </a:xfrm>
            <a:custGeom>
              <a:avLst/>
              <a:gdLst>
                <a:gd name="connsiteX0" fmla="*/ 5307644 w 5307644"/>
                <a:gd name="connsiteY0" fmla="*/ 4310537 h 4336518"/>
                <a:gd name="connsiteX1" fmla="*/ 5307644 w 5307644"/>
                <a:gd name="connsiteY1" fmla="*/ 4336518 h 4336518"/>
                <a:gd name="connsiteX2" fmla="*/ 5271469 w 5307644"/>
                <a:gd name="connsiteY2" fmla="*/ 4336518 h 4336518"/>
                <a:gd name="connsiteX3" fmla="*/ 3433280 w 5307644"/>
                <a:gd name="connsiteY3" fmla="*/ 1379 h 4336518"/>
                <a:gd name="connsiteX4" fmla="*/ 3739290 w 5307644"/>
                <a:gd name="connsiteY4" fmla="*/ 5668 h 4336518"/>
                <a:gd name="connsiteX5" fmla="*/ 4345494 w 5307644"/>
                <a:gd name="connsiteY5" fmla="*/ 94581 h 4336518"/>
                <a:gd name="connsiteX6" fmla="*/ 4922289 w 5307644"/>
                <a:gd name="connsiteY6" fmla="*/ 300933 h 4336518"/>
                <a:gd name="connsiteX7" fmla="*/ 5188801 w 5307644"/>
                <a:gd name="connsiteY7" fmla="*/ 449771 h 4336518"/>
                <a:gd name="connsiteX8" fmla="*/ 5307644 w 5307644"/>
                <a:gd name="connsiteY8" fmla="*/ 531018 h 4336518"/>
                <a:gd name="connsiteX9" fmla="*/ 5307644 w 5307644"/>
                <a:gd name="connsiteY9" fmla="*/ 868543 h 4336518"/>
                <a:gd name="connsiteX10" fmla="*/ 5256558 w 5307644"/>
                <a:gd name="connsiteY10" fmla="*/ 823998 h 4336518"/>
                <a:gd name="connsiteX11" fmla="*/ 4794554 w 5307644"/>
                <a:gd name="connsiteY11" fmla="*/ 538923 h 4336518"/>
                <a:gd name="connsiteX12" fmla="*/ 4274643 w 5307644"/>
                <a:gd name="connsiteY12" fmla="*/ 359921 h 4336518"/>
                <a:gd name="connsiteX13" fmla="*/ 3722940 w 5307644"/>
                <a:gd name="connsiteY13" fmla="*/ 285703 h 4336518"/>
                <a:gd name="connsiteX14" fmla="*/ 3163858 w 5307644"/>
                <a:gd name="connsiteY14" fmla="*/ 304579 h 4336518"/>
                <a:gd name="connsiteX15" fmla="*/ 2615108 w 5307644"/>
                <a:gd name="connsiteY15" fmla="*/ 413546 h 4336518"/>
                <a:gd name="connsiteX16" fmla="*/ 2090201 w 5307644"/>
                <a:gd name="connsiteY16" fmla="*/ 603167 h 4336518"/>
                <a:gd name="connsiteX17" fmla="*/ 1152228 w 5307644"/>
                <a:gd name="connsiteY17" fmla="*/ 1185758 h 4336518"/>
                <a:gd name="connsiteX18" fmla="*/ 768796 w 5307644"/>
                <a:gd name="connsiteY18" fmla="*/ 1574544 h 4336518"/>
                <a:gd name="connsiteX19" fmla="*/ 465637 w 5307644"/>
                <a:gd name="connsiteY19" fmla="*/ 2021033 h 4336518"/>
                <a:gd name="connsiteX20" fmla="*/ 259898 w 5307644"/>
                <a:gd name="connsiteY20" fmla="*/ 2514605 h 4336518"/>
                <a:gd name="connsiteX21" fmla="*/ 185075 w 5307644"/>
                <a:gd name="connsiteY21" fmla="*/ 3040781 h 4336518"/>
                <a:gd name="connsiteX22" fmla="*/ 216639 w 5307644"/>
                <a:gd name="connsiteY22" fmla="*/ 3298400 h 4336518"/>
                <a:gd name="connsiteX23" fmla="*/ 309857 w 5307644"/>
                <a:gd name="connsiteY23" fmla="*/ 3539393 h 4336518"/>
                <a:gd name="connsiteX24" fmla="*/ 374918 w 5307644"/>
                <a:gd name="connsiteY24" fmla="*/ 3652866 h 4336518"/>
                <a:gd name="connsiteX25" fmla="*/ 449628 w 5307644"/>
                <a:gd name="connsiteY25" fmla="*/ 3762691 h 4336518"/>
                <a:gd name="connsiteX26" fmla="*/ 622212 w 5307644"/>
                <a:gd name="connsiteY26" fmla="*/ 3974942 h 4336518"/>
                <a:gd name="connsiteX27" fmla="*/ 808989 w 5307644"/>
                <a:gd name="connsiteY27" fmla="*/ 4188802 h 4336518"/>
                <a:gd name="connsiteX28" fmla="*/ 901868 w 5307644"/>
                <a:gd name="connsiteY28" fmla="*/ 4300450 h 4336518"/>
                <a:gd name="connsiteX29" fmla="*/ 931233 w 5307644"/>
                <a:gd name="connsiteY29" fmla="*/ 4336518 h 4336518"/>
                <a:gd name="connsiteX30" fmla="*/ 512426 w 5307644"/>
                <a:gd name="connsiteY30" fmla="*/ 4336518 h 4336518"/>
                <a:gd name="connsiteX31" fmla="*/ 379799 w 5307644"/>
                <a:gd name="connsiteY31" fmla="*/ 4138930 h 4336518"/>
                <a:gd name="connsiteX32" fmla="*/ 226177 w 5307644"/>
                <a:gd name="connsiteY32" fmla="*/ 3891071 h 4336518"/>
                <a:gd name="connsiteX33" fmla="*/ 156916 w 5307644"/>
                <a:gd name="connsiteY33" fmla="*/ 3759688 h 4336518"/>
                <a:gd name="connsiteX34" fmla="*/ 98101 w 5307644"/>
                <a:gd name="connsiteY34" fmla="*/ 3622191 h 4336518"/>
                <a:gd name="connsiteX35" fmla="*/ 53025 w 5307644"/>
                <a:gd name="connsiteY35" fmla="*/ 3479547 h 4336518"/>
                <a:gd name="connsiteX36" fmla="*/ 36221 w 5307644"/>
                <a:gd name="connsiteY36" fmla="*/ 3406831 h 4336518"/>
                <a:gd name="connsiteX37" fmla="*/ 28841 w 5307644"/>
                <a:gd name="connsiteY37" fmla="*/ 3370365 h 4336518"/>
                <a:gd name="connsiteX38" fmla="*/ 22709 w 5307644"/>
                <a:gd name="connsiteY38" fmla="*/ 3333792 h 4336518"/>
                <a:gd name="connsiteX39" fmla="*/ 0 w 5307644"/>
                <a:gd name="connsiteY39" fmla="*/ 3040781 h 4336518"/>
                <a:gd name="connsiteX40" fmla="*/ 63017 w 5307644"/>
                <a:gd name="connsiteY40" fmla="*/ 2469880 h 4336518"/>
                <a:gd name="connsiteX41" fmla="*/ 252405 w 5307644"/>
                <a:gd name="connsiteY41" fmla="*/ 1922897 h 4336518"/>
                <a:gd name="connsiteX42" fmla="*/ 962499 w 5307644"/>
                <a:gd name="connsiteY42" fmla="*/ 993992 h 4336518"/>
                <a:gd name="connsiteX43" fmla="*/ 1433359 w 5307644"/>
                <a:gd name="connsiteY43" fmla="*/ 630088 h 4336518"/>
                <a:gd name="connsiteX44" fmla="*/ 1959628 w 5307644"/>
                <a:gd name="connsiteY44" fmla="*/ 341151 h 4336518"/>
                <a:gd name="connsiteX45" fmla="*/ 3127865 w 5307644"/>
                <a:gd name="connsiteY45" fmla="*/ 22508 h 4336518"/>
                <a:gd name="connsiteX46" fmla="*/ 3433280 w 5307644"/>
                <a:gd name="connsiteY46" fmla="*/ 1379 h 433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07644" h="4336518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C5373BF-BD61-4FCF-8ECF-21DFEBE0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4026353 h 4311738"/>
                <a:gd name="connsiteX1" fmla="*/ 5308830 w 5308830"/>
                <a:gd name="connsiteY1" fmla="*/ 4311738 h 4311738"/>
                <a:gd name="connsiteX2" fmla="*/ 4948051 w 5308830"/>
                <a:gd name="connsiteY2" fmla="*/ 4311738 h 4311738"/>
                <a:gd name="connsiteX3" fmla="*/ 5002803 w 5308830"/>
                <a:gd name="connsiteY3" fmla="*/ 4271506 h 4311738"/>
                <a:gd name="connsiteX4" fmla="*/ 5221147 w 5308830"/>
                <a:gd name="connsiteY4" fmla="*/ 4102386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314056 h 4311738"/>
                <a:gd name="connsiteX9" fmla="*/ 5241798 w 5308830"/>
                <a:gd name="connsiteY9" fmla="*/ 1229961 h 4311738"/>
                <a:gd name="connsiteX10" fmla="*/ 4547599 w 5308830"/>
                <a:gd name="connsiteY10" fmla="*/ 723841 h 4311738"/>
                <a:gd name="connsiteX11" fmla="*/ 3595773 w 5308830"/>
                <a:gd name="connsiteY11" fmla="*/ 536258 h 4311738"/>
                <a:gd name="connsiteX12" fmla="*/ 2484874 w 5308830"/>
                <a:gd name="connsiteY12" fmla="*/ 738106 h 4311738"/>
                <a:gd name="connsiteX13" fmla="*/ 1497964 w 5308830"/>
                <a:gd name="connsiteY13" fmla="*/ 1292596 h 4311738"/>
                <a:gd name="connsiteX14" fmla="*/ 815348 w 5308830"/>
                <a:gd name="connsiteY14" fmla="*/ 2092157 h 4311738"/>
                <a:gd name="connsiteX15" fmla="*/ 567825 w 5308830"/>
                <a:gd name="connsiteY15" fmla="*/ 3022671 h 4311738"/>
                <a:gd name="connsiteX16" fmla="*/ 977486 w 5308830"/>
                <a:gd name="connsiteY16" fmla="*/ 3886690 h 4311738"/>
                <a:gd name="connsiteX17" fmla="*/ 1183907 w 5308830"/>
                <a:gd name="connsiteY17" fmla="*/ 4160932 h 4311738"/>
                <a:gd name="connsiteX18" fmla="*/ 1285607 w 5308830"/>
                <a:gd name="connsiteY18" fmla="*/ 4296799 h 4311738"/>
                <a:gd name="connsiteX19" fmla="*/ 1297817 w 5308830"/>
                <a:gd name="connsiteY19" fmla="*/ 4311738 h 4311738"/>
                <a:gd name="connsiteX20" fmla="*/ 602176 w 5308830"/>
                <a:gd name="connsiteY20" fmla="*/ 4311738 h 4311738"/>
                <a:gd name="connsiteX21" fmla="*/ 583893 w 5308830"/>
                <a:gd name="connsiteY21" fmla="*/ 4287205 h 4311738"/>
                <a:gd name="connsiteX22" fmla="*/ 0 w 5308830"/>
                <a:gd name="connsiteY22" fmla="*/ 3022564 h 4311738"/>
                <a:gd name="connsiteX23" fmla="*/ 3595773 w 5308830"/>
                <a:gd name="connsiteY23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308830" h="4311738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E6B45AB-7CCC-4949-9DC2-116644B5F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3880900 h 4311738"/>
                <a:gd name="connsiteX1" fmla="*/ 5308830 w 5308830"/>
                <a:gd name="connsiteY1" fmla="*/ 4311738 h 4311738"/>
                <a:gd name="connsiteX2" fmla="*/ 4763109 w 5308830"/>
                <a:gd name="connsiteY2" fmla="*/ 4311738 h 4311738"/>
                <a:gd name="connsiteX3" fmla="*/ 4929066 w 5308830"/>
                <a:gd name="connsiteY3" fmla="*/ 4189789 h 4311738"/>
                <a:gd name="connsiteX4" fmla="*/ 5142959 w 5308830"/>
                <a:gd name="connsiteY4" fmla="*/ 4024320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498438 h 4311738"/>
                <a:gd name="connsiteX9" fmla="*/ 5289422 w 5308830"/>
                <a:gd name="connsiteY9" fmla="*/ 1468062 h 4311738"/>
                <a:gd name="connsiteX10" fmla="*/ 5154710 w 5308830"/>
                <a:gd name="connsiteY10" fmla="*/ 1298924 h 4311738"/>
                <a:gd name="connsiteX11" fmla="*/ 4499685 w 5308830"/>
                <a:gd name="connsiteY11" fmla="*/ 821118 h 4311738"/>
                <a:gd name="connsiteX12" fmla="*/ 3595773 w 5308830"/>
                <a:gd name="connsiteY12" fmla="*/ 643510 h 4311738"/>
                <a:gd name="connsiteX13" fmla="*/ 2525523 w 5308830"/>
                <a:gd name="connsiteY13" fmla="*/ 838172 h 4311738"/>
                <a:gd name="connsiteX14" fmla="*/ 1571767 w 5308830"/>
                <a:gd name="connsiteY14" fmla="*/ 1374000 h 4311738"/>
                <a:gd name="connsiteX15" fmla="*/ 916173 w 5308830"/>
                <a:gd name="connsiteY15" fmla="*/ 2141277 h 4311738"/>
                <a:gd name="connsiteX16" fmla="*/ 681254 w 5308830"/>
                <a:gd name="connsiteY16" fmla="*/ 3022671 h 4311738"/>
                <a:gd name="connsiteX17" fmla="*/ 1069115 w 5308830"/>
                <a:gd name="connsiteY17" fmla="*/ 3823519 h 4311738"/>
                <a:gd name="connsiteX18" fmla="*/ 1277807 w 5308830"/>
                <a:gd name="connsiteY18" fmla="*/ 4100764 h 4311738"/>
                <a:gd name="connsiteX19" fmla="*/ 1373308 w 5308830"/>
                <a:gd name="connsiteY19" fmla="*/ 4228488 h 4311738"/>
                <a:gd name="connsiteX20" fmla="*/ 1441062 w 5308830"/>
                <a:gd name="connsiteY20" fmla="*/ 4311738 h 4311738"/>
                <a:gd name="connsiteX21" fmla="*/ 602176 w 5308830"/>
                <a:gd name="connsiteY21" fmla="*/ 4311738 h 4311738"/>
                <a:gd name="connsiteX22" fmla="*/ 583893 w 5308830"/>
                <a:gd name="connsiteY22" fmla="*/ 4287205 h 4311738"/>
                <a:gd name="connsiteX23" fmla="*/ 0 w 5308830"/>
                <a:gd name="connsiteY23" fmla="*/ 3022564 h 4311738"/>
                <a:gd name="connsiteX24" fmla="*/ 3595773 w 5308830"/>
                <a:gd name="connsiteY24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08830" h="4311738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19">
            <a:extLst>
              <a:ext uri="{FF2B5EF4-FFF2-40B4-BE49-F238E27FC236}">
                <a16:creationId xmlns:a16="http://schemas.microsoft.com/office/drawing/2014/main" id="{61D22245-3D67-419C-A6B5-DD0EB0D8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3758" y="0"/>
            <a:ext cx="5081407" cy="3133064"/>
            <a:chOff x="5907711" y="0"/>
            <a:chExt cx="5081407" cy="3133064"/>
          </a:xfrm>
          <a:solidFill>
            <a:schemeClr val="accent5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3A64720-9AA0-4796-8E62-15672228C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9200" y="0"/>
              <a:ext cx="5069918" cy="3111852"/>
            </a:xfrm>
            <a:custGeom>
              <a:avLst/>
              <a:gdLst>
                <a:gd name="connsiteX0" fmla="*/ 145909 w 5069918"/>
                <a:gd name="connsiteY0" fmla="*/ 0 h 3111852"/>
                <a:gd name="connsiteX1" fmla="*/ 205279 w 5069918"/>
                <a:gd name="connsiteY1" fmla="*/ 0 h 3111852"/>
                <a:gd name="connsiteX2" fmla="*/ 202868 w 5069918"/>
                <a:gd name="connsiteY2" fmla="*/ 5043 h 3111852"/>
                <a:gd name="connsiteX3" fmla="*/ 191273 w 5069918"/>
                <a:gd name="connsiteY3" fmla="*/ 30818 h 3111852"/>
                <a:gd name="connsiteX4" fmla="*/ 169129 w 5069918"/>
                <a:gd name="connsiteY4" fmla="*/ 82781 h 3111852"/>
                <a:gd name="connsiteX5" fmla="*/ 148381 w 5069918"/>
                <a:gd name="connsiteY5" fmla="*/ 135320 h 3111852"/>
                <a:gd name="connsiteX6" fmla="*/ 80903 w 5069918"/>
                <a:gd name="connsiteY6" fmla="*/ 350499 h 3111852"/>
                <a:gd name="connsiteX7" fmla="*/ 26154 w 5069918"/>
                <a:gd name="connsiteY7" fmla="*/ 796339 h 3111852"/>
                <a:gd name="connsiteX8" fmla="*/ 49170 w 5069918"/>
                <a:gd name="connsiteY8" fmla="*/ 1018931 h 3111852"/>
                <a:gd name="connsiteX9" fmla="*/ 119437 w 5069918"/>
                <a:gd name="connsiteY9" fmla="*/ 1231804 h 3111852"/>
                <a:gd name="connsiteX10" fmla="*/ 143672 w 5069918"/>
                <a:gd name="connsiteY10" fmla="*/ 1282696 h 3111852"/>
                <a:gd name="connsiteX11" fmla="*/ 170611 w 5069918"/>
                <a:gd name="connsiteY11" fmla="*/ 1332436 h 3111852"/>
                <a:gd name="connsiteX12" fmla="*/ 230330 w 5069918"/>
                <a:gd name="connsiteY12" fmla="*/ 1428867 h 3111852"/>
                <a:gd name="connsiteX13" fmla="*/ 296237 w 5069918"/>
                <a:gd name="connsiteY13" fmla="*/ 1522004 h 3111852"/>
                <a:gd name="connsiteX14" fmla="*/ 366853 w 5069918"/>
                <a:gd name="connsiteY14" fmla="*/ 1612506 h 3111852"/>
                <a:gd name="connsiteX15" fmla="*/ 513838 w 5069918"/>
                <a:gd name="connsiteY15" fmla="*/ 1791535 h 3111852"/>
                <a:gd name="connsiteX16" fmla="*/ 587330 w 5069918"/>
                <a:gd name="connsiteY16" fmla="*/ 1882283 h 3111852"/>
                <a:gd name="connsiteX17" fmla="*/ 658817 w 5069918"/>
                <a:gd name="connsiteY17" fmla="*/ 1974186 h 3111852"/>
                <a:gd name="connsiteX18" fmla="*/ 730305 w 5069918"/>
                <a:gd name="connsiteY18" fmla="*/ 2062959 h 3111852"/>
                <a:gd name="connsiteX19" fmla="*/ 805018 w 5069918"/>
                <a:gd name="connsiteY19" fmla="*/ 2148685 h 3111852"/>
                <a:gd name="connsiteX20" fmla="*/ 963424 w 5069918"/>
                <a:gd name="connsiteY20" fmla="*/ 2310337 h 3111852"/>
                <a:gd name="connsiteX21" fmla="*/ 1319204 w 5069918"/>
                <a:gd name="connsiteY21" fmla="*/ 2580196 h 3111852"/>
                <a:gd name="connsiteX22" fmla="*/ 1515882 w 5069918"/>
                <a:gd name="connsiteY22" fmla="*/ 2681651 h 3111852"/>
                <a:gd name="connsiteX23" fmla="*/ 1723456 w 5069918"/>
                <a:gd name="connsiteY23" fmla="*/ 2758319 h 3111852"/>
                <a:gd name="connsiteX24" fmla="*/ 1939662 w 5069918"/>
                <a:gd name="connsiteY24" fmla="*/ 2811269 h 3111852"/>
                <a:gd name="connsiteX25" fmla="*/ 2162581 w 5069918"/>
                <a:gd name="connsiteY25" fmla="*/ 2840916 h 3111852"/>
                <a:gd name="connsiteX26" fmla="*/ 2389597 w 5069918"/>
                <a:gd name="connsiteY26" fmla="*/ 2850221 h 3111852"/>
                <a:gd name="connsiteX27" fmla="*/ 2446002 w 5069918"/>
                <a:gd name="connsiteY27" fmla="*/ 2849808 h 3111852"/>
                <a:gd name="connsiteX28" fmla="*/ 2473638 w 5069918"/>
                <a:gd name="connsiteY28" fmla="*/ 2849151 h 3111852"/>
                <a:gd name="connsiteX29" fmla="*/ 2501187 w 5069918"/>
                <a:gd name="connsiteY29" fmla="*/ 2847832 h 3111852"/>
                <a:gd name="connsiteX30" fmla="*/ 2610685 w 5069918"/>
                <a:gd name="connsiteY30" fmla="*/ 2838774 h 3111852"/>
                <a:gd name="connsiteX31" fmla="*/ 3033071 w 5069918"/>
                <a:gd name="connsiteY31" fmla="*/ 2730979 h 3111852"/>
                <a:gd name="connsiteX32" fmla="*/ 3232974 w 5069918"/>
                <a:gd name="connsiteY32" fmla="*/ 2637430 h 3111852"/>
                <a:gd name="connsiteX33" fmla="*/ 3425990 w 5069918"/>
                <a:gd name="connsiteY33" fmla="*/ 2523622 h 3111852"/>
                <a:gd name="connsiteX34" fmla="*/ 3613601 w 5069918"/>
                <a:gd name="connsiteY34" fmla="*/ 2394827 h 3111852"/>
                <a:gd name="connsiteX35" fmla="*/ 3706185 w 5069918"/>
                <a:gd name="connsiteY35" fmla="*/ 2326642 h 3111852"/>
                <a:gd name="connsiteX36" fmla="*/ 3799729 w 5069918"/>
                <a:gd name="connsiteY36" fmla="*/ 2255904 h 3111852"/>
                <a:gd name="connsiteX37" fmla="*/ 4175561 w 5069918"/>
                <a:gd name="connsiteY37" fmla="*/ 1976821 h 3111852"/>
                <a:gd name="connsiteX38" fmla="*/ 4517132 w 5069918"/>
                <a:gd name="connsiteY38" fmla="*/ 1683080 h 3111852"/>
                <a:gd name="connsiteX39" fmla="*/ 4659758 w 5069918"/>
                <a:gd name="connsiteY39" fmla="*/ 1519452 h 3111852"/>
                <a:gd name="connsiteX40" fmla="*/ 4773178 w 5069918"/>
                <a:gd name="connsiteY40" fmla="*/ 1340423 h 3111852"/>
                <a:gd name="connsiteX41" fmla="*/ 4892092 w 5069918"/>
                <a:gd name="connsiteY41" fmla="*/ 938311 h 3111852"/>
                <a:gd name="connsiteX42" fmla="*/ 4898804 w 5069918"/>
                <a:gd name="connsiteY42" fmla="*/ 831503 h 3111852"/>
                <a:gd name="connsiteX43" fmla="*/ 4899153 w 5069918"/>
                <a:gd name="connsiteY43" fmla="*/ 776988 h 3111852"/>
                <a:gd name="connsiteX44" fmla="*/ 4898456 w 5069918"/>
                <a:gd name="connsiteY44" fmla="*/ 721484 h 3111852"/>
                <a:gd name="connsiteX45" fmla="*/ 4886774 w 5069918"/>
                <a:gd name="connsiteY45" fmla="*/ 499635 h 3111852"/>
                <a:gd name="connsiteX46" fmla="*/ 4815896 w 5069918"/>
                <a:gd name="connsiteY46" fmla="*/ 59970 h 3111852"/>
                <a:gd name="connsiteX47" fmla="*/ 4798654 w 5069918"/>
                <a:gd name="connsiteY47" fmla="*/ 0 h 3111852"/>
                <a:gd name="connsiteX48" fmla="*/ 4909441 w 5069918"/>
                <a:gd name="connsiteY48" fmla="*/ 0 h 3111852"/>
                <a:gd name="connsiteX49" fmla="*/ 4921297 w 5069918"/>
                <a:gd name="connsiteY49" fmla="*/ 34112 h 3111852"/>
                <a:gd name="connsiteX50" fmla="*/ 5027482 w 5069918"/>
                <a:gd name="connsiteY50" fmla="*/ 483740 h 3111852"/>
                <a:gd name="connsiteX51" fmla="*/ 5058082 w 5069918"/>
                <a:gd name="connsiteY51" fmla="*/ 712837 h 3111852"/>
                <a:gd name="connsiteX52" fmla="*/ 5063486 w 5069918"/>
                <a:gd name="connsiteY52" fmla="*/ 770400 h 3111852"/>
                <a:gd name="connsiteX53" fmla="*/ 5067846 w 5069918"/>
                <a:gd name="connsiteY53" fmla="*/ 829033 h 3111852"/>
                <a:gd name="connsiteX54" fmla="*/ 5069414 w 5069918"/>
                <a:gd name="connsiteY54" fmla="*/ 948521 h 3111852"/>
                <a:gd name="connsiteX55" fmla="*/ 5040732 w 5069918"/>
                <a:gd name="connsiteY55" fmla="*/ 1188571 h 3111852"/>
                <a:gd name="connsiteX56" fmla="*/ 4964102 w 5069918"/>
                <a:gd name="connsiteY56" fmla="*/ 1421620 h 3111852"/>
                <a:gd name="connsiteX57" fmla="*/ 4689486 w 5069918"/>
                <a:gd name="connsiteY57" fmla="*/ 1828757 h 3111852"/>
                <a:gd name="connsiteX58" fmla="*/ 4333792 w 5069918"/>
                <a:gd name="connsiteY58" fmla="*/ 2155355 h 3111852"/>
                <a:gd name="connsiteX59" fmla="*/ 3965196 w 5069918"/>
                <a:gd name="connsiteY59" fmla="*/ 2446790 h 3111852"/>
                <a:gd name="connsiteX60" fmla="*/ 3873745 w 5069918"/>
                <a:gd name="connsiteY60" fmla="*/ 2519916 h 3111852"/>
                <a:gd name="connsiteX61" fmla="*/ 3779416 w 5069918"/>
                <a:gd name="connsiteY61" fmla="*/ 2593454 h 3111852"/>
                <a:gd name="connsiteX62" fmla="*/ 3582739 w 5069918"/>
                <a:gd name="connsiteY62" fmla="*/ 2735343 h 3111852"/>
                <a:gd name="connsiteX63" fmla="*/ 3371851 w 5069918"/>
                <a:gd name="connsiteY63" fmla="*/ 2865126 h 3111852"/>
                <a:gd name="connsiteX64" fmla="*/ 3143614 w 5069918"/>
                <a:gd name="connsiteY64" fmla="*/ 2974568 h 3111852"/>
                <a:gd name="connsiteX65" fmla="*/ 2643552 w 5069918"/>
                <a:gd name="connsiteY65" fmla="*/ 3101304 h 3111852"/>
                <a:gd name="connsiteX66" fmla="*/ 2514264 w 5069918"/>
                <a:gd name="connsiteY66" fmla="*/ 3110445 h 3111852"/>
                <a:gd name="connsiteX67" fmla="*/ 2481920 w 5069918"/>
                <a:gd name="connsiteY67" fmla="*/ 3111598 h 3111852"/>
                <a:gd name="connsiteX68" fmla="*/ 2449664 w 5069918"/>
                <a:gd name="connsiteY68" fmla="*/ 3111763 h 3111852"/>
                <a:gd name="connsiteX69" fmla="*/ 2386284 w 5069918"/>
                <a:gd name="connsiteY69" fmla="*/ 3111022 h 3111852"/>
                <a:gd name="connsiteX70" fmla="*/ 2260658 w 5069918"/>
                <a:gd name="connsiteY70" fmla="*/ 3106080 h 3111852"/>
                <a:gd name="connsiteX71" fmla="*/ 2134945 w 5069918"/>
                <a:gd name="connsiteY71" fmla="*/ 3094716 h 3111852"/>
                <a:gd name="connsiteX72" fmla="*/ 1884564 w 5069918"/>
                <a:gd name="connsiteY72" fmla="*/ 3054200 h 3111852"/>
                <a:gd name="connsiteX73" fmla="*/ 1639764 w 5069918"/>
                <a:gd name="connsiteY73" fmla="*/ 2984286 h 3111852"/>
                <a:gd name="connsiteX74" fmla="*/ 1407081 w 5069918"/>
                <a:gd name="connsiteY74" fmla="*/ 2882913 h 3111852"/>
                <a:gd name="connsiteX75" fmla="*/ 1193491 w 5069918"/>
                <a:gd name="connsiteY75" fmla="*/ 2750989 h 3111852"/>
                <a:gd name="connsiteX76" fmla="*/ 836141 w 5069918"/>
                <a:gd name="connsiteY76" fmla="*/ 2418627 h 3111852"/>
                <a:gd name="connsiteX77" fmla="*/ 690812 w 5069918"/>
                <a:gd name="connsiteY77" fmla="*/ 2230210 h 3111852"/>
                <a:gd name="connsiteX78" fmla="*/ 562397 w 5069918"/>
                <a:gd name="connsiteY78" fmla="*/ 2033725 h 3111852"/>
                <a:gd name="connsiteX79" fmla="*/ 502504 w 5069918"/>
                <a:gd name="connsiteY79" fmla="*/ 1936223 h 3111852"/>
                <a:gd name="connsiteX80" fmla="*/ 440258 w 5069918"/>
                <a:gd name="connsiteY80" fmla="*/ 1840368 h 3111852"/>
                <a:gd name="connsiteX81" fmla="*/ 310360 w 5069918"/>
                <a:gd name="connsiteY81" fmla="*/ 1649481 h 3111852"/>
                <a:gd name="connsiteX82" fmla="*/ 246806 w 5069918"/>
                <a:gd name="connsiteY82" fmla="*/ 1552391 h 3111852"/>
                <a:gd name="connsiteX83" fmla="*/ 186303 w 5069918"/>
                <a:gd name="connsiteY83" fmla="*/ 1453160 h 3111852"/>
                <a:gd name="connsiteX84" fmla="*/ 84390 w 5069918"/>
                <a:gd name="connsiteY84" fmla="*/ 1244980 h 3111852"/>
                <a:gd name="connsiteX85" fmla="*/ 20139 w 5069918"/>
                <a:gd name="connsiteY85" fmla="*/ 1024037 h 3111852"/>
                <a:gd name="connsiteX86" fmla="*/ 0 w 5069918"/>
                <a:gd name="connsiteY86" fmla="*/ 796339 h 3111852"/>
                <a:gd name="connsiteX87" fmla="*/ 102773 w 5069918"/>
                <a:gd name="connsiteY87" fmla="*/ 121376 h 311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069918" h="3111852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1BCBF53-F859-485D-8008-16DE1F4FB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3885" y="1"/>
              <a:ext cx="4960549" cy="2918955"/>
            </a:xfrm>
            <a:custGeom>
              <a:avLst/>
              <a:gdLst>
                <a:gd name="connsiteX0" fmla="*/ 154335 w 4960549"/>
                <a:gd name="connsiteY0" fmla="*/ 0 h 2918955"/>
                <a:gd name="connsiteX1" fmla="*/ 347871 w 4960549"/>
                <a:gd name="connsiteY1" fmla="*/ 0 h 2918955"/>
                <a:gd name="connsiteX2" fmla="*/ 268143 w 4960549"/>
                <a:gd name="connsiteY2" fmla="*/ 165468 h 2918955"/>
                <a:gd name="connsiteX3" fmla="*/ 199554 w 4960549"/>
                <a:gd name="connsiteY3" fmla="*/ 358938 h 2918955"/>
                <a:gd name="connsiteX4" fmla="*/ 142104 w 4960549"/>
                <a:gd name="connsiteY4" fmla="*/ 762944 h 2918955"/>
                <a:gd name="connsiteX5" fmla="*/ 166339 w 4960549"/>
                <a:gd name="connsiteY5" fmla="*/ 960748 h 2918955"/>
                <a:gd name="connsiteX6" fmla="*/ 237914 w 4960549"/>
                <a:gd name="connsiteY6" fmla="*/ 1145787 h 2918955"/>
                <a:gd name="connsiteX7" fmla="*/ 287868 w 4960549"/>
                <a:gd name="connsiteY7" fmla="*/ 1232913 h 2918955"/>
                <a:gd name="connsiteX8" fmla="*/ 345232 w 4960549"/>
                <a:gd name="connsiteY8" fmla="*/ 1317239 h 2918955"/>
                <a:gd name="connsiteX9" fmla="*/ 477745 w 4960549"/>
                <a:gd name="connsiteY9" fmla="*/ 1480209 h 2918955"/>
                <a:gd name="connsiteX10" fmla="*/ 621156 w 4960549"/>
                <a:gd name="connsiteY10" fmla="*/ 1644414 h 2918955"/>
                <a:gd name="connsiteX11" fmla="*/ 692469 w 4960549"/>
                <a:gd name="connsiteY11" fmla="*/ 1730140 h 2918955"/>
                <a:gd name="connsiteX12" fmla="*/ 726731 w 4960549"/>
                <a:gd name="connsiteY12" fmla="*/ 1772220 h 2918955"/>
                <a:gd name="connsiteX13" fmla="*/ 760295 w 4960549"/>
                <a:gd name="connsiteY13" fmla="*/ 1812489 h 2918955"/>
                <a:gd name="connsiteX14" fmla="*/ 1048685 w 4960549"/>
                <a:gd name="connsiteY14" fmla="*/ 2110101 h 2918955"/>
                <a:gd name="connsiteX15" fmla="*/ 1202035 w 4960549"/>
                <a:gd name="connsiteY15" fmla="*/ 2244002 h 2918955"/>
                <a:gd name="connsiteX16" fmla="*/ 1362620 w 4960549"/>
                <a:gd name="connsiteY16" fmla="*/ 2367443 h 2918955"/>
                <a:gd name="connsiteX17" fmla="*/ 1721364 w 4960549"/>
                <a:gd name="connsiteY17" fmla="*/ 2562694 h 2918955"/>
                <a:gd name="connsiteX18" fmla="*/ 1922052 w 4960549"/>
                <a:gd name="connsiteY18" fmla="*/ 2617868 h 2918955"/>
                <a:gd name="connsiteX19" fmla="*/ 1973488 w 4960549"/>
                <a:gd name="connsiteY19" fmla="*/ 2627586 h 2918955"/>
                <a:gd name="connsiteX20" fmla="*/ 2025360 w 4960549"/>
                <a:gd name="connsiteY20" fmla="*/ 2635738 h 2918955"/>
                <a:gd name="connsiteX21" fmla="*/ 2130063 w 4960549"/>
                <a:gd name="connsiteY21" fmla="*/ 2647432 h 2918955"/>
                <a:gd name="connsiteX22" fmla="*/ 2182719 w 4960549"/>
                <a:gd name="connsiteY22" fmla="*/ 2651220 h 2918955"/>
                <a:gd name="connsiteX23" fmla="*/ 2235551 w 4960549"/>
                <a:gd name="connsiteY23" fmla="*/ 2653855 h 2918955"/>
                <a:gd name="connsiteX24" fmla="*/ 2288556 w 4960549"/>
                <a:gd name="connsiteY24" fmla="*/ 2655008 h 2918955"/>
                <a:gd name="connsiteX25" fmla="*/ 2341648 w 4960549"/>
                <a:gd name="connsiteY25" fmla="*/ 2654761 h 2918955"/>
                <a:gd name="connsiteX26" fmla="*/ 2368238 w 4960549"/>
                <a:gd name="connsiteY26" fmla="*/ 2654514 h 2918955"/>
                <a:gd name="connsiteX27" fmla="*/ 2393869 w 4960549"/>
                <a:gd name="connsiteY27" fmla="*/ 2653443 h 2918955"/>
                <a:gd name="connsiteX28" fmla="*/ 2419413 w 4960549"/>
                <a:gd name="connsiteY28" fmla="*/ 2652208 h 2918955"/>
                <a:gd name="connsiteX29" fmla="*/ 2444869 w 4960549"/>
                <a:gd name="connsiteY29" fmla="*/ 2650232 h 2918955"/>
                <a:gd name="connsiteX30" fmla="*/ 2545823 w 4960549"/>
                <a:gd name="connsiteY30" fmla="*/ 2638456 h 2918955"/>
                <a:gd name="connsiteX31" fmla="*/ 2930373 w 4960549"/>
                <a:gd name="connsiteY31" fmla="*/ 2519213 h 2918955"/>
                <a:gd name="connsiteX32" fmla="*/ 3285631 w 4960549"/>
                <a:gd name="connsiteY32" fmla="*/ 2310210 h 2918955"/>
                <a:gd name="connsiteX33" fmla="*/ 3371764 w 4960549"/>
                <a:gd name="connsiteY33" fmla="*/ 2248778 h 2918955"/>
                <a:gd name="connsiteX34" fmla="*/ 3457898 w 4960549"/>
                <a:gd name="connsiteY34" fmla="*/ 2185286 h 2918955"/>
                <a:gd name="connsiteX35" fmla="*/ 3632344 w 4960549"/>
                <a:gd name="connsiteY35" fmla="*/ 2053527 h 2918955"/>
                <a:gd name="connsiteX36" fmla="*/ 3990915 w 4960549"/>
                <a:gd name="connsiteY36" fmla="*/ 1798490 h 2918955"/>
                <a:gd name="connsiteX37" fmla="*/ 4324988 w 4960549"/>
                <a:gd name="connsiteY37" fmla="*/ 1544854 h 2918955"/>
                <a:gd name="connsiteX38" fmla="*/ 4592107 w 4960549"/>
                <a:gd name="connsiteY38" fmla="*/ 1254159 h 2918955"/>
                <a:gd name="connsiteX39" fmla="*/ 4683123 w 4960549"/>
                <a:gd name="connsiteY39" fmla="*/ 1085179 h 2918955"/>
                <a:gd name="connsiteX40" fmla="*/ 4738568 w 4960549"/>
                <a:gd name="connsiteY40" fmla="*/ 900551 h 2918955"/>
                <a:gd name="connsiteX41" fmla="*/ 4753913 w 4960549"/>
                <a:gd name="connsiteY41" fmla="*/ 803708 h 2918955"/>
                <a:gd name="connsiteX42" fmla="*/ 4756441 w 4960549"/>
                <a:gd name="connsiteY42" fmla="*/ 779167 h 2918955"/>
                <a:gd name="connsiteX43" fmla="*/ 4758358 w 4960549"/>
                <a:gd name="connsiteY43" fmla="*/ 754133 h 2918955"/>
                <a:gd name="connsiteX44" fmla="*/ 4761147 w 4960549"/>
                <a:gd name="connsiteY44" fmla="*/ 702417 h 2918955"/>
                <a:gd name="connsiteX45" fmla="*/ 4756353 w 4960549"/>
                <a:gd name="connsiteY45" fmla="*/ 495638 h 2918955"/>
                <a:gd name="connsiteX46" fmla="*/ 4725578 w 4960549"/>
                <a:gd name="connsiteY46" fmla="*/ 291411 h 2918955"/>
                <a:gd name="connsiteX47" fmla="*/ 4673358 w 4960549"/>
                <a:gd name="connsiteY47" fmla="*/ 92042 h 2918955"/>
                <a:gd name="connsiteX48" fmla="*/ 4644342 w 4960549"/>
                <a:gd name="connsiteY48" fmla="*/ 0 h 2918955"/>
                <a:gd name="connsiteX49" fmla="*/ 4862756 w 4960549"/>
                <a:gd name="connsiteY49" fmla="*/ 0 h 2918955"/>
                <a:gd name="connsiteX50" fmla="*/ 4876138 w 4960549"/>
                <a:gd name="connsiteY50" fmla="*/ 45680 h 2918955"/>
                <a:gd name="connsiteX51" fmla="*/ 4911707 w 4960549"/>
                <a:gd name="connsiteY51" fmla="*/ 263329 h 2918955"/>
                <a:gd name="connsiteX52" fmla="*/ 4934809 w 4960549"/>
                <a:gd name="connsiteY52" fmla="*/ 481145 h 2918955"/>
                <a:gd name="connsiteX53" fmla="*/ 4953205 w 4960549"/>
                <a:gd name="connsiteY53" fmla="*/ 698959 h 2918955"/>
                <a:gd name="connsiteX54" fmla="*/ 4956953 w 4960549"/>
                <a:gd name="connsiteY54" fmla="*/ 753557 h 2918955"/>
                <a:gd name="connsiteX55" fmla="*/ 4958611 w 4960549"/>
                <a:gd name="connsiteY55" fmla="*/ 781638 h 2918955"/>
                <a:gd name="connsiteX56" fmla="*/ 4959831 w 4960549"/>
                <a:gd name="connsiteY56" fmla="*/ 810213 h 2918955"/>
                <a:gd name="connsiteX57" fmla="*/ 4958174 w 4960549"/>
                <a:gd name="connsiteY57" fmla="*/ 925338 h 2918955"/>
                <a:gd name="connsiteX58" fmla="*/ 4834030 w 4960549"/>
                <a:gd name="connsiteY58" fmla="*/ 1377519 h 2918955"/>
                <a:gd name="connsiteX59" fmla="*/ 4558106 w 4960549"/>
                <a:gd name="connsiteY59" fmla="*/ 1761515 h 2918955"/>
                <a:gd name="connsiteX60" fmla="*/ 4389937 w 4960549"/>
                <a:gd name="connsiteY60" fmla="*/ 1921603 h 2918955"/>
                <a:gd name="connsiteX61" fmla="*/ 4214618 w 4960549"/>
                <a:gd name="connsiteY61" fmla="*/ 2067115 h 2918955"/>
                <a:gd name="connsiteX62" fmla="*/ 3858489 w 4960549"/>
                <a:gd name="connsiteY62" fmla="*/ 2329316 h 2918955"/>
                <a:gd name="connsiteX63" fmla="*/ 3768868 w 4960549"/>
                <a:gd name="connsiteY63" fmla="*/ 2393301 h 2918955"/>
                <a:gd name="connsiteX64" fmla="*/ 3676806 w 4960549"/>
                <a:gd name="connsiteY64" fmla="*/ 2457698 h 2918955"/>
                <a:gd name="connsiteX65" fmla="*/ 3582477 w 4960549"/>
                <a:gd name="connsiteY65" fmla="*/ 2521272 h 2918955"/>
                <a:gd name="connsiteX66" fmla="*/ 3485185 w 4960549"/>
                <a:gd name="connsiteY66" fmla="*/ 2583035 h 2918955"/>
                <a:gd name="connsiteX67" fmla="*/ 3280923 w 4960549"/>
                <a:gd name="connsiteY67" fmla="*/ 2698983 h 2918955"/>
                <a:gd name="connsiteX68" fmla="*/ 3061230 w 4960549"/>
                <a:gd name="connsiteY68" fmla="*/ 2797555 h 2918955"/>
                <a:gd name="connsiteX69" fmla="*/ 2583137 w 4960549"/>
                <a:gd name="connsiteY69" fmla="*/ 2910950 h 2918955"/>
                <a:gd name="connsiteX70" fmla="*/ 2460038 w 4960549"/>
                <a:gd name="connsiteY70" fmla="*/ 2918280 h 2918955"/>
                <a:gd name="connsiteX71" fmla="*/ 2429263 w 4960549"/>
                <a:gd name="connsiteY71" fmla="*/ 2918938 h 2918955"/>
                <a:gd name="connsiteX72" fmla="*/ 2398576 w 4960549"/>
                <a:gd name="connsiteY72" fmla="*/ 2918774 h 2918955"/>
                <a:gd name="connsiteX73" fmla="*/ 2367977 w 4960549"/>
                <a:gd name="connsiteY73" fmla="*/ 2918444 h 2918955"/>
                <a:gd name="connsiteX74" fmla="*/ 2338249 w 4960549"/>
                <a:gd name="connsiteY74" fmla="*/ 2917374 h 2918955"/>
                <a:gd name="connsiteX75" fmla="*/ 2100770 w 4960549"/>
                <a:gd name="connsiteY75" fmla="*/ 2899503 h 2918955"/>
                <a:gd name="connsiteX76" fmla="*/ 1864776 w 4960549"/>
                <a:gd name="connsiteY76" fmla="*/ 2860141 h 2918955"/>
                <a:gd name="connsiteX77" fmla="*/ 1632964 w 4960549"/>
                <a:gd name="connsiteY77" fmla="*/ 2798461 h 2918955"/>
                <a:gd name="connsiteX78" fmla="*/ 1189219 w 4960549"/>
                <a:gd name="connsiteY78" fmla="*/ 2613010 h 2918955"/>
                <a:gd name="connsiteX79" fmla="*/ 815305 w 4960549"/>
                <a:gd name="connsiteY79" fmla="*/ 2324292 h 2918955"/>
                <a:gd name="connsiteX80" fmla="*/ 663699 w 4960549"/>
                <a:gd name="connsiteY80" fmla="*/ 2150535 h 2918955"/>
                <a:gd name="connsiteX81" fmla="*/ 531274 w 4960549"/>
                <a:gd name="connsiteY81" fmla="*/ 1966565 h 2918955"/>
                <a:gd name="connsiteX82" fmla="*/ 500325 w 4960549"/>
                <a:gd name="connsiteY82" fmla="*/ 1919709 h 2918955"/>
                <a:gd name="connsiteX83" fmla="*/ 470771 w 4960549"/>
                <a:gd name="connsiteY83" fmla="*/ 1874252 h 2918955"/>
                <a:gd name="connsiteX84" fmla="*/ 412448 w 4960549"/>
                <a:gd name="connsiteY84" fmla="*/ 1786137 h 2918955"/>
                <a:gd name="connsiteX85" fmla="*/ 291616 w 4960549"/>
                <a:gd name="connsiteY85" fmla="*/ 1606122 h 2918955"/>
                <a:gd name="connsiteX86" fmla="*/ 173662 w 4960549"/>
                <a:gd name="connsiteY86" fmla="*/ 1415812 h 2918955"/>
                <a:gd name="connsiteX87" fmla="*/ 120483 w 4960549"/>
                <a:gd name="connsiteY87" fmla="*/ 1314934 h 2918955"/>
                <a:gd name="connsiteX88" fmla="*/ 75324 w 4960549"/>
                <a:gd name="connsiteY88" fmla="*/ 1209361 h 2918955"/>
                <a:gd name="connsiteX89" fmla="*/ 40713 w 4960549"/>
                <a:gd name="connsiteY89" fmla="*/ 1099837 h 2918955"/>
                <a:gd name="connsiteX90" fmla="*/ 27811 w 4960549"/>
                <a:gd name="connsiteY90" fmla="*/ 1044004 h 2918955"/>
                <a:gd name="connsiteX91" fmla="*/ 22144 w 4960549"/>
                <a:gd name="connsiteY91" fmla="*/ 1016004 h 2918955"/>
                <a:gd name="connsiteX92" fmla="*/ 17436 w 4960549"/>
                <a:gd name="connsiteY92" fmla="*/ 987923 h 2918955"/>
                <a:gd name="connsiteX93" fmla="*/ 0 w 4960549"/>
                <a:gd name="connsiteY93" fmla="*/ 762944 h 2918955"/>
                <a:gd name="connsiteX94" fmla="*/ 48385 w 4960549"/>
                <a:gd name="connsiteY94" fmla="*/ 324597 h 2918955"/>
                <a:gd name="connsiteX95" fmla="*/ 108474 w 4960549"/>
                <a:gd name="connsiteY95" fmla="*/ 110839 h 29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960549" h="2918955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36F5721-88D0-4683-BB23-289611A4A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666325 w 4934374"/>
                <a:gd name="connsiteY1" fmla="*/ 0 h 2888360"/>
                <a:gd name="connsiteX2" fmla="*/ 626038 w 4934374"/>
                <a:gd name="connsiteY2" fmla="*/ 65170 h 2888360"/>
                <a:gd name="connsiteX3" fmla="*/ 435986 w 4934374"/>
                <a:gd name="connsiteY3" fmla="*/ 779635 h 2888360"/>
                <a:gd name="connsiteX4" fmla="*/ 750530 w 4934374"/>
                <a:gd name="connsiteY4" fmla="*/ 1443043 h 2888360"/>
                <a:gd name="connsiteX5" fmla="*/ 909024 w 4934374"/>
                <a:gd name="connsiteY5" fmla="*/ 1653610 h 2888360"/>
                <a:gd name="connsiteX6" fmla="*/ 2396223 w 4934374"/>
                <a:gd name="connsiteY6" fmla="*/ 2476694 h 2888360"/>
                <a:gd name="connsiteX7" fmla="*/ 3525201 w 4934374"/>
                <a:gd name="connsiteY7" fmla="*/ 1970327 h 2888360"/>
                <a:gd name="connsiteX8" fmla="*/ 3662596 w 4934374"/>
                <a:gd name="connsiteY8" fmla="*/ 1869778 h 2888360"/>
                <a:gd name="connsiteX9" fmla="*/ 4287500 w 4934374"/>
                <a:gd name="connsiteY9" fmla="*/ 1344141 h 2888360"/>
                <a:gd name="connsiteX10" fmla="*/ 4498563 w 4934374"/>
                <a:gd name="connsiteY10" fmla="*/ 779635 h 2888360"/>
                <a:gd name="connsiteX11" fmla="*/ 4376239 w 4934374"/>
                <a:gd name="connsiteY11" fmla="*/ 16511 h 2888360"/>
                <a:gd name="connsiteX12" fmla="*/ 4369703 w 4934374"/>
                <a:gd name="connsiteY12" fmla="*/ 0 h 2888360"/>
                <a:gd name="connsiteX13" fmla="*/ 4823642 w 4934374"/>
                <a:gd name="connsiteY13" fmla="*/ 0 h 2888360"/>
                <a:gd name="connsiteX14" fmla="*/ 4850554 w 4934374"/>
                <a:gd name="connsiteY14" fmla="*/ 89409 h 2888360"/>
                <a:gd name="connsiteX15" fmla="*/ 4934374 w 4934374"/>
                <a:gd name="connsiteY15" fmla="*/ 779553 h 2888360"/>
                <a:gd name="connsiteX16" fmla="*/ 3793540 w 4934374"/>
                <a:gd name="connsiteY16" fmla="*/ 2294701 h 2888360"/>
                <a:gd name="connsiteX17" fmla="*/ 2396135 w 4934374"/>
                <a:gd name="connsiteY17" fmla="*/ 2888360 h 2888360"/>
                <a:gd name="connsiteX18" fmla="*/ 548273 w 4934374"/>
                <a:gd name="connsiteY18" fmla="*/ 1884684 h 2888360"/>
                <a:gd name="connsiteX19" fmla="*/ 0 w 4934374"/>
                <a:gd name="connsiteY19" fmla="*/ 779553 h 2888360"/>
                <a:gd name="connsiteX20" fmla="*/ 137335 w 4934374"/>
                <a:gd name="connsiteY20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C43E93-F81B-4DAE-9F0A-DF9299A8C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767292 w 4934374"/>
                <a:gd name="connsiteY1" fmla="*/ 0 h 2888360"/>
                <a:gd name="connsiteX2" fmla="*/ 703453 w 4934374"/>
                <a:gd name="connsiteY2" fmla="*/ 102886 h 2888360"/>
                <a:gd name="connsiteX3" fmla="*/ 523079 w 4934374"/>
                <a:gd name="connsiteY3" fmla="*/ 779635 h 2888360"/>
                <a:gd name="connsiteX4" fmla="*/ 820885 w 4934374"/>
                <a:gd name="connsiteY4" fmla="*/ 1394539 h 2888360"/>
                <a:gd name="connsiteX5" fmla="*/ 981122 w 4934374"/>
                <a:gd name="connsiteY5" fmla="*/ 1607412 h 2888360"/>
                <a:gd name="connsiteX6" fmla="*/ 1592426 w 4934374"/>
                <a:gd name="connsiteY6" fmla="*/ 2196871 h 2888360"/>
                <a:gd name="connsiteX7" fmla="*/ 2396135 w 4934374"/>
                <a:gd name="connsiteY7" fmla="*/ 2394345 h 2888360"/>
                <a:gd name="connsiteX8" fmla="*/ 2913111 w 4934374"/>
                <a:gd name="connsiteY8" fmla="*/ 2268597 h 2888360"/>
                <a:gd name="connsiteX9" fmla="*/ 3471411 w 4934374"/>
                <a:gd name="connsiteY9" fmla="*/ 1905518 h 2888360"/>
                <a:gd name="connsiteX10" fmla="*/ 3609242 w 4934374"/>
                <a:gd name="connsiteY10" fmla="*/ 1804640 h 2888360"/>
                <a:gd name="connsiteX11" fmla="*/ 4219151 w 4934374"/>
                <a:gd name="connsiteY11" fmla="*/ 1292919 h 2888360"/>
                <a:gd name="connsiteX12" fmla="*/ 4411295 w 4934374"/>
                <a:gd name="connsiteY12" fmla="*/ 779635 h 2888360"/>
                <a:gd name="connsiteX13" fmla="*/ 4294235 w 4934374"/>
                <a:gd name="connsiteY13" fmla="*/ 44685 h 2888360"/>
                <a:gd name="connsiteX14" fmla="*/ 4276624 w 4934374"/>
                <a:gd name="connsiteY14" fmla="*/ 0 h 2888360"/>
                <a:gd name="connsiteX15" fmla="*/ 4823642 w 4934374"/>
                <a:gd name="connsiteY15" fmla="*/ 0 h 2888360"/>
                <a:gd name="connsiteX16" fmla="*/ 4850554 w 4934374"/>
                <a:gd name="connsiteY16" fmla="*/ 89409 h 2888360"/>
                <a:gd name="connsiteX17" fmla="*/ 4934374 w 4934374"/>
                <a:gd name="connsiteY17" fmla="*/ 779553 h 2888360"/>
                <a:gd name="connsiteX18" fmla="*/ 3793540 w 4934374"/>
                <a:gd name="connsiteY18" fmla="*/ 2294701 h 2888360"/>
                <a:gd name="connsiteX19" fmla="*/ 2396135 w 4934374"/>
                <a:gd name="connsiteY19" fmla="*/ 2888360 h 2888360"/>
                <a:gd name="connsiteX20" fmla="*/ 548273 w 4934374"/>
                <a:gd name="connsiteY20" fmla="*/ 1884684 h 2888360"/>
                <a:gd name="connsiteX21" fmla="*/ 0 w 4934374"/>
                <a:gd name="connsiteY21" fmla="*/ 779553 h 2888360"/>
                <a:gd name="connsiteX22" fmla="*/ 137335 w 4934374"/>
                <a:gd name="connsiteY22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EECE7B-E861-4242-BD71-ADD8F2DD3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7711" y="0"/>
              <a:ext cx="5069918" cy="3133064"/>
            </a:xfrm>
            <a:custGeom>
              <a:avLst/>
              <a:gdLst>
                <a:gd name="connsiteX0" fmla="*/ 153448 w 5069918"/>
                <a:gd name="connsiteY0" fmla="*/ 0 h 3133064"/>
                <a:gd name="connsiteX1" fmla="*/ 215434 w 5069918"/>
                <a:gd name="connsiteY1" fmla="*/ 0 h 3133064"/>
                <a:gd name="connsiteX2" fmla="*/ 215073 w 5069918"/>
                <a:gd name="connsiteY2" fmla="*/ 727 h 3133064"/>
                <a:gd name="connsiteX3" fmla="*/ 202868 w 5069918"/>
                <a:gd name="connsiteY3" fmla="*/ 26255 h 3133064"/>
                <a:gd name="connsiteX4" fmla="*/ 191273 w 5069918"/>
                <a:gd name="connsiteY4" fmla="*/ 52030 h 3133064"/>
                <a:gd name="connsiteX5" fmla="*/ 169129 w 5069918"/>
                <a:gd name="connsiteY5" fmla="*/ 103993 h 3133064"/>
                <a:gd name="connsiteX6" fmla="*/ 148381 w 5069918"/>
                <a:gd name="connsiteY6" fmla="*/ 156532 h 3133064"/>
                <a:gd name="connsiteX7" fmla="*/ 80903 w 5069918"/>
                <a:gd name="connsiteY7" fmla="*/ 371711 h 3133064"/>
                <a:gd name="connsiteX8" fmla="*/ 26154 w 5069918"/>
                <a:gd name="connsiteY8" fmla="*/ 817551 h 3133064"/>
                <a:gd name="connsiteX9" fmla="*/ 49169 w 5069918"/>
                <a:gd name="connsiteY9" fmla="*/ 1040143 h 3133064"/>
                <a:gd name="connsiteX10" fmla="*/ 119437 w 5069918"/>
                <a:gd name="connsiteY10" fmla="*/ 1253016 h 3133064"/>
                <a:gd name="connsiteX11" fmla="*/ 143672 w 5069918"/>
                <a:gd name="connsiteY11" fmla="*/ 1303908 h 3133064"/>
                <a:gd name="connsiteX12" fmla="*/ 170611 w 5069918"/>
                <a:gd name="connsiteY12" fmla="*/ 1353648 h 3133064"/>
                <a:gd name="connsiteX13" fmla="*/ 230330 w 5069918"/>
                <a:gd name="connsiteY13" fmla="*/ 1450079 h 3133064"/>
                <a:gd name="connsiteX14" fmla="*/ 279545 w 5069918"/>
                <a:gd name="connsiteY14" fmla="*/ 1519627 h 3133064"/>
                <a:gd name="connsiteX15" fmla="*/ 228347 w 5069918"/>
                <a:gd name="connsiteY15" fmla="*/ 1437024 h 3133064"/>
                <a:gd name="connsiteX16" fmla="*/ 175168 w 5069918"/>
                <a:gd name="connsiteY16" fmla="*/ 1336146 h 3133064"/>
                <a:gd name="connsiteX17" fmla="*/ 130009 w 5069918"/>
                <a:gd name="connsiteY17" fmla="*/ 1230573 h 3133064"/>
                <a:gd name="connsiteX18" fmla="*/ 95398 w 5069918"/>
                <a:gd name="connsiteY18" fmla="*/ 1121049 h 3133064"/>
                <a:gd name="connsiteX19" fmla="*/ 82496 w 5069918"/>
                <a:gd name="connsiteY19" fmla="*/ 1065216 h 3133064"/>
                <a:gd name="connsiteX20" fmla="*/ 76829 w 5069918"/>
                <a:gd name="connsiteY20" fmla="*/ 1037216 h 3133064"/>
                <a:gd name="connsiteX21" fmla="*/ 72121 w 5069918"/>
                <a:gd name="connsiteY21" fmla="*/ 1009135 h 3133064"/>
                <a:gd name="connsiteX22" fmla="*/ 54685 w 5069918"/>
                <a:gd name="connsiteY22" fmla="*/ 784156 h 3133064"/>
                <a:gd name="connsiteX23" fmla="*/ 103070 w 5069918"/>
                <a:gd name="connsiteY23" fmla="*/ 345810 h 3133064"/>
                <a:gd name="connsiteX24" fmla="*/ 163159 w 5069918"/>
                <a:gd name="connsiteY24" fmla="*/ 132051 h 3133064"/>
                <a:gd name="connsiteX25" fmla="*/ 217797 w 5069918"/>
                <a:gd name="connsiteY25" fmla="*/ 0 h 3133064"/>
                <a:gd name="connsiteX26" fmla="*/ 848227 w 5069918"/>
                <a:gd name="connsiteY26" fmla="*/ 0 h 3133064"/>
                <a:gd name="connsiteX27" fmla="*/ 771226 w 5069918"/>
                <a:gd name="connsiteY27" fmla="*/ 124098 h 3133064"/>
                <a:gd name="connsiteX28" fmla="*/ 590852 w 5069918"/>
                <a:gd name="connsiteY28" fmla="*/ 800847 h 3133064"/>
                <a:gd name="connsiteX29" fmla="*/ 888658 w 5069918"/>
                <a:gd name="connsiteY29" fmla="*/ 1415751 h 3133064"/>
                <a:gd name="connsiteX30" fmla="*/ 1048895 w 5069918"/>
                <a:gd name="connsiteY30" fmla="*/ 1628624 h 3133064"/>
                <a:gd name="connsiteX31" fmla="*/ 1660199 w 5069918"/>
                <a:gd name="connsiteY31" fmla="*/ 2218083 h 3133064"/>
                <a:gd name="connsiteX32" fmla="*/ 2463908 w 5069918"/>
                <a:gd name="connsiteY32" fmla="*/ 2415557 h 3133064"/>
                <a:gd name="connsiteX33" fmla="*/ 2980884 w 5069918"/>
                <a:gd name="connsiteY33" fmla="*/ 2289809 h 3133064"/>
                <a:gd name="connsiteX34" fmla="*/ 3539184 w 5069918"/>
                <a:gd name="connsiteY34" fmla="*/ 1926730 h 3133064"/>
                <a:gd name="connsiteX35" fmla="*/ 3677015 w 5069918"/>
                <a:gd name="connsiteY35" fmla="*/ 1825852 h 3133064"/>
                <a:gd name="connsiteX36" fmla="*/ 4286924 w 5069918"/>
                <a:gd name="connsiteY36" fmla="*/ 1314131 h 3133064"/>
                <a:gd name="connsiteX37" fmla="*/ 4479068 w 5069918"/>
                <a:gd name="connsiteY37" fmla="*/ 800847 h 3133064"/>
                <a:gd name="connsiteX38" fmla="*/ 4362007 w 5069918"/>
                <a:gd name="connsiteY38" fmla="*/ 65898 h 3133064"/>
                <a:gd name="connsiteX39" fmla="*/ 4336037 w 5069918"/>
                <a:gd name="connsiteY39" fmla="*/ 0 h 3133064"/>
                <a:gd name="connsiteX40" fmla="*/ 4913604 w 5069918"/>
                <a:gd name="connsiteY40" fmla="*/ 0 h 3133064"/>
                <a:gd name="connsiteX41" fmla="*/ 4930823 w 5069918"/>
                <a:gd name="connsiteY41" fmla="*/ 66892 h 3133064"/>
                <a:gd name="connsiteX42" fmla="*/ 4940407 w 5069918"/>
                <a:gd name="connsiteY42" fmla="*/ 125535 h 3133064"/>
                <a:gd name="connsiteX43" fmla="*/ 4982006 w 5069918"/>
                <a:gd name="connsiteY43" fmla="*/ 278378 h 3133064"/>
                <a:gd name="connsiteX44" fmla="*/ 5027482 w 5069918"/>
                <a:gd name="connsiteY44" fmla="*/ 504952 h 3133064"/>
                <a:gd name="connsiteX45" fmla="*/ 5058082 w 5069918"/>
                <a:gd name="connsiteY45" fmla="*/ 734049 h 3133064"/>
                <a:gd name="connsiteX46" fmla="*/ 5063486 w 5069918"/>
                <a:gd name="connsiteY46" fmla="*/ 791612 h 3133064"/>
                <a:gd name="connsiteX47" fmla="*/ 5067846 w 5069918"/>
                <a:gd name="connsiteY47" fmla="*/ 850245 h 3133064"/>
                <a:gd name="connsiteX48" fmla="*/ 5069414 w 5069918"/>
                <a:gd name="connsiteY48" fmla="*/ 969733 h 3133064"/>
                <a:gd name="connsiteX49" fmla="*/ 5040732 w 5069918"/>
                <a:gd name="connsiteY49" fmla="*/ 1209783 h 3133064"/>
                <a:gd name="connsiteX50" fmla="*/ 4964102 w 5069918"/>
                <a:gd name="connsiteY50" fmla="*/ 1442832 h 3133064"/>
                <a:gd name="connsiteX51" fmla="*/ 4689486 w 5069918"/>
                <a:gd name="connsiteY51" fmla="*/ 1849969 h 3133064"/>
                <a:gd name="connsiteX52" fmla="*/ 4333792 w 5069918"/>
                <a:gd name="connsiteY52" fmla="*/ 2176567 h 3133064"/>
                <a:gd name="connsiteX53" fmla="*/ 3965196 w 5069918"/>
                <a:gd name="connsiteY53" fmla="*/ 2468002 h 3133064"/>
                <a:gd name="connsiteX54" fmla="*/ 3873745 w 5069918"/>
                <a:gd name="connsiteY54" fmla="*/ 2541128 h 3133064"/>
                <a:gd name="connsiteX55" fmla="*/ 3779416 w 5069918"/>
                <a:gd name="connsiteY55" fmla="*/ 2614666 h 3133064"/>
                <a:gd name="connsiteX56" fmla="*/ 3582739 w 5069918"/>
                <a:gd name="connsiteY56" fmla="*/ 2756555 h 3133064"/>
                <a:gd name="connsiteX57" fmla="*/ 3371851 w 5069918"/>
                <a:gd name="connsiteY57" fmla="*/ 2886338 h 3133064"/>
                <a:gd name="connsiteX58" fmla="*/ 3143614 w 5069918"/>
                <a:gd name="connsiteY58" fmla="*/ 2995780 h 3133064"/>
                <a:gd name="connsiteX59" fmla="*/ 2643552 w 5069918"/>
                <a:gd name="connsiteY59" fmla="*/ 3122516 h 3133064"/>
                <a:gd name="connsiteX60" fmla="*/ 2514264 w 5069918"/>
                <a:gd name="connsiteY60" fmla="*/ 3131657 h 3133064"/>
                <a:gd name="connsiteX61" fmla="*/ 2481920 w 5069918"/>
                <a:gd name="connsiteY61" fmla="*/ 3132810 h 3133064"/>
                <a:gd name="connsiteX62" fmla="*/ 2449664 w 5069918"/>
                <a:gd name="connsiteY62" fmla="*/ 3132975 h 3133064"/>
                <a:gd name="connsiteX63" fmla="*/ 2386284 w 5069918"/>
                <a:gd name="connsiteY63" fmla="*/ 3132234 h 3133064"/>
                <a:gd name="connsiteX64" fmla="*/ 2260658 w 5069918"/>
                <a:gd name="connsiteY64" fmla="*/ 3127292 h 3133064"/>
                <a:gd name="connsiteX65" fmla="*/ 2134945 w 5069918"/>
                <a:gd name="connsiteY65" fmla="*/ 3115928 h 3133064"/>
                <a:gd name="connsiteX66" fmla="*/ 1884564 w 5069918"/>
                <a:gd name="connsiteY66" fmla="*/ 3075412 h 3133064"/>
                <a:gd name="connsiteX67" fmla="*/ 1639764 w 5069918"/>
                <a:gd name="connsiteY67" fmla="*/ 3005498 h 3133064"/>
                <a:gd name="connsiteX68" fmla="*/ 1407081 w 5069918"/>
                <a:gd name="connsiteY68" fmla="*/ 2904125 h 3133064"/>
                <a:gd name="connsiteX69" fmla="*/ 1193491 w 5069918"/>
                <a:gd name="connsiteY69" fmla="*/ 2772201 h 3133064"/>
                <a:gd name="connsiteX70" fmla="*/ 836141 w 5069918"/>
                <a:gd name="connsiteY70" fmla="*/ 2439839 h 3133064"/>
                <a:gd name="connsiteX71" fmla="*/ 690812 w 5069918"/>
                <a:gd name="connsiteY71" fmla="*/ 2251422 h 3133064"/>
                <a:gd name="connsiteX72" fmla="*/ 562397 w 5069918"/>
                <a:gd name="connsiteY72" fmla="*/ 2054937 h 3133064"/>
                <a:gd name="connsiteX73" fmla="*/ 502504 w 5069918"/>
                <a:gd name="connsiteY73" fmla="*/ 1957435 h 3133064"/>
                <a:gd name="connsiteX74" fmla="*/ 440258 w 5069918"/>
                <a:gd name="connsiteY74" fmla="*/ 1861580 h 3133064"/>
                <a:gd name="connsiteX75" fmla="*/ 310360 w 5069918"/>
                <a:gd name="connsiteY75" fmla="*/ 1670693 h 3133064"/>
                <a:gd name="connsiteX76" fmla="*/ 246806 w 5069918"/>
                <a:gd name="connsiteY76" fmla="*/ 1573603 h 3133064"/>
                <a:gd name="connsiteX77" fmla="*/ 186303 w 5069918"/>
                <a:gd name="connsiteY77" fmla="*/ 1474372 h 3133064"/>
                <a:gd name="connsiteX78" fmla="*/ 84390 w 5069918"/>
                <a:gd name="connsiteY78" fmla="*/ 1266192 h 3133064"/>
                <a:gd name="connsiteX79" fmla="*/ 20139 w 5069918"/>
                <a:gd name="connsiteY79" fmla="*/ 1045249 h 3133064"/>
                <a:gd name="connsiteX80" fmla="*/ 0 w 5069918"/>
                <a:gd name="connsiteY80" fmla="*/ 817551 h 3133064"/>
                <a:gd name="connsiteX81" fmla="*/ 102773 w 5069918"/>
                <a:gd name="connsiteY81" fmla="*/ 142588 h 313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069918" h="3133064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odnaslov 2">
            <a:extLst>
              <a:ext uri="{FF2B5EF4-FFF2-40B4-BE49-F238E27FC236}">
                <a16:creationId xmlns:a16="http://schemas.microsoft.com/office/drawing/2014/main" id="{8A68CF73-A8B1-7074-C06D-577B2863C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580" y="5630065"/>
            <a:ext cx="5946202" cy="838831"/>
          </a:xfrm>
        </p:spPr>
        <p:txBody>
          <a:bodyPr anchor="b">
            <a:normAutofit/>
          </a:bodyPr>
          <a:lstStyle/>
          <a:p>
            <a:pPr algn="l"/>
            <a:r>
              <a:rPr lang="sl-SI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Nika Juvan, MDDSZ</a:t>
            </a:r>
          </a:p>
          <a:p>
            <a:pPr algn="l"/>
            <a:r>
              <a:rPr lang="sl-SI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za spremljanje, 18. 3. 2025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10A9DE2-D1B2-6A24-81C8-948D66280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29" y="415345"/>
            <a:ext cx="2378315" cy="55466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18EFF087-A98B-97B3-0F6A-F65DDA17D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650" y="481420"/>
            <a:ext cx="4501597" cy="606275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3D94BE40-ED0E-0565-B2E1-87894BD577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819" y="481420"/>
            <a:ext cx="335522" cy="42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9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797170B-8169-E7BE-9284-BC2F6136159C}"/>
              </a:ext>
            </a:extLst>
          </p:cNvPr>
          <p:cNvSpPr txBox="1"/>
          <p:nvPr/>
        </p:nvSpPr>
        <p:spPr>
          <a:xfrm>
            <a:off x="699713" y="248038"/>
            <a:ext cx="7063721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NASLEDNJI KORAKI 2025 - 2029</a:t>
            </a: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Označba mesta vsebine 2">
            <a:extLst>
              <a:ext uri="{FF2B5EF4-FFF2-40B4-BE49-F238E27FC236}">
                <a16:creationId xmlns:a16="http://schemas.microsoft.com/office/drawing/2014/main" id="{9DAFA60C-B52F-B1AB-0F11-1DDDF6735A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574244"/>
              </p:ext>
            </p:extLst>
          </p:nvPr>
        </p:nvGraphicFramePr>
        <p:xfrm>
          <a:off x="591080" y="1822348"/>
          <a:ext cx="7022293" cy="521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Pravokotnik: zaokroženi vogali 4">
            <a:extLst>
              <a:ext uri="{FF2B5EF4-FFF2-40B4-BE49-F238E27FC236}">
                <a16:creationId xmlns:a16="http://schemas.microsoft.com/office/drawing/2014/main" id="{809D6119-DF7C-F24D-E5A4-7D1B4506EAE2}"/>
              </a:ext>
            </a:extLst>
          </p:cNvPr>
          <p:cNvSpPr txBox="1"/>
          <p:nvPr/>
        </p:nvSpPr>
        <p:spPr>
          <a:xfrm>
            <a:off x="8334734" y="3862135"/>
            <a:ext cx="1281961" cy="7939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sl-SI" sz="2800" b="1" dirty="0"/>
              <a:t>ESS</a:t>
            </a:r>
            <a:endParaRPr lang="en-US" sz="2800" b="1" kern="1200" dirty="0"/>
          </a:p>
        </p:txBody>
      </p:sp>
    </p:spTree>
    <p:extLst>
      <p:ext uri="{BB962C8B-B14F-4D97-AF65-F5344CB8AC3E}">
        <p14:creationId xmlns:p14="http://schemas.microsoft.com/office/powerpoint/2010/main" val="221186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797170B-8169-E7BE-9284-BC2F6136159C}"/>
              </a:ext>
            </a:extLst>
          </p:cNvPr>
          <p:cNvSpPr txBox="1"/>
          <p:nvPr/>
        </p:nvSpPr>
        <p:spPr>
          <a:xfrm>
            <a:off x="1314824" y="735106"/>
            <a:ext cx="10053763" cy="2928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4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HVALA ZA POZORNOST</a:t>
            </a:r>
            <a:endParaRPr lang="en-US" sz="4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077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12F5FE2-EF18-BB0C-4C72-D9CBBD934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30" y="1348802"/>
            <a:ext cx="3876165" cy="3728700"/>
          </a:xfrm>
          <a:prstGeom prst="rect">
            <a:avLst/>
          </a:prstGeom>
        </p:spPr>
      </p:pic>
      <p:sp>
        <p:nvSpPr>
          <p:cNvPr id="3" name="PoljeZBesedilom 2">
            <a:extLst>
              <a:ext uri="{FF2B5EF4-FFF2-40B4-BE49-F238E27FC236}">
                <a16:creationId xmlns:a16="http://schemas.microsoft.com/office/drawing/2014/main" id="{7A99D6AA-31C1-25CC-971C-95D66DF9FA56}"/>
              </a:ext>
            </a:extLst>
          </p:cNvPr>
          <p:cNvSpPr txBox="1"/>
          <p:nvPr/>
        </p:nvSpPr>
        <p:spPr>
          <a:xfrm>
            <a:off x="4944295" y="680720"/>
            <a:ext cx="6407103" cy="57196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en-US" sz="2800" dirty="0">
                <a:effectLst/>
              </a:rPr>
              <a:t>O</a:t>
            </a:r>
            <a:r>
              <a:rPr lang="sl-SI" sz="2800" dirty="0" err="1">
                <a:effectLst/>
              </a:rPr>
              <a:t>rganizacija</a:t>
            </a:r>
            <a:r>
              <a:rPr lang="sl-SI" sz="2800" dirty="0">
                <a:effectLst/>
              </a:rPr>
              <a:t> za ekonomsko sodelovanje in razvoj (O</a:t>
            </a:r>
            <a:r>
              <a:rPr lang="en-US" sz="2800" dirty="0">
                <a:effectLst/>
              </a:rPr>
              <a:t>ECD</a:t>
            </a:r>
            <a:r>
              <a:rPr lang="sl-SI" sz="2800" dirty="0">
                <a:effectLst/>
              </a:rPr>
              <a:t>)</a:t>
            </a:r>
            <a:r>
              <a:rPr lang="en-US" sz="2800" dirty="0">
                <a:effectLst/>
              </a:rPr>
              <a:t> </a:t>
            </a:r>
            <a:r>
              <a:rPr lang="sl-SI" sz="2800" dirty="0">
                <a:effectLst/>
              </a:rPr>
              <a:t>je v sodelovanju z Evropsko komisijo izvedla vrednotenje, ki je trajalo med leti 2019 in 2025.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endParaRPr lang="sl-SI" sz="2800" dirty="0">
              <a:effectLst/>
            </a:endParaRP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sl-SI" sz="2800" dirty="0"/>
              <a:t>Vrednotenje </a:t>
            </a:r>
            <a:r>
              <a:rPr lang="en-US" sz="2800" dirty="0" err="1"/>
              <a:t>izbranih</a:t>
            </a:r>
            <a:r>
              <a:rPr lang="en-US" sz="2800" dirty="0"/>
              <a:t> </a:t>
            </a:r>
            <a:r>
              <a:rPr lang="en-US" sz="2800" dirty="0" err="1"/>
              <a:t>programov</a:t>
            </a:r>
            <a:r>
              <a:rPr lang="en-US" sz="2800" dirty="0"/>
              <a:t> </a:t>
            </a:r>
            <a:r>
              <a:rPr lang="sl-SI" sz="2800" dirty="0"/>
              <a:t>aktivne politike zaposlovanja je bilo objavljeno 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en-US" sz="2800" dirty="0">
                <a:effectLst/>
              </a:rPr>
              <a:t>13. 3. 2025</a:t>
            </a:r>
            <a:r>
              <a:rPr lang="sl-SI" sz="2800" dirty="0">
                <a:effectLst/>
              </a:rPr>
              <a:t>.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endParaRPr lang="sl-SI" sz="2800" dirty="0"/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sl-SI" sz="2800" dirty="0"/>
              <a:t>Vrednotenje </a:t>
            </a:r>
            <a:r>
              <a:rPr lang="en-US" sz="2800" dirty="0" err="1">
                <a:effectLst/>
              </a:rPr>
              <a:t>temelji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na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obsežnih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administrativnih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podatkih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iz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različnih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evidenc</a:t>
            </a:r>
            <a:r>
              <a:rPr lang="sl-SI" sz="2800" dirty="0">
                <a:effectLst/>
              </a:rPr>
              <a:t> in sodelovanju mnogih deležnikov iz Slovenije</a:t>
            </a:r>
            <a:r>
              <a:rPr lang="en-US" sz="2800" dirty="0">
                <a:effectLst/>
              </a:rPr>
              <a:t>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1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032A57E1-1EAA-5DC1-5B82-2AE04C5F3026}"/>
              </a:ext>
            </a:extLst>
          </p:cNvPr>
          <p:cNvSpPr txBox="1"/>
          <p:nvPr/>
        </p:nvSpPr>
        <p:spPr>
          <a:xfrm>
            <a:off x="699713" y="248038"/>
            <a:ext cx="7063721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8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Predmet vrednotenja </a:t>
            </a:r>
            <a:endParaRPr lang="en-US" sz="37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A6210492-0428-829D-76D1-C9209EA197E0}"/>
              </a:ext>
            </a:extLst>
          </p:cNvPr>
          <p:cNvSpPr txBox="1"/>
          <p:nvPr/>
        </p:nvSpPr>
        <p:spPr>
          <a:xfrm>
            <a:off x="8572499" y="390832"/>
            <a:ext cx="3233585" cy="87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0" i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OECD/European Commission (2025), </a:t>
            </a:r>
            <a:r>
              <a:rPr lang="en-US" sz="2000" b="0" i="1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Impact Evaluation of Wage Subsidies and Training for the Unemployed in Slovenia</a:t>
            </a:r>
            <a:r>
              <a:rPr lang="en-US" sz="2000" b="0" i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, Connecting People with Jobs, OECD Publishing, Paris, </a:t>
            </a:r>
            <a:r>
              <a:rPr lang="en-US" sz="2000" b="0" i="0">
                <a:effectLst/>
                <a:latin typeface="Noto Sans" panose="020B0502040504020204" pitchFamily="34" charset="0"/>
                <a:hlinkClick r:id="rId2"/>
              </a:rPr>
              <a:t>https://doi.org/10.1787/47098a5e-en</a:t>
            </a:r>
            <a:r>
              <a:rPr lang="en-US" sz="2000" b="0" i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.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značba mesta vsebine 2">
            <a:extLst>
              <a:ext uri="{FF2B5EF4-FFF2-40B4-BE49-F238E27FC236}">
                <a16:creationId xmlns:a16="http://schemas.microsoft.com/office/drawing/2014/main" id="{659C0F33-0227-4D13-31BF-538C0D04E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445024"/>
              </p:ext>
            </p:extLst>
          </p:nvPr>
        </p:nvGraphicFramePr>
        <p:xfrm>
          <a:off x="804672" y="1798070"/>
          <a:ext cx="11001412" cy="4669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654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 descr="Potrditvena oznaka">
            <a:extLst>
              <a:ext uri="{FF2B5EF4-FFF2-40B4-BE49-F238E27FC236}">
                <a16:creationId xmlns:a16="http://schemas.microsoft.com/office/drawing/2014/main" id="{28FA2B7E-900B-12D1-2456-7C1F5F191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grpSp>
        <p:nvGrpSpPr>
          <p:cNvPr id="31" name="Group 24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3" name="PoljeZBesedilom 2">
            <a:extLst>
              <a:ext uri="{FF2B5EF4-FFF2-40B4-BE49-F238E27FC236}">
                <a16:creationId xmlns:a16="http://schemas.microsoft.com/office/drawing/2014/main" id="{554E684E-5624-3F3B-02B5-8EAD56AD8B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0849045"/>
              </p:ext>
            </p:extLst>
          </p:nvPr>
        </p:nvGraphicFramePr>
        <p:xfrm>
          <a:off x="5842000" y="733794"/>
          <a:ext cx="5784952" cy="6071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4700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032A57E1-1EAA-5DC1-5B82-2AE04C5F3026}"/>
              </a:ext>
            </a:extLst>
          </p:cNvPr>
          <p:cNvSpPr txBox="1"/>
          <p:nvPr/>
        </p:nvSpPr>
        <p:spPr>
          <a:xfrm>
            <a:off x="699713" y="248038"/>
            <a:ext cx="7063721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POMEMBNA VLOGA APZ</a:t>
            </a:r>
            <a:endParaRPr lang="en-US" sz="37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A6210492-0428-829D-76D1-C9209EA197E0}"/>
              </a:ext>
            </a:extLst>
          </p:cNvPr>
          <p:cNvSpPr txBox="1"/>
          <p:nvPr/>
        </p:nvSpPr>
        <p:spPr>
          <a:xfrm>
            <a:off x="8572499" y="390832"/>
            <a:ext cx="3233585" cy="87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OECD/European Commission (2025), </a:t>
            </a:r>
            <a:r>
              <a:rPr lang="en-US" sz="2000" b="0" i="1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Impact Evaluation of Wage Subsidies and Training for the Unemployed in Slovenia</a:t>
            </a: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, Connecting People with Jobs, OECD Publishing, Paris, </a:t>
            </a:r>
            <a:r>
              <a:rPr lang="en-US" sz="2000" b="0" i="0" dirty="0">
                <a:effectLst/>
                <a:latin typeface="Noto Sans" panose="020B0502040504020204" pitchFamily="34" charset="0"/>
                <a:hlinkClick r:id="rId2"/>
              </a:rPr>
              <a:t>https://doi.org/10.1787/47098a5e-en</a:t>
            </a: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.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0417C4C-201A-D948-F2B5-50CAE620EFF7}"/>
              </a:ext>
            </a:extLst>
          </p:cNvPr>
          <p:cNvSpPr txBox="1"/>
          <p:nvPr/>
        </p:nvSpPr>
        <p:spPr>
          <a:xfrm>
            <a:off x="589280" y="1808648"/>
            <a:ext cx="1113889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Aktivna politika zaposlovanja ima </a:t>
            </a:r>
            <a:r>
              <a:rPr lang="sl-SI" sz="2000" dirty="0">
                <a:solidFill>
                  <a:srgbClr val="111111"/>
                </a:solidFill>
                <a:latin typeface="Roboto" panose="02000000000000000000" pitchFamily="2" charset="0"/>
              </a:rPr>
              <a:t>v Sloveniji </a:t>
            </a:r>
            <a:r>
              <a:rPr lang="sl-SI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pomembno vlogo pri povezovanju ljudi</a:t>
            </a:r>
            <a:br>
              <a:rPr lang="sl-SI" sz="2000" dirty="0"/>
            </a:br>
            <a:r>
              <a:rPr lang="sl-SI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z visokokakovostnimi in stabilnimi delovnimi mesti. Slovenija ima vzpostavljen sistem aktivnih politik zaposlovanja, ki ji omogoča hitro odzivanje na nastajajoče potrebe, kolikor je to mogoče glede na omejeno financiranje (0,18 % BDP), kar je manj kot polovica povprečja OECD (0,43 %).</a:t>
            </a:r>
          </a:p>
          <a:p>
            <a:pPr algn="just"/>
            <a:endParaRPr lang="sl-SI" sz="2000" dirty="0">
              <a:solidFill>
                <a:srgbClr val="111111"/>
              </a:solidFill>
              <a:latin typeface="Roboto" panose="02000000000000000000" pitchFamily="2" charset="0"/>
            </a:endParaRPr>
          </a:p>
          <a:p>
            <a:pPr algn="just"/>
            <a:r>
              <a:rPr lang="sl-SI" sz="2000" dirty="0">
                <a:solidFill>
                  <a:srgbClr val="111111"/>
                </a:solidFill>
                <a:latin typeface="Roboto" panose="02000000000000000000" pitchFamily="2" charset="0"/>
              </a:rPr>
              <a:t>Razsežnosti vpliva dveh ključnih ukrepov APZ so enakovredne ali presegajo tiste iz večine podobnih vrst vrednotenj v drugih državah. 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Rezultati kažejo, da imata ukrepa pozitivne vplive na zaposlovanje posameznikov</a:t>
            </a:r>
            <a:br>
              <a:rPr lang="sl-SI" sz="2000" dirty="0"/>
            </a:br>
            <a:r>
              <a:rPr lang="sl-SI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ne glede na starost, spol, izobrazbo in druge kategorije osebnih lastnosti. Vendar pa je</a:t>
            </a:r>
            <a:br>
              <a:rPr lang="sl-SI" sz="2000" dirty="0"/>
            </a:br>
            <a:r>
              <a:rPr lang="sl-SI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moč </a:t>
            </a:r>
            <a:r>
              <a:rPr lang="sl-SI" sz="2000" dirty="0">
                <a:solidFill>
                  <a:srgbClr val="111111"/>
                </a:solidFill>
                <a:latin typeface="Roboto" panose="02000000000000000000" pitchFamily="2" charset="0"/>
              </a:rPr>
              <a:t>njihovega vpliva </a:t>
            </a:r>
            <a:r>
              <a:rPr lang="sl-SI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različna za določene skupine. </a:t>
            </a:r>
          </a:p>
          <a:p>
            <a:pPr algn="just"/>
            <a:endParaRPr lang="sl-SI" sz="2000" dirty="0">
              <a:solidFill>
                <a:srgbClr val="111111"/>
              </a:solidFill>
              <a:latin typeface="Roboto" panose="02000000000000000000" pitchFamily="2" charset="0"/>
            </a:endParaRPr>
          </a:p>
          <a:p>
            <a:pPr algn="just"/>
            <a:r>
              <a:rPr lang="sl-SI" sz="2000" dirty="0">
                <a:solidFill>
                  <a:srgbClr val="111111"/>
                </a:solidFill>
                <a:latin typeface="Roboto" panose="02000000000000000000" pitchFamily="2" charset="0"/>
              </a:rPr>
              <a:t>Spodbude za zaposlitev imajo večji vpliv na zaposlitev mlajših kot starejših posameznikov. Udeležba v usposabljanju pa ima večji vpliv na zaposlitev posameznikov z vsaj srednjo šolo kot pa tistih s samo osnovno šolo.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60038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032A57E1-1EAA-5DC1-5B82-2AE04C5F3026}"/>
              </a:ext>
            </a:extLst>
          </p:cNvPr>
          <p:cNvSpPr txBox="1"/>
          <p:nvPr/>
        </p:nvSpPr>
        <p:spPr>
          <a:xfrm>
            <a:off x="699713" y="248038"/>
            <a:ext cx="7063721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SPODBUDE ZA ZAPOSLITEV IMAJO POZITIVEN VPLIV NA ZAPOSLENOST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A6210492-0428-829D-76D1-C9209EA197E0}"/>
              </a:ext>
            </a:extLst>
          </p:cNvPr>
          <p:cNvSpPr txBox="1"/>
          <p:nvPr/>
        </p:nvSpPr>
        <p:spPr>
          <a:xfrm>
            <a:off x="8572499" y="390832"/>
            <a:ext cx="3233585" cy="87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OECD/European Commission (2025), </a:t>
            </a:r>
            <a:r>
              <a:rPr lang="en-US" sz="2000" b="0" i="1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Impact Evaluation of Wage Subsidies and Training for the Unemployed in Slovenia</a:t>
            </a: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, Connecting People with Jobs, OECD Publishing, Paris, </a:t>
            </a:r>
            <a:r>
              <a:rPr lang="en-US" sz="2000" b="0" i="0" dirty="0">
                <a:effectLst/>
                <a:latin typeface="Noto Sans" panose="020B0502040504020204" pitchFamily="34" charset="0"/>
                <a:hlinkClick r:id="rId2"/>
              </a:rPr>
              <a:t>https://doi.org/10.1787/47098a5e-en</a:t>
            </a: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.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Slika 2" descr="Slika, ki vsebuje besede besedilo, posnetek zaslona, vrstica, grafični prikaz&#10;&#10;Vsebina, ustvarjena z umetno inteligenco, morda ni pravilna.">
            <a:extLst>
              <a:ext uri="{FF2B5EF4-FFF2-40B4-BE49-F238E27FC236}">
                <a16:creationId xmlns:a16="http://schemas.microsoft.com/office/drawing/2014/main" id="{77C96B1D-51FC-812F-C50E-31F4242D6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52" y="1655276"/>
            <a:ext cx="10728094" cy="495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6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B849CBB-B876-F6B6-E306-C61B9057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35" y="248038"/>
            <a:ext cx="9006563" cy="11592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700" b="1" dirty="0">
                <a:solidFill>
                  <a:srgbClr val="FFFFFF"/>
                </a:solidFill>
              </a:rPr>
              <a:t>SPODBUDE ZA ZAPOSLITEV IMAJO </a:t>
            </a:r>
            <a:br>
              <a:rPr lang="sl-SI" sz="3700" b="1" dirty="0">
                <a:solidFill>
                  <a:srgbClr val="FFFFFF"/>
                </a:solidFill>
              </a:rPr>
            </a:br>
            <a:r>
              <a:rPr lang="en-US" sz="3700" b="1" dirty="0">
                <a:solidFill>
                  <a:srgbClr val="FFFFFF"/>
                </a:solidFill>
              </a:rPr>
              <a:t>POZITIVEN VPLIV NA PLAČO UDELEŽENCEV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C9D9B2D2-2D15-BD7F-56E0-AB78B6F95CD9}"/>
              </a:ext>
            </a:extLst>
          </p:cNvPr>
          <p:cNvSpPr txBox="1"/>
          <p:nvPr/>
        </p:nvSpPr>
        <p:spPr>
          <a:xfrm>
            <a:off x="8527775" y="390832"/>
            <a:ext cx="3278310" cy="87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OECD/European Commission (2025), </a:t>
            </a:r>
            <a:r>
              <a:rPr lang="en-US" sz="2000" b="0" i="1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Impact Evaluation of Wage Subsidies and Training for the Unemployed in Slovenia</a:t>
            </a: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, Connecting People with Jobs, OECD Publishing, Paris, </a:t>
            </a:r>
            <a:r>
              <a:rPr lang="en-US" sz="2000" b="0" i="0" dirty="0">
                <a:effectLst/>
                <a:latin typeface="Noto Sans" panose="020B0502040504020204" pitchFamily="34" charset="0"/>
                <a:hlinkClick r:id="rId2"/>
              </a:rPr>
              <a:t>https://doi.org/10.1787/47098a5e-en</a:t>
            </a: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.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Označba mesta vsebine 13">
            <a:extLst>
              <a:ext uri="{FF2B5EF4-FFF2-40B4-BE49-F238E27FC236}">
                <a16:creationId xmlns:a16="http://schemas.microsoft.com/office/drawing/2014/main" id="{D1EA983A-E94A-07A7-4002-79B37D3453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2225" y="1965143"/>
            <a:ext cx="11327549" cy="43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4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797170B-8169-E7BE-9284-BC2F6136159C}"/>
              </a:ext>
            </a:extLst>
          </p:cNvPr>
          <p:cNvSpPr txBox="1"/>
          <p:nvPr/>
        </p:nvSpPr>
        <p:spPr>
          <a:xfrm>
            <a:off x="699713" y="248038"/>
            <a:ext cx="7063721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USPOSABLJANJ</a:t>
            </a:r>
            <a:r>
              <a:rPr lang="sl-SI" sz="34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 IMA POZITIVEN VPLIV NA ZAPOSLENOST</a:t>
            </a: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3A22E79F-2A65-936D-9E5B-F0F257D95845}"/>
              </a:ext>
            </a:extLst>
          </p:cNvPr>
          <p:cNvSpPr txBox="1"/>
          <p:nvPr/>
        </p:nvSpPr>
        <p:spPr>
          <a:xfrm>
            <a:off x="8572499" y="390832"/>
            <a:ext cx="3233585" cy="87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OECD/European Commission (2025), </a:t>
            </a:r>
            <a:r>
              <a:rPr lang="en-US" sz="2000" b="0" i="1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Impact Evaluation of Wage Subsidies and Training for the Unemployed in Slovenia</a:t>
            </a: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, Connecting People with Jobs, OECD Publishing, Paris, </a:t>
            </a:r>
            <a:r>
              <a:rPr lang="en-US" sz="2000" b="0" i="0" dirty="0">
                <a:effectLst/>
                <a:latin typeface="Noto Sans" panose="020B0502040504020204" pitchFamily="34" charset="0"/>
                <a:hlinkClick r:id="rId2"/>
              </a:rPr>
              <a:t>https://doi.org/10.1787/47098a5e-en</a:t>
            </a:r>
            <a:r>
              <a:rPr lang="en-US" sz="2000" b="0" i="0" dirty="0">
                <a:solidFill>
                  <a:srgbClr val="586179"/>
                </a:solidFill>
                <a:effectLst/>
                <a:latin typeface="Noto Sans" panose="020B0502040504020204" pitchFamily="34" charset="0"/>
              </a:rPr>
              <a:t>.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07A6F10C-DB81-1C6D-D437-C93B096B8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573" y="1966293"/>
            <a:ext cx="10234853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9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797170B-8169-E7BE-9284-BC2F6136159C}"/>
              </a:ext>
            </a:extLst>
          </p:cNvPr>
          <p:cNvSpPr txBox="1"/>
          <p:nvPr/>
        </p:nvSpPr>
        <p:spPr>
          <a:xfrm>
            <a:off x="699713" y="248038"/>
            <a:ext cx="7063721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PRIPOROČILA</a:t>
            </a: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Označba mesta vsebine 2">
            <a:extLst>
              <a:ext uri="{FF2B5EF4-FFF2-40B4-BE49-F238E27FC236}">
                <a16:creationId xmlns:a16="http://schemas.microsoft.com/office/drawing/2014/main" id="{9DAFA60C-B52F-B1AB-0F11-1DDDF6735A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681821"/>
              </p:ext>
            </p:extLst>
          </p:nvPr>
        </p:nvGraphicFramePr>
        <p:xfrm>
          <a:off x="914397" y="1729408"/>
          <a:ext cx="7007089" cy="521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Pravokotnik: zaokroženi vogali 4">
            <a:extLst>
              <a:ext uri="{FF2B5EF4-FFF2-40B4-BE49-F238E27FC236}">
                <a16:creationId xmlns:a16="http://schemas.microsoft.com/office/drawing/2014/main" id="{809D6119-DF7C-F24D-E5A4-7D1B4506EAE2}"/>
              </a:ext>
            </a:extLst>
          </p:cNvPr>
          <p:cNvSpPr txBox="1"/>
          <p:nvPr/>
        </p:nvSpPr>
        <p:spPr>
          <a:xfrm>
            <a:off x="8334734" y="3862135"/>
            <a:ext cx="1281961" cy="7939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sl-SI" sz="2800" b="1" dirty="0"/>
              <a:t>ESS</a:t>
            </a:r>
            <a:endParaRPr lang="en-US" sz="2800" b="1" kern="1200" dirty="0"/>
          </a:p>
        </p:txBody>
      </p:sp>
    </p:spTree>
    <p:extLst>
      <p:ext uri="{BB962C8B-B14F-4D97-AF65-F5344CB8AC3E}">
        <p14:creationId xmlns:p14="http://schemas.microsoft.com/office/powerpoint/2010/main" val="87356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733</Words>
  <Application>Microsoft Office PowerPoint</Application>
  <PresentationFormat>Širokozaslonsko</PresentationFormat>
  <Paragraphs>51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Noto Sans</vt:lpstr>
      <vt:lpstr>Roboto</vt:lpstr>
      <vt:lpstr>Officeova tema</vt:lpstr>
      <vt:lpstr>Predstavitev izsledkov OECD in EK  Povezovanje ljudi z delovnimi mesti:  Vrednotenje vpliva spodbud za zaposlovanje in usposabljanja za brezposelne osebe v Sloveniji  OECD/European Commission (2025), Impact Evaluation of Wage Subsidies and Training for the Unemployed in Slovenia, Connecting People with Jobs, OECD Publishing, Paris, https://doi.org/10.1787/47098a5e-en.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SPODBUDE ZA ZAPOSLITEV IMAJO  POZITIVEN VPLIV NA PLAČO UDELEŽENCEV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MDDSZ</dc:creator>
  <cp:lastModifiedBy>Nika Juvan</cp:lastModifiedBy>
  <cp:revision>18</cp:revision>
  <dcterms:created xsi:type="dcterms:W3CDTF">2025-03-14T10:37:17Z</dcterms:created>
  <dcterms:modified xsi:type="dcterms:W3CDTF">2025-03-18T08:42:47Z</dcterms:modified>
</cp:coreProperties>
</file>