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0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log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ematski slog 2 – poudarek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Tematski slog 2 – poudarek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FilipE56\Desktop\DOWNLOADS\Zahtevki%20za%20izpla&#269;ilo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Delež</a:t>
            </a:r>
            <a:r>
              <a:rPr lang="sl-SI" baseline="0"/>
              <a:t> prejetih predplačil po skladu</a:t>
            </a:r>
            <a:endParaRPr lang="sl-S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2E-4D09-9A00-A4817A84CD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2E-4D09-9A00-A4817A84CD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2E-4D09-9A00-A4817A84CD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2E-4D09-9A00-A4817A84CDC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42E-4D09-9A00-A4817A84CDC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42E-4D09-9A00-A4817A84CD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42E-4D09-9A00-A4817A84CDC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42E-4D09-9A00-A4817A84CDC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List1!$F$3:$F$6</c:f>
              <c:strCache>
                <c:ptCount val="4"/>
                <c:pt idx="0">
                  <c:v>ESRR</c:v>
                </c:pt>
                <c:pt idx="1">
                  <c:v>ESS+</c:v>
                </c:pt>
                <c:pt idx="2">
                  <c:v>KS</c:v>
                </c:pt>
                <c:pt idx="3">
                  <c:v>SPP</c:v>
                </c:pt>
              </c:strCache>
            </c:strRef>
          </c:cat>
          <c:val>
            <c:numRef>
              <c:f>List1!$G$3:$G$6</c:f>
              <c:numCache>
                <c:formatCode>#,##0.00</c:formatCode>
                <c:ptCount val="4"/>
                <c:pt idx="0">
                  <c:v>23996779.530000001</c:v>
                </c:pt>
                <c:pt idx="1">
                  <c:v>19078949.879999999</c:v>
                </c:pt>
                <c:pt idx="2">
                  <c:v>21545778.420000002</c:v>
                </c:pt>
                <c:pt idx="3">
                  <c:v>82791853.780000001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2E-4D09-9A00-A4817A84CD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31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6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04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6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94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84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17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84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54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4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6F00-C6DD-45FC-8C8C-6938F4404F52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55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AFCA3F3C-8CB8-48D7-A8D2-F641E088A7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1555" b="52265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93F39D6-D789-4D0A-A4AD-EE13E0764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171" y="3236470"/>
            <a:ext cx="7893698" cy="1427347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4100" dirty="0">
                <a:solidFill>
                  <a:srgbClr val="FFFFFE"/>
                </a:solidFill>
              </a:rPr>
              <a:t>        </a:t>
            </a:r>
            <a:r>
              <a:rPr lang="en-US" sz="6000" dirty="0">
                <a:solidFill>
                  <a:srgbClr val="FFFFFE"/>
                </a:solidFill>
              </a:rPr>
              <a:t>izvajanje </a:t>
            </a:r>
            <a:r>
              <a:rPr lang="sl-SI" sz="6000" dirty="0">
                <a:solidFill>
                  <a:srgbClr val="FFFFFE"/>
                </a:solidFill>
              </a:rPr>
              <a:t>P</a:t>
            </a:r>
            <a:r>
              <a:rPr lang="en-US" sz="6000" dirty="0" err="1">
                <a:solidFill>
                  <a:srgbClr val="FFFFFE"/>
                </a:solidFill>
              </a:rPr>
              <a:t>ekp</a:t>
            </a:r>
            <a:r>
              <a:rPr lang="en-US" sz="6000" dirty="0">
                <a:solidFill>
                  <a:srgbClr val="FFFFFE"/>
                </a:solidFill>
              </a:rPr>
              <a:t>    </a:t>
            </a:r>
            <a:br>
              <a:rPr lang="en-US" sz="6000" dirty="0">
                <a:solidFill>
                  <a:srgbClr val="FFFFFE"/>
                </a:solidFill>
              </a:rPr>
            </a:br>
            <a:r>
              <a:rPr lang="en-US" sz="6000" dirty="0">
                <a:solidFill>
                  <a:srgbClr val="FFFFFE"/>
                </a:solidFill>
              </a:rPr>
              <a:t>             2021-2027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F560FF-51E0-4A85-817F-1A7E93929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pPr algn="ctr"/>
            <a:r>
              <a:rPr lang="en-US" sz="1600" dirty="0">
                <a:solidFill>
                  <a:srgbClr val="FFFFFE"/>
                </a:solidFill>
              </a:rPr>
              <a:t>organ za računovodenje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FF34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BF7E89E-8530-4955-973B-032122A108A4}"/>
              </a:ext>
            </a:extLst>
          </p:cNvPr>
          <p:cNvSpPr txBox="1"/>
          <p:nvPr/>
        </p:nvSpPr>
        <p:spPr>
          <a:xfrm>
            <a:off x="9069355" y="5686370"/>
            <a:ext cx="29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l-SI"/>
              <a:t>mag. Evelyn Filip, vodja organa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AB0DF08-9BB5-D0F8-2352-99B17CBAD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8136" y="170394"/>
            <a:ext cx="1257475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2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/>
              <a:t>FINANČNI TOKOVI Z EVROPSKO KOMISIJO</a:t>
            </a:r>
            <a:br>
              <a:rPr lang="en-US" dirty="0"/>
            </a:br>
            <a:r>
              <a:rPr lang="sl-SI" sz="2800" i="1" cap="none" dirty="0"/>
              <a:t>Prejeta predplačila 2021-2024</a:t>
            </a:r>
            <a:endParaRPr lang="en-US" sz="2800" i="1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76" name="Slika 75">
            <a:extLst>
              <a:ext uri="{FF2B5EF4-FFF2-40B4-BE49-F238E27FC236}">
                <a16:creationId xmlns:a16="http://schemas.microsoft.com/office/drawing/2014/main" id="{DBEA24DD-2BFA-4BB4-BDDF-73008A75E7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275262" y="4740419"/>
            <a:ext cx="2276797" cy="1945078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2F564A7-A589-0693-CDAA-8E26E0DB5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50077"/>
              </p:ext>
            </p:extLst>
          </p:nvPr>
        </p:nvGraphicFramePr>
        <p:xfrm>
          <a:off x="4932280" y="1947743"/>
          <a:ext cx="6117432" cy="40503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9145">
                  <a:extLst>
                    <a:ext uri="{9D8B030D-6E8A-4147-A177-3AD203B41FA5}">
                      <a16:colId xmlns:a16="http://schemas.microsoft.com/office/drawing/2014/main" val="1192725649"/>
                    </a:ext>
                  </a:extLst>
                </a:gridCol>
                <a:gridCol w="3714766">
                  <a:extLst>
                    <a:ext uri="{9D8B030D-6E8A-4147-A177-3AD203B41FA5}">
                      <a16:colId xmlns:a16="http://schemas.microsoft.com/office/drawing/2014/main" val="4175307119"/>
                    </a:ext>
                  </a:extLst>
                </a:gridCol>
                <a:gridCol w="1683521">
                  <a:extLst>
                    <a:ext uri="{9D8B030D-6E8A-4147-A177-3AD203B41FA5}">
                      <a16:colId xmlns:a16="http://schemas.microsoft.com/office/drawing/2014/main" val="1618106867"/>
                    </a:ext>
                  </a:extLst>
                </a:gridCol>
              </a:tblGrid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Sklad</a:t>
                      </a:r>
                      <a:endParaRPr lang="sl-SI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Vrsta transakcije</a:t>
                      </a:r>
                      <a:endParaRPr lang="sl-SI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Znesek</a:t>
                      </a:r>
                      <a:endParaRPr lang="sl-SI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1897255575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ESRR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Nakazilo letnega predplačila 2023 (0,5 %) ESRR</a:t>
                      </a:r>
                      <a:endParaRPr lang="it-I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7.998.926,51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4110887804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ESRR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Nakazilo letnega predplačila 2023 (0,5 %) Fast Care ESRR</a:t>
                      </a:r>
                      <a:endParaRPr lang="it-I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7.998.926,51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2031642552"/>
                  </a:ext>
                </a:extLst>
              </a:tr>
              <a:tr h="92335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</a:rPr>
                        <a:t>ESRR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Nakazilo letnega predplačila 2024 (0,5 %) ESRR</a:t>
                      </a:r>
                      <a:endParaRPr lang="it-I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</a:rPr>
                        <a:t>7.998.926,51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2840726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</a:rPr>
                        <a:t>ESRR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Nakazilo letnega predplačila 2021/2022 (0,5 %) in Fastcare 2022 </a:t>
                      </a:r>
                      <a:r>
                        <a:rPr lang="sl-SI" sz="1000" u="none" strike="noStrike" dirty="0">
                          <a:effectLst/>
                        </a:rPr>
                        <a:t>ESRR</a:t>
                      </a:r>
                      <a:endParaRPr lang="it-I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</a:rPr>
                        <a:t>23.996.779,53</a:t>
                      </a: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2103357618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47.993.559,06</a:t>
                      </a:r>
                      <a:endParaRPr lang="sl-SI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2663878850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ESS+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</a:rPr>
                        <a:t>Nakazilo letnega predplačila 2023 (0,5 %) ESS+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</a:rPr>
                        <a:t>3.179.824,98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743892037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ESS+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Nakazilo letnega predplačila 2023 (0,5 %) Fast Care ESS+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3.179.824,98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525716197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ESS+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</a:rPr>
                        <a:t>Nakazilo letnega predplačila 2024 (0,5 %) ESS+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3.179.824,98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151931675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ESS+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Nakazilo letnega predplačila 2021/2022 (0,5 %) in Fastcare 2022 ESS+</a:t>
                      </a:r>
                      <a:endParaRPr lang="it-I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9.539.474,94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3027550705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19.078.949,88</a:t>
                      </a:r>
                      <a:endParaRPr lang="sl-SI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2883269456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KS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Nakazilo letnega predplačila 2023 (0,5 %) KS</a:t>
                      </a:r>
                      <a:endParaRPr lang="pl-PL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3.590.963,07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1761456708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KS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Nakazilo letnega predplačila 2023 (0,5 %) Fast Care KS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3.590.963,07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978276373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KS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Nakazilo letnega predplačila 2024 (0,5 %) KS</a:t>
                      </a:r>
                      <a:endParaRPr lang="pl-PL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3.590.963,07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3533972644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KS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Nakazilo letnega predplačila 2021/2022 (0,5 %) in Fastcare 2022 KS</a:t>
                      </a:r>
                      <a:endParaRPr lang="it-I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10.772.889,21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4146821443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21.545.778,42</a:t>
                      </a:r>
                      <a:endParaRPr lang="sl-SI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2955603693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SPP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Nakazilo letnega predplačila 2023 (0,5 %) SPP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1.293.622,72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2438696436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SPP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Nakazilo letnega predplačila 2024 SPP Step 2024 (30 %)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77.617.362,90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1099627256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SPP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Nakazilo letnega predplačila 2024 (0,5 %) SPP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1.293.622,72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3893346061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SPP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Nakazilo letnega predplačila 2021/2022 (0,5 %) SPP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2.587.245,44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1582296044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82.791.853,78</a:t>
                      </a:r>
                      <a:endParaRPr lang="sl-SI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1499773834"/>
                  </a:ext>
                </a:extLst>
              </a:tr>
              <a:tr h="184670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</a:rPr>
                        <a:t>Skupaj:</a:t>
                      </a:r>
                      <a:endParaRPr lang="sl-SI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171.410.141,14</a:t>
                      </a:r>
                      <a:endParaRPr lang="sl-SI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2" marR="7822" marT="7822" marB="0" anchor="b"/>
                </a:tc>
                <a:extLst>
                  <a:ext uri="{0D108BD9-81ED-4DB2-BD59-A6C34878D82A}">
                    <a16:rowId xmlns:a16="http://schemas.microsoft.com/office/drawing/2014/main" val="1807847286"/>
                  </a:ext>
                </a:extLst>
              </a:tr>
            </a:tbl>
          </a:graphicData>
        </a:graphic>
      </p:graphicFrame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78E3304A-F1B9-A4C7-6085-2EF663D2C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704079"/>
              </p:ext>
            </p:extLst>
          </p:nvPr>
        </p:nvGraphicFramePr>
        <p:xfrm>
          <a:off x="243255" y="19254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Prostoročno: oblika 5">
            <a:extLst>
              <a:ext uri="{FF2B5EF4-FFF2-40B4-BE49-F238E27FC236}">
                <a16:creationId xmlns:a16="http://schemas.microsoft.com/office/drawing/2014/main" id="{5869AFB9-4A92-43D2-0D6C-B5E1FF504C7A}"/>
              </a:ext>
            </a:extLst>
          </p:cNvPr>
          <p:cNvSpPr/>
          <p:nvPr/>
        </p:nvSpPr>
        <p:spPr>
          <a:xfrm>
            <a:off x="4932280" y="6161536"/>
            <a:ext cx="6129138" cy="523961"/>
          </a:xfrm>
          <a:custGeom>
            <a:avLst/>
            <a:gdLst>
              <a:gd name="connsiteX0" fmla="*/ 0 w 5026421"/>
              <a:gd name="connsiteY0" fmla="*/ 139113 h 1391126"/>
              <a:gd name="connsiteX1" fmla="*/ 139113 w 5026421"/>
              <a:gd name="connsiteY1" fmla="*/ 0 h 1391126"/>
              <a:gd name="connsiteX2" fmla="*/ 4887308 w 5026421"/>
              <a:gd name="connsiteY2" fmla="*/ 0 h 1391126"/>
              <a:gd name="connsiteX3" fmla="*/ 5026421 w 5026421"/>
              <a:gd name="connsiteY3" fmla="*/ 139113 h 1391126"/>
              <a:gd name="connsiteX4" fmla="*/ 5026421 w 5026421"/>
              <a:gd name="connsiteY4" fmla="*/ 1252013 h 1391126"/>
              <a:gd name="connsiteX5" fmla="*/ 4887308 w 5026421"/>
              <a:gd name="connsiteY5" fmla="*/ 1391126 h 1391126"/>
              <a:gd name="connsiteX6" fmla="*/ 139113 w 5026421"/>
              <a:gd name="connsiteY6" fmla="*/ 1391126 h 1391126"/>
              <a:gd name="connsiteX7" fmla="*/ 0 w 5026421"/>
              <a:gd name="connsiteY7" fmla="*/ 1252013 h 1391126"/>
              <a:gd name="connsiteX8" fmla="*/ 0 w 5026421"/>
              <a:gd name="connsiteY8" fmla="*/ 139113 h 139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6421" h="1391126">
                <a:moveTo>
                  <a:pt x="0" y="139113"/>
                </a:moveTo>
                <a:cubicBezTo>
                  <a:pt x="0" y="62283"/>
                  <a:pt x="62283" y="0"/>
                  <a:pt x="139113" y="0"/>
                </a:cubicBezTo>
                <a:lnTo>
                  <a:pt x="4887308" y="0"/>
                </a:lnTo>
                <a:cubicBezTo>
                  <a:pt x="4964138" y="0"/>
                  <a:pt x="5026421" y="62283"/>
                  <a:pt x="5026421" y="139113"/>
                </a:cubicBezTo>
                <a:lnTo>
                  <a:pt x="5026421" y="1252013"/>
                </a:lnTo>
                <a:cubicBezTo>
                  <a:pt x="5026421" y="1328843"/>
                  <a:pt x="4964138" y="1391126"/>
                  <a:pt x="4887308" y="1391126"/>
                </a:cubicBezTo>
                <a:lnTo>
                  <a:pt x="139113" y="1391126"/>
                </a:lnTo>
                <a:cubicBezTo>
                  <a:pt x="62283" y="1391126"/>
                  <a:pt x="0" y="1328843"/>
                  <a:pt x="0" y="1252013"/>
                </a:cubicBezTo>
                <a:lnTo>
                  <a:pt x="0" y="13911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45" tIns="116945" rIns="1536590" bIns="116945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sl-SI" sz="2000" kern="1200" dirty="0"/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l-SI" sz="1600" kern="1200" dirty="0"/>
              <a:t>Vračilo letnega predplačila za l. 2021-2022: 32,1 mio €.</a:t>
            </a:r>
            <a:endParaRPr lang="en-US" sz="1600" kern="1200" dirty="0"/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val="415699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lika 36">
            <a:extLst>
              <a:ext uri="{FF2B5EF4-FFF2-40B4-BE49-F238E27FC236}">
                <a16:creationId xmlns:a16="http://schemas.microsoft.com/office/drawing/2014/main" id="{BA21FFFD-5F94-4DD5-AC73-04E5F49326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348128" y="282235"/>
            <a:ext cx="1595652" cy="1363173"/>
          </a:xfrm>
          <a:prstGeom prst="rect">
            <a:avLst/>
          </a:prstGeo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C37C054F-4D77-D55E-0AB7-CAF06C98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/>
              <a:t>FINANČNI TOKOVI Z EVROPSKO KOMISIJO</a:t>
            </a:r>
            <a:br>
              <a:rPr lang="en-US" dirty="0"/>
            </a:br>
            <a:r>
              <a:rPr lang="sl-SI" sz="2800" i="1" cap="none" dirty="0"/>
              <a:t>Prejeta vmesna plačila 2024-2025</a:t>
            </a:r>
            <a:endParaRPr lang="en-US" sz="2800" i="1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C70AA2C-B399-2711-FAE6-1BE9D40A7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27442"/>
              </p:ext>
            </p:extLst>
          </p:nvPr>
        </p:nvGraphicFramePr>
        <p:xfrm>
          <a:off x="1451579" y="2129901"/>
          <a:ext cx="9603274" cy="333086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47616">
                  <a:extLst>
                    <a:ext uri="{9D8B030D-6E8A-4147-A177-3AD203B41FA5}">
                      <a16:colId xmlns:a16="http://schemas.microsoft.com/office/drawing/2014/main" val="149932248"/>
                    </a:ext>
                  </a:extLst>
                </a:gridCol>
                <a:gridCol w="1417580">
                  <a:extLst>
                    <a:ext uri="{9D8B030D-6E8A-4147-A177-3AD203B41FA5}">
                      <a16:colId xmlns:a16="http://schemas.microsoft.com/office/drawing/2014/main" val="1268539596"/>
                    </a:ext>
                  </a:extLst>
                </a:gridCol>
                <a:gridCol w="763680">
                  <a:extLst>
                    <a:ext uri="{9D8B030D-6E8A-4147-A177-3AD203B41FA5}">
                      <a16:colId xmlns:a16="http://schemas.microsoft.com/office/drawing/2014/main" val="2475891890"/>
                    </a:ext>
                  </a:extLst>
                </a:gridCol>
                <a:gridCol w="1145520">
                  <a:extLst>
                    <a:ext uri="{9D8B030D-6E8A-4147-A177-3AD203B41FA5}">
                      <a16:colId xmlns:a16="http://schemas.microsoft.com/office/drawing/2014/main" val="3389749168"/>
                    </a:ext>
                  </a:extLst>
                </a:gridCol>
                <a:gridCol w="1532133">
                  <a:extLst>
                    <a:ext uri="{9D8B030D-6E8A-4147-A177-3AD203B41FA5}">
                      <a16:colId xmlns:a16="http://schemas.microsoft.com/office/drawing/2014/main" val="326198072"/>
                    </a:ext>
                  </a:extLst>
                </a:gridCol>
                <a:gridCol w="1532133">
                  <a:extLst>
                    <a:ext uri="{9D8B030D-6E8A-4147-A177-3AD203B41FA5}">
                      <a16:colId xmlns:a16="http://schemas.microsoft.com/office/drawing/2014/main" val="981390265"/>
                    </a:ext>
                  </a:extLst>
                </a:gridCol>
                <a:gridCol w="1164612">
                  <a:extLst>
                    <a:ext uri="{9D8B030D-6E8A-4147-A177-3AD203B41FA5}">
                      <a16:colId xmlns:a16="http://schemas.microsoft.com/office/drawing/2014/main" val="472830984"/>
                    </a:ext>
                  </a:extLst>
                </a:gridCol>
              </a:tblGrid>
              <a:tr h="999259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u="none" strike="noStrike">
                          <a:effectLst/>
                        </a:rPr>
                        <a:t>Številka ZAP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u="none" strike="noStrike" dirty="0">
                          <a:effectLst/>
                        </a:rPr>
                        <a:t>Status </a:t>
                      </a:r>
                      <a:r>
                        <a:rPr lang="sl-SI" sz="1400" u="none" strike="noStrike" dirty="0" err="1">
                          <a:effectLst/>
                        </a:rPr>
                        <a:t>ZaP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u="none" strike="noStrike">
                          <a:effectLst/>
                        </a:rPr>
                        <a:t>Sklad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u="none" strike="noStrike">
                          <a:effectLst/>
                        </a:rPr>
                        <a:t>Datum predložitve EK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u="none" strike="noStrike">
                          <a:effectLst/>
                        </a:rPr>
                        <a:t>Znesek za plačilo e-CA2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u="none" strike="noStrike">
                          <a:effectLst/>
                        </a:rPr>
                        <a:t>Plačilo EK (95 %)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u="none" strike="noStrike">
                          <a:effectLst/>
                        </a:rPr>
                        <a:t>Datum vmesnega plačila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71120830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V 2/2024/2025 ESRR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Plačano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ESRR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26.02.2025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7.661.540,18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 7.278.463,08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</a:rPr>
                        <a:t>13.03.2025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8224938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V 2/2024/2025 ESS+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Plačano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ESS+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24.12.2024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6.182.409,04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5.873.288,47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19.02.2025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9365696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V 1/2024/2025 KS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Plačano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KS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</a:rPr>
                        <a:t>23.12.2024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15.053.713,62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14.301.027,85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19.02.2025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2634380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V 1/2024/2025 ESRR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Plačano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ESRR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24.12.2024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11.930.281,96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11.333.767,91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19.02.2025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0302775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V 1/2024/2025 ESS+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Plačano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ESS+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28.11.2024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>
                          <a:effectLst/>
                        </a:rPr>
                        <a:t>1.584.999,94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1.505.749,91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18.02.2025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8577669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1" u="none" strike="noStrike" dirty="0">
                          <a:effectLst/>
                        </a:rPr>
                        <a:t>Skupaj: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1" u="none" strike="noStrike" dirty="0">
                          <a:effectLst/>
                        </a:rPr>
                        <a:t>42.412.944,74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1" u="none" strike="noStrike">
                          <a:effectLst/>
                        </a:rPr>
                        <a:t>40.292.297,22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</a:rPr>
                        <a:t> 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6471359"/>
                  </a:ext>
                </a:extLst>
              </a:tr>
              <a:tr h="333086"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57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3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lika 36">
            <a:extLst>
              <a:ext uri="{FF2B5EF4-FFF2-40B4-BE49-F238E27FC236}">
                <a16:creationId xmlns:a16="http://schemas.microsoft.com/office/drawing/2014/main" id="{BA21FFFD-5F94-4DD5-AC73-04E5F49326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348128" y="282235"/>
            <a:ext cx="1595652" cy="1363173"/>
          </a:xfrm>
          <a:prstGeom prst="rect">
            <a:avLst/>
          </a:prstGeo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C37C054F-4D77-D55E-0AB7-CAF06C98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/>
              <a:t>NAPOVED PLAČIL 2025/2026</a:t>
            </a:r>
            <a:br>
              <a:rPr lang="en-US" dirty="0"/>
            </a:br>
            <a:endParaRPr lang="en-US" sz="2800" i="1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B5090F2-E48E-83C9-34C2-49338F985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17293"/>
              </p:ext>
            </p:extLst>
          </p:nvPr>
        </p:nvGraphicFramePr>
        <p:xfrm>
          <a:off x="1293812" y="2093266"/>
          <a:ext cx="9604375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438">
                  <a:extLst>
                    <a:ext uri="{9D8B030D-6E8A-4147-A177-3AD203B41FA5}">
                      <a16:colId xmlns:a16="http://schemas.microsoft.com/office/drawing/2014/main" val="3195744796"/>
                    </a:ext>
                  </a:extLst>
                </a:gridCol>
                <a:gridCol w="2016919">
                  <a:extLst>
                    <a:ext uri="{9D8B030D-6E8A-4147-A177-3AD203B41FA5}">
                      <a16:colId xmlns:a16="http://schemas.microsoft.com/office/drawing/2014/main" val="3244647578"/>
                    </a:ext>
                  </a:extLst>
                </a:gridCol>
                <a:gridCol w="2209006">
                  <a:extLst>
                    <a:ext uri="{9D8B030D-6E8A-4147-A177-3AD203B41FA5}">
                      <a16:colId xmlns:a16="http://schemas.microsoft.com/office/drawing/2014/main" val="1982285379"/>
                    </a:ext>
                  </a:extLst>
                </a:gridCol>
                <a:gridCol w="2209006">
                  <a:extLst>
                    <a:ext uri="{9D8B030D-6E8A-4147-A177-3AD203B41FA5}">
                      <a16:colId xmlns:a16="http://schemas.microsoft.com/office/drawing/2014/main" val="189834253"/>
                    </a:ext>
                  </a:extLst>
                </a:gridCol>
                <a:gridCol w="2209006">
                  <a:extLst>
                    <a:ext uri="{9D8B030D-6E8A-4147-A177-3AD203B41FA5}">
                      <a16:colId xmlns:a16="http://schemas.microsoft.com/office/drawing/2014/main" val="3905978087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 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Pričakovan prispevek Unije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967367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 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2025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2026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4134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Sklad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Kategorija regije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januar–oktober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november–december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00">
                          <a:effectLst/>
                        </a:rPr>
                        <a:t>januar–december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39327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ESRR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Manj razvite regije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65.456.959,00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152.732.904,00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222.000.000,00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6170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ESRR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Bolj razvite regije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16.488.480,00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38.473.121,00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71.000.000,00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9227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Kohezijski sklad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 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16.500.000,00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38.500.000,00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121.000.000,00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47117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ESS+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Manj razvite regije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10.500.000,00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24.500.000,00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65.000.000,00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80376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ESS+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Bolj razvite regije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2.700.000,00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6.300.000,00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21.000.000,00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222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SPP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</a:rPr>
                        <a:t> 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2.760.000,00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6.440.000,00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88.000.000,00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343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200" kern="100">
                          <a:effectLst/>
                        </a:rPr>
                        <a:t> </a:t>
                      </a:r>
                      <a:endParaRPr lang="sl-SI" sz="1200" kern="10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1" kern="100" dirty="0">
                          <a:effectLst/>
                        </a:rPr>
                        <a:t>SKUPAJ</a:t>
                      </a:r>
                      <a:endParaRPr lang="sl-SI" sz="1200" b="1" kern="100" dirty="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200" b="1" kern="100" dirty="0">
                          <a:effectLst/>
                        </a:rPr>
                        <a:t>114.405.439,00</a:t>
                      </a:r>
                      <a:endParaRPr lang="sl-SI" sz="1200" b="1" kern="100" dirty="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200" b="1" kern="100" dirty="0">
                          <a:effectLst/>
                        </a:rPr>
                        <a:t>266.946.025,00</a:t>
                      </a:r>
                      <a:endParaRPr lang="sl-SI" sz="1200" b="1" kern="100" dirty="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200" b="1" kern="100" dirty="0">
                          <a:effectLst/>
                        </a:rPr>
                        <a:t>588.000.000,00</a:t>
                      </a:r>
                      <a:endParaRPr lang="sl-SI" sz="1200" b="1" kern="100" dirty="0">
                        <a:solidFill>
                          <a:srgbClr val="77206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12904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355B049-A785-990B-DF6F-CE958EC9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812" y="2093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4" name="Prostoročno: oblika 3">
            <a:extLst>
              <a:ext uri="{FF2B5EF4-FFF2-40B4-BE49-F238E27FC236}">
                <a16:creationId xmlns:a16="http://schemas.microsoft.com/office/drawing/2014/main" id="{B00E7BE1-E5C0-1020-EE3A-70EA879B1A7A}"/>
              </a:ext>
            </a:extLst>
          </p:cNvPr>
          <p:cNvSpPr/>
          <p:nvPr/>
        </p:nvSpPr>
        <p:spPr>
          <a:xfrm>
            <a:off x="1247959" y="4238714"/>
            <a:ext cx="9696079" cy="1523722"/>
          </a:xfrm>
          <a:custGeom>
            <a:avLst/>
            <a:gdLst>
              <a:gd name="connsiteX0" fmla="*/ 0 w 5026421"/>
              <a:gd name="connsiteY0" fmla="*/ 139113 h 1391126"/>
              <a:gd name="connsiteX1" fmla="*/ 139113 w 5026421"/>
              <a:gd name="connsiteY1" fmla="*/ 0 h 1391126"/>
              <a:gd name="connsiteX2" fmla="*/ 4887308 w 5026421"/>
              <a:gd name="connsiteY2" fmla="*/ 0 h 1391126"/>
              <a:gd name="connsiteX3" fmla="*/ 5026421 w 5026421"/>
              <a:gd name="connsiteY3" fmla="*/ 139113 h 1391126"/>
              <a:gd name="connsiteX4" fmla="*/ 5026421 w 5026421"/>
              <a:gd name="connsiteY4" fmla="*/ 1252013 h 1391126"/>
              <a:gd name="connsiteX5" fmla="*/ 4887308 w 5026421"/>
              <a:gd name="connsiteY5" fmla="*/ 1391126 h 1391126"/>
              <a:gd name="connsiteX6" fmla="*/ 139113 w 5026421"/>
              <a:gd name="connsiteY6" fmla="*/ 1391126 h 1391126"/>
              <a:gd name="connsiteX7" fmla="*/ 0 w 5026421"/>
              <a:gd name="connsiteY7" fmla="*/ 1252013 h 1391126"/>
              <a:gd name="connsiteX8" fmla="*/ 0 w 5026421"/>
              <a:gd name="connsiteY8" fmla="*/ 139113 h 139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6421" h="1391126">
                <a:moveTo>
                  <a:pt x="0" y="139113"/>
                </a:moveTo>
                <a:cubicBezTo>
                  <a:pt x="0" y="62283"/>
                  <a:pt x="62283" y="0"/>
                  <a:pt x="139113" y="0"/>
                </a:cubicBezTo>
                <a:lnTo>
                  <a:pt x="4887308" y="0"/>
                </a:lnTo>
                <a:cubicBezTo>
                  <a:pt x="4964138" y="0"/>
                  <a:pt x="5026421" y="62283"/>
                  <a:pt x="5026421" y="139113"/>
                </a:cubicBezTo>
                <a:lnTo>
                  <a:pt x="5026421" y="1252013"/>
                </a:lnTo>
                <a:cubicBezTo>
                  <a:pt x="5026421" y="1328843"/>
                  <a:pt x="4964138" y="1391126"/>
                  <a:pt x="4887308" y="1391126"/>
                </a:cubicBezTo>
                <a:lnTo>
                  <a:pt x="139113" y="1391126"/>
                </a:lnTo>
                <a:cubicBezTo>
                  <a:pt x="62283" y="1391126"/>
                  <a:pt x="0" y="1328843"/>
                  <a:pt x="0" y="1252013"/>
                </a:cubicBezTo>
                <a:lnTo>
                  <a:pt x="0" y="13911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45" tIns="116945" rIns="1536590" bIns="116945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sl-SI" sz="2000" kern="1200" dirty="0"/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l-SI" sz="2000" kern="1200" dirty="0"/>
              <a:t>l. 2025: 381,3 mio € (11,9 % razpoložljivih sredstev)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kern="1200" dirty="0"/>
              <a:t>l. 2026: 588,0 mio € (18,3 % razpoložljivih sredstev)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kern="1200" dirty="0"/>
              <a:t>2025 + 2026: 969,3 mio € oz.  30,2 % razpoložljivih sredstev</a:t>
            </a:r>
            <a:endParaRPr lang="en-US" sz="2000" kern="1200" dirty="0"/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val="289065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lika 36">
            <a:extLst>
              <a:ext uri="{FF2B5EF4-FFF2-40B4-BE49-F238E27FC236}">
                <a16:creationId xmlns:a16="http://schemas.microsoft.com/office/drawing/2014/main" id="{BA21FFFD-5F94-4DD5-AC73-04E5F49326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348128" y="282235"/>
            <a:ext cx="1595652" cy="1363173"/>
          </a:xfrm>
          <a:prstGeom prst="rect">
            <a:avLst/>
          </a:prstGeo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C37C054F-4D77-D55E-0AB7-CAF06C98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/>
              <a:t>DOSEGANJE PRAVILA N+3</a:t>
            </a:r>
            <a:br>
              <a:rPr lang="en-US" dirty="0"/>
            </a:br>
            <a:endParaRPr lang="en-US" sz="2800" i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355B049-A785-990B-DF6F-CE958EC9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812" y="2093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C3010C0-0FE1-0A5E-1AE7-B39631F09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408604"/>
              </p:ext>
            </p:extLst>
          </p:nvPr>
        </p:nvGraphicFramePr>
        <p:xfrm>
          <a:off x="1451578" y="2514599"/>
          <a:ext cx="8290627" cy="2980347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842668">
                  <a:extLst>
                    <a:ext uri="{9D8B030D-6E8A-4147-A177-3AD203B41FA5}">
                      <a16:colId xmlns:a16="http://schemas.microsoft.com/office/drawing/2014/main" val="1773203739"/>
                    </a:ext>
                  </a:extLst>
                </a:gridCol>
                <a:gridCol w="1386892">
                  <a:extLst>
                    <a:ext uri="{9D8B030D-6E8A-4147-A177-3AD203B41FA5}">
                      <a16:colId xmlns:a16="http://schemas.microsoft.com/office/drawing/2014/main" val="782376383"/>
                    </a:ext>
                  </a:extLst>
                </a:gridCol>
                <a:gridCol w="1830170">
                  <a:extLst>
                    <a:ext uri="{9D8B030D-6E8A-4147-A177-3AD203B41FA5}">
                      <a16:colId xmlns:a16="http://schemas.microsoft.com/office/drawing/2014/main" val="1174909896"/>
                    </a:ext>
                  </a:extLst>
                </a:gridCol>
                <a:gridCol w="1351780">
                  <a:extLst>
                    <a:ext uri="{9D8B030D-6E8A-4147-A177-3AD203B41FA5}">
                      <a16:colId xmlns:a16="http://schemas.microsoft.com/office/drawing/2014/main" val="2998898540"/>
                    </a:ext>
                  </a:extLst>
                </a:gridCol>
                <a:gridCol w="1509781">
                  <a:extLst>
                    <a:ext uri="{9D8B030D-6E8A-4147-A177-3AD203B41FA5}">
                      <a16:colId xmlns:a16="http://schemas.microsoft.com/office/drawing/2014/main" val="1268993551"/>
                    </a:ext>
                  </a:extLst>
                </a:gridCol>
                <a:gridCol w="1369336">
                  <a:extLst>
                    <a:ext uri="{9D8B030D-6E8A-4147-A177-3AD203B41FA5}">
                      <a16:colId xmlns:a16="http://schemas.microsoft.com/office/drawing/2014/main" val="3517144155"/>
                    </a:ext>
                  </a:extLst>
                </a:gridCol>
              </a:tblGrid>
              <a:tr h="1040016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Leto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N+3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Prejeta predplačila</a:t>
                      </a:r>
                      <a:endParaRPr lang="sl-SI" sz="1400" b="1" i="0" u="none" strike="noStrike" dirty="0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Dejanski izdatki glede na N+3</a:t>
                      </a:r>
                      <a:endParaRPr lang="pl-PL" sz="1400" b="1" i="0" u="none" strike="noStrike" dirty="0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Poslani </a:t>
                      </a:r>
                      <a:r>
                        <a:rPr lang="sl-SI" sz="1400" u="none" strike="noStrike" dirty="0" err="1">
                          <a:effectLst/>
                        </a:rPr>
                        <a:t>ZaP</a:t>
                      </a:r>
                      <a:r>
                        <a:rPr lang="sl-SI" sz="1400" u="none" strike="noStrike" dirty="0">
                          <a:effectLst/>
                        </a:rPr>
                        <a:t> na EK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Še potrebno certificirati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35357"/>
                  </a:ext>
                </a:extLst>
              </a:tr>
              <a:tr h="325976">
                <a:tc>
                  <a:txBody>
                    <a:bodyPr/>
                    <a:lstStyle/>
                    <a:p>
                      <a:pPr algn="l" fontAlgn="ctr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 </a:t>
                      </a:r>
                      <a:endParaRPr lang="sl-SI" sz="1400" b="0" i="0" u="none" strike="noStrike" dirty="0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 </a:t>
                      </a:r>
                      <a:endParaRPr lang="sl-SI" sz="1400" b="0" i="0" u="none" strike="noStrike" dirty="0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8997006"/>
                  </a:ext>
                </a:extLst>
              </a:tr>
              <a:tr h="325976"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2021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0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16.063.337,28  </a:t>
                      </a:r>
                      <a:endParaRPr lang="sl-SI" sz="1400" b="0" i="0" u="none" strike="noStrike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 dirty="0">
                          <a:effectLst/>
                        </a:rPr>
                        <a:t> </a:t>
                      </a:r>
                      <a:endParaRPr lang="sl-SI" sz="1400" b="0" i="0" u="none" strike="noStrike" dirty="0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 dirty="0">
                          <a:effectLst/>
                        </a:rPr>
                        <a:t>0,00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2555912"/>
                  </a:ext>
                </a:extLst>
              </a:tr>
              <a:tr h="325976"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2022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0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30.833.051,84  </a:t>
                      </a:r>
                      <a:endParaRPr lang="sl-SI" sz="1400" b="0" i="0" u="none" strike="noStrike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 dirty="0">
                          <a:effectLst/>
                        </a:rPr>
                        <a:t>0,00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2173411"/>
                  </a:ext>
                </a:extLst>
              </a:tr>
              <a:tr h="325976"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2023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0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30.833.051,84  </a:t>
                      </a:r>
                      <a:endParaRPr lang="sl-SI" sz="1400" b="0" i="0" u="none" strike="noStrike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 dirty="0">
                          <a:effectLst/>
                        </a:rPr>
                        <a:t>0,00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5737023"/>
                  </a:ext>
                </a:extLst>
              </a:tr>
              <a:tr h="325976"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2024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0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93.680.700,18  </a:t>
                      </a:r>
                      <a:endParaRPr lang="sl-SI" sz="1400" b="0" i="0" u="none" strike="noStrike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>
                          <a:effectLst/>
                        </a:rPr>
                        <a:t> </a:t>
                      </a:r>
                      <a:endParaRPr lang="sl-SI" sz="1400" b="0" i="0" u="none" strike="noStrike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u="none" strike="noStrike" dirty="0">
                          <a:effectLst/>
                        </a:rPr>
                        <a:t>34.751.404,56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8363146"/>
                  </a:ext>
                </a:extLst>
              </a:tr>
              <a:tr h="310451"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b="1" u="none" strike="noStrike" dirty="0">
                          <a:effectLst/>
                        </a:rPr>
                        <a:t>2025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b="1" u="none" strike="noStrike" dirty="0">
                          <a:effectLst/>
                        </a:rPr>
                        <a:t>596.213.057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b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16.063.337,28</a:t>
                      </a:r>
                      <a:r>
                        <a:rPr lang="sl-SI" sz="1400" b="1" u="none" strike="noStrike" dirty="0">
                          <a:effectLst/>
                        </a:rPr>
                        <a:t>  </a:t>
                      </a:r>
                      <a:endParaRPr lang="sl-SI" sz="1400" b="1" i="0" u="none" strike="noStrike" dirty="0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b="1" u="none" strike="noStrike" dirty="0">
                          <a:effectLst/>
                        </a:rPr>
                        <a:t>408.739.579</a:t>
                      </a:r>
                      <a:endParaRPr lang="sl-SI" sz="1400" b="1" i="0" u="none" strike="noStrike" dirty="0">
                        <a:solidFill>
                          <a:srgbClr val="9C57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l-SI" sz="1400" b="0" u="none" strike="noStrike" dirty="0">
                          <a:effectLst/>
                        </a:rPr>
                        <a:t>7.661.540,18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1" u="none" strike="noStrike" dirty="0">
                          <a:effectLst/>
                        </a:rPr>
                        <a:t>366.326.633,84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889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58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lika 36">
            <a:extLst>
              <a:ext uri="{FF2B5EF4-FFF2-40B4-BE49-F238E27FC236}">
                <a16:creationId xmlns:a16="http://schemas.microsoft.com/office/drawing/2014/main" id="{BA21FFFD-5F94-4DD5-AC73-04E5F49326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348128" y="282235"/>
            <a:ext cx="1595652" cy="1363173"/>
          </a:xfrm>
          <a:prstGeom prst="rect">
            <a:avLst/>
          </a:prstGeo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C37C054F-4D77-D55E-0AB7-CAF06C98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/>
              <a:t>Pravice porabe  v državnem proračunu 2025</a:t>
            </a:r>
            <a:br>
              <a:rPr lang="sl-SI" dirty="0"/>
            </a:br>
            <a:r>
              <a:rPr lang="sl-SI" dirty="0"/>
              <a:t>za izvajanje </a:t>
            </a:r>
            <a:r>
              <a:rPr lang="sl-SI" dirty="0" err="1"/>
              <a:t>pekp</a:t>
            </a:r>
            <a:r>
              <a:rPr lang="sl-SI" dirty="0"/>
              <a:t> 2021-2027</a:t>
            </a:r>
            <a:endParaRPr lang="en-US" sz="2800" i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355B049-A785-990B-DF6F-CE958EC9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812" y="2093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6E31DB8-1C10-4218-8975-E24BB8B19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01963"/>
              </p:ext>
            </p:extLst>
          </p:nvPr>
        </p:nvGraphicFramePr>
        <p:xfrm>
          <a:off x="2206703" y="2093425"/>
          <a:ext cx="7778594" cy="3559975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4192159">
                  <a:extLst>
                    <a:ext uri="{9D8B030D-6E8A-4147-A177-3AD203B41FA5}">
                      <a16:colId xmlns:a16="http://schemas.microsoft.com/office/drawing/2014/main" val="1749138640"/>
                    </a:ext>
                  </a:extLst>
                </a:gridCol>
                <a:gridCol w="1217078">
                  <a:extLst>
                    <a:ext uri="{9D8B030D-6E8A-4147-A177-3AD203B41FA5}">
                      <a16:colId xmlns:a16="http://schemas.microsoft.com/office/drawing/2014/main" val="3739791158"/>
                    </a:ext>
                  </a:extLst>
                </a:gridCol>
                <a:gridCol w="1194539">
                  <a:extLst>
                    <a:ext uri="{9D8B030D-6E8A-4147-A177-3AD203B41FA5}">
                      <a16:colId xmlns:a16="http://schemas.microsoft.com/office/drawing/2014/main" val="57740539"/>
                    </a:ext>
                  </a:extLst>
                </a:gridCol>
                <a:gridCol w="1174818">
                  <a:extLst>
                    <a:ext uri="{9D8B030D-6E8A-4147-A177-3AD203B41FA5}">
                      <a16:colId xmlns:a16="http://schemas.microsoft.com/office/drawing/2014/main" val="3524743756"/>
                    </a:ext>
                  </a:extLst>
                </a:gridCol>
              </a:tblGrid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Skupina PU (SPU)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Pravice porabe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Predobremenitve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Izplačila upravičencem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594008834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effectLst/>
                        </a:rPr>
                        <a:t>PRIH/ODH: Odhodki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421.927.087,24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105.009.727,64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4.960.280,21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4054115709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16 - MINISTRSTVO ZA FINANCE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433764328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163 - MINISTRSTVO ZA KOHEZIJO IN REGIONALNI RAZVOJ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225.378.818,50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4.818.512,03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683.878,00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347683736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203 - MINISTRSTVO ZA PRAVOSODJE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1.715.951,10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182.298,05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8.396,23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985422968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218 - MINISTRSTVO ZA GOSPODARSTVO, TURIZEM IN ŠPORT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47.580.275,84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10.023.554,12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568.483,49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522860457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243 - MINISTRSTVO ZA INFRASTRUKTURO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22.080.616,58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1.454.747,74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197.245,08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873557472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256 - MINISTRSTVO ZA NARAVNE VIRE IN PROSTOR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22.397.850,55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6.153.189,11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116.842,18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982947512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257 - MINISTRSTVO ZA OKOLJE, PODNEBJE IN ENERGIJO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11.921.544,36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5.949.796,24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84.826,71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2849248154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26 - MINISTRSTVO ZA DELO, DRUŽINO, SOCIALNE ZADEVE IN ENAKE MOŽNOSTI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48.061.200,31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41.910.753,28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2.513.862,71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228677938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27 - MINISTRSTVO ZA ZDRAVJE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2.004.716,86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383.311,95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13.018,90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841368871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272 - MINISTRSTVO ZA SOLIDARNO PRIHODNOST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800.494,88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795.981,23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4206062868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313 - MINISTRSTVO ZA JAVNO UPRAVO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1.403.068,42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964.466,27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81.240,39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543525165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315 - MINISTRSTVO ZA DIGITALNO PREOBRAZBO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7.157.693,79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4.027.131,83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251.717,11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3649995083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334 - MINISTRSTVO ZA KULTURO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1.888.799,22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901.585,62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5.097,41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529489794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335 - MINISTRSTVO ZA VZGOJO IN IZOBRAŽEVANJE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9.422.262,85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9.293.929,51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380.259,67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2112133043"/>
                  </a:ext>
                </a:extLst>
              </a:tr>
              <a:tr h="20292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336 - MINISTRSTVO ZA VISOKO ŠOLSTVO, ZNANOST IN INOVACIJE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9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20.113.793,98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18.150.470,66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</a:rPr>
                        <a:t>55.412,33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2745137442"/>
                  </a:ext>
                </a:extLst>
              </a:tr>
            </a:tbl>
          </a:graphicData>
        </a:graphic>
      </p:graphicFrame>
      <p:sp>
        <p:nvSpPr>
          <p:cNvPr id="5" name="Prostoročno: oblika 4">
            <a:extLst>
              <a:ext uri="{FF2B5EF4-FFF2-40B4-BE49-F238E27FC236}">
                <a16:creationId xmlns:a16="http://schemas.microsoft.com/office/drawing/2014/main" id="{F052F60B-DA15-459B-94CE-3EEA9D64E71E}"/>
              </a:ext>
            </a:extLst>
          </p:cNvPr>
          <p:cNvSpPr/>
          <p:nvPr/>
        </p:nvSpPr>
        <p:spPr>
          <a:xfrm>
            <a:off x="1451579" y="5726428"/>
            <a:ext cx="9696079" cy="333286"/>
          </a:xfrm>
          <a:custGeom>
            <a:avLst/>
            <a:gdLst>
              <a:gd name="connsiteX0" fmla="*/ 0 w 5026421"/>
              <a:gd name="connsiteY0" fmla="*/ 139113 h 1391126"/>
              <a:gd name="connsiteX1" fmla="*/ 139113 w 5026421"/>
              <a:gd name="connsiteY1" fmla="*/ 0 h 1391126"/>
              <a:gd name="connsiteX2" fmla="*/ 4887308 w 5026421"/>
              <a:gd name="connsiteY2" fmla="*/ 0 h 1391126"/>
              <a:gd name="connsiteX3" fmla="*/ 5026421 w 5026421"/>
              <a:gd name="connsiteY3" fmla="*/ 139113 h 1391126"/>
              <a:gd name="connsiteX4" fmla="*/ 5026421 w 5026421"/>
              <a:gd name="connsiteY4" fmla="*/ 1252013 h 1391126"/>
              <a:gd name="connsiteX5" fmla="*/ 4887308 w 5026421"/>
              <a:gd name="connsiteY5" fmla="*/ 1391126 h 1391126"/>
              <a:gd name="connsiteX6" fmla="*/ 139113 w 5026421"/>
              <a:gd name="connsiteY6" fmla="*/ 1391126 h 1391126"/>
              <a:gd name="connsiteX7" fmla="*/ 0 w 5026421"/>
              <a:gd name="connsiteY7" fmla="*/ 1252013 h 1391126"/>
              <a:gd name="connsiteX8" fmla="*/ 0 w 5026421"/>
              <a:gd name="connsiteY8" fmla="*/ 139113 h 139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6421" h="1391126">
                <a:moveTo>
                  <a:pt x="0" y="139113"/>
                </a:moveTo>
                <a:cubicBezTo>
                  <a:pt x="0" y="62283"/>
                  <a:pt x="62283" y="0"/>
                  <a:pt x="139113" y="0"/>
                </a:cubicBezTo>
                <a:lnTo>
                  <a:pt x="4887308" y="0"/>
                </a:lnTo>
                <a:cubicBezTo>
                  <a:pt x="4964138" y="0"/>
                  <a:pt x="5026421" y="62283"/>
                  <a:pt x="5026421" y="139113"/>
                </a:cubicBezTo>
                <a:lnTo>
                  <a:pt x="5026421" y="1252013"/>
                </a:lnTo>
                <a:cubicBezTo>
                  <a:pt x="5026421" y="1328843"/>
                  <a:pt x="4964138" y="1391126"/>
                  <a:pt x="4887308" y="1391126"/>
                </a:cubicBezTo>
                <a:lnTo>
                  <a:pt x="139113" y="1391126"/>
                </a:lnTo>
                <a:cubicBezTo>
                  <a:pt x="62283" y="1391126"/>
                  <a:pt x="0" y="1328843"/>
                  <a:pt x="0" y="1252013"/>
                </a:cubicBezTo>
                <a:lnTo>
                  <a:pt x="0" y="13911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945" tIns="116945" rIns="1536590" bIns="116945" numCol="1" spcCol="1270" anchor="t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l-SI" sz="1200" kern="1200" dirty="0"/>
              <a:t>Zagotovljena so tudi sredstva za vplačilo v FI: 57 mio €.</a:t>
            </a:r>
          </a:p>
        </p:txBody>
      </p:sp>
    </p:spTree>
    <p:extLst>
      <p:ext uri="{BB962C8B-B14F-4D97-AF65-F5344CB8AC3E}">
        <p14:creationId xmlns:p14="http://schemas.microsoft.com/office/powerpoint/2010/main" val="287779375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259</TotalTime>
  <Words>702</Words>
  <Application>Microsoft Office PowerPoint</Application>
  <PresentationFormat>Širokozaslonsko</PresentationFormat>
  <Paragraphs>284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Aptos Narrow</vt:lpstr>
      <vt:lpstr>Arial</vt:lpstr>
      <vt:lpstr>Calibri</vt:lpstr>
      <vt:lpstr>Gill Sans MT</vt:lpstr>
      <vt:lpstr>Times New Roman</vt:lpstr>
      <vt:lpstr>Galerija</vt:lpstr>
      <vt:lpstr>        izvajanje Pekp                  2021-2027</vt:lpstr>
      <vt:lpstr>FINANČNI TOKOVI Z EVROPSKO KOMISIJO Prejeta predplačila 2021-2024</vt:lpstr>
      <vt:lpstr>FINANČNI TOKOVI Z EVROPSKO KOMISIJO Prejeta vmesna plačila 2024-2025</vt:lpstr>
      <vt:lpstr>NAPOVED PLAČIL 2025/2026 </vt:lpstr>
      <vt:lpstr>DOSEGANJE PRAVILA N+3 </vt:lpstr>
      <vt:lpstr>Pravice porabe  v državnem proračunu 2025 za izvajanje pekp 2021-2027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izvajanje ekp                  2021-2027</dc:title>
  <dc:creator>Evelyn Filip</dc:creator>
  <cp:lastModifiedBy>Evelyn Filip</cp:lastModifiedBy>
  <cp:revision>18</cp:revision>
  <dcterms:created xsi:type="dcterms:W3CDTF">2023-02-28T08:22:35Z</dcterms:created>
  <dcterms:modified xsi:type="dcterms:W3CDTF">2025-03-17T07:59:57Z</dcterms:modified>
</cp:coreProperties>
</file>