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 bookmarkIdSeed="2">
  <p:sldMasterIdLst>
    <p:sldMasterId id="2147483650" r:id="rId1"/>
    <p:sldMasterId id="2147483731" r:id="rId2"/>
  </p:sldMasterIdLst>
  <p:notesMasterIdLst>
    <p:notesMasterId r:id="rId8"/>
  </p:notesMasterIdLst>
  <p:handoutMasterIdLst>
    <p:handoutMasterId r:id="rId9"/>
  </p:handoutMasterIdLst>
  <p:sldIdLst>
    <p:sldId id="256" r:id="rId3"/>
    <p:sldId id="330" r:id="rId4"/>
    <p:sldId id="359" r:id="rId5"/>
    <p:sldId id="342" r:id="rId6"/>
    <p:sldId id="326" r:id="rId7"/>
  </p:sldIdLst>
  <p:sldSz cx="9144000" cy="6858000" type="screen4x3"/>
  <p:notesSz cx="6794500" cy="9925050"/>
  <p:embeddedFontLst>
    <p:embeddedFont>
      <p:font typeface="Republika" panose="02000506040000020004" pitchFamily="2" charset="-18"/>
      <p:regular r:id="rId10"/>
      <p:bold r:id="rId11"/>
    </p:embeddedFont>
  </p:embeddedFont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9" userDrawn="1">
          <p15:clr>
            <a:srgbClr val="A4A3A4"/>
          </p15:clr>
        </p15:guide>
        <p15:guide id="2" pos="2133" userDrawn="1">
          <p15:clr>
            <a:srgbClr val="A4A3A4"/>
          </p15:clr>
        </p15:guide>
        <p15:guide id="3" orient="horz" pos="3126" userDrawn="1">
          <p15:clr>
            <a:srgbClr val="A4A3A4"/>
          </p15:clr>
        </p15:guide>
        <p15:guide id="4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FFFFFF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Srednji slo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88837" autoAdjust="0"/>
  </p:normalViewPr>
  <p:slideViewPr>
    <p:cSldViewPr snapToGrid="0" snapToObjects="1">
      <p:cViewPr varScale="1">
        <p:scale>
          <a:sx n="111" d="100"/>
          <a:sy n="111" d="100"/>
        </p:scale>
        <p:origin x="1362" y="108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0" y="12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9" d="100"/>
          <a:sy n="59" d="100"/>
        </p:scale>
        <p:origin x="-2702" y="-86"/>
      </p:cViewPr>
      <p:guideLst>
        <p:guide orient="horz" pos="3129"/>
        <p:guide pos="2133"/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2.fntdata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font" Target="fonts/font1.fntdata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4813" cy="49561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95" tIns="45747" rIns="91495" bIns="4574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5" y="0"/>
            <a:ext cx="2944813" cy="49561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95" tIns="45747" rIns="91495" bIns="4574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C54768AD-204A-4215-BD53-84CC9E25AACA}" type="datetime1">
              <a:rPr lang="sl-SI"/>
              <a:pPr>
                <a:defRPr/>
              </a:pPr>
              <a:t>18. 03. 2025</a:t>
            </a:fld>
            <a:endParaRPr lang="sl-SI" dirty="0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27845"/>
            <a:ext cx="2944813" cy="49561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95" tIns="45747" rIns="91495" bIns="4574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5" y="9427845"/>
            <a:ext cx="2944813" cy="49561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95" tIns="45747" rIns="91495" bIns="4574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0482F4F8-C183-4D42-9A3E-9EAED7A1E1D9}" type="slidenum">
              <a:rPr lang="sl-SI"/>
              <a:pPr>
                <a:defRPr/>
              </a:pPr>
              <a:t>‹#›</a:t>
            </a:fld>
            <a:r>
              <a:rPr lang="sl-SI" dirty="0"/>
              <a:t>/(##)</a:t>
            </a:r>
          </a:p>
        </p:txBody>
      </p:sp>
    </p:spTree>
    <p:extLst>
      <p:ext uri="{BB962C8B-B14F-4D97-AF65-F5344CB8AC3E}">
        <p14:creationId xmlns:p14="http://schemas.microsoft.com/office/powerpoint/2010/main" val="180488776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4813" cy="49561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95" tIns="45747" rIns="91495" bIns="4574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5" y="0"/>
            <a:ext cx="2944813" cy="49561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95" tIns="45747" rIns="91495" bIns="4574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6960E445-93F1-4C19-8A25-638853BC2F51}" type="datetime1">
              <a:rPr lang="sl-SI"/>
              <a:pPr>
                <a:defRPr/>
              </a:pPr>
              <a:t>18. 03. 2025</a:t>
            </a:fld>
            <a:endParaRPr lang="sl-SI" dirty="0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720"/>
            <a:ext cx="5435600" cy="44653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95" tIns="45747" rIns="91495" bIns="457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/>
              <a:t>Click to edit Master text styles</a:t>
            </a:r>
          </a:p>
          <a:p>
            <a:pPr lvl="1"/>
            <a:r>
              <a:rPr lang="sl-SI" noProof="0"/>
              <a:t>Second level</a:t>
            </a:r>
          </a:p>
          <a:p>
            <a:pPr lvl="2"/>
            <a:r>
              <a:rPr lang="sl-SI" noProof="0"/>
              <a:t>Third level</a:t>
            </a:r>
          </a:p>
          <a:p>
            <a:pPr lvl="3"/>
            <a:r>
              <a:rPr lang="sl-SI" noProof="0"/>
              <a:t>Fourth level</a:t>
            </a:r>
          </a:p>
          <a:p>
            <a:pPr lvl="4"/>
            <a:r>
              <a:rPr lang="sl-SI" noProof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27845"/>
            <a:ext cx="2944813" cy="49561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95" tIns="45747" rIns="91495" bIns="4574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5" y="9427845"/>
            <a:ext cx="2944813" cy="49561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95" tIns="45747" rIns="91495" bIns="4574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A7D22BCA-1938-417C-9214-6164618E5325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0781468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3911168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34696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91197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95486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1512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sl-S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08063" y="6356350"/>
            <a:ext cx="19399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085CC-78E4-4B83-9A30-7C4C84CD4812}" type="datetime1">
              <a:rPr lang="en-US"/>
              <a:pPr>
                <a:defRPr/>
              </a:pPr>
              <a:t>3/18/2025</a:t>
            </a:fld>
            <a:endParaRPr lang="sl-S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1E35F-680F-430C-9526-32D3E14CB1A1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5846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CFF2E-63E0-44F3-8643-E733133533FE}" type="datetime1">
              <a:rPr lang="en-US"/>
              <a:pPr>
                <a:defRPr/>
              </a:pPr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BCED5-F7A4-4A94-8926-C44EACB1F4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255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C7CFB-E800-45EF-93EA-A40EEE9CB27E}" type="datetime1">
              <a:rPr lang="en-US"/>
              <a:pPr>
                <a:defRPr/>
              </a:pPr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41634-C9CC-457B-9500-661437989A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078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33834-D148-456A-936F-E9F5F4FB086B}" type="datetime1">
              <a:rPr lang="en-US"/>
              <a:pPr>
                <a:defRPr/>
              </a:pPr>
              <a:t>3/18/2025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63ED7-83F3-4A8F-A016-9A7DEA6E39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423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BCBF2-1671-455A-8B9A-B3E0EC2AF947}" type="datetime1">
              <a:rPr lang="en-US"/>
              <a:pPr>
                <a:defRPr/>
              </a:pPr>
              <a:t>3/18/2025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8904D-197B-4E8A-81BC-DF5B722AB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621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66046-86F8-443E-91BA-51D7726F5600}" type="datetime1">
              <a:rPr lang="en-US"/>
              <a:pPr>
                <a:defRPr/>
              </a:pPr>
              <a:t>3/18/2025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21234-13A9-41B2-88D2-98394431D3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842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A1FA2-6FA0-44CB-B32D-8C7B0B1F2691}" type="datetime1">
              <a:rPr lang="en-US"/>
              <a:pPr>
                <a:defRPr/>
              </a:pPr>
              <a:t>3/18/2025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F8C18-44A6-4213-B056-58502FF4BB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121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B0F0B-AC7E-4836-8B41-4AA3DCC8DFC1}" type="datetime1">
              <a:rPr lang="en-US"/>
              <a:pPr>
                <a:defRPr/>
              </a:pPr>
              <a:t>3/18/2025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41343-760C-4A99-B169-F80D149FDF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7794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B41C2-B63D-4537-BCE9-75C435A5342F}" type="datetime1">
              <a:rPr lang="en-US"/>
              <a:pPr>
                <a:defRPr/>
              </a:pPr>
              <a:t>3/18/2025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F6180-ED4E-4656-A76A-31E07C6EE0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8338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1A49E-F11B-4224-9356-1572298A3396}" type="datetime1">
              <a:rPr lang="en-US"/>
              <a:pPr>
                <a:defRPr/>
              </a:pPr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24F7F-4C0C-4159-AE6E-E94CADBAA6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5803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69F4E-EBE8-42D6-8E5E-BAA61F0182B9}" type="datetime1">
              <a:rPr lang="en-US"/>
              <a:pPr>
                <a:defRPr/>
              </a:pPr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AC279-F02B-4610-9F68-7B547C1FB1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46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7999" y="1440000"/>
            <a:ext cx="7139407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7999" y="2880000"/>
            <a:ext cx="7139407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C04F4-3ABF-492D-9D9E-0403DDDEDD6D}" type="datetime1">
              <a:rPr lang="en-US"/>
              <a:pPr>
                <a:defRPr/>
              </a:pPr>
              <a:t>3/18/2025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88FB7-A3A3-4119-A653-60653CD5F557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28752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31098-D6A3-4164-A66B-88D0CE9FC8AF}" type="datetime1">
              <a:rPr lang="en-US"/>
              <a:pPr>
                <a:defRPr/>
              </a:pPr>
              <a:t>3/18/2025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8447F-B0D8-46F9-8260-ECA4BE71D9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39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971425" y="3240088"/>
            <a:ext cx="7201025" cy="2627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549A7-CC63-43B9-A871-263EC97178D5}" type="datetime1">
              <a:rPr lang="en-US"/>
              <a:pPr>
                <a:defRPr/>
              </a:pPr>
              <a:t>3/18/2025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C70F7-4E74-4929-9F7A-E8D604488439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55383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000" y="3240000"/>
            <a:ext cx="7200000" cy="2628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3BCD5-827C-4CD8-A6F4-82D6FB5A74AF}" type="datetime1">
              <a:rPr lang="en-US"/>
              <a:pPr>
                <a:defRPr/>
              </a:pPr>
              <a:t>3/18/2025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BE155-5F52-4164-89B0-B50466356DBC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76871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sl-SI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971550" y="3240088"/>
            <a:ext cx="3313113" cy="2627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l-SI" dirty="0"/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4848225" y="3240088"/>
            <a:ext cx="3312000" cy="2627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>
          <a:xfrm>
            <a:off x="1008063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CD938-6704-45EF-A84D-8150A268FBE9}" type="datetime1">
              <a:rPr lang="en-US"/>
              <a:pPr>
                <a:defRPr/>
              </a:pPr>
              <a:t>3/18/2025</a:t>
            </a:fld>
            <a:endParaRPr lang="sl-S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9BF0E-1C5B-4CBD-9F6C-81A8A6BB527F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88430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2000" y="3240000"/>
            <a:ext cx="3312000" cy="262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l-S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8599" y="3240000"/>
            <a:ext cx="3312000" cy="262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l-S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08063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D2709-D795-4B5D-B92F-0080823B048A}" type="datetime1">
              <a:rPr lang="en-US"/>
              <a:pPr>
                <a:defRPr/>
              </a:pPr>
              <a:t>3/18/2025</a:t>
            </a:fld>
            <a:endParaRPr lang="sl-S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03D51-A900-4D58-B81B-B7EC72AA8C94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07042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sl-S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8599" y="3240000"/>
            <a:ext cx="3312000" cy="262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l-SI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971550" y="3240088"/>
            <a:ext cx="3313113" cy="2627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>
          <a:xfrm>
            <a:off x="1008063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EDD6D-2293-4EE9-BA48-B70B71E33EF8}" type="datetime1">
              <a:rPr lang="en-US"/>
              <a:pPr>
                <a:defRPr/>
              </a:pPr>
              <a:t>3/18/2025</a:t>
            </a:fld>
            <a:endParaRPr lang="sl-S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08BA6-50F5-498A-B1CC-3967BE507145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58454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0DD31-DE11-4670-9B92-86E57256C0A1}" type="datetime1">
              <a:rPr lang="en-US"/>
              <a:pPr>
                <a:defRPr/>
              </a:pPr>
              <a:t>3/18/2025</a:t>
            </a:fld>
            <a:endParaRPr lang="sl-SI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96124-80F1-4D58-A5FC-6DB148F08462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2790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91D4B-5462-4034-9081-DCF6BDB57C71}" type="datetime1">
              <a:rPr lang="en-US"/>
              <a:pPr>
                <a:defRPr/>
              </a:pPr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35C37-655F-4654-B61C-8B51ABC54A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719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w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71550" y="1547813"/>
            <a:ext cx="72009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sl-SI"/>
              <a:t>Click to edit Master title style</a:t>
            </a:r>
            <a:endParaRPr lang="sl-SI" altLang="sl-SI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71550" y="3240088"/>
            <a:ext cx="7200900" cy="262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  <a:endParaRPr lang="sl-SI" alt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1550" y="6356350"/>
            <a:ext cx="15827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AD8EA9-36C5-4754-9264-9A5E092C9C6D}" type="datetime1">
              <a:rPr lang="en-US"/>
              <a:pPr>
                <a:defRPr/>
              </a:pPr>
              <a:t>3/18/2025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ABABA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6081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78BC18-41C7-4B1E-8064-13BFFCFF4898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  <p:sp>
        <p:nvSpPr>
          <p:cNvPr id="2055" name="TextBox 8"/>
          <p:cNvSpPr txBox="1">
            <a:spLocks noChangeArrowheads="1"/>
          </p:cNvSpPr>
          <p:nvPr/>
        </p:nvSpPr>
        <p:spPr bwMode="auto">
          <a:xfrm>
            <a:off x="962025" y="708025"/>
            <a:ext cx="1204913" cy="5127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ts val="838"/>
              </a:lnSpc>
              <a:defRPr/>
            </a:pPr>
            <a:r>
              <a:rPr lang="en-US" sz="700" dirty="0">
                <a:solidFill>
                  <a:schemeClr val="tx2"/>
                </a:solidFill>
                <a:latin typeface="Republika" charset="-18"/>
              </a:rPr>
              <a:t>REPUBLIKA SLOVENIJA</a:t>
            </a:r>
          </a:p>
          <a:p>
            <a:pPr eaLnBrk="1" hangingPunct="1">
              <a:lnSpc>
                <a:spcPts val="838"/>
              </a:lnSpc>
              <a:defRPr/>
            </a:pPr>
            <a:r>
              <a:rPr lang="en-US" sz="700" b="1" dirty="0">
                <a:solidFill>
                  <a:schemeClr val="tx2"/>
                </a:solidFill>
                <a:latin typeface="Republika" charset="-18"/>
              </a:rPr>
              <a:t>MINISTRSTVO ZA </a:t>
            </a:r>
            <a:r>
              <a:rPr lang="sl-SI" sz="700" b="1" dirty="0">
                <a:solidFill>
                  <a:schemeClr val="tx2"/>
                </a:solidFill>
                <a:latin typeface="Republika" charset="-18"/>
              </a:rPr>
              <a:t>FINANCE</a:t>
            </a:r>
          </a:p>
          <a:p>
            <a:pPr eaLnBrk="1" hangingPunct="1">
              <a:lnSpc>
                <a:spcPts val="838"/>
              </a:lnSpc>
              <a:defRPr/>
            </a:pPr>
            <a:endParaRPr lang="sl-SI" sz="700" b="1" dirty="0">
              <a:solidFill>
                <a:schemeClr val="tx2"/>
              </a:solidFill>
              <a:latin typeface="Republika" charset="-18"/>
            </a:endParaRPr>
          </a:p>
          <a:p>
            <a:pPr eaLnBrk="1" hangingPunct="1">
              <a:lnSpc>
                <a:spcPts val="838"/>
              </a:lnSpc>
              <a:defRPr/>
            </a:pPr>
            <a:r>
              <a:rPr lang="sl-SI" sz="700" b="1" dirty="0">
                <a:solidFill>
                  <a:schemeClr val="tx2"/>
                </a:solidFill>
                <a:latin typeface="Republika" charset="-18"/>
              </a:rPr>
              <a:t>URAD REPUBLIKE SLOVENIJE ZA NADZOR PRORAČUNA</a:t>
            </a:r>
            <a:endParaRPr lang="en-US" sz="700" b="1" dirty="0">
              <a:solidFill>
                <a:schemeClr val="tx2"/>
              </a:solidFill>
              <a:latin typeface="Republika" charset="-18"/>
            </a:endParaRPr>
          </a:p>
        </p:txBody>
      </p:sp>
      <p:pic>
        <p:nvPicPr>
          <p:cNvPr id="1032" name="Picture 9" descr="grb moder za 10 pt.wm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39" r:id="rId2"/>
    <p:sldLayoutId id="2147483738" r:id="rId3"/>
    <p:sldLayoutId id="2147483737" r:id="rId4"/>
    <p:sldLayoutId id="2147483753" r:id="rId5"/>
    <p:sldLayoutId id="2147483754" r:id="rId6"/>
    <p:sldLayoutId id="2147483755" r:id="rId7"/>
    <p:sldLayoutId id="2147483736" r:id="rId8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Z:\JAVNA UPRAVA 2010\Si CGP\CGP_prirocnik_WEB\OUT\05 Medijsko promocijski elementi\11 PPT predstavitev\untitled folder\ozadje-01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extBox 7"/>
          <p:cNvSpPr txBox="1">
            <a:spLocks noChangeArrowheads="1"/>
          </p:cNvSpPr>
          <p:nvPr/>
        </p:nvSpPr>
        <p:spPr bwMode="auto">
          <a:xfrm>
            <a:off x="962025" y="708025"/>
            <a:ext cx="1204913" cy="5127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ts val="838"/>
              </a:lnSpc>
              <a:defRPr/>
            </a:pPr>
            <a:r>
              <a:rPr lang="en-US" sz="700" dirty="0">
                <a:solidFill>
                  <a:schemeClr val="tx2"/>
                </a:solidFill>
                <a:latin typeface="Republika" charset="-18"/>
              </a:rPr>
              <a:t>REPUBLIKA SLOVENIJA</a:t>
            </a:r>
          </a:p>
          <a:p>
            <a:pPr eaLnBrk="1" hangingPunct="1">
              <a:lnSpc>
                <a:spcPts val="838"/>
              </a:lnSpc>
              <a:defRPr/>
            </a:pPr>
            <a:r>
              <a:rPr lang="en-US" sz="700" b="1" dirty="0">
                <a:solidFill>
                  <a:schemeClr val="tx2"/>
                </a:solidFill>
                <a:latin typeface="Republika" charset="-18"/>
              </a:rPr>
              <a:t>MINISTRSTVO ZA </a:t>
            </a:r>
            <a:r>
              <a:rPr lang="sl-SI" sz="700" b="1" dirty="0">
                <a:solidFill>
                  <a:schemeClr val="tx2"/>
                </a:solidFill>
                <a:latin typeface="Republika" charset="-18"/>
              </a:rPr>
              <a:t>FINANCE</a:t>
            </a:r>
          </a:p>
          <a:p>
            <a:pPr eaLnBrk="1" hangingPunct="1">
              <a:lnSpc>
                <a:spcPts val="838"/>
              </a:lnSpc>
              <a:defRPr/>
            </a:pPr>
            <a:endParaRPr lang="sl-SI" sz="700" b="1" dirty="0">
              <a:solidFill>
                <a:schemeClr val="tx2"/>
              </a:solidFill>
              <a:latin typeface="Republika" charset="-18"/>
            </a:endParaRPr>
          </a:p>
          <a:p>
            <a:pPr eaLnBrk="1" hangingPunct="1">
              <a:lnSpc>
                <a:spcPts val="838"/>
              </a:lnSpc>
              <a:defRPr/>
            </a:pPr>
            <a:r>
              <a:rPr lang="sl-SI" sz="700" b="1" dirty="0">
                <a:solidFill>
                  <a:schemeClr val="tx2"/>
                </a:solidFill>
                <a:latin typeface="Republika" charset="-18"/>
              </a:rPr>
              <a:t>URAD REPUBLIKE SLOVENIJE ZA NADZOR PRORAČUNA</a:t>
            </a:r>
            <a:endParaRPr lang="en-US" sz="700" b="1" dirty="0">
              <a:solidFill>
                <a:schemeClr val="tx2"/>
              </a:solidFill>
              <a:latin typeface="Republika" charset="-18"/>
            </a:endParaRPr>
          </a:p>
        </p:txBody>
      </p:sp>
      <p:pic>
        <p:nvPicPr>
          <p:cNvPr id="10244" name="Picture 8" descr="grb moder za 10 pt.wmf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FFC7B9-2421-4677-A496-56EC12966A34}" type="datetime1">
              <a:rPr lang="en-US"/>
              <a:pPr>
                <a:defRPr/>
              </a:pPr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ABABA"/>
                </a:solidFill>
                <a:latin typeface="+mn-lt"/>
              </a:defRPr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9BC7E42-9AE6-44A7-9A06-F57D2053B6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0" r:id="rId2"/>
    <p:sldLayoutId id="2147483749" r:id="rId3"/>
    <p:sldLayoutId id="2147483748" r:id="rId4"/>
    <p:sldLayoutId id="2147483747" r:id="rId5"/>
    <p:sldLayoutId id="2147483746" r:id="rId6"/>
    <p:sldLayoutId id="2147483745" r:id="rId7"/>
    <p:sldLayoutId id="2147483744" r:id="rId8"/>
    <p:sldLayoutId id="2147483743" r:id="rId9"/>
    <p:sldLayoutId id="2147483742" r:id="rId10"/>
    <p:sldLayoutId id="2147483741" r:id="rId11"/>
    <p:sldLayoutId id="2147483740" r:id="rId1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708660" y="1547813"/>
            <a:ext cx="7395210" cy="492156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eaLnBrk="1" hangingPunct="1"/>
            <a:br>
              <a:rPr lang="sl-SI" sz="2000" dirty="0">
                <a:solidFill>
                  <a:srgbClr val="002060"/>
                </a:solidFill>
              </a:rPr>
            </a:br>
            <a:br>
              <a:rPr lang="sl-SI" sz="2000" dirty="0">
                <a:solidFill>
                  <a:srgbClr val="002060"/>
                </a:solidFill>
              </a:rPr>
            </a:br>
            <a:br>
              <a:rPr lang="en-US" sz="2000" dirty="0">
                <a:solidFill>
                  <a:srgbClr val="002060"/>
                </a:solidFill>
              </a:rPr>
            </a:br>
            <a:r>
              <a:rPr lang="sl-SI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Predstavitev AKTIVNOSTI Revizijskega organa </a:t>
            </a:r>
            <a:br>
              <a:rPr lang="sl-SI" sz="24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l-SI" sz="24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l-SI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Seja Odbora za spremljanje </a:t>
            </a:r>
            <a:br>
              <a:rPr lang="sl-SI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PEKP 2021-2027</a:t>
            </a:r>
            <a:br>
              <a:rPr lang="sl-SI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18.marec 2025, Brdo pri Kranju</a:t>
            </a:r>
            <a:br>
              <a:rPr lang="sl-SI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charset="0"/>
              </a:rPr>
            </a:br>
            <a:endParaRPr lang="en-US" altLang="sl-SI" sz="20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A8F516-0879-41C2-97C0-5519B98831C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3" name="Picture 4" descr="Logo image name">
            <a:extLst>
              <a:ext uri="{FF2B5EF4-FFF2-40B4-BE49-F238E27FC236}">
                <a16:creationId xmlns:a16="http://schemas.microsoft.com/office/drawing/2014/main" id="{25B5615F-591F-A853-36A2-EF8BC5957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265" y="556298"/>
            <a:ext cx="1587260" cy="739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65ABC826-7315-3611-4D5A-AB1BD9F9161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627" y="521847"/>
            <a:ext cx="2797834" cy="808321"/>
          </a:xfrm>
          <a:prstGeom prst="rect">
            <a:avLst/>
          </a:prstGeom>
        </p:spPr>
      </p:pic>
    </p:spTree>
  </p:cSld>
  <p:clrMapOvr>
    <a:masterClrMapping/>
  </p:clrMapOvr>
  <p:transition advTm="76188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617EBD-8840-4214-B684-590C3E7E299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696094"/>
              </p:ext>
            </p:extLst>
          </p:nvPr>
        </p:nvGraphicFramePr>
        <p:xfrm>
          <a:off x="897147" y="2642799"/>
          <a:ext cx="7864520" cy="4917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64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08751">
                <a:tc>
                  <a:txBody>
                    <a:bodyPr/>
                    <a:lstStyle/>
                    <a:p>
                      <a:pPr marL="0" indent="0" algn="l" fontAlgn="b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sl-SI" sz="2400" b="1" i="0" u="none" strike="noStrike" baseline="0" noProof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Revizije sistema:</a:t>
                      </a:r>
                    </a:p>
                    <a:p>
                      <a:pPr marL="457200" indent="-457200" algn="l" fontAlgn="b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sl-SI" sz="2400" b="1" i="0" u="none" strike="noStrike" baseline="0" noProof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Revizija sistema pri PT MKRR</a:t>
                      </a:r>
                    </a:p>
                    <a:p>
                      <a:pPr marL="457200" indent="-457200" algn="l" fontAlgn="b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sl-SI" sz="2400" b="1" i="0" u="none" strike="noStrike" baseline="0" noProof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Revizija sistema pri PT MDP</a:t>
                      </a:r>
                    </a:p>
                    <a:p>
                      <a:pPr marL="457200" indent="-457200" algn="l" fontAlgn="b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sl-SI" sz="2400" b="1" i="0" u="none" strike="noStrike" baseline="0" noProof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Revizija sistema pri PT MSP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sl-SI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Revizije operacij: /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sl-SI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Letno poročilo o nadzoru in revizijsko mnenje za 3. obračunsko obdobje:/</a:t>
                      </a:r>
                    </a:p>
                    <a:p>
                      <a:pPr marL="0" indent="0" algn="l" fontAlgn="b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sl-SI" sz="2400" b="1" i="0" u="none" strike="noStrike" baseline="0" noProof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57200" indent="-457200" algn="ctr" fontAlgn="b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l-SI" sz="2400" b="1" i="0" u="none" strike="noStrike" baseline="0" noProof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14400" marR="0" lvl="1" indent="-4572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sl-SI" sz="2400" b="0" i="0" u="none" strike="noStrike" baseline="0" noProof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57200" lvl="1" indent="0" algn="ctr" fontAlgn="b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sl-SI" sz="2400" b="0" i="0" u="none" strike="noStrike" baseline="0" noProof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ctr" fontAlgn="b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endParaRPr lang="sl-SI" sz="2400" b="0" i="0" u="none" strike="noStrike" baseline="0" noProof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180000" marR="216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895"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endParaRPr lang="sl-SI" sz="2000" b="1" i="1" u="none" strike="noStrike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109677" y="1425739"/>
            <a:ext cx="7223762" cy="523220"/>
          </a:xfrm>
          <a:prstGeom prst="rect">
            <a:avLst/>
          </a:prstGeom>
          <a:noFill/>
          <a:ln>
            <a:noFill/>
          </a:ln>
        </p:spPr>
        <p:txBody>
          <a:bodyPr wrap="square" anchor="b" anchorCtr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4400"/>
            <a:r>
              <a:rPr lang="sl-SI" altLang="sl-SI" sz="2800" b="1" dirty="0">
                <a:solidFill>
                  <a:srgbClr val="FF0000"/>
                </a:solidFill>
              </a:rPr>
              <a:t>Izvedene aktivnosti v 2024</a:t>
            </a:r>
          </a:p>
        </p:txBody>
      </p:sp>
    </p:spTree>
    <p:extLst>
      <p:ext uri="{BB962C8B-B14F-4D97-AF65-F5344CB8AC3E}">
        <p14:creationId xmlns:p14="http://schemas.microsoft.com/office/powerpoint/2010/main" val="3717295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735"/>
    </mc:Choice>
    <mc:Fallback xmlns="">
      <p:transition spd="slow" advTm="45735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617EBD-8840-4214-B684-590C3E7E299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252255"/>
              </p:ext>
            </p:extLst>
          </p:nvPr>
        </p:nvGraphicFramePr>
        <p:xfrm>
          <a:off x="897147" y="2044460"/>
          <a:ext cx="7864520" cy="67831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64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73700">
                <a:tc>
                  <a:txBody>
                    <a:bodyPr/>
                    <a:lstStyle/>
                    <a:p>
                      <a:pPr marL="0" indent="0" algn="l" fontAlgn="b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sl-SI" sz="2400" b="1" i="0" u="none" strike="noStrike" baseline="0" noProof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l" fontAlgn="b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sl-SI" sz="2400" b="1" i="0" u="none" strike="noStrike" baseline="0" noProof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l" fontAlgn="b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sl-SI" sz="2400" b="1" i="0" u="none" strike="noStrike" baseline="0" noProof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Revizije sistema:</a:t>
                      </a:r>
                    </a:p>
                    <a:p>
                      <a:pPr marL="457200" indent="-457200" algn="l" fontAlgn="b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sl-SI" sz="2400" b="1" i="0" u="none" strike="noStrike" baseline="0" noProof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Revizija sistema pri PT MVZI (marec-april 2025)</a:t>
                      </a:r>
                    </a:p>
                    <a:p>
                      <a:pPr marL="457200" indent="-457200" algn="l" fontAlgn="b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l-SI" sz="2400" b="1" i="0" u="none" strike="noStrike" baseline="0" noProof="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sl-SI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Revizije operacij za 4. obračunsko obdobje: </a:t>
                      </a:r>
                      <a:r>
                        <a:rPr kumimoji="0" lang="sl-SI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 15.aprilu 2025-oktobra 2025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l-SI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sl-SI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Revizija računovodskih izkazov: </a:t>
                      </a:r>
                      <a:r>
                        <a:rPr kumimoji="0" lang="sl-SI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november 2025-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l-SI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l" fontAlgn="b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sl-SI" sz="2400" b="1" i="0" u="none" strike="noStrike" baseline="0" noProof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57200" indent="-457200" algn="ctr" fontAlgn="b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l-SI" sz="2400" b="1" i="0" u="none" strike="noStrike" baseline="0" noProof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57200" indent="-457200" algn="ctr" fontAlgn="b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l-SI" sz="2400" b="1" i="0" u="none" strike="noStrike" baseline="0" noProof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57200" indent="-457200" algn="ctr" fontAlgn="b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l-SI" sz="2400" b="1" i="0" u="none" strike="noStrike" baseline="0" noProof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14400" marR="0" lvl="1" indent="-4572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sl-SI" sz="2400" b="0" i="0" u="none" strike="noStrike" baseline="0" noProof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57200" lvl="1" indent="0" algn="ctr" fontAlgn="b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sl-SI" sz="2400" b="0" i="0" u="none" strike="noStrike" baseline="0" noProof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ctr" fontAlgn="b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endParaRPr lang="sl-SI" sz="2400" b="0" i="0" u="none" strike="noStrike" baseline="0" noProof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180000" marR="216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889"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endParaRPr lang="sl-SI" sz="2000" b="1" i="1" u="none" strike="noStrike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109677" y="1425739"/>
            <a:ext cx="7223762" cy="523220"/>
          </a:xfrm>
          <a:prstGeom prst="rect">
            <a:avLst/>
          </a:prstGeom>
          <a:noFill/>
          <a:ln>
            <a:noFill/>
          </a:ln>
        </p:spPr>
        <p:txBody>
          <a:bodyPr wrap="square" anchor="b" anchorCtr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4400"/>
            <a:r>
              <a:rPr lang="sl-SI" altLang="sl-SI" sz="2800" b="1" dirty="0">
                <a:solidFill>
                  <a:srgbClr val="FF0000"/>
                </a:solidFill>
              </a:rPr>
              <a:t>Načrtovane aktivnosti v 2025</a:t>
            </a:r>
          </a:p>
        </p:txBody>
      </p:sp>
    </p:spTree>
    <p:extLst>
      <p:ext uri="{BB962C8B-B14F-4D97-AF65-F5344CB8AC3E}">
        <p14:creationId xmlns:p14="http://schemas.microsoft.com/office/powerpoint/2010/main" val="171233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735"/>
    </mc:Choice>
    <mc:Fallback xmlns="">
      <p:transition spd="slow" advTm="45735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3617EBD-8840-4214-B684-590C3E7E299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l-SI" sz="1800" b="0" i="0" u="none" strike="noStrike" kern="1200" cap="none" spc="0" normalizeH="0" baseline="0" noProof="0">
              <a:ln>
                <a:noFill/>
              </a:ln>
              <a:solidFill>
                <a:srgbClr val="999999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704654"/>
              </p:ext>
            </p:extLst>
          </p:nvPr>
        </p:nvGraphicFramePr>
        <p:xfrm>
          <a:off x="695324" y="2019300"/>
          <a:ext cx="7991475" cy="66110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91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95208">
                <a:tc>
                  <a:txBody>
                    <a:bodyPr/>
                    <a:lstStyle/>
                    <a:p>
                      <a:pPr marL="0" indent="0" algn="ctr" fontAlgn="b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sl-SI" sz="2400" b="0" i="0" u="none" strike="noStrike" baseline="0" noProof="0" dirty="0" err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šte</a:t>
                      </a:r>
                      <a:endParaRPr lang="sl-SI" sz="2400" b="0" i="0" u="none" strike="noStrike" baseline="0" noProof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180000" marR="216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823"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endParaRPr lang="sl-SI" sz="2000" b="1" i="1" u="none" strike="noStrike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109677" y="563964"/>
            <a:ext cx="7223762" cy="1384995"/>
          </a:xfrm>
          <a:prstGeom prst="rect">
            <a:avLst/>
          </a:prstGeom>
          <a:noFill/>
          <a:ln>
            <a:noFill/>
          </a:ln>
        </p:spPr>
        <p:txBody>
          <a:bodyPr wrap="square" anchor="b" anchorCtr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l-SI" altLang="sl-SI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altLang="sl-SI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Revizije sistema / </a:t>
            </a:r>
            <a:r>
              <a:rPr kumimoji="0" lang="sl-SI" altLang="sl-SI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ugotovitv</a:t>
            </a:r>
            <a:r>
              <a:rPr lang="sl-SI" altLang="sl-SI" sz="2800" b="1" dirty="0">
                <a:solidFill>
                  <a:srgbClr val="FF0000"/>
                </a:solidFill>
              </a:rPr>
              <a:t>e in priporočila </a:t>
            </a:r>
            <a:endParaRPr kumimoji="0" lang="sl-SI" altLang="sl-SI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C9F63361-1AD7-1A26-4403-1332039382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58007"/>
              </p:ext>
            </p:extLst>
          </p:nvPr>
        </p:nvGraphicFramePr>
        <p:xfrm>
          <a:off x="1630392" y="2244436"/>
          <a:ext cx="6340417" cy="3987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5753">
                  <a:extLst>
                    <a:ext uri="{9D8B030D-6E8A-4147-A177-3AD203B41FA5}">
                      <a16:colId xmlns:a16="http://schemas.microsoft.com/office/drawing/2014/main" val="2940693612"/>
                    </a:ext>
                  </a:extLst>
                </a:gridCol>
                <a:gridCol w="2047332">
                  <a:extLst>
                    <a:ext uri="{9D8B030D-6E8A-4147-A177-3AD203B41FA5}">
                      <a16:colId xmlns:a16="http://schemas.microsoft.com/office/drawing/2014/main" val="1619036116"/>
                    </a:ext>
                  </a:extLst>
                </a:gridCol>
                <a:gridCol w="2047332">
                  <a:extLst>
                    <a:ext uri="{9D8B030D-6E8A-4147-A177-3AD203B41FA5}">
                      <a16:colId xmlns:a16="http://schemas.microsoft.com/office/drawing/2014/main" val="845241358"/>
                    </a:ext>
                  </a:extLst>
                </a:gridCol>
              </a:tblGrid>
              <a:tr h="587442">
                <a:tc>
                  <a:txBody>
                    <a:bodyPr/>
                    <a:lstStyle/>
                    <a:p>
                      <a:r>
                        <a:rPr lang="sl-SI" dirty="0"/>
                        <a:t>Število ugotovitev in priporočil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Število ugotovitev in priporočil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Ocena /kategorija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085644"/>
                  </a:ext>
                </a:extLst>
              </a:tr>
              <a:tr h="5734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l-SI" sz="18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Ministrstvo za solidarno prihodnost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l-SI" sz="1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l-SI" sz="1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Kat.2 </a:t>
                      </a: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sistem deluje, vendar so potrebne določene izboljšave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23003181"/>
                  </a:ext>
                </a:extLst>
              </a:tr>
              <a:tr h="814638">
                <a:tc>
                  <a:txBody>
                    <a:bodyPr/>
                    <a:lstStyle/>
                    <a:p>
                      <a:r>
                        <a:rPr lang="sl-SI" sz="18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Ministrstvo za digitalno preobrazbo.</a:t>
                      </a:r>
                      <a:endParaRPr lang="sl-SI" sz="1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l-SI" sz="1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l-SI" sz="1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Kat.2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47018747"/>
                  </a:ext>
                </a:extLst>
              </a:tr>
              <a:tr h="761986">
                <a:tc>
                  <a:txBody>
                    <a:bodyPr/>
                    <a:lstStyle/>
                    <a:p>
                      <a:r>
                        <a:rPr lang="sl-SI" sz="180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Ministrstvo za kohezijo in regionalni razvoj</a:t>
                      </a:r>
                      <a:endParaRPr lang="sl-SI" sz="1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800" dirty="0">
                          <a:solidFill>
                            <a:srgbClr val="002060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800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sl-SI" sz="1800" dirty="0">
                          <a:solidFill>
                            <a:srgbClr val="002060"/>
                          </a:solidFill>
                        </a:rPr>
                        <a:t>Kat.2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172391"/>
                  </a:ext>
                </a:extLst>
              </a:tr>
              <a:tr h="573455">
                <a:tc gridSpan="3">
                  <a:txBody>
                    <a:bodyPr/>
                    <a:lstStyle/>
                    <a:p>
                      <a:endParaRPr lang="sl-SI" sz="1800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sl-SI" sz="1800" dirty="0">
                          <a:solidFill>
                            <a:srgbClr val="002060"/>
                          </a:solidFill>
                        </a:rPr>
                        <a:t>Naknadne revizije/preverjanje izpolnjevanja ugotovitev in priporočil so načrtovane v novembru-decembru 2025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sz="1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26068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8319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735"/>
    </mc:Choice>
    <mc:Fallback xmlns="">
      <p:transition spd="slow" advTm="45735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id="{9AAA72EC-5BE2-1836-1E54-D32A1A74A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696547"/>
            <a:ext cx="7772400" cy="903903"/>
          </a:xfrm>
        </p:spPr>
        <p:txBody>
          <a:bodyPr/>
          <a:lstStyle/>
          <a:p>
            <a:r>
              <a:rPr lang="sl-SI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Hvala za pozornost</a:t>
            </a:r>
          </a:p>
        </p:txBody>
      </p:sp>
      <p:sp>
        <p:nvSpPr>
          <p:cNvPr id="4" name="Podnaslov 3">
            <a:extLst>
              <a:ext uri="{FF2B5EF4-FFF2-40B4-BE49-F238E27FC236}">
                <a16:creationId xmlns:a16="http://schemas.microsoft.com/office/drawing/2014/main" id="{353D0480-02A1-716D-BECF-B395DFDB04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sz="2000" dirty="0">
                <a:solidFill>
                  <a:srgbClr val="002060"/>
                </a:solidFill>
              </a:rPr>
              <a:t>Urad RS za nadzor proračuna</a:t>
            </a:r>
          </a:p>
          <a:p>
            <a:r>
              <a:rPr lang="sl-SI" sz="2000" dirty="0">
                <a:solidFill>
                  <a:srgbClr val="002060"/>
                </a:solidFill>
              </a:rPr>
              <a:t>Sektor za revizijo evropskih skladov </a:t>
            </a:r>
          </a:p>
          <a:p>
            <a:r>
              <a:rPr lang="sl-SI" sz="2000" dirty="0">
                <a:solidFill>
                  <a:srgbClr val="002060"/>
                </a:solidFill>
              </a:rPr>
              <a:t>deljenega upravljanja</a:t>
            </a:r>
          </a:p>
          <a:p>
            <a:r>
              <a:rPr lang="sl-SI" sz="2000" dirty="0">
                <a:solidFill>
                  <a:srgbClr val="002060"/>
                </a:solidFill>
              </a:rPr>
              <a:t>Mag. Mirjam Novakovič, vodja sektorja</a:t>
            </a:r>
          </a:p>
        </p:txBody>
      </p:sp>
      <p:sp>
        <p:nvSpPr>
          <p:cNvPr id="2" name="Označba mesta številke diapozitiva 1">
            <a:extLst>
              <a:ext uri="{FF2B5EF4-FFF2-40B4-BE49-F238E27FC236}">
                <a16:creationId xmlns:a16="http://schemas.microsoft.com/office/drawing/2014/main" id="{AF84AE53-A66B-2961-59F1-4FD1F4A48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BF8C18-44A6-4213-B056-58502FF4BB9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37323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DU 2010">
      <a:dk1>
        <a:srgbClr val="999999"/>
      </a:dk1>
      <a:lt1>
        <a:sysClr val="window" lastClr="FFFFFF"/>
      </a:lt1>
      <a:dk2>
        <a:srgbClr val="000000"/>
      </a:dk2>
      <a:lt2>
        <a:srgbClr val="D8D8D8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026_si10-cgp-mpe-PREDLOGA-97-2003">
  <a:themeElements>
    <a:clrScheme name="026_si10-cgp-mpe-PREDLOGA-97-2003 1">
      <a:dk1>
        <a:srgbClr val="999999"/>
      </a:dk1>
      <a:lt1>
        <a:srgbClr val="FFFFFF"/>
      </a:lt1>
      <a:dk2>
        <a:srgbClr val="000000"/>
      </a:dk2>
      <a:lt2>
        <a:srgbClr val="D8D8D8"/>
      </a:lt2>
      <a:accent1>
        <a:srgbClr val="4F81BD"/>
      </a:accent1>
      <a:accent2>
        <a:srgbClr val="C0504D"/>
      </a:accent2>
      <a:accent3>
        <a:srgbClr val="FFFFFF"/>
      </a:accent3>
      <a:accent4>
        <a:srgbClr val="828282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026_si10-cgp-mpe-PREDLOGA-97-2003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26_si10-cgp-mpe-PREDLOGA-97-2003 1">
        <a:dk1>
          <a:srgbClr val="999999"/>
        </a:dk1>
        <a:lt1>
          <a:srgbClr val="FFFFFF"/>
        </a:lt1>
        <a:dk2>
          <a:srgbClr val="000000"/>
        </a:dk2>
        <a:lt2>
          <a:srgbClr val="D8D8D8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828282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7204</TotalTime>
  <Words>199</Words>
  <Application>Microsoft Office PowerPoint</Application>
  <PresentationFormat>Diaprojekcija na zaslonu (4:3)</PresentationFormat>
  <Paragraphs>54</Paragraphs>
  <Slides>5</Slides>
  <Notes>5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2</vt:i4>
      </vt:variant>
      <vt:variant>
        <vt:lpstr>Naslovi diapozitivov</vt:lpstr>
      </vt:variant>
      <vt:variant>
        <vt:i4>5</vt:i4>
      </vt:variant>
    </vt:vector>
  </HeadingPairs>
  <TitlesOfParts>
    <vt:vector size="10" baseType="lpstr">
      <vt:lpstr>Arial</vt:lpstr>
      <vt:lpstr>Calibri</vt:lpstr>
      <vt:lpstr>Republika</vt:lpstr>
      <vt:lpstr>Custom Design</vt:lpstr>
      <vt:lpstr>026_si10-cgp-mpe-PREDLOGA-97-2003</vt:lpstr>
      <vt:lpstr>   Predstavitev AKTIVNOSTI Revizijskega organa    4. Seja Odbora za spremljanje  PEKP 2021-2027 18.marec 2025, Brdo pri Kranju   </vt:lpstr>
      <vt:lpstr>PowerPointova predstavitev</vt:lpstr>
      <vt:lpstr>PowerPointova predstavitev</vt:lpstr>
      <vt:lpstr>PowerPointova predstavitev</vt:lpstr>
      <vt:lpstr>Hvala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of the work of AA (for OP RD, OP HRD, OP DETI )   Annual Review Meeting          Ljubljana, 28 November 2012</dc:title>
  <dc:creator>Roman Rojko</dc:creator>
  <cp:lastModifiedBy>Mirjam Novakovič</cp:lastModifiedBy>
  <cp:revision>358</cp:revision>
  <cp:lastPrinted>2024-11-07T16:14:54Z</cp:lastPrinted>
  <dcterms:created xsi:type="dcterms:W3CDTF">2010-10-04T10:22:54Z</dcterms:created>
  <dcterms:modified xsi:type="dcterms:W3CDTF">2025-03-18T07:15:11Z</dcterms:modified>
</cp:coreProperties>
</file>