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1"/>
  </p:notesMasterIdLst>
  <p:sldIdLst>
    <p:sldId id="256" r:id="rId5"/>
    <p:sldId id="554" r:id="rId6"/>
    <p:sldId id="549" r:id="rId7"/>
    <p:sldId id="548" r:id="rId8"/>
    <p:sldId id="528" r:id="rId9"/>
    <p:sldId id="555" r:id="rId10"/>
    <p:sldId id="557" r:id="rId11"/>
    <p:sldId id="571" r:id="rId12"/>
    <p:sldId id="558" r:id="rId13"/>
    <p:sldId id="559" r:id="rId14"/>
    <p:sldId id="560" r:id="rId15"/>
    <p:sldId id="561" r:id="rId16"/>
    <p:sldId id="564" r:id="rId17"/>
    <p:sldId id="563" r:id="rId18"/>
    <p:sldId id="573" r:id="rId19"/>
    <p:sldId id="574" r:id="rId20"/>
    <p:sldId id="614" r:id="rId21"/>
    <p:sldId id="568" r:id="rId22"/>
    <p:sldId id="569" r:id="rId23"/>
    <p:sldId id="615" r:id="rId24"/>
    <p:sldId id="616" r:id="rId25"/>
    <p:sldId id="546" r:id="rId26"/>
    <p:sldId id="279" r:id="rId27"/>
    <p:sldId id="292" r:id="rId28"/>
    <p:sldId id="294" r:id="rId29"/>
    <p:sldId id="547" r:id="rId30"/>
    <p:sldId id="552" r:id="rId31"/>
    <p:sldId id="282" r:id="rId32"/>
    <p:sldId id="611" r:id="rId33"/>
    <p:sldId id="612" r:id="rId34"/>
    <p:sldId id="613" r:id="rId35"/>
    <p:sldId id="268" r:id="rId36"/>
    <p:sldId id="304" r:id="rId37"/>
    <p:sldId id="290" r:id="rId38"/>
    <p:sldId id="544" r:id="rId39"/>
    <p:sldId id="291" r:id="rId40"/>
    <p:sldId id="545" r:id="rId41"/>
    <p:sldId id="609" r:id="rId42"/>
    <p:sldId id="608" r:id="rId43"/>
    <p:sldId id="607" r:id="rId44"/>
    <p:sldId id="606" r:id="rId45"/>
    <p:sldId id="379" r:id="rId46"/>
    <p:sldId id="293" r:id="rId47"/>
    <p:sldId id="578" r:id="rId48"/>
    <p:sldId id="336" r:id="rId49"/>
    <p:sldId id="577" r:id="rId50"/>
    <p:sldId id="582" r:id="rId51"/>
    <p:sldId id="583" r:id="rId52"/>
    <p:sldId id="584" r:id="rId53"/>
    <p:sldId id="585" r:id="rId54"/>
    <p:sldId id="586" r:id="rId55"/>
    <p:sldId id="605" r:id="rId56"/>
    <p:sldId id="587" r:id="rId57"/>
    <p:sldId id="588" r:id="rId58"/>
    <p:sldId id="589" r:id="rId59"/>
    <p:sldId id="590" r:id="rId60"/>
    <p:sldId id="591" r:id="rId61"/>
    <p:sldId id="592" r:id="rId62"/>
    <p:sldId id="593" r:id="rId63"/>
    <p:sldId id="594" r:id="rId64"/>
    <p:sldId id="595" r:id="rId65"/>
    <p:sldId id="329" r:id="rId66"/>
    <p:sldId id="603" r:id="rId67"/>
    <p:sldId id="601" r:id="rId68"/>
    <p:sldId id="602" r:id="rId69"/>
    <p:sldId id="570" r:id="rId70"/>
  </p:sldIdLst>
  <p:sldSz cx="12192000" cy="6858000"/>
  <p:notesSz cx="6797675" cy="9926638"/>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6152412-EE3E-2E1B-D042-761ADDC42340}" name="Vinko Žagar" initials="VŽ" userId="S::vinko.zagar@gov.si::39019605-8162-49fe-af5e-adf313116121" providerId="AD"/>
  <p188:author id="{0CF80623-A888-76FD-EA38-631829EE9D76}" name="Andreja Štefula" initials="AŠ" userId="S::andreja.stefula@gov.si::2b5476ee-5a94-4695-9170-b8b4f71094d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BFF"/>
    <a:srgbClr val="FEF8F4"/>
    <a:srgbClr val="FFFBEF"/>
    <a:srgbClr val="ECF3FA"/>
    <a:srgbClr val="F9FFF3"/>
    <a:srgbClr val="EAF4E4"/>
    <a:srgbClr val="E5FAFF"/>
    <a:srgbClr val="FFEFFF"/>
    <a:srgbClr val="FFCCFF"/>
    <a:srgbClr val="E6F0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27E00E-3787-6AEA-8E53-DB0EFF598CF5}" v="154" dt="2025-11-24T09:31:50.446"/>
    <p1510:client id="{924BB6B8-1CE7-FB26-74FF-6A1381A73445}" v="143" dt="2025-11-23T19:32:59.755"/>
    <p1510:client id="{9456A280-F6AC-3F55-1BC4-AE6378C4477A}" v="67" dt="2025-11-24T09:14:28.250"/>
    <p1510:client id="{95810ED0-44FD-3BFA-DD3D-FBFCEC6E4E90}" v="1" dt="2025-11-24T06:55:39.279"/>
    <p1510:client id="{986CDDAF-7373-64A8-9872-3253F6006013}" v="111" dt="2025-11-22T18:00:45.173"/>
    <p1510:client id="{B3FCF2AD-BC25-7641-09B5-80F5134AE5DD}" v="698" dt="2025-11-24T09:31:02.544"/>
    <p1510:client id="{C6187019-C5D3-9F79-37B4-901E4B69E458}" v="197" dt="2025-11-24T10:00:52.694"/>
    <p1510:client id="{D5FF5B4E-14CD-FB1F-8A62-EB3444B0446D}" v="9" dt="2025-11-24T08:06:58.875"/>
  </p1510:revLst>
</p1510:revInfo>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microsoft.com/office/2018/10/relationships/authors" Target="author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microsoft.com/office/2015/10/relationships/revisionInfo" Target="revisionInfo.xml"/><Relationship Id="rId7" Type="http://schemas.openxmlformats.org/officeDocument/2006/relationships/slide" Target="slides/slide3.xml"/><Relationship Id="rId71" Type="http://schemas.openxmlformats.org/officeDocument/2006/relationships/notesMaster" Target="notesMasters/notesMaster1.xml"/><Relationship Id="rId2" Type="http://schemas.openxmlformats.org/officeDocument/2006/relationships/customXml" Target="../customXml/item2.xml"/><Relationship Id="rId29" Type="http://schemas.openxmlformats.org/officeDocument/2006/relationships/slide" Target="slides/slide2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868CAA-EA9E-4A50-BA63-D80E64F22DB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991E2B22-E30F-4A96-984C-AABAE411DC3C}">
      <dgm:prSet/>
      <dgm:spPr/>
      <dgm:t>
        <a:bodyPr/>
        <a:lstStyle/>
        <a:p>
          <a:pPr algn="l" rtl="0"/>
          <a:r>
            <a:rPr lang="sl-SI">
              <a:latin typeface="Republika"/>
            </a:rPr>
            <a:t> Višino dodeljenih finančnih sredstev glede na nove prednostne naloge</a:t>
          </a:r>
        </a:p>
      </dgm:t>
    </dgm:pt>
    <dgm:pt modelId="{4C6FDE7C-F77B-4FFF-9001-FE0C0261E223}" type="parTrans" cxnId="{D115F1FD-27B3-43C0-BBAB-0756BE3E6D4F}">
      <dgm:prSet/>
      <dgm:spPr/>
      <dgm:t>
        <a:bodyPr/>
        <a:lstStyle/>
        <a:p>
          <a:endParaRPr lang="en-US"/>
        </a:p>
      </dgm:t>
    </dgm:pt>
    <dgm:pt modelId="{03A1189C-ECF7-4578-AFD5-A8F75CE4E10F}" type="sibTrans" cxnId="{D115F1FD-27B3-43C0-BBAB-0756BE3E6D4F}">
      <dgm:prSet/>
      <dgm:spPr/>
      <dgm:t>
        <a:bodyPr/>
        <a:lstStyle/>
        <a:p>
          <a:endParaRPr lang="en-US"/>
        </a:p>
      </dgm:t>
    </dgm:pt>
    <dgm:pt modelId="{96DD4460-EAF0-485B-8F26-C7C9107870DF}">
      <dgm:prSet/>
      <dgm:spPr/>
      <dgm:t>
        <a:bodyPr/>
        <a:lstStyle/>
        <a:p>
          <a:pPr algn="l" rtl="0"/>
          <a:r>
            <a:rPr lang="sl-SI">
              <a:latin typeface="Republika"/>
            </a:rPr>
            <a:t>Zneski, ki prispevajo v program InvestEU, po skladu in po kategoriji regije (kadar je ustrezno).</a:t>
          </a:r>
        </a:p>
      </dgm:t>
    </dgm:pt>
    <dgm:pt modelId="{33ACCCB5-5A3F-4CC7-B0EE-43DA396F0A6D}" type="parTrans" cxnId="{12953B1B-720A-400B-AF6E-F03FB45462C6}">
      <dgm:prSet/>
      <dgm:spPr/>
      <dgm:t>
        <a:bodyPr/>
        <a:lstStyle/>
        <a:p>
          <a:endParaRPr lang="en-US"/>
        </a:p>
      </dgm:t>
    </dgm:pt>
    <dgm:pt modelId="{C54BEA44-5363-451F-A586-CAE6FA4214D3}" type="sibTrans" cxnId="{12953B1B-720A-400B-AF6E-F03FB45462C6}">
      <dgm:prSet/>
      <dgm:spPr/>
      <dgm:t>
        <a:bodyPr/>
        <a:lstStyle/>
        <a:p>
          <a:endParaRPr lang="en-US"/>
        </a:p>
      </dgm:t>
    </dgm:pt>
    <dgm:pt modelId="{004318A3-5FD5-491E-8293-053BF3A5361D}">
      <dgm:prSet phldr="0"/>
      <dgm:spPr/>
      <dgm:t>
        <a:bodyPr/>
        <a:lstStyle/>
        <a:p>
          <a:pPr algn="l" rtl="0"/>
          <a:r>
            <a:rPr lang="sl-SI">
              <a:latin typeface="Republika"/>
            </a:rPr>
            <a:t>Opisom revidiranih ali novih specifičnih ciljev</a:t>
          </a:r>
        </a:p>
      </dgm:t>
    </dgm:pt>
    <dgm:pt modelId="{0D526984-3232-4433-A2BF-5F349A911BD1}" type="parTrans" cxnId="{69E813A9-25EE-4265-A565-66A4A49F8D57}">
      <dgm:prSet/>
      <dgm:spPr/>
    </dgm:pt>
    <dgm:pt modelId="{97F66DF7-DE14-4B78-AF38-264A621749D7}" type="sibTrans" cxnId="{69E813A9-25EE-4265-A565-66A4A49F8D57}">
      <dgm:prSet/>
      <dgm:spPr/>
    </dgm:pt>
    <dgm:pt modelId="{F1EE3D34-F4CC-4C51-AFDF-B4B01CD0CDB4}" type="pres">
      <dgm:prSet presAssocID="{FC868CAA-EA9E-4A50-BA63-D80E64F22DB4}" presName="diagram" presStyleCnt="0">
        <dgm:presLayoutVars>
          <dgm:dir/>
          <dgm:resizeHandles val="exact"/>
        </dgm:presLayoutVars>
      </dgm:prSet>
      <dgm:spPr/>
    </dgm:pt>
    <dgm:pt modelId="{4B63C570-600E-455A-A09A-A1D9F3E4653A}" type="pres">
      <dgm:prSet presAssocID="{991E2B22-E30F-4A96-984C-AABAE411DC3C}" presName="node" presStyleLbl="node1" presStyleIdx="0" presStyleCnt="3">
        <dgm:presLayoutVars>
          <dgm:bulletEnabled val="1"/>
        </dgm:presLayoutVars>
      </dgm:prSet>
      <dgm:spPr/>
    </dgm:pt>
    <dgm:pt modelId="{014A9A20-4BDF-4328-AB64-81AAC193E9F1}" type="pres">
      <dgm:prSet presAssocID="{03A1189C-ECF7-4578-AFD5-A8F75CE4E10F}" presName="sibTrans" presStyleCnt="0"/>
      <dgm:spPr/>
    </dgm:pt>
    <dgm:pt modelId="{2C958E39-C41B-482D-9E1E-1DE954D9EBF1}" type="pres">
      <dgm:prSet presAssocID="{004318A3-5FD5-491E-8293-053BF3A5361D}" presName="node" presStyleLbl="node1" presStyleIdx="1" presStyleCnt="3">
        <dgm:presLayoutVars>
          <dgm:bulletEnabled val="1"/>
        </dgm:presLayoutVars>
      </dgm:prSet>
      <dgm:spPr/>
    </dgm:pt>
    <dgm:pt modelId="{B8BC8AFF-997A-4984-864B-F7462B64CC18}" type="pres">
      <dgm:prSet presAssocID="{97F66DF7-DE14-4B78-AF38-264A621749D7}" presName="sibTrans" presStyleCnt="0"/>
      <dgm:spPr/>
    </dgm:pt>
    <dgm:pt modelId="{9F272A77-4185-4A7F-894B-97F740A25221}" type="pres">
      <dgm:prSet presAssocID="{96DD4460-EAF0-485B-8F26-C7C9107870DF}" presName="node" presStyleLbl="node1" presStyleIdx="2" presStyleCnt="3">
        <dgm:presLayoutVars>
          <dgm:bulletEnabled val="1"/>
        </dgm:presLayoutVars>
      </dgm:prSet>
      <dgm:spPr/>
    </dgm:pt>
  </dgm:ptLst>
  <dgm:cxnLst>
    <dgm:cxn modelId="{ABCFE306-2C06-4295-B75B-C054F1412028}" type="presOf" srcId="{96DD4460-EAF0-485B-8F26-C7C9107870DF}" destId="{9F272A77-4185-4A7F-894B-97F740A25221}" srcOrd="0" destOrd="0" presId="urn:microsoft.com/office/officeart/2005/8/layout/default"/>
    <dgm:cxn modelId="{5127B40A-3B3F-4F0C-80B7-29A18715AFE1}" type="presOf" srcId="{991E2B22-E30F-4A96-984C-AABAE411DC3C}" destId="{4B63C570-600E-455A-A09A-A1D9F3E4653A}" srcOrd="0" destOrd="0" presId="urn:microsoft.com/office/officeart/2005/8/layout/default"/>
    <dgm:cxn modelId="{A2A6540C-B47A-468F-8532-D34E2B0AFD4F}" type="presOf" srcId="{FC868CAA-EA9E-4A50-BA63-D80E64F22DB4}" destId="{F1EE3D34-F4CC-4C51-AFDF-B4B01CD0CDB4}" srcOrd="0" destOrd="0" presId="urn:microsoft.com/office/officeart/2005/8/layout/default"/>
    <dgm:cxn modelId="{12953B1B-720A-400B-AF6E-F03FB45462C6}" srcId="{FC868CAA-EA9E-4A50-BA63-D80E64F22DB4}" destId="{96DD4460-EAF0-485B-8F26-C7C9107870DF}" srcOrd="2" destOrd="0" parTransId="{33ACCCB5-5A3F-4CC7-B0EE-43DA396F0A6D}" sibTransId="{C54BEA44-5363-451F-A586-CAE6FA4214D3}"/>
    <dgm:cxn modelId="{69E813A9-25EE-4265-A565-66A4A49F8D57}" srcId="{FC868CAA-EA9E-4A50-BA63-D80E64F22DB4}" destId="{004318A3-5FD5-491E-8293-053BF3A5361D}" srcOrd="1" destOrd="0" parTransId="{0D526984-3232-4433-A2BF-5F349A911BD1}" sibTransId="{97F66DF7-DE14-4B78-AF38-264A621749D7}"/>
    <dgm:cxn modelId="{592B40E9-FB23-4168-A088-80D9A5CC920C}" type="presOf" srcId="{004318A3-5FD5-491E-8293-053BF3A5361D}" destId="{2C958E39-C41B-482D-9E1E-1DE954D9EBF1}" srcOrd="0" destOrd="0" presId="urn:microsoft.com/office/officeart/2005/8/layout/default"/>
    <dgm:cxn modelId="{D115F1FD-27B3-43C0-BBAB-0756BE3E6D4F}" srcId="{FC868CAA-EA9E-4A50-BA63-D80E64F22DB4}" destId="{991E2B22-E30F-4A96-984C-AABAE411DC3C}" srcOrd="0" destOrd="0" parTransId="{4C6FDE7C-F77B-4FFF-9001-FE0C0261E223}" sibTransId="{03A1189C-ECF7-4578-AFD5-A8F75CE4E10F}"/>
    <dgm:cxn modelId="{F4FEC6C2-4627-4F5E-A201-1956C2DE512F}" type="presParOf" srcId="{F1EE3D34-F4CC-4C51-AFDF-B4B01CD0CDB4}" destId="{4B63C570-600E-455A-A09A-A1D9F3E4653A}" srcOrd="0" destOrd="0" presId="urn:microsoft.com/office/officeart/2005/8/layout/default"/>
    <dgm:cxn modelId="{B5E43B83-040B-4E52-AD08-1A1995646068}" type="presParOf" srcId="{F1EE3D34-F4CC-4C51-AFDF-B4B01CD0CDB4}" destId="{014A9A20-4BDF-4328-AB64-81AAC193E9F1}" srcOrd="1" destOrd="0" presId="urn:microsoft.com/office/officeart/2005/8/layout/default"/>
    <dgm:cxn modelId="{332014DE-7B79-41BB-9711-CA502118E22E}" type="presParOf" srcId="{F1EE3D34-F4CC-4C51-AFDF-B4B01CD0CDB4}" destId="{2C958E39-C41B-482D-9E1E-1DE954D9EBF1}" srcOrd="2" destOrd="0" presId="urn:microsoft.com/office/officeart/2005/8/layout/default"/>
    <dgm:cxn modelId="{CEF82402-A210-4ED7-9FDA-2225D839E428}" type="presParOf" srcId="{F1EE3D34-F4CC-4C51-AFDF-B4B01CD0CDB4}" destId="{B8BC8AFF-997A-4984-864B-F7462B64CC18}" srcOrd="3" destOrd="0" presId="urn:microsoft.com/office/officeart/2005/8/layout/default"/>
    <dgm:cxn modelId="{0FC3A426-DCD1-450E-919E-F64A31978BAD}" type="presParOf" srcId="{F1EE3D34-F4CC-4C51-AFDF-B4B01CD0CDB4}" destId="{9F272A77-4185-4A7F-894B-97F740A25221}" srcOrd="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63C570-600E-455A-A09A-A1D9F3E4653A}">
      <dsp:nvSpPr>
        <dsp:cNvPr id="0" name=""/>
        <dsp:cNvSpPr/>
      </dsp:nvSpPr>
      <dsp:spPr>
        <a:xfrm>
          <a:off x="0" y="520962"/>
          <a:ext cx="3279321" cy="196759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sl-SI" sz="2600" kern="1200">
              <a:latin typeface="Republika"/>
            </a:rPr>
            <a:t> Višino dodeljenih finančnih sredstev glede na nove prednostne naloge</a:t>
          </a:r>
        </a:p>
      </dsp:txBody>
      <dsp:txXfrm>
        <a:off x="0" y="520962"/>
        <a:ext cx="3279321" cy="1967592"/>
      </dsp:txXfrm>
    </dsp:sp>
    <dsp:sp modelId="{2C958E39-C41B-482D-9E1E-1DE954D9EBF1}">
      <dsp:nvSpPr>
        <dsp:cNvPr id="0" name=""/>
        <dsp:cNvSpPr/>
      </dsp:nvSpPr>
      <dsp:spPr>
        <a:xfrm>
          <a:off x="3607253" y="520962"/>
          <a:ext cx="3279321" cy="196759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sl-SI" sz="2600" kern="1200">
              <a:latin typeface="Republika"/>
            </a:rPr>
            <a:t>Opisom revidiranih ali novih specifičnih ciljev</a:t>
          </a:r>
        </a:p>
      </dsp:txBody>
      <dsp:txXfrm>
        <a:off x="3607253" y="520962"/>
        <a:ext cx="3279321" cy="1967592"/>
      </dsp:txXfrm>
    </dsp:sp>
    <dsp:sp modelId="{9F272A77-4185-4A7F-894B-97F740A25221}">
      <dsp:nvSpPr>
        <dsp:cNvPr id="0" name=""/>
        <dsp:cNvSpPr/>
      </dsp:nvSpPr>
      <dsp:spPr>
        <a:xfrm>
          <a:off x="7214506" y="520962"/>
          <a:ext cx="3279321" cy="196759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sl-SI" sz="2600" kern="1200">
              <a:latin typeface="Republika"/>
            </a:rPr>
            <a:t>Zneski, ki prispevajo v program InvestEU, po skladu in po kategoriji regije (kadar je ustrezno).</a:t>
          </a:r>
        </a:p>
      </dsp:txBody>
      <dsp:txXfrm>
        <a:off x="7214506" y="520962"/>
        <a:ext cx="3279321" cy="196759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11-24T06:28:42.424"/>
    </inkml:context>
    <inkml:brush xml:id="br0">
      <inkml:brushProperty name="width" value="0.1" units="cm"/>
      <inkml:brushProperty name="height" value="0.2" units="cm"/>
      <inkml:brushProperty name="color" value="#FFFC00"/>
      <inkml:brushProperty name="tip" value="rectangle"/>
      <inkml:brushProperty name="rasterOp" value="maskPen"/>
    </inkml:brush>
  </inkml:definitions>
  <inkml:trace contextRef="#ctx0" brushRef="#br0">12795 10774 16383 0 0,'0'0'0'0'0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11-24T06:28:42.426"/>
    </inkml:context>
    <inkml:brush xml:id="br0">
      <inkml:brushProperty name="width" value="0.1" units="cm"/>
      <inkml:brushProperty name="height" value="0.2" units="cm"/>
      <inkml:brushProperty name="color" value="#FFFC00"/>
      <inkml:brushProperty name="tip" value="rectangle"/>
      <inkml:brushProperty name="rasterOp" value="maskPen"/>
    </inkml:brush>
  </inkml:definitions>
  <inkml:trace contextRef="#ctx0" brushRef="#br0">11398 9864 16383 0 0,'0'0'0'0'0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40060FD4-D54C-4FF1-AD17-052696A61A0E}" type="datetimeFigureOut">
              <a:rPr lang="sl-SI" smtClean="0"/>
              <a:t>27. 11. 2025</a:t>
            </a:fld>
            <a:endParaRPr lang="sl-SI"/>
          </a:p>
        </p:txBody>
      </p:sp>
      <p:sp>
        <p:nvSpPr>
          <p:cNvPr id="4" name="Označba mesta stranske slik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l-SI"/>
          </a:p>
        </p:txBody>
      </p:sp>
      <p:sp>
        <p:nvSpPr>
          <p:cNvPr id="5" name="Označba mesta opomb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6" name="Označba mesta noge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sl-SI"/>
          </a:p>
        </p:txBody>
      </p:sp>
      <p:sp>
        <p:nvSpPr>
          <p:cNvPr id="7" name="Označba mesta številke diapozitiva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B0C8D4F5-BAA5-4053-9F78-987593A893B7}" type="slidenum">
              <a:rPr lang="sl-SI" smtClean="0"/>
              <a:t>‹#›</a:t>
            </a:fld>
            <a:endParaRPr lang="sl-SI"/>
          </a:p>
        </p:txBody>
      </p:sp>
    </p:spTree>
    <p:extLst>
      <p:ext uri="{BB962C8B-B14F-4D97-AF65-F5344CB8AC3E}">
        <p14:creationId xmlns:p14="http://schemas.microsoft.com/office/powerpoint/2010/main" val="651353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1122363"/>
            <a:ext cx="9144000" cy="2387600"/>
          </a:xfrm>
        </p:spPr>
        <p:txBody>
          <a:bodyPr anchor="b"/>
          <a:lstStyle>
            <a:lvl1pPr algn="ctr">
              <a:defRPr sz="6000"/>
            </a:lvl1pPr>
          </a:lstStyle>
          <a:p>
            <a:r>
              <a:rPr lang="sl-SI"/>
              <a:t>Uredite slog naslova matrice</a:t>
            </a:r>
          </a:p>
        </p:txBody>
      </p:sp>
      <p:sp>
        <p:nvSpPr>
          <p:cNvPr id="3" name="Podnaslov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Kliknite, da uredite slog podnaslova matrice</a:t>
            </a:r>
          </a:p>
        </p:txBody>
      </p:sp>
      <p:sp>
        <p:nvSpPr>
          <p:cNvPr id="4" name="Označba mesta datuma 3"/>
          <p:cNvSpPr>
            <a:spLocks noGrp="1"/>
          </p:cNvSpPr>
          <p:nvPr>
            <p:ph type="dt" sz="half" idx="10"/>
          </p:nvPr>
        </p:nvSpPr>
        <p:spPr/>
        <p:txBody>
          <a:bodyPr/>
          <a:lstStyle/>
          <a:p>
            <a:fld id="{7D8F624B-3CC5-4AA4-AC20-F4E6F6FB4AEA}" type="datetimeFigureOut">
              <a:rPr lang="sl-SI" smtClean="0"/>
              <a:t>27. 11. 2025</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FB6FD4ED-B7D6-46A0-9B4D-96B6824C8EDB}" type="slidenum">
              <a:rPr lang="sl-SI" smtClean="0"/>
              <a:t>‹#›</a:t>
            </a:fld>
            <a:endParaRPr lang="sl-SI"/>
          </a:p>
        </p:txBody>
      </p:sp>
    </p:spTree>
    <p:extLst>
      <p:ext uri="{BB962C8B-B14F-4D97-AF65-F5344CB8AC3E}">
        <p14:creationId xmlns:p14="http://schemas.microsoft.com/office/powerpoint/2010/main" val="1842597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navpičnega besedila 2"/>
          <p:cNvSpPr>
            <a:spLocks noGrp="1"/>
          </p:cNvSpPr>
          <p:nvPr>
            <p:ph type="body" orient="vert" idx="1"/>
          </p:nvPr>
        </p:nvSpPr>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10"/>
          </p:nvPr>
        </p:nvSpPr>
        <p:spPr/>
        <p:txBody>
          <a:bodyPr/>
          <a:lstStyle/>
          <a:p>
            <a:fld id="{7D8F624B-3CC5-4AA4-AC20-F4E6F6FB4AEA}" type="datetimeFigureOut">
              <a:rPr lang="sl-SI" smtClean="0"/>
              <a:t>27. 11. 2025</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FB6FD4ED-B7D6-46A0-9B4D-96B6824C8EDB}" type="slidenum">
              <a:rPr lang="sl-SI" smtClean="0"/>
              <a:t>‹#›</a:t>
            </a:fld>
            <a:endParaRPr lang="sl-SI"/>
          </a:p>
        </p:txBody>
      </p:sp>
    </p:spTree>
    <p:extLst>
      <p:ext uri="{BB962C8B-B14F-4D97-AF65-F5344CB8AC3E}">
        <p14:creationId xmlns:p14="http://schemas.microsoft.com/office/powerpoint/2010/main" val="3083505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8724900" y="365125"/>
            <a:ext cx="2628900" cy="5811838"/>
          </a:xfrm>
        </p:spPr>
        <p:txBody>
          <a:bodyPr vert="eaVert"/>
          <a:lstStyle/>
          <a:p>
            <a:r>
              <a:rPr lang="sl-SI"/>
              <a:t>Uredite slog naslova matrice</a:t>
            </a:r>
          </a:p>
        </p:txBody>
      </p:sp>
      <p:sp>
        <p:nvSpPr>
          <p:cNvPr id="3" name="Označba mesta navpičnega besedila 2"/>
          <p:cNvSpPr>
            <a:spLocks noGrp="1"/>
          </p:cNvSpPr>
          <p:nvPr>
            <p:ph type="body" orient="vert" idx="1"/>
          </p:nvPr>
        </p:nvSpPr>
        <p:spPr>
          <a:xfrm>
            <a:off x="838200" y="365125"/>
            <a:ext cx="7734300" cy="5811838"/>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10"/>
          </p:nvPr>
        </p:nvSpPr>
        <p:spPr/>
        <p:txBody>
          <a:bodyPr/>
          <a:lstStyle/>
          <a:p>
            <a:fld id="{7D8F624B-3CC5-4AA4-AC20-F4E6F6FB4AEA}" type="datetimeFigureOut">
              <a:rPr lang="sl-SI" smtClean="0"/>
              <a:t>27. 11. 2025</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FB6FD4ED-B7D6-46A0-9B4D-96B6824C8EDB}" type="slidenum">
              <a:rPr lang="sl-SI" smtClean="0"/>
              <a:t>‹#›</a:t>
            </a:fld>
            <a:endParaRPr lang="sl-SI"/>
          </a:p>
        </p:txBody>
      </p:sp>
    </p:spTree>
    <p:extLst>
      <p:ext uri="{BB962C8B-B14F-4D97-AF65-F5344CB8AC3E}">
        <p14:creationId xmlns:p14="http://schemas.microsoft.com/office/powerpoint/2010/main" val="2000139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vsebine 2"/>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10"/>
          </p:nvPr>
        </p:nvSpPr>
        <p:spPr/>
        <p:txBody>
          <a:bodyPr/>
          <a:lstStyle/>
          <a:p>
            <a:fld id="{7D8F624B-3CC5-4AA4-AC20-F4E6F6FB4AEA}" type="datetimeFigureOut">
              <a:rPr lang="sl-SI" smtClean="0"/>
              <a:t>27. 11. 2025</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FB6FD4ED-B7D6-46A0-9B4D-96B6824C8EDB}" type="slidenum">
              <a:rPr lang="sl-SI" smtClean="0"/>
              <a:t>‹#›</a:t>
            </a:fld>
            <a:endParaRPr lang="sl-SI"/>
          </a:p>
        </p:txBody>
      </p:sp>
    </p:spTree>
    <p:extLst>
      <p:ext uri="{BB962C8B-B14F-4D97-AF65-F5344CB8AC3E}">
        <p14:creationId xmlns:p14="http://schemas.microsoft.com/office/powerpoint/2010/main" val="2929001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831850" y="1709738"/>
            <a:ext cx="10515600" cy="2852737"/>
          </a:xfrm>
        </p:spPr>
        <p:txBody>
          <a:bodyPr anchor="b"/>
          <a:lstStyle>
            <a:lvl1pPr>
              <a:defRPr sz="6000"/>
            </a:lvl1pPr>
          </a:lstStyle>
          <a:p>
            <a:r>
              <a:rPr lang="sl-SI"/>
              <a:t>Uredite slog naslova matrice</a:t>
            </a:r>
          </a:p>
        </p:txBody>
      </p:sp>
      <p:sp>
        <p:nvSpPr>
          <p:cNvPr id="3" name="Označba mesta besedila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a:t>Uredite sloge besedila matrice</a:t>
            </a:r>
          </a:p>
        </p:txBody>
      </p:sp>
      <p:sp>
        <p:nvSpPr>
          <p:cNvPr id="4" name="Označba mesta datuma 3"/>
          <p:cNvSpPr>
            <a:spLocks noGrp="1"/>
          </p:cNvSpPr>
          <p:nvPr>
            <p:ph type="dt" sz="half" idx="10"/>
          </p:nvPr>
        </p:nvSpPr>
        <p:spPr/>
        <p:txBody>
          <a:bodyPr/>
          <a:lstStyle/>
          <a:p>
            <a:fld id="{7D8F624B-3CC5-4AA4-AC20-F4E6F6FB4AEA}" type="datetimeFigureOut">
              <a:rPr lang="sl-SI" smtClean="0"/>
              <a:t>27. 11. 2025</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FB6FD4ED-B7D6-46A0-9B4D-96B6824C8EDB}" type="slidenum">
              <a:rPr lang="sl-SI" smtClean="0"/>
              <a:t>‹#›</a:t>
            </a:fld>
            <a:endParaRPr lang="sl-SI"/>
          </a:p>
        </p:txBody>
      </p:sp>
    </p:spTree>
    <p:extLst>
      <p:ext uri="{BB962C8B-B14F-4D97-AF65-F5344CB8AC3E}">
        <p14:creationId xmlns:p14="http://schemas.microsoft.com/office/powerpoint/2010/main" val="1829208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vsebine 2"/>
          <p:cNvSpPr>
            <a:spLocks noGrp="1"/>
          </p:cNvSpPr>
          <p:nvPr>
            <p:ph sz="half" idx="1"/>
          </p:nvPr>
        </p:nvSpPr>
        <p:spPr>
          <a:xfrm>
            <a:off x="838200" y="1825625"/>
            <a:ext cx="5181600" cy="435133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vsebine 3"/>
          <p:cNvSpPr>
            <a:spLocks noGrp="1"/>
          </p:cNvSpPr>
          <p:nvPr>
            <p:ph sz="half" idx="2"/>
          </p:nvPr>
        </p:nvSpPr>
        <p:spPr>
          <a:xfrm>
            <a:off x="6172200" y="1825625"/>
            <a:ext cx="5181600" cy="435133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datuma 4"/>
          <p:cNvSpPr>
            <a:spLocks noGrp="1"/>
          </p:cNvSpPr>
          <p:nvPr>
            <p:ph type="dt" sz="half" idx="10"/>
          </p:nvPr>
        </p:nvSpPr>
        <p:spPr/>
        <p:txBody>
          <a:bodyPr/>
          <a:lstStyle/>
          <a:p>
            <a:fld id="{7D8F624B-3CC5-4AA4-AC20-F4E6F6FB4AEA}" type="datetimeFigureOut">
              <a:rPr lang="sl-SI" smtClean="0"/>
              <a:t>27. 11. 2025</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FB6FD4ED-B7D6-46A0-9B4D-96B6824C8EDB}" type="slidenum">
              <a:rPr lang="sl-SI" smtClean="0"/>
              <a:t>‹#›</a:t>
            </a:fld>
            <a:endParaRPr lang="sl-SI"/>
          </a:p>
        </p:txBody>
      </p:sp>
    </p:spTree>
    <p:extLst>
      <p:ext uri="{BB962C8B-B14F-4D97-AF65-F5344CB8AC3E}">
        <p14:creationId xmlns:p14="http://schemas.microsoft.com/office/powerpoint/2010/main" val="1544877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839788" y="365125"/>
            <a:ext cx="10515600" cy="1325563"/>
          </a:xfrm>
        </p:spPr>
        <p:txBody>
          <a:bodyPr/>
          <a:lstStyle/>
          <a:p>
            <a:r>
              <a:rPr lang="sl-SI"/>
              <a:t>Uredite slog naslova matrice</a:t>
            </a:r>
          </a:p>
        </p:txBody>
      </p:sp>
      <p:sp>
        <p:nvSpPr>
          <p:cNvPr id="3" name="Označba mesta besedila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 name="Označba mesta vsebine 3"/>
          <p:cNvSpPr>
            <a:spLocks noGrp="1"/>
          </p:cNvSpPr>
          <p:nvPr>
            <p:ph sz="half" idx="2"/>
          </p:nvPr>
        </p:nvSpPr>
        <p:spPr>
          <a:xfrm>
            <a:off x="839788" y="2505075"/>
            <a:ext cx="5157787" cy="368458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6" name="Označba mesta vsebine 5"/>
          <p:cNvSpPr>
            <a:spLocks noGrp="1"/>
          </p:cNvSpPr>
          <p:nvPr>
            <p:ph sz="quarter" idx="4"/>
          </p:nvPr>
        </p:nvSpPr>
        <p:spPr>
          <a:xfrm>
            <a:off x="6172200" y="2505075"/>
            <a:ext cx="5183188" cy="368458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Označba mesta datuma 6"/>
          <p:cNvSpPr>
            <a:spLocks noGrp="1"/>
          </p:cNvSpPr>
          <p:nvPr>
            <p:ph type="dt" sz="half" idx="10"/>
          </p:nvPr>
        </p:nvSpPr>
        <p:spPr/>
        <p:txBody>
          <a:bodyPr/>
          <a:lstStyle/>
          <a:p>
            <a:fld id="{7D8F624B-3CC5-4AA4-AC20-F4E6F6FB4AEA}" type="datetimeFigureOut">
              <a:rPr lang="sl-SI" smtClean="0"/>
              <a:t>27. 11. 2025</a:t>
            </a:fld>
            <a:endParaRPr lang="sl-SI"/>
          </a:p>
        </p:txBody>
      </p:sp>
      <p:sp>
        <p:nvSpPr>
          <p:cNvPr id="8" name="Označba mesta noge 7"/>
          <p:cNvSpPr>
            <a:spLocks noGrp="1"/>
          </p:cNvSpPr>
          <p:nvPr>
            <p:ph type="ftr" sz="quarter" idx="11"/>
          </p:nvPr>
        </p:nvSpPr>
        <p:spPr/>
        <p:txBody>
          <a:bodyPr/>
          <a:lstStyle/>
          <a:p>
            <a:endParaRPr lang="sl-SI"/>
          </a:p>
        </p:txBody>
      </p:sp>
      <p:sp>
        <p:nvSpPr>
          <p:cNvPr id="9" name="Označba mesta številke diapozitiva 8"/>
          <p:cNvSpPr>
            <a:spLocks noGrp="1"/>
          </p:cNvSpPr>
          <p:nvPr>
            <p:ph type="sldNum" sz="quarter" idx="12"/>
          </p:nvPr>
        </p:nvSpPr>
        <p:spPr/>
        <p:txBody>
          <a:bodyPr/>
          <a:lstStyle/>
          <a:p>
            <a:fld id="{FB6FD4ED-B7D6-46A0-9B4D-96B6824C8EDB}" type="slidenum">
              <a:rPr lang="sl-SI" smtClean="0"/>
              <a:t>‹#›</a:t>
            </a:fld>
            <a:endParaRPr lang="sl-SI"/>
          </a:p>
        </p:txBody>
      </p:sp>
    </p:spTree>
    <p:extLst>
      <p:ext uri="{BB962C8B-B14F-4D97-AF65-F5344CB8AC3E}">
        <p14:creationId xmlns:p14="http://schemas.microsoft.com/office/powerpoint/2010/main" val="4293555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datuma 2"/>
          <p:cNvSpPr>
            <a:spLocks noGrp="1"/>
          </p:cNvSpPr>
          <p:nvPr>
            <p:ph type="dt" sz="half" idx="10"/>
          </p:nvPr>
        </p:nvSpPr>
        <p:spPr/>
        <p:txBody>
          <a:bodyPr/>
          <a:lstStyle/>
          <a:p>
            <a:fld id="{7D8F624B-3CC5-4AA4-AC20-F4E6F6FB4AEA}" type="datetimeFigureOut">
              <a:rPr lang="sl-SI" smtClean="0"/>
              <a:t>27. 11. 2025</a:t>
            </a:fld>
            <a:endParaRPr lang="sl-SI"/>
          </a:p>
        </p:txBody>
      </p:sp>
      <p:sp>
        <p:nvSpPr>
          <p:cNvPr id="4" name="Označba mesta noge 3"/>
          <p:cNvSpPr>
            <a:spLocks noGrp="1"/>
          </p:cNvSpPr>
          <p:nvPr>
            <p:ph type="ftr" sz="quarter" idx="11"/>
          </p:nvPr>
        </p:nvSpPr>
        <p:spPr/>
        <p:txBody>
          <a:bodyPr/>
          <a:lstStyle/>
          <a:p>
            <a:endParaRPr lang="sl-SI"/>
          </a:p>
        </p:txBody>
      </p:sp>
      <p:sp>
        <p:nvSpPr>
          <p:cNvPr id="5" name="Označba mesta številke diapozitiva 4"/>
          <p:cNvSpPr>
            <a:spLocks noGrp="1"/>
          </p:cNvSpPr>
          <p:nvPr>
            <p:ph type="sldNum" sz="quarter" idx="12"/>
          </p:nvPr>
        </p:nvSpPr>
        <p:spPr/>
        <p:txBody>
          <a:bodyPr/>
          <a:lstStyle/>
          <a:p>
            <a:fld id="{FB6FD4ED-B7D6-46A0-9B4D-96B6824C8EDB}" type="slidenum">
              <a:rPr lang="sl-SI" smtClean="0"/>
              <a:t>‹#›</a:t>
            </a:fld>
            <a:endParaRPr lang="sl-SI"/>
          </a:p>
        </p:txBody>
      </p:sp>
    </p:spTree>
    <p:extLst>
      <p:ext uri="{BB962C8B-B14F-4D97-AF65-F5344CB8AC3E}">
        <p14:creationId xmlns:p14="http://schemas.microsoft.com/office/powerpoint/2010/main" val="2580978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p:cNvSpPr>
            <a:spLocks noGrp="1"/>
          </p:cNvSpPr>
          <p:nvPr>
            <p:ph type="dt" sz="half" idx="10"/>
          </p:nvPr>
        </p:nvSpPr>
        <p:spPr/>
        <p:txBody>
          <a:bodyPr/>
          <a:lstStyle/>
          <a:p>
            <a:fld id="{7D8F624B-3CC5-4AA4-AC20-F4E6F6FB4AEA}" type="datetimeFigureOut">
              <a:rPr lang="sl-SI" smtClean="0"/>
              <a:t>27. 11. 2025</a:t>
            </a:fld>
            <a:endParaRPr lang="sl-SI"/>
          </a:p>
        </p:txBody>
      </p:sp>
      <p:sp>
        <p:nvSpPr>
          <p:cNvPr id="3" name="Označba mesta noge 2"/>
          <p:cNvSpPr>
            <a:spLocks noGrp="1"/>
          </p:cNvSpPr>
          <p:nvPr>
            <p:ph type="ftr" sz="quarter" idx="11"/>
          </p:nvPr>
        </p:nvSpPr>
        <p:spPr/>
        <p:txBody>
          <a:bodyPr/>
          <a:lstStyle/>
          <a:p>
            <a:endParaRPr lang="sl-SI"/>
          </a:p>
        </p:txBody>
      </p:sp>
      <p:sp>
        <p:nvSpPr>
          <p:cNvPr id="4" name="Označba mesta številke diapozitiva 3"/>
          <p:cNvSpPr>
            <a:spLocks noGrp="1"/>
          </p:cNvSpPr>
          <p:nvPr>
            <p:ph type="sldNum" sz="quarter" idx="12"/>
          </p:nvPr>
        </p:nvSpPr>
        <p:spPr/>
        <p:txBody>
          <a:bodyPr/>
          <a:lstStyle/>
          <a:p>
            <a:fld id="{FB6FD4ED-B7D6-46A0-9B4D-96B6824C8EDB}" type="slidenum">
              <a:rPr lang="sl-SI" smtClean="0"/>
              <a:t>‹#›</a:t>
            </a:fld>
            <a:endParaRPr lang="sl-SI"/>
          </a:p>
        </p:txBody>
      </p:sp>
    </p:spTree>
    <p:extLst>
      <p:ext uri="{BB962C8B-B14F-4D97-AF65-F5344CB8AC3E}">
        <p14:creationId xmlns:p14="http://schemas.microsoft.com/office/powerpoint/2010/main" val="4144174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a:t>Uredite slog naslova matrice</a:t>
            </a:r>
          </a:p>
        </p:txBody>
      </p:sp>
      <p:sp>
        <p:nvSpPr>
          <p:cNvPr id="3" name="Označba mesta vsebin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Označba mesta datuma 4"/>
          <p:cNvSpPr>
            <a:spLocks noGrp="1"/>
          </p:cNvSpPr>
          <p:nvPr>
            <p:ph type="dt" sz="half" idx="10"/>
          </p:nvPr>
        </p:nvSpPr>
        <p:spPr/>
        <p:txBody>
          <a:bodyPr/>
          <a:lstStyle/>
          <a:p>
            <a:fld id="{7D8F624B-3CC5-4AA4-AC20-F4E6F6FB4AEA}" type="datetimeFigureOut">
              <a:rPr lang="sl-SI" smtClean="0"/>
              <a:t>27. 11. 2025</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FB6FD4ED-B7D6-46A0-9B4D-96B6824C8EDB}" type="slidenum">
              <a:rPr lang="sl-SI" smtClean="0"/>
              <a:t>‹#›</a:t>
            </a:fld>
            <a:endParaRPr lang="sl-SI"/>
          </a:p>
        </p:txBody>
      </p:sp>
    </p:spTree>
    <p:extLst>
      <p:ext uri="{BB962C8B-B14F-4D97-AF65-F5344CB8AC3E}">
        <p14:creationId xmlns:p14="http://schemas.microsoft.com/office/powerpoint/2010/main" val="3067725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a:t>Uredite slog naslova matrice</a:t>
            </a:r>
          </a:p>
        </p:txBody>
      </p:sp>
      <p:sp>
        <p:nvSpPr>
          <p:cNvPr id="3" name="Označba mesta slik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Označba mesta datuma 4"/>
          <p:cNvSpPr>
            <a:spLocks noGrp="1"/>
          </p:cNvSpPr>
          <p:nvPr>
            <p:ph type="dt" sz="half" idx="10"/>
          </p:nvPr>
        </p:nvSpPr>
        <p:spPr/>
        <p:txBody>
          <a:bodyPr/>
          <a:lstStyle/>
          <a:p>
            <a:fld id="{7D8F624B-3CC5-4AA4-AC20-F4E6F6FB4AEA}" type="datetimeFigureOut">
              <a:rPr lang="sl-SI" smtClean="0"/>
              <a:t>27. 11. 2025</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FB6FD4ED-B7D6-46A0-9B4D-96B6824C8EDB}" type="slidenum">
              <a:rPr lang="sl-SI" smtClean="0"/>
              <a:t>‹#›</a:t>
            </a:fld>
            <a:endParaRPr lang="sl-SI"/>
          </a:p>
        </p:txBody>
      </p:sp>
    </p:spTree>
    <p:extLst>
      <p:ext uri="{BB962C8B-B14F-4D97-AF65-F5344CB8AC3E}">
        <p14:creationId xmlns:p14="http://schemas.microsoft.com/office/powerpoint/2010/main" val="1923975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3000"/>
            <a:lum/>
            <a:extLst>
              <a:ext uri="{BEBA8EAE-BF5A-486C-A8C5-ECC9F3942E4B}">
                <a14:imgProps xmlns:a14="http://schemas.microsoft.com/office/drawing/2010/main">
                  <a14:imgLayer r:embed="rId14">
                    <a14:imgEffect>
                      <a14:artisticMosiaicBubbles/>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Označba mesta naslova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a:t>Uredite slog naslova matrice</a:t>
            </a:r>
          </a:p>
        </p:txBody>
      </p:sp>
      <p:sp>
        <p:nvSpPr>
          <p:cNvPr id="3" name="Označba mesta besedila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8F624B-3CC5-4AA4-AC20-F4E6F6FB4AEA}" type="datetimeFigureOut">
              <a:rPr lang="sl-SI" smtClean="0"/>
              <a:t>27. 11. 2025</a:t>
            </a:fld>
            <a:endParaRPr lang="sl-SI"/>
          </a:p>
        </p:txBody>
      </p:sp>
      <p:sp>
        <p:nvSpPr>
          <p:cNvPr id="5" name="Označba mesta no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značba mesta številke diapoz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6FD4ED-B7D6-46A0-9B4D-96B6824C8EDB}" type="slidenum">
              <a:rPr lang="sl-SI" smtClean="0"/>
              <a:t>‹#›</a:t>
            </a:fld>
            <a:endParaRPr lang="sl-SI"/>
          </a:p>
        </p:txBody>
      </p:sp>
    </p:spTree>
    <p:extLst>
      <p:ext uri="{BB962C8B-B14F-4D97-AF65-F5344CB8AC3E}">
        <p14:creationId xmlns:p14="http://schemas.microsoft.com/office/powerpoint/2010/main" val="2375159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evropskasredstva.si/evropska-kohezijska-politika/novi-evropski-bauhaus/"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15.png"/><Relationship Id="rId4" Type="http://schemas.openxmlformats.org/officeDocument/2006/relationships/customXml" Target="../ink/ink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9.png"/><Relationship Id="rId7" Type="http://schemas.openxmlformats.org/officeDocument/2006/relationships/diagramColors" Target="../diagrams/colors1.xml"/><Relationship Id="rId2" Type="http://schemas.openxmlformats.org/officeDocument/2006/relationships/image" Target="../media/image11.png"/><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1440843" y="1387755"/>
            <a:ext cx="9144000" cy="2242201"/>
          </a:xfrm>
        </p:spPr>
        <p:txBody>
          <a:bodyPr>
            <a:normAutofit fontScale="90000"/>
          </a:bodyPr>
          <a:lstStyle/>
          <a:p>
            <a:r>
              <a:rPr lang="sl-SI" sz="4000" b="1" dirty="0">
                <a:solidFill>
                  <a:srgbClr val="034EA2"/>
                </a:solidFill>
                <a:effectLst>
                  <a:outerShdw blurRad="38100" dist="38100" dir="2700000" algn="tl">
                    <a:srgbClr val="000000">
                      <a:alpha val="43137"/>
                    </a:srgbClr>
                  </a:outerShdw>
                </a:effectLst>
                <a:latin typeface="Republika" panose="02000506040000020004" pitchFamily="2" charset="-18"/>
              </a:rPr>
              <a:t>5. redna seja </a:t>
            </a:r>
            <a:br>
              <a:rPr lang="sl-SI" sz="4000" b="1" dirty="0">
                <a:solidFill>
                  <a:srgbClr val="034EA2"/>
                </a:solidFill>
                <a:effectLst>
                  <a:outerShdw blurRad="38100" dist="38100" dir="2700000" algn="tl">
                    <a:srgbClr val="000000">
                      <a:alpha val="43137"/>
                    </a:srgbClr>
                  </a:outerShdw>
                </a:effectLst>
                <a:latin typeface="Republika" panose="02000506040000020004" pitchFamily="2" charset="-18"/>
              </a:rPr>
            </a:br>
            <a:r>
              <a:rPr lang="sl-SI" sz="4000" b="1" dirty="0">
                <a:solidFill>
                  <a:srgbClr val="034EA2"/>
                </a:solidFill>
                <a:effectLst>
                  <a:outerShdw blurRad="38100" dist="38100" dir="2700000" algn="tl">
                    <a:srgbClr val="000000">
                      <a:alpha val="43137"/>
                    </a:srgbClr>
                  </a:outerShdw>
                </a:effectLst>
                <a:latin typeface="Republika" panose="02000506040000020004" pitchFamily="2" charset="-18"/>
              </a:rPr>
              <a:t>Odbora za spremljanje </a:t>
            </a:r>
            <a:br>
              <a:rPr lang="sl-SI" sz="4000" b="1" dirty="0">
                <a:solidFill>
                  <a:srgbClr val="034EA2"/>
                </a:solidFill>
                <a:effectLst>
                  <a:outerShdw blurRad="38100" dist="38100" dir="2700000" algn="tl">
                    <a:srgbClr val="000000">
                      <a:alpha val="43137"/>
                    </a:srgbClr>
                  </a:outerShdw>
                </a:effectLst>
                <a:latin typeface="Republika" panose="02000506040000020004" pitchFamily="2" charset="-18"/>
              </a:rPr>
            </a:br>
            <a:r>
              <a:rPr lang="sl-SI" sz="4000" b="1" dirty="0">
                <a:solidFill>
                  <a:srgbClr val="034EA2"/>
                </a:solidFill>
                <a:effectLst>
                  <a:outerShdw blurRad="38100" dist="38100" dir="2700000" algn="tl">
                    <a:srgbClr val="000000">
                      <a:alpha val="43137"/>
                    </a:srgbClr>
                  </a:outerShdw>
                </a:effectLst>
                <a:latin typeface="Republika" panose="02000506040000020004" pitchFamily="2" charset="-18"/>
              </a:rPr>
              <a:t>Programa Evropske kohezijske politike </a:t>
            </a:r>
            <a:br>
              <a:rPr lang="sl-SI" sz="4000" b="1" dirty="0">
                <a:solidFill>
                  <a:srgbClr val="034EA2"/>
                </a:solidFill>
                <a:effectLst>
                  <a:outerShdw blurRad="38100" dist="38100" dir="2700000" algn="tl">
                    <a:srgbClr val="000000">
                      <a:alpha val="43137"/>
                    </a:srgbClr>
                  </a:outerShdw>
                </a:effectLst>
                <a:latin typeface="Republika" panose="02000506040000020004" pitchFamily="2" charset="-18"/>
              </a:rPr>
            </a:br>
            <a:r>
              <a:rPr lang="sl-SI" sz="4000" b="1" dirty="0">
                <a:solidFill>
                  <a:srgbClr val="034EA2"/>
                </a:solidFill>
                <a:effectLst>
                  <a:outerShdw blurRad="38100" dist="38100" dir="2700000" algn="tl">
                    <a:srgbClr val="000000">
                      <a:alpha val="43137"/>
                    </a:srgbClr>
                  </a:outerShdw>
                </a:effectLst>
                <a:latin typeface="Republika" panose="02000506040000020004" pitchFamily="2" charset="-18"/>
              </a:rPr>
              <a:t>v obdobju 2021-2027</a:t>
            </a:r>
          </a:p>
        </p:txBody>
      </p:sp>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94642" y="5006928"/>
            <a:ext cx="948817" cy="948817"/>
          </a:xfrm>
          <a:prstGeom prst="rect">
            <a:avLst/>
          </a:prstGeom>
        </p:spPr>
      </p:pic>
      <p:pic>
        <p:nvPicPr>
          <p:cNvPr id="5" name="Slika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30259" y="4975721"/>
            <a:ext cx="898252" cy="898252"/>
          </a:xfrm>
          <a:prstGeom prst="rect">
            <a:avLst/>
          </a:prstGeom>
        </p:spPr>
      </p:pic>
      <p:pic>
        <p:nvPicPr>
          <p:cNvPr id="6" name="Slika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90695" y="5013051"/>
            <a:ext cx="915063" cy="915063"/>
          </a:xfrm>
          <a:prstGeom prst="rect">
            <a:avLst/>
          </a:prstGeom>
        </p:spPr>
      </p:pic>
      <p:pic>
        <p:nvPicPr>
          <p:cNvPr id="7" name="Slika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58389" y="5113447"/>
            <a:ext cx="790411" cy="790411"/>
          </a:xfrm>
          <a:prstGeom prst="rect">
            <a:avLst/>
          </a:prstGeom>
        </p:spPr>
      </p:pic>
      <p:pic>
        <p:nvPicPr>
          <p:cNvPr id="8" name="Slika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28055" y="4975721"/>
            <a:ext cx="898252" cy="898252"/>
          </a:xfrm>
          <a:prstGeom prst="rect">
            <a:avLst/>
          </a:prstGeom>
        </p:spPr>
      </p:pic>
      <p:pic>
        <p:nvPicPr>
          <p:cNvPr id="9" name="Slika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96091" y="5013771"/>
            <a:ext cx="914344" cy="914344"/>
          </a:xfrm>
          <a:prstGeom prst="rect">
            <a:avLst/>
          </a:prstGeom>
        </p:spPr>
      </p:pic>
      <p:pic>
        <p:nvPicPr>
          <p:cNvPr id="11" name="Slika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658389" y="446687"/>
            <a:ext cx="3852909" cy="808321"/>
          </a:xfrm>
          <a:prstGeom prst="rect">
            <a:avLst/>
          </a:prstGeom>
        </p:spPr>
      </p:pic>
      <p:pic>
        <p:nvPicPr>
          <p:cNvPr id="1028" name="Picture 4" descr="Logo image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10400" y="479418"/>
            <a:ext cx="1504335" cy="739420"/>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Kolenski povezovalnik 14"/>
          <p:cNvCxnSpPr/>
          <p:nvPr/>
        </p:nvCxnSpPr>
        <p:spPr>
          <a:xfrm flipV="1">
            <a:off x="245807" y="304566"/>
            <a:ext cx="3736258" cy="2637408"/>
          </a:xfrm>
          <a:prstGeom prst="bentConnector3">
            <a:avLst>
              <a:gd name="adj1" fmla="val 0"/>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1" name="Kolenski povezovalnik 20"/>
          <p:cNvCxnSpPr/>
          <p:nvPr/>
        </p:nvCxnSpPr>
        <p:spPr>
          <a:xfrm flipV="1">
            <a:off x="8514735" y="4197949"/>
            <a:ext cx="3342968" cy="2408904"/>
          </a:xfrm>
          <a:prstGeom prst="bentConnector3">
            <a:avLst>
              <a:gd name="adj1" fmla="val 100294"/>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Naslov 1">
            <a:extLst>
              <a:ext uri="{FF2B5EF4-FFF2-40B4-BE49-F238E27FC236}">
                <a16:creationId xmlns:a16="http://schemas.microsoft.com/office/drawing/2014/main" id="{95954469-CF7A-8A8D-75A6-8F8FFC98B736}"/>
              </a:ext>
            </a:extLst>
          </p:cNvPr>
          <p:cNvSpPr txBox="1">
            <a:spLocks/>
          </p:cNvSpPr>
          <p:nvPr/>
        </p:nvSpPr>
        <p:spPr>
          <a:xfrm>
            <a:off x="1401886" y="3228699"/>
            <a:ext cx="9144000" cy="129485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sl-SI" sz="2400" dirty="0">
                <a:solidFill>
                  <a:srgbClr val="034EA2"/>
                </a:solidFill>
                <a:effectLst>
                  <a:outerShdw blurRad="38100" dist="38100" dir="2700000" algn="tl">
                    <a:srgbClr val="000000">
                      <a:alpha val="43137"/>
                    </a:srgbClr>
                  </a:outerShdw>
                </a:effectLst>
                <a:latin typeface="Republika" panose="02000506040000020004" pitchFamily="2" charset="-18"/>
              </a:rPr>
              <a:t>Maribor, 27. november 2025</a:t>
            </a:r>
          </a:p>
          <a:p>
            <a:endParaRPr lang="sl-SI" sz="2000" dirty="0">
              <a:solidFill>
                <a:srgbClr val="034EA2"/>
              </a:solidFill>
              <a:effectLst>
                <a:outerShdw blurRad="38100" dist="38100" dir="2700000" algn="tl">
                  <a:srgbClr val="000000">
                    <a:alpha val="43137"/>
                  </a:srgbClr>
                </a:outerShdw>
              </a:effectLst>
              <a:latin typeface="Republika" panose="02000506040000020004" pitchFamily="2" charset="-18"/>
            </a:endParaRPr>
          </a:p>
        </p:txBody>
      </p:sp>
      <p:pic>
        <p:nvPicPr>
          <p:cNvPr id="14" name="Slika 13" descr="Slika, ki vsebuje besede pisava, grafika, tipografija&#10;&#10;Opis je samodejno ustvarjen">
            <a:extLst>
              <a:ext uri="{FF2B5EF4-FFF2-40B4-BE49-F238E27FC236}">
                <a16:creationId xmlns:a16="http://schemas.microsoft.com/office/drawing/2014/main" id="{F44F4AD4-F368-AC10-80FD-573F1600F1A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83927" y="596680"/>
            <a:ext cx="1810003" cy="504895"/>
          </a:xfrm>
          <a:prstGeom prst="rect">
            <a:avLst/>
          </a:prstGeom>
        </p:spPr>
      </p:pic>
      <p:sp>
        <p:nvSpPr>
          <p:cNvPr id="12" name="PoljeZBesedilom 11">
            <a:extLst>
              <a:ext uri="{FF2B5EF4-FFF2-40B4-BE49-F238E27FC236}">
                <a16:creationId xmlns:a16="http://schemas.microsoft.com/office/drawing/2014/main" id="{D1496496-3457-D7D2-90D4-C8E0B7694C4E}"/>
              </a:ext>
            </a:extLst>
          </p:cNvPr>
          <p:cNvSpPr txBox="1"/>
          <p:nvPr/>
        </p:nvSpPr>
        <p:spPr>
          <a:xfrm>
            <a:off x="2001449" y="6076410"/>
            <a:ext cx="11704315" cy="461665"/>
          </a:xfrm>
          <a:prstGeom prst="rect">
            <a:avLst/>
          </a:prstGeom>
          <a:noFill/>
        </p:spPr>
        <p:txBody>
          <a:bodyPr wrap="square">
            <a:spAutoFit/>
          </a:bodyPr>
          <a:lstStyle/>
          <a:p>
            <a:r>
              <a:rPr lang="sl-SI" sz="2400" b="1">
                <a:solidFill>
                  <a:schemeClr val="accent5">
                    <a:lumMod val="75000"/>
                  </a:schemeClr>
                </a:solidFill>
              </a:rPr>
              <a:t>https://evropskasredstva.si/5-seja-odbora-za-spremljanje-ekp/</a:t>
            </a:r>
            <a:endParaRPr lang="sl-SI" sz="2400" b="1" dirty="0">
              <a:solidFill>
                <a:schemeClr val="accent5">
                  <a:lumMod val="75000"/>
                </a:schemeClr>
              </a:solidFill>
            </a:endParaRPr>
          </a:p>
        </p:txBody>
      </p:sp>
    </p:spTree>
    <p:extLst>
      <p:ext uri="{BB962C8B-B14F-4D97-AF65-F5344CB8AC3E}">
        <p14:creationId xmlns:p14="http://schemas.microsoft.com/office/powerpoint/2010/main" val="21208344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385CD8-E48D-E869-4078-226D5FD086C8}"/>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F7251FC7-0D52-6CA8-27A8-A5D3EA6BB50B}"/>
              </a:ext>
            </a:extLst>
          </p:cNvPr>
          <p:cNvSpPr>
            <a:spLocks noGrp="1"/>
          </p:cNvSpPr>
          <p:nvPr>
            <p:ph type="title"/>
          </p:nvPr>
        </p:nvSpPr>
        <p:spPr>
          <a:xfrm>
            <a:off x="837789" y="501057"/>
            <a:ext cx="11216005" cy="560984"/>
          </a:xfrm>
        </p:spPr>
        <p:txBody>
          <a:bodyPr/>
          <a:lstStyle/>
          <a:p>
            <a:r>
              <a:rPr lang="sl-SI" sz="2800" b="1">
                <a:solidFill>
                  <a:srgbClr val="034EA2"/>
                </a:solidFill>
                <a:effectLst>
                  <a:outerShdw blurRad="38100" dist="38100" dir="2700000" algn="tl">
                    <a:srgbClr val="000000">
                      <a:alpha val="43137"/>
                    </a:srgbClr>
                  </a:outerShdw>
                </a:effectLst>
                <a:latin typeface="Republika"/>
              </a:rPr>
              <a:t>Napredek pri izvajanju programa CP 2 - ESRR in KS</a:t>
            </a:r>
          </a:p>
        </p:txBody>
      </p:sp>
      <p:sp>
        <p:nvSpPr>
          <p:cNvPr id="3" name="Označba mesta vsebine 2">
            <a:extLst>
              <a:ext uri="{FF2B5EF4-FFF2-40B4-BE49-F238E27FC236}">
                <a16:creationId xmlns:a16="http://schemas.microsoft.com/office/drawing/2014/main" id="{C641EF49-14F8-797A-6A06-E08B68CFE71D}"/>
              </a:ext>
            </a:extLst>
          </p:cNvPr>
          <p:cNvSpPr>
            <a:spLocks noGrp="1"/>
          </p:cNvSpPr>
          <p:nvPr>
            <p:ph idx="1"/>
          </p:nvPr>
        </p:nvSpPr>
        <p:spPr>
          <a:xfrm>
            <a:off x="838200" y="1825625"/>
            <a:ext cx="10515600" cy="4024759"/>
          </a:xfrm>
        </p:spPr>
        <p:txBody>
          <a:bodyPr/>
          <a:lstStyle/>
          <a:p>
            <a:pPr marL="457200" lvl="1" indent="0">
              <a:lnSpc>
                <a:spcPct val="107000"/>
              </a:lnSpc>
              <a:spcAft>
                <a:spcPts val="800"/>
              </a:spcAft>
              <a:buNone/>
            </a:pPr>
            <a:endParaRPr lang="sl-SI" sz="120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lgn="just">
              <a:lnSpc>
                <a:spcPct val="107000"/>
              </a:lnSpc>
              <a:spcAft>
                <a:spcPts val="800"/>
              </a:spcAft>
              <a:buNone/>
            </a:pPr>
            <a:endParaRPr lang="sl-SI" sz="1200">
              <a:effectLst/>
              <a:latin typeface="Calibri" panose="020F0502020204030204" pitchFamily="34" charset="0"/>
              <a:ea typeface="Calibri" panose="020F0502020204030204" pitchFamily="34" charset="0"/>
              <a:cs typeface="Times New Roman" panose="02020603050405020304" pitchFamily="18" charset="0"/>
            </a:endParaRPr>
          </a:p>
          <a:p>
            <a:endParaRPr lang="sl-SI">
              <a:latin typeface="Republika" panose="02000506040000020004" pitchFamily="2" charset="-18"/>
            </a:endParaRPr>
          </a:p>
        </p:txBody>
      </p:sp>
      <p:pic>
        <p:nvPicPr>
          <p:cNvPr id="4" name="Slika 3">
            <a:extLst>
              <a:ext uri="{FF2B5EF4-FFF2-40B4-BE49-F238E27FC236}">
                <a16:creationId xmlns:a16="http://schemas.microsoft.com/office/drawing/2014/main" id="{387D4CA4-A4CE-5B43-64FD-3FB12997A03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7216" y="6033143"/>
            <a:ext cx="2689861" cy="564319"/>
          </a:xfrm>
          <a:prstGeom prst="rect">
            <a:avLst/>
          </a:prstGeom>
        </p:spPr>
      </p:pic>
      <p:pic>
        <p:nvPicPr>
          <p:cNvPr id="5" name="Picture 4" descr="Logo image name">
            <a:extLst>
              <a:ext uri="{FF2B5EF4-FFF2-40B4-BE49-F238E27FC236}">
                <a16:creationId xmlns:a16="http://schemas.microsoft.com/office/drawing/2014/main" id="{D2E00638-D5F1-1462-D7CE-23279A1375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29" y="6081245"/>
            <a:ext cx="1050232" cy="51621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Kolenski povezovalnik 6">
            <a:extLst>
              <a:ext uri="{FF2B5EF4-FFF2-40B4-BE49-F238E27FC236}">
                <a16:creationId xmlns:a16="http://schemas.microsoft.com/office/drawing/2014/main" id="{075A6739-138C-2FED-8ABF-3FEC9D563EE0}"/>
              </a:ext>
            </a:extLst>
          </p:cNvPr>
          <p:cNvCxnSpPr/>
          <p:nvPr/>
        </p:nvCxnSpPr>
        <p:spPr>
          <a:xfrm flipV="1">
            <a:off x="372807" y="262233"/>
            <a:ext cx="3736258" cy="2637408"/>
          </a:xfrm>
          <a:prstGeom prst="bentConnector3">
            <a:avLst>
              <a:gd name="adj1" fmla="val 0"/>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Kolenski povezovalnik 7">
            <a:extLst>
              <a:ext uri="{FF2B5EF4-FFF2-40B4-BE49-F238E27FC236}">
                <a16:creationId xmlns:a16="http://schemas.microsoft.com/office/drawing/2014/main" id="{E1AEC6EC-6272-DD18-D456-AC88277F2F8E}"/>
              </a:ext>
            </a:extLst>
          </p:cNvPr>
          <p:cNvCxnSpPr/>
          <p:nvPr/>
        </p:nvCxnSpPr>
        <p:spPr>
          <a:xfrm flipV="1">
            <a:off x="8514735" y="4197949"/>
            <a:ext cx="3342968" cy="2408904"/>
          </a:xfrm>
          <a:prstGeom prst="bentConnector3">
            <a:avLst>
              <a:gd name="adj1" fmla="val 100294"/>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aphicFrame>
        <p:nvGraphicFramePr>
          <p:cNvPr id="13" name="Table 12">
            <a:extLst>
              <a:ext uri="{FF2B5EF4-FFF2-40B4-BE49-F238E27FC236}">
                <a16:creationId xmlns:a16="http://schemas.microsoft.com/office/drawing/2014/main" id="{57E139AD-7132-4B78-D717-BA038792E0E7}"/>
              </a:ext>
            </a:extLst>
          </p:cNvPr>
          <p:cNvGraphicFramePr>
            <a:graphicFrameLocks noGrp="1"/>
          </p:cNvGraphicFramePr>
          <p:nvPr>
            <p:extLst>
              <p:ext uri="{D42A27DB-BD31-4B8C-83A1-F6EECF244321}">
                <p14:modId xmlns:p14="http://schemas.microsoft.com/office/powerpoint/2010/main" val="3950317715"/>
              </p:ext>
            </p:extLst>
          </p:nvPr>
        </p:nvGraphicFramePr>
        <p:xfrm>
          <a:off x="1185333" y="1284111"/>
          <a:ext cx="9692637" cy="4166312"/>
        </p:xfrm>
        <a:graphic>
          <a:graphicData uri="http://schemas.openxmlformats.org/drawingml/2006/table">
            <a:tbl>
              <a:tblPr bandRow="1">
                <a:tableStyleId>{5C22544A-7EE6-4342-B048-85BDC9FD1C3A}</a:tableStyleId>
              </a:tblPr>
              <a:tblGrid>
                <a:gridCol w="1531617">
                  <a:extLst>
                    <a:ext uri="{9D8B030D-6E8A-4147-A177-3AD203B41FA5}">
                      <a16:colId xmlns:a16="http://schemas.microsoft.com/office/drawing/2014/main" val="3812947472"/>
                    </a:ext>
                  </a:extLst>
                </a:gridCol>
                <a:gridCol w="8161020">
                  <a:extLst>
                    <a:ext uri="{9D8B030D-6E8A-4147-A177-3AD203B41FA5}">
                      <a16:colId xmlns:a16="http://schemas.microsoft.com/office/drawing/2014/main" val="981187402"/>
                    </a:ext>
                  </a:extLst>
                </a:gridCol>
              </a:tblGrid>
              <a:tr h="1199532">
                <a:tc>
                  <a:txBody>
                    <a:bodyPr/>
                    <a:lstStyle/>
                    <a:p>
                      <a:pPr algn="l" fontAlgn="base">
                        <a:lnSpc>
                          <a:spcPts val="2400"/>
                        </a:lnSpc>
                        <a:buNone/>
                      </a:pPr>
                      <a:r>
                        <a:rPr lang="sl-SI" sz="2000" b="0" dirty="0">
                          <a:solidFill>
                            <a:schemeClr val="bg1"/>
                          </a:solidFill>
                          <a:effectLst/>
                          <a:latin typeface="Republika"/>
                        </a:rPr>
                        <a:t>UČINKI/</a:t>
                      </a:r>
                      <a:endParaRPr lang="en-US" dirty="0"/>
                    </a:p>
                    <a:p>
                      <a:pPr lvl="0" algn="l">
                        <a:lnSpc>
                          <a:spcPts val="2400"/>
                        </a:lnSpc>
                        <a:buNone/>
                      </a:pPr>
                      <a:r>
                        <a:rPr lang="sl-SI" sz="2000" b="0" dirty="0">
                          <a:solidFill>
                            <a:schemeClr val="bg1"/>
                          </a:solidFill>
                          <a:effectLst/>
                          <a:latin typeface="Republika"/>
                        </a:rPr>
                        <a:t>REZULTATI</a:t>
                      </a:r>
                    </a:p>
                  </a:txBody>
                  <a:tcPr marL="32252" marR="32252" marT="9525">
                    <a:lnL w="9525" cap="flat" cmpd="sng" algn="ctr">
                      <a:solidFill>
                        <a:srgbClr val="000000"/>
                      </a:solidFill>
                      <a:prstDash val="solid"/>
                      <a:round/>
                      <a:headEnd type="none" w="med" len="med"/>
                      <a:tailEnd type="none" w="med" len="med"/>
                    </a:lnL>
                    <a:lnR w="38099">
                      <a:solidFill>
                        <a:schemeClr val="tx1"/>
                      </a:solid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5">
                        <a:lumMod val="75000"/>
                      </a:schemeClr>
                    </a:solidFill>
                  </a:tcPr>
                </a:tc>
                <a:tc>
                  <a:txBody>
                    <a:bodyPr/>
                    <a:lstStyle/>
                    <a:p>
                      <a:pPr marL="0" lvl="0" indent="0">
                        <a:lnSpc>
                          <a:spcPts val="1425"/>
                        </a:lnSpc>
                        <a:buNone/>
                      </a:pPr>
                      <a:r>
                        <a:rPr lang="sl-SI" sz="2000" b="0" i="0" u="none" strike="noStrike" noProof="0" dirty="0">
                          <a:solidFill>
                            <a:srgbClr val="000000"/>
                          </a:solidFill>
                          <a:effectLst/>
                        </a:rPr>
                        <a:t>Projekti so v fazi izvajanja in v letu 2025 še ni rezultatov. V sklopu projekta SOVIR je bil v letu 2025 izveden komunikacijski dogodek na Kredarici.</a:t>
                      </a:r>
                      <a:endParaRPr lang="sl-SI" sz="2000" b="0" i="0" u="none" strike="noStrike" noProof="0" dirty="0">
                        <a:solidFill>
                          <a:srgbClr val="000000"/>
                        </a:solidFill>
                        <a:effectLst/>
                        <a:latin typeface="Calibri"/>
                      </a:endParaRPr>
                    </a:p>
                    <a:p>
                      <a:pPr marL="0" lvl="0" indent="0">
                        <a:lnSpc>
                          <a:spcPts val="1425"/>
                        </a:lnSpc>
                        <a:buNone/>
                      </a:pPr>
                      <a:endParaRPr lang="sl-SI" sz="2000" b="0" i="0" u="none" strike="noStrike" noProof="0" dirty="0">
                        <a:solidFill>
                          <a:srgbClr val="000000"/>
                        </a:solidFill>
                        <a:effectLst/>
                        <a:highlight>
                          <a:srgbClr val="FFFF00"/>
                        </a:highlight>
                      </a:endParaRPr>
                    </a:p>
                    <a:p>
                      <a:pPr marL="342900" lvl="0" indent="-342900">
                        <a:lnSpc>
                          <a:spcPts val="1425"/>
                        </a:lnSpc>
                        <a:buFont typeface="Arial"/>
                        <a:buChar char="•"/>
                      </a:pPr>
                      <a:r>
                        <a:rPr lang="sl-SI" sz="2000" b="0" i="0" u="none" strike="noStrike" noProof="0" dirty="0">
                          <a:solidFill>
                            <a:srgbClr val="000000"/>
                          </a:solidFill>
                          <a:effectLst/>
                          <a:latin typeface="Calibri"/>
                        </a:rPr>
                        <a:t>Potekajo izborni postopki na objavljenih javnih razpisih</a:t>
                      </a:r>
                    </a:p>
                    <a:p>
                      <a:pPr marL="342900" lvl="0" indent="-342900">
                        <a:lnSpc>
                          <a:spcPts val="1425"/>
                        </a:lnSpc>
                        <a:buFont typeface="Arial"/>
                        <a:buChar char="•"/>
                      </a:pPr>
                      <a:r>
                        <a:rPr lang="sl-SI" sz="2000" b="0" i="0" u="none" strike="noStrike" noProof="0" dirty="0">
                          <a:solidFill>
                            <a:srgbClr val="000000"/>
                          </a:solidFill>
                          <a:effectLst/>
                          <a:latin typeface="Calibri"/>
                        </a:rPr>
                        <a:t>na projektu ZER2024 - Energetska revščina so bila izvedena prva izplačila (1,3 mio EUR EU del)</a:t>
                      </a:r>
                    </a:p>
                  </a:txBody>
                  <a:tcPr marL="144018" marR="360045" marT="72009" marB="72009">
                    <a:lnL w="38099">
                      <a:solidFill>
                        <a:schemeClr val="tx1"/>
                      </a:solidFill>
                    </a:lnL>
                    <a:lnR w="38099">
                      <a:solidFill>
                        <a:schemeClr val="tx1"/>
                      </a:solid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9287114"/>
                  </a:ext>
                </a:extLst>
              </a:tr>
              <a:tr h="362218">
                <a:tc gridSpan="2">
                  <a:txBody>
                    <a:bodyPr/>
                    <a:lstStyle/>
                    <a:p>
                      <a:pPr lvl="0" algn="l">
                        <a:lnSpc>
                          <a:spcPts val="2400"/>
                        </a:lnSpc>
                        <a:buNone/>
                      </a:pPr>
                      <a:endParaRPr lang="sl-SI" sz="2000" b="0" dirty="0">
                        <a:solidFill>
                          <a:schemeClr val="bg1"/>
                        </a:solidFill>
                        <a:effectLst/>
                        <a:latin typeface="Republika"/>
                      </a:endParaRPr>
                    </a:p>
                  </a:txBody>
                  <a:tcPr marL="32252" marR="32252" marT="9524">
                    <a:lnL w="9524">
                      <a:solidFill>
                        <a:srgbClr val="000000"/>
                      </a:solidFill>
                    </a:lnL>
                    <a:lnR w="38099">
                      <a:solidFill>
                        <a:schemeClr val="tx1"/>
                      </a:solidFill>
                    </a:lnR>
                    <a:lnT w="9525" cap="flat" cmpd="sng" algn="ctr">
                      <a:solidFill>
                        <a:srgbClr val="000000"/>
                      </a:solidFill>
                      <a:prstDash val="solid"/>
                      <a:round/>
                      <a:headEnd type="none" w="med" len="med"/>
                      <a:tailEnd type="none" w="med" len="med"/>
                    </a:lnT>
                    <a:lnB w="9524">
                      <a:solidFill>
                        <a:srgbClr val="000000"/>
                      </a:solidFill>
                    </a:lnB>
                    <a:solidFill>
                      <a:schemeClr val="bg1"/>
                    </a:solidFill>
                  </a:tcPr>
                </a:tc>
                <a:tc hMerge="1">
                  <a:txBody>
                    <a:bodyPr/>
                    <a:lstStyle/>
                    <a:p>
                      <a:endParaRPr lang="en-US"/>
                    </a:p>
                  </a:txBody>
                  <a:tcPr marL="144018" marR="360045" marT="72009" marB="72009">
                    <a:lnL w="38099" cap="flat" cmpd="sng" algn="ctr">
                      <a:solidFill>
                        <a:schemeClr val="tx1"/>
                      </a:solidFill>
                      <a:prstDash val="solid"/>
                      <a:round/>
                      <a:headEnd type="none" w="med" len="med"/>
                      <a:tailEnd type="none" w="med" len="med"/>
                    </a:lnL>
                    <a:lnR w="38099">
                      <a:solidFill>
                        <a:schemeClr val="tx1"/>
                      </a:solidFill>
                    </a:lnR>
                    <a:lnT w="38100" cap="flat" cmpd="sng" algn="ctr">
                      <a:solidFill>
                        <a:schemeClr val="tx1"/>
                      </a:solidFill>
                      <a:prstDash val="solid"/>
                      <a:round/>
                      <a:headEnd type="none" w="med" len="med"/>
                      <a:tailEnd type="none" w="med" len="med"/>
                    </a:lnT>
                    <a:lnB w="38099"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47384955"/>
                  </a:ext>
                </a:extLst>
              </a:tr>
              <a:tr h="997634">
                <a:tc>
                  <a:txBody>
                    <a:bodyPr/>
                    <a:lstStyle/>
                    <a:p>
                      <a:pPr lvl="0" algn="l">
                        <a:lnSpc>
                          <a:spcPts val="2400"/>
                        </a:lnSpc>
                        <a:buNone/>
                      </a:pPr>
                      <a:r>
                        <a:rPr lang="sl-SI" sz="2000" b="0" i="0" u="none" strike="noStrike" noProof="0" dirty="0">
                          <a:solidFill>
                            <a:schemeClr val="bg1"/>
                          </a:solidFill>
                          <a:effectLst/>
                          <a:latin typeface="Republika"/>
                        </a:rPr>
                        <a:t>TEŽAVE/</a:t>
                      </a:r>
                      <a:endParaRPr lang="en-US" sz="2000" b="0" i="0" u="none" strike="noStrike" noProof="0" dirty="0">
                        <a:solidFill>
                          <a:srgbClr val="000000"/>
                        </a:solidFill>
                        <a:effectLst/>
                        <a:latin typeface="Republika"/>
                      </a:endParaRPr>
                    </a:p>
                    <a:p>
                      <a:pPr lvl="0" algn="l">
                        <a:lnSpc>
                          <a:spcPts val="2400"/>
                        </a:lnSpc>
                        <a:buNone/>
                      </a:pPr>
                      <a:r>
                        <a:rPr lang="sl-SI" sz="2000" b="0" i="0" u="none" strike="noStrike" noProof="0" dirty="0">
                          <a:solidFill>
                            <a:schemeClr val="bg1"/>
                          </a:solidFill>
                          <a:effectLst/>
                          <a:latin typeface="Republika"/>
                        </a:rPr>
                        <a:t>IZZIVI/</a:t>
                      </a:r>
                    </a:p>
                    <a:p>
                      <a:pPr lvl="0" algn="l">
                        <a:lnSpc>
                          <a:spcPts val="2400"/>
                        </a:lnSpc>
                        <a:buNone/>
                      </a:pPr>
                      <a:r>
                        <a:rPr lang="sl-SI" sz="2000" b="0" i="0" u="none" strike="noStrike" noProof="0" dirty="0">
                          <a:solidFill>
                            <a:schemeClr val="bg1"/>
                          </a:solidFill>
                          <a:effectLst/>
                          <a:latin typeface="Republika"/>
                        </a:rPr>
                        <a:t>OZKA GRLA</a:t>
                      </a:r>
                      <a:endParaRPr lang="sl-SI" dirty="0"/>
                    </a:p>
                  </a:txBody>
                  <a:tcPr marL="32252" marR="32252" marT="9524">
                    <a:lnL w="9524">
                      <a:solidFill>
                        <a:srgbClr val="000000"/>
                      </a:solidFill>
                    </a:lnL>
                    <a:lnR w="38099">
                      <a:solidFill>
                        <a:schemeClr val="tx1"/>
                      </a:solidFill>
                    </a:lnR>
                    <a:lnT w="9524">
                      <a:solidFill>
                        <a:srgbClr val="000000"/>
                      </a:solidFill>
                    </a:lnT>
                    <a:lnB w="9524">
                      <a:solidFill>
                        <a:srgbClr val="000000"/>
                      </a:solidFill>
                    </a:lnB>
                    <a:solidFill>
                      <a:schemeClr val="accent5">
                        <a:lumMod val="75000"/>
                      </a:schemeClr>
                    </a:solidFill>
                  </a:tcPr>
                </a:tc>
                <a:tc>
                  <a:txBody>
                    <a:bodyPr/>
                    <a:lstStyle/>
                    <a:p>
                      <a:pPr marL="0" lvl="0" indent="0" algn="l">
                        <a:spcBef>
                          <a:spcPts val="600"/>
                        </a:spcBef>
                        <a:spcAft>
                          <a:spcPts val="600"/>
                        </a:spcAft>
                        <a:buNone/>
                      </a:pPr>
                      <a:r>
                        <a:rPr lang="sl-SI" sz="2000" b="0" i="0" u="none" strike="noStrike" noProof="0" dirty="0">
                          <a:solidFill>
                            <a:srgbClr val="000000"/>
                          </a:solidFill>
                          <a:effectLst/>
                        </a:rPr>
                        <a:t>Pridobivanje zemljišč za potrebe suhih zadrževalnikov ter pridobivanje gradbenih dovoljenj še vedno predstavljata težavo.</a:t>
                      </a:r>
                      <a:endParaRPr lang="sl-SI" dirty="0"/>
                    </a:p>
                  </a:txBody>
                  <a:tcPr marL="144018" marR="360045" marT="72009" marB="72009">
                    <a:lnL w="38099" cap="flat" cmpd="sng" algn="ctr">
                      <a:solidFill>
                        <a:schemeClr val="tx1"/>
                      </a:solidFill>
                      <a:prstDash val="solid"/>
                      <a:round/>
                      <a:headEnd type="none" w="med" len="med"/>
                      <a:tailEnd type="none" w="med" len="med"/>
                    </a:lnL>
                    <a:lnR w="38099">
                      <a:solidFill>
                        <a:schemeClr val="tx1"/>
                      </a:solidFill>
                    </a:lnR>
                    <a:lnT w="38099" cap="flat" cmpd="sng" algn="ctr">
                      <a:solidFill>
                        <a:schemeClr val="tx1"/>
                      </a:solidFill>
                      <a:prstDash val="solid"/>
                      <a:round/>
                      <a:headEnd type="none" w="med" len="med"/>
                      <a:tailEnd type="none" w="med" len="med"/>
                    </a:lnT>
                    <a:lnB w="38099"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73291136"/>
                  </a:ext>
                </a:extLst>
              </a:tr>
              <a:tr h="362218">
                <a:tc gridSpan="2">
                  <a:txBody>
                    <a:bodyPr/>
                    <a:lstStyle/>
                    <a:p>
                      <a:pPr lvl="0" algn="l">
                        <a:lnSpc>
                          <a:spcPts val="2400"/>
                        </a:lnSpc>
                        <a:buNone/>
                      </a:pPr>
                      <a:endParaRPr lang="sl-SI" sz="2000" b="0" dirty="0">
                        <a:solidFill>
                          <a:schemeClr val="bg1"/>
                        </a:solidFill>
                        <a:effectLst/>
                        <a:latin typeface="Republika"/>
                      </a:endParaRPr>
                    </a:p>
                  </a:txBody>
                  <a:tcPr marL="32252" marR="32252" marT="9524">
                    <a:lnL w="9524">
                      <a:solidFill>
                        <a:srgbClr val="000000"/>
                      </a:solidFill>
                    </a:lnL>
                    <a:lnR w="38099">
                      <a:solidFill>
                        <a:schemeClr val="tx1"/>
                      </a:solidFill>
                    </a:lnR>
                    <a:lnT w="9524">
                      <a:solidFill>
                        <a:srgbClr val="000000"/>
                      </a:solidFill>
                    </a:lnT>
                    <a:lnB w="9524">
                      <a:solidFill>
                        <a:srgbClr val="000000"/>
                      </a:solidFill>
                    </a:lnB>
                    <a:solidFill>
                      <a:schemeClr val="bg1"/>
                    </a:solidFill>
                  </a:tcPr>
                </a:tc>
                <a:tc hMerge="1">
                  <a:txBody>
                    <a:bodyPr/>
                    <a:lstStyle/>
                    <a:p>
                      <a:endParaRPr lang="en-US"/>
                    </a:p>
                  </a:txBody>
                  <a:tcPr marL="144018" marR="360045" marT="72009" marB="72009">
                    <a:lnL w="38099" cap="flat" cmpd="sng" algn="ctr">
                      <a:solidFill>
                        <a:schemeClr val="tx1"/>
                      </a:solidFill>
                      <a:prstDash val="solid"/>
                      <a:round/>
                      <a:headEnd type="none" w="med" len="med"/>
                      <a:tailEnd type="none" w="med" len="med"/>
                    </a:lnL>
                    <a:lnR w="38099">
                      <a:solidFill>
                        <a:schemeClr val="tx1"/>
                      </a:solidFill>
                    </a:lnR>
                    <a:lnT w="38099" cap="flat" cmpd="sng" algn="ctr">
                      <a:solidFill>
                        <a:schemeClr val="tx1"/>
                      </a:solidFill>
                      <a:prstDash val="solid"/>
                      <a:round/>
                      <a:headEnd type="none" w="med" len="med"/>
                      <a:tailEnd type="none" w="med" len="med"/>
                    </a:lnT>
                    <a:lnB w="38099"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2306373"/>
                  </a:ext>
                </a:extLst>
              </a:tr>
              <a:tr h="997634">
                <a:tc>
                  <a:txBody>
                    <a:bodyPr/>
                    <a:lstStyle/>
                    <a:p>
                      <a:pPr lvl="0" algn="l">
                        <a:lnSpc>
                          <a:spcPts val="2400"/>
                        </a:lnSpc>
                        <a:buNone/>
                      </a:pPr>
                      <a:r>
                        <a:rPr lang="sl-SI" sz="2000" b="0" dirty="0">
                          <a:solidFill>
                            <a:schemeClr val="bg1"/>
                          </a:solidFill>
                          <a:effectLst/>
                          <a:latin typeface="Republika"/>
                        </a:rPr>
                        <a:t>NASLEDNJI KORAKI</a:t>
                      </a:r>
                    </a:p>
                  </a:txBody>
                  <a:tcPr marL="32252" marR="32252" marT="9524">
                    <a:lnL w="9524">
                      <a:solidFill>
                        <a:srgbClr val="000000"/>
                      </a:solidFill>
                    </a:lnL>
                    <a:lnR w="38099">
                      <a:solidFill>
                        <a:schemeClr val="tx1"/>
                      </a:solidFill>
                    </a:lnR>
                    <a:lnT w="9524">
                      <a:solidFill>
                        <a:srgbClr val="000000"/>
                      </a:solidFill>
                    </a:lnT>
                    <a:lnB w="9524">
                      <a:solidFill>
                        <a:srgbClr val="000000"/>
                      </a:solidFill>
                    </a:lnB>
                    <a:solidFill>
                      <a:schemeClr val="accent5">
                        <a:lumMod val="75000"/>
                      </a:schemeClr>
                    </a:solidFill>
                  </a:tcPr>
                </a:tc>
                <a:tc>
                  <a:txBody>
                    <a:bodyPr/>
                    <a:lstStyle/>
                    <a:p>
                      <a:pPr marL="342900" lvl="0" indent="-342900" algn="l">
                        <a:spcBef>
                          <a:spcPts val="600"/>
                        </a:spcBef>
                        <a:spcAft>
                          <a:spcPts val="600"/>
                        </a:spcAft>
                        <a:buFont typeface="Arial"/>
                        <a:buChar char="•"/>
                      </a:pPr>
                      <a:r>
                        <a:rPr lang="sl-SI" sz="2000" b="0" i="0" u="none" strike="noStrike" kern="1200" noProof="0" dirty="0">
                          <a:solidFill>
                            <a:srgbClr val="000000"/>
                          </a:solidFill>
                          <a:effectLst/>
                          <a:latin typeface="Calibri"/>
                          <a:ea typeface="+mn-ea"/>
                          <a:cs typeface="+mn-cs"/>
                        </a:rPr>
                        <a:t>s spremembo P EKP 21-27 se predlaga vključitev nove prednostne naložbe za področje energetske učinkovitosti (RSO 2.12)</a:t>
                      </a:r>
                      <a:endParaRPr lang="sl-SI" dirty="0"/>
                    </a:p>
                    <a:p>
                      <a:pPr marL="342900" lvl="0" indent="-342900" algn="l">
                        <a:spcBef>
                          <a:spcPts val="600"/>
                        </a:spcBef>
                        <a:spcAft>
                          <a:spcPts val="600"/>
                        </a:spcAft>
                        <a:buFont typeface="Arial"/>
                        <a:buChar char="•"/>
                      </a:pPr>
                      <a:r>
                        <a:rPr lang="sl-SI" sz="2000" b="0" i="0" u="none" strike="noStrike" kern="1200" baseline="0" noProof="0" dirty="0">
                          <a:solidFill>
                            <a:srgbClr val="000000"/>
                          </a:solidFill>
                          <a:effectLst/>
                          <a:latin typeface="Calibri"/>
                        </a:rPr>
                        <a:t>pregled in odobritev projektov izbranih v okviru 2. poziva CTN</a:t>
                      </a:r>
                      <a:endParaRPr lang="sl-SI" dirty="0"/>
                    </a:p>
                  </a:txBody>
                  <a:tcPr marL="144018" marR="360045" marT="72009" marB="72009">
                    <a:lnL w="38099" cap="flat" cmpd="sng" algn="ctr">
                      <a:solidFill>
                        <a:schemeClr val="tx1"/>
                      </a:solidFill>
                      <a:prstDash val="solid"/>
                      <a:round/>
                      <a:headEnd type="none" w="med" len="med"/>
                      <a:tailEnd type="none" w="med" len="med"/>
                    </a:lnL>
                    <a:lnR w="38099">
                      <a:solidFill>
                        <a:schemeClr val="tx1"/>
                      </a:solidFill>
                    </a:lnR>
                    <a:lnT w="38099" cap="flat" cmpd="sng" algn="ctr">
                      <a:solidFill>
                        <a:schemeClr val="tx1"/>
                      </a:solidFill>
                      <a:prstDash val="solid"/>
                      <a:round/>
                      <a:headEnd type="none" w="med" len="med"/>
                      <a:tailEnd type="none" w="med" len="med"/>
                    </a:lnT>
                    <a:lnB w="38099">
                      <a:solidFill>
                        <a:schemeClr val="tx1"/>
                      </a:solidFill>
                    </a:lnB>
                    <a:noFill/>
                  </a:tcPr>
                </a:tc>
                <a:extLst>
                  <a:ext uri="{0D108BD9-81ED-4DB2-BD59-A6C34878D82A}">
                    <a16:rowId xmlns:a16="http://schemas.microsoft.com/office/drawing/2014/main" val="1585954724"/>
                  </a:ext>
                </a:extLst>
              </a:tr>
            </a:tbl>
          </a:graphicData>
        </a:graphic>
      </p:graphicFrame>
    </p:spTree>
    <p:extLst>
      <p:ext uri="{BB962C8B-B14F-4D97-AF65-F5344CB8AC3E}">
        <p14:creationId xmlns:p14="http://schemas.microsoft.com/office/powerpoint/2010/main" val="795690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AED9B-696A-AA53-5139-483F728C9ECE}"/>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17D53BDB-C8BB-8D8F-3852-A5DEAEEF21B0}"/>
              </a:ext>
            </a:extLst>
          </p:cNvPr>
          <p:cNvSpPr>
            <a:spLocks noGrp="1"/>
          </p:cNvSpPr>
          <p:nvPr>
            <p:ph type="title"/>
          </p:nvPr>
        </p:nvSpPr>
        <p:spPr>
          <a:xfrm>
            <a:off x="837789" y="501057"/>
            <a:ext cx="11216005" cy="560984"/>
          </a:xfrm>
        </p:spPr>
        <p:txBody>
          <a:bodyPr/>
          <a:lstStyle/>
          <a:p>
            <a:r>
              <a:rPr lang="sl-SI" sz="2800" b="1">
                <a:solidFill>
                  <a:srgbClr val="034EA2"/>
                </a:solidFill>
                <a:effectLst>
                  <a:outerShdw blurRad="38100" dist="38100" dir="2700000" algn="tl">
                    <a:srgbClr val="000000">
                      <a:alpha val="43137"/>
                    </a:srgbClr>
                  </a:outerShdw>
                </a:effectLst>
                <a:latin typeface="Republika"/>
              </a:rPr>
              <a:t>Napredek pri izvajanju programa CP 3 - ESRR in KS</a:t>
            </a:r>
          </a:p>
        </p:txBody>
      </p:sp>
      <p:sp>
        <p:nvSpPr>
          <p:cNvPr id="3" name="Označba mesta vsebine 2">
            <a:extLst>
              <a:ext uri="{FF2B5EF4-FFF2-40B4-BE49-F238E27FC236}">
                <a16:creationId xmlns:a16="http://schemas.microsoft.com/office/drawing/2014/main" id="{C3FA2281-8099-A836-A225-B4F3B005ED67}"/>
              </a:ext>
            </a:extLst>
          </p:cNvPr>
          <p:cNvSpPr>
            <a:spLocks noGrp="1"/>
          </p:cNvSpPr>
          <p:nvPr>
            <p:ph idx="1"/>
          </p:nvPr>
        </p:nvSpPr>
        <p:spPr>
          <a:xfrm>
            <a:off x="838200" y="1825625"/>
            <a:ext cx="10515600" cy="4024759"/>
          </a:xfrm>
        </p:spPr>
        <p:txBody>
          <a:bodyPr/>
          <a:lstStyle/>
          <a:p>
            <a:pPr marL="457200" lvl="1" indent="0">
              <a:lnSpc>
                <a:spcPct val="107000"/>
              </a:lnSpc>
              <a:spcAft>
                <a:spcPts val="800"/>
              </a:spcAft>
              <a:buNone/>
            </a:pPr>
            <a:endParaRPr lang="sl-SI" sz="120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lgn="just">
              <a:lnSpc>
                <a:spcPct val="107000"/>
              </a:lnSpc>
              <a:spcAft>
                <a:spcPts val="800"/>
              </a:spcAft>
              <a:buNone/>
            </a:pPr>
            <a:endParaRPr lang="sl-SI" sz="1200">
              <a:effectLst/>
              <a:latin typeface="Calibri" panose="020F0502020204030204" pitchFamily="34" charset="0"/>
              <a:ea typeface="Calibri" panose="020F0502020204030204" pitchFamily="34" charset="0"/>
              <a:cs typeface="Times New Roman" panose="02020603050405020304" pitchFamily="18" charset="0"/>
            </a:endParaRPr>
          </a:p>
          <a:p>
            <a:endParaRPr lang="sl-SI">
              <a:latin typeface="Republika" panose="02000506040000020004" pitchFamily="2" charset="-18"/>
            </a:endParaRPr>
          </a:p>
        </p:txBody>
      </p:sp>
      <p:pic>
        <p:nvPicPr>
          <p:cNvPr id="4" name="Slika 3">
            <a:extLst>
              <a:ext uri="{FF2B5EF4-FFF2-40B4-BE49-F238E27FC236}">
                <a16:creationId xmlns:a16="http://schemas.microsoft.com/office/drawing/2014/main" id="{049C7873-942C-89FB-B09A-CAD7569EF74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7216" y="6033143"/>
            <a:ext cx="2689861" cy="564319"/>
          </a:xfrm>
          <a:prstGeom prst="rect">
            <a:avLst/>
          </a:prstGeom>
        </p:spPr>
      </p:pic>
      <p:pic>
        <p:nvPicPr>
          <p:cNvPr id="5" name="Picture 4" descr="Logo image name">
            <a:extLst>
              <a:ext uri="{FF2B5EF4-FFF2-40B4-BE49-F238E27FC236}">
                <a16:creationId xmlns:a16="http://schemas.microsoft.com/office/drawing/2014/main" id="{DDD147C0-E798-DF2A-395F-68266A11CA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29" y="6081245"/>
            <a:ext cx="1050232" cy="51621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Kolenski povezovalnik 6">
            <a:extLst>
              <a:ext uri="{FF2B5EF4-FFF2-40B4-BE49-F238E27FC236}">
                <a16:creationId xmlns:a16="http://schemas.microsoft.com/office/drawing/2014/main" id="{15F83C8D-4713-83BE-99BE-98070B60D5EA}"/>
              </a:ext>
            </a:extLst>
          </p:cNvPr>
          <p:cNvCxnSpPr/>
          <p:nvPr/>
        </p:nvCxnSpPr>
        <p:spPr>
          <a:xfrm flipV="1">
            <a:off x="245807" y="304566"/>
            <a:ext cx="3736258" cy="2637408"/>
          </a:xfrm>
          <a:prstGeom prst="bentConnector3">
            <a:avLst>
              <a:gd name="adj1" fmla="val 0"/>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Kolenski povezovalnik 7">
            <a:extLst>
              <a:ext uri="{FF2B5EF4-FFF2-40B4-BE49-F238E27FC236}">
                <a16:creationId xmlns:a16="http://schemas.microsoft.com/office/drawing/2014/main" id="{3B6B3974-4B16-4FF5-A82D-A80D05D5A5F6}"/>
              </a:ext>
            </a:extLst>
          </p:cNvPr>
          <p:cNvCxnSpPr/>
          <p:nvPr/>
        </p:nvCxnSpPr>
        <p:spPr>
          <a:xfrm flipV="1">
            <a:off x="8514735" y="4197949"/>
            <a:ext cx="3342968" cy="2408904"/>
          </a:xfrm>
          <a:prstGeom prst="bentConnector3">
            <a:avLst>
              <a:gd name="adj1" fmla="val 100294"/>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aphicFrame>
        <p:nvGraphicFramePr>
          <p:cNvPr id="13" name="Table 12">
            <a:extLst>
              <a:ext uri="{FF2B5EF4-FFF2-40B4-BE49-F238E27FC236}">
                <a16:creationId xmlns:a16="http://schemas.microsoft.com/office/drawing/2014/main" id="{C4D2C7F8-59C3-A5B5-2648-A9F0780E2672}"/>
              </a:ext>
            </a:extLst>
          </p:cNvPr>
          <p:cNvGraphicFramePr>
            <a:graphicFrameLocks noGrp="1"/>
          </p:cNvGraphicFramePr>
          <p:nvPr>
            <p:extLst>
              <p:ext uri="{D42A27DB-BD31-4B8C-83A1-F6EECF244321}">
                <p14:modId xmlns:p14="http://schemas.microsoft.com/office/powerpoint/2010/main" val="3108115730"/>
              </p:ext>
            </p:extLst>
          </p:nvPr>
        </p:nvGraphicFramePr>
        <p:xfrm>
          <a:off x="1171373" y="1062041"/>
          <a:ext cx="9702604" cy="4914138"/>
        </p:xfrm>
        <a:graphic>
          <a:graphicData uri="http://schemas.openxmlformats.org/drawingml/2006/table">
            <a:tbl>
              <a:tblPr bandRow="1">
                <a:tableStyleId>{5C22544A-7EE6-4342-B048-85BDC9FD1C3A}</a:tableStyleId>
              </a:tblPr>
              <a:tblGrid>
                <a:gridCol w="1541147">
                  <a:extLst>
                    <a:ext uri="{9D8B030D-6E8A-4147-A177-3AD203B41FA5}">
                      <a16:colId xmlns:a16="http://schemas.microsoft.com/office/drawing/2014/main" val="3812947472"/>
                    </a:ext>
                  </a:extLst>
                </a:gridCol>
                <a:gridCol w="8161457">
                  <a:extLst>
                    <a:ext uri="{9D8B030D-6E8A-4147-A177-3AD203B41FA5}">
                      <a16:colId xmlns:a16="http://schemas.microsoft.com/office/drawing/2014/main" val="981187402"/>
                    </a:ext>
                  </a:extLst>
                </a:gridCol>
              </a:tblGrid>
              <a:tr h="4425511">
                <a:tc>
                  <a:txBody>
                    <a:bodyPr/>
                    <a:lstStyle/>
                    <a:p>
                      <a:pPr fontAlgn="base">
                        <a:lnSpc>
                          <a:spcPts val="2400"/>
                        </a:lnSpc>
                        <a:buNone/>
                      </a:pPr>
                      <a:r>
                        <a:rPr lang="sl-SI" sz="2000" b="0" dirty="0">
                          <a:solidFill>
                            <a:schemeClr val="bg1"/>
                          </a:solidFill>
                          <a:effectLst/>
                          <a:latin typeface="Republika" panose="02000506040000020004"/>
                        </a:rPr>
                        <a:t>TRENUTNO STANJE</a:t>
                      </a:r>
                      <a:endParaRPr lang="sl-SI" b="1" dirty="0">
                        <a:solidFill>
                          <a:schemeClr val="bg1"/>
                        </a:solidFill>
                        <a:effectLst/>
                      </a:endParaRPr>
                    </a:p>
                  </a:txBody>
                  <a:tcPr marL="32252" marR="32252" marT="9525">
                    <a:lnL w="9525"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5">
                        <a:lumMod val="75000"/>
                      </a:schemeClr>
                    </a:solidFill>
                  </a:tcPr>
                </a:tc>
                <a:tc>
                  <a:txBody>
                    <a:bodyPr/>
                    <a:lstStyle/>
                    <a:p>
                      <a:pPr marL="0" lvl="0" indent="0" algn="l">
                        <a:lnSpc>
                          <a:spcPct val="100000"/>
                        </a:lnSpc>
                        <a:buNone/>
                      </a:pPr>
                      <a:r>
                        <a:rPr lang="sl-SI" sz="1200" b="1" i="0" u="sng" strike="noStrike" baseline="0" noProof="0" dirty="0">
                          <a:solidFill>
                            <a:srgbClr val="000000"/>
                          </a:solidFill>
                          <a:effectLst/>
                          <a:latin typeface="Calibri"/>
                        </a:rPr>
                        <a:t>RSO 3.1</a:t>
                      </a:r>
                      <a:endParaRPr lang="sl-SI" sz="1200" b="1" u="sng" dirty="0"/>
                    </a:p>
                    <a:p>
                      <a:pPr marL="0" lvl="0" indent="0" algn="l">
                        <a:lnSpc>
                          <a:spcPct val="100000"/>
                        </a:lnSpc>
                        <a:spcBef>
                          <a:spcPts val="600"/>
                        </a:spcBef>
                        <a:spcAft>
                          <a:spcPts val="600"/>
                        </a:spcAft>
                        <a:buNone/>
                      </a:pPr>
                      <a:r>
                        <a:rPr lang="sl-SI" sz="1200" b="1" i="0" u="none" strike="noStrike" baseline="0" noProof="0" dirty="0">
                          <a:solidFill>
                            <a:srgbClr val="000000"/>
                          </a:solidFill>
                          <a:effectLst/>
                          <a:latin typeface="Calibri"/>
                        </a:rPr>
                        <a:t>ŽOLP (faza B in C</a:t>
                      </a:r>
                      <a:r>
                        <a:rPr lang="sl-SI" sz="1200" b="0" i="0" u="none" strike="noStrike" baseline="0" noProof="0" dirty="0">
                          <a:solidFill>
                            <a:srgbClr val="000000"/>
                          </a:solidFill>
                          <a:effectLst/>
                          <a:latin typeface="Calibri"/>
                        </a:rPr>
                        <a:t>): Dela potekajo skladno s predvidenim časovnim načrtom; zaključek je predviden za 07/2026.</a:t>
                      </a:r>
                      <a:endParaRPr lang="sl-SI" sz="1200" dirty="0"/>
                    </a:p>
                    <a:p>
                      <a:pPr marL="0" lvl="0" indent="0" algn="l">
                        <a:lnSpc>
                          <a:spcPct val="100000"/>
                        </a:lnSpc>
                        <a:spcBef>
                          <a:spcPts val="600"/>
                        </a:spcBef>
                        <a:spcAft>
                          <a:spcPts val="600"/>
                        </a:spcAft>
                        <a:buNone/>
                      </a:pPr>
                      <a:r>
                        <a:rPr lang="sl-SI" sz="1200" b="0" i="0" u="none" strike="noStrike" baseline="0" noProof="0" dirty="0">
                          <a:solidFill>
                            <a:srgbClr val="000000"/>
                          </a:solidFill>
                          <a:effectLst/>
                          <a:latin typeface="Calibri"/>
                        </a:rPr>
                        <a:t>S</a:t>
                      </a:r>
                      <a:r>
                        <a:rPr lang="sl-SI" sz="1200" b="1" i="0" u="none" strike="noStrike" baseline="0" noProof="0" dirty="0">
                          <a:solidFill>
                            <a:srgbClr val="000000"/>
                          </a:solidFill>
                          <a:effectLst/>
                          <a:latin typeface="Calibri"/>
                        </a:rPr>
                        <a:t>anacija obstoječega predora Karavanke:</a:t>
                      </a:r>
                      <a:r>
                        <a:rPr lang="sl-SI" sz="1200" b="0" i="0" u="none" strike="noStrike" baseline="0" noProof="0" dirty="0">
                          <a:solidFill>
                            <a:srgbClr val="000000"/>
                          </a:solidFill>
                          <a:effectLst/>
                          <a:latin typeface="Calibri"/>
                        </a:rPr>
                        <a:t> Prvi postopek javnega naročanja se je zaključil brez izbire izvajalca v 09/2025. Nov postopek javnega naročanja je bil objavljen in se pričakuje, da bo zaključen v začetku leta 2026.</a:t>
                      </a:r>
                      <a:r>
                        <a:rPr lang="sl-SI" sz="1200" b="0" i="0" u="none" strike="noStrike" baseline="0" noProof="0" dirty="0">
                          <a:solidFill>
                            <a:srgbClr val="000000"/>
                          </a:solidFill>
                          <a:effectLst/>
                          <a:latin typeface="+mn-lt"/>
                        </a:rPr>
                        <a:t> Začetek gradnje predviden v 03/2026 po predaji 2. cevi predora v promet.</a:t>
                      </a:r>
                      <a:endParaRPr lang="sl-SI" sz="1200" dirty="0"/>
                    </a:p>
                    <a:p>
                      <a:pPr marL="0" lvl="0" indent="0" algn="l">
                        <a:lnSpc>
                          <a:spcPct val="100000"/>
                        </a:lnSpc>
                        <a:spcBef>
                          <a:spcPts val="600"/>
                        </a:spcBef>
                        <a:spcAft>
                          <a:spcPts val="600"/>
                        </a:spcAft>
                        <a:buNone/>
                      </a:pPr>
                      <a:r>
                        <a:rPr lang="sl-SI" sz="1200" b="0" i="0" u="none" strike="noStrike" baseline="0" noProof="0" dirty="0">
                          <a:solidFill>
                            <a:srgbClr val="000000"/>
                          </a:solidFill>
                          <a:effectLst/>
                          <a:latin typeface="Calibri"/>
                        </a:rPr>
                        <a:t>Nadgradnja železniške proge Dobova–Zidani Most – o</a:t>
                      </a:r>
                      <a:r>
                        <a:rPr lang="sl-SI" sz="1200" b="1" i="0" u="none" strike="noStrike" baseline="0" noProof="0" dirty="0">
                          <a:solidFill>
                            <a:srgbClr val="000000"/>
                          </a:solidFill>
                          <a:effectLst/>
                          <a:latin typeface="Calibri"/>
                        </a:rPr>
                        <a:t>dsek </a:t>
                      </a:r>
                      <a:r>
                        <a:rPr lang="sl-SI" sz="1200" b="1" i="0" u="none" strike="noStrike" baseline="0" noProof="0" dirty="0" err="1">
                          <a:solidFill>
                            <a:srgbClr val="000000"/>
                          </a:solidFill>
                          <a:effectLst/>
                          <a:latin typeface="Calibri"/>
                        </a:rPr>
                        <a:t>d.m</a:t>
                      </a:r>
                      <a:r>
                        <a:rPr lang="sl-SI" sz="1200" b="1" i="0" u="none" strike="noStrike" baseline="0" noProof="0" dirty="0">
                          <a:solidFill>
                            <a:srgbClr val="000000"/>
                          </a:solidFill>
                          <a:effectLst/>
                          <a:latin typeface="Calibri"/>
                        </a:rPr>
                        <a:t>.–Dobova–Sevnica</a:t>
                      </a:r>
                      <a:r>
                        <a:rPr lang="sl-SI" sz="1200" b="0" i="0" u="none" strike="noStrike" baseline="0" noProof="0" dirty="0">
                          <a:solidFill>
                            <a:srgbClr val="000000"/>
                          </a:solidFill>
                          <a:effectLst/>
                          <a:latin typeface="Calibri"/>
                        </a:rPr>
                        <a:t>:</a:t>
                      </a:r>
                      <a:endParaRPr lang="sl-SI" sz="1200" dirty="0"/>
                    </a:p>
                    <a:p>
                      <a:pPr marL="0" lvl="0" indent="0" algn="l">
                        <a:lnSpc>
                          <a:spcPct val="100000"/>
                        </a:lnSpc>
                        <a:buNone/>
                      </a:pPr>
                      <a:r>
                        <a:rPr lang="sl-SI" sz="1200" b="0" i="0" u="none" strike="noStrike" baseline="0" noProof="0" dirty="0">
                          <a:solidFill>
                            <a:srgbClr val="000000"/>
                          </a:solidFill>
                          <a:effectLst/>
                          <a:latin typeface="Calibri"/>
                        </a:rPr>
                        <a:t>1. faza (Krško): Dva postopka javnega naročanja v letih 2024 in 2025 sta se zaključila brez izbire izvajalca.</a:t>
                      </a:r>
                      <a:endParaRPr lang="sl-SI" sz="1200" dirty="0"/>
                    </a:p>
                    <a:p>
                      <a:pPr marL="0" lvl="0" indent="0" algn="l">
                        <a:lnSpc>
                          <a:spcPct val="100000"/>
                        </a:lnSpc>
                        <a:buNone/>
                      </a:pPr>
                      <a:r>
                        <a:rPr lang="sl-SI" sz="1200" b="0" i="0" u="none" strike="noStrike" baseline="0" noProof="0" dirty="0">
                          <a:solidFill>
                            <a:srgbClr val="000000"/>
                          </a:solidFill>
                          <a:effectLst/>
                          <a:latin typeface="Calibri"/>
                        </a:rPr>
                        <a:t>2. faza (Sevnica): Razpisna dokumentacija je pripravljena in v fazi pregleda.</a:t>
                      </a:r>
                      <a:endParaRPr lang="sl-SI" sz="1200" dirty="0"/>
                    </a:p>
                    <a:p>
                      <a:pPr marL="0" lvl="0" indent="0" algn="l">
                        <a:lnSpc>
                          <a:spcPct val="100000"/>
                        </a:lnSpc>
                        <a:buNone/>
                      </a:pPr>
                      <a:r>
                        <a:rPr lang="sl-SI" sz="1200" b="0" i="0" u="none" strike="noStrike" baseline="0" noProof="0" dirty="0">
                          <a:solidFill>
                            <a:srgbClr val="000000"/>
                          </a:solidFill>
                          <a:effectLst/>
                          <a:latin typeface="Calibri"/>
                        </a:rPr>
                        <a:t>3. in 4. faza: Izvedba del je predvidena v obdobju 2027–2029.</a:t>
                      </a:r>
                      <a:r>
                        <a:rPr lang="sl-SI" sz="1200" b="0" i="0" u="none" strike="noStrike" baseline="0" noProof="0" dirty="0">
                          <a:solidFill>
                            <a:srgbClr val="000000"/>
                          </a:solidFill>
                          <a:effectLst/>
                          <a:latin typeface="+mn-lt"/>
                        </a:rPr>
                        <a:t> Osnutek vloge za Etapo 4 v pregledu na OU.</a:t>
                      </a:r>
                    </a:p>
                    <a:p>
                      <a:pPr marL="0" lvl="0" indent="0" algn="l">
                        <a:lnSpc>
                          <a:spcPct val="100000"/>
                        </a:lnSpc>
                        <a:buNone/>
                      </a:pPr>
                      <a:r>
                        <a:rPr lang="sl-SI" sz="1200" b="1" i="0" u="sng" strike="noStrike" baseline="0" noProof="0" dirty="0">
                          <a:solidFill>
                            <a:srgbClr val="000000"/>
                          </a:solidFill>
                          <a:effectLst/>
                          <a:latin typeface="Calibri"/>
                        </a:rPr>
                        <a:t>RSO 3.2</a:t>
                      </a:r>
                      <a:endParaRPr lang="sl-SI" sz="1200" b="1" u="sng" dirty="0"/>
                    </a:p>
                    <a:p>
                      <a:pPr marL="0" lvl="0" indent="0" algn="l">
                        <a:lnSpc>
                          <a:spcPct val="100000"/>
                        </a:lnSpc>
                        <a:spcBef>
                          <a:spcPts val="600"/>
                        </a:spcBef>
                        <a:spcAft>
                          <a:spcPts val="600"/>
                        </a:spcAft>
                        <a:buNone/>
                      </a:pPr>
                      <a:r>
                        <a:rPr lang="sl-SI" sz="1200" b="1" i="0" u="none" strike="noStrike" baseline="0" noProof="0" dirty="0">
                          <a:solidFill>
                            <a:srgbClr val="000000"/>
                          </a:solidFill>
                          <a:effectLst/>
                          <a:latin typeface="Calibri"/>
                        </a:rPr>
                        <a:t>JR OCPS</a:t>
                      </a:r>
                      <a:r>
                        <a:rPr lang="sl-SI" sz="1200" b="0" i="0" u="none" strike="noStrike" baseline="0" noProof="0" dirty="0">
                          <a:solidFill>
                            <a:srgbClr val="000000"/>
                          </a:solidFill>
                          <a:effectLst/>
                          <a:latin typeface="Calibri"/>
                        </a:rPr>
                        <a:t>: Večina operacij je že zaključena; v letu 2026 bodo zaključene še preostale .</a:t>
                      </a:r>
                      <a:endParaRPr lang="sl-SI" sz="1200" dirty="0"/>
                    </a:p>
                    <a:p>
                      <a:pPr marL="0" lvl="0" indent="0" algn="l">
                        <a:lnSpc>
                          <a:spcPct val="100000"/>
                        </a:lnSpc>
                        <a:spcBef>
                          <a:spcPts val="600"/>
                        </a:spcBef>
                        <a:spcAft>
                          <a:spcPts val="600"/>
                        </a:spcAft>
                        <a:buNone/>
                      </a:pPr>
                      <a:r>
                        <a:rPr lang="sl-SI" sz="1200" b="1" i="0" u="none" strike="noStrike" baseline="0" noProof="0" dirty="0">
                          <a:solidFill>
                            <a:srgbClr val="000000"/>
                          </a:solidFill>
                          <a:effectLst/>
                          <a:latin typeface="Calibri"/>
                        </a:rPr>
                        <a:t>JR UTM</a:t>
                      </a:r>
                      <a:r>
                        <a:rPr lang="sl-SI" sz="1200" b="0" i="0" u="none" strike="noStrike" baseline="0" noProof="0" dirty="0">
                          <a:solidFill>
                            <a:srgbClr val="000000"/>
                          </a:solidFill>
                          <a:effectLst/>
                          <a:latin typeface="Calibri"/>
                        </a:rPr>
                        <a:t> : Projekti so trenutno v fazi ocenjevanja.</a:t>
                      </a:r>
                      <a:endParaRPr lang="sl-SI" sz="1200" dirty="0"/>
                    </a:p>
                    <a:p>
                      <a:pPr marL="0" lvl="0" indent="0" algn="l">
                        <a:lnSpc>
                          <a:spcPct val="100000"/>
                        </a:lnSpc>
                        <a:spcBef>
                          <a:spcPts val="600"/>
                        </a:spcBef>
                        <a:spcAft>
                          <a:spcPts val="600"/>
                        </a:spcAft>
                        <a:buNone/>
                      </a:pPr>
                      <a:r>
                        <a:rPr lang="sl-SI" sz="1200" b="0" i="0" u="none" strike="noStrike" baseline="0" noProof="0" dirty="0">
                          <a:solidFill>
                            <a:srgbClr val="000000"/>
                          </a:solidFill>
                          <a:effectLst/>
                          <a:latin typeface="Calibri"/>
                        </a:rPr>
                        <a:t>Gradnja 3.</a:t>
                      </a:r>
                      <a:r>
                        <a:rPr lang="sl-SI" sz="1200" b="1" i="0" u="none" strike="noStrike" baseline="0" noProof="0" dirty="0">
                          <a:solidFill>
                            <a:srgbClr val="000000"/>
                          </a:solidFill>
                          <a:effectLst/>
                          <a:latin typeface="Calibri"/>
                        </a:rPr>
                        <a:t> razvojne osi (sever) Velenje–Slovenj Gradec</a:t>
                      </a:r>
                      <a:r>
                        <a:rPr lang="sl-SI" sz="1200" b="1" i="0" u="none" strike="noStrike" baseline="0" noProof="0" dirty="0">
                          <a:solidFill>
                            <a:srgbClr val="000000"/>
                          </a:solidFill>
                          <a:effectLst/>
                          <a:latin typeface="+mn-lt"/>
                        </a:rPr>
                        <a:t>(Sklop B+H)</a:t>
                      </a:r>
                      <a:r>
                        <a:rPr lang="sl-SI" sz="1200" b="0" i="0" u="none" strike="noStrike" baseline="0" noProof="0" dirty="0">
                          <a:solidFill>
                            <a:srgbClr val="000000"/>
                          </a:solidFill>
                          <a:effectLst/>
                          <a:latin typeface="Calibri"/>
                        </a:rPr>
                        <a:t>: Projekt je bil odobren v 08/2025. Glavna gradbena dela bodo zaključena do konca leta 2025.</a:t>
                      </a:r>
                      <a:endParaRPr lang="sl-SI" sz="1200" dirty="0"/>
                    </a:p>
                    <a:p>
                      <a:pPr marL="0" lvl="0" indent="0" algn="l">
                        <a:lnSpc>
                          <a:spcPct val="100000"/>
                        </a:lnSpc>
                        <a:spcBef>
                          <a:spcPts val="600"/>
                        </a:spcBef>
                        <a:spcAft>
                          <a:spcPts val="600"/>
                        </a:spcAft>
                        <a:buNone/>
                      </a:pPr>
                      <a:r>
                        <a:rPr lang="sl-SI" sz="1200" b="0" i="0" u="none" strike="noStrike" baseline="0" noProof="0" dirty="0">
                          <a:solidFill>
                            <a:srgbClr val="000000"/>
                          </a:solidFill>
                          <a:effectLst/>
                          <a:latin typeface="Calibri"/>
                        </a:rPr>
                        <a:t>Gradnja odseka </a:t>
                      </a:r>
                      <a:r>
                        <a:rPr lang="sl-SI" sz="1200" b="1" i="0" u="none" strike="noStrike" baseline="0" noProof="0" dirty="0">
                          <a:solidFill>
                            <a:srgbClr val="000000"/>
                          </a:solidFill>
                          <a:effectLst/>
                          <a:latin typeface="Calibri"/>
                        </a:rPr>
                        <a:t>3. razvojne osi Dramlje–Šentjur:</a:t>
                      </a:r>
                      <a:r>
                        <a:rPr lang="sl-SI" sz="1200" b="0" i="0" u="none" strike="noStrike" baseline="0" noProof="0" dirty="0">
                          <a:solidFill>
                            <a:srgbClr val="000000"/>
                          </a:solidFill>
                          <a:effectLst/>
                          <a:latin typeface="Calibri"/>
                        </a:rPr>
                        <a:t> Zamude pri sprejemu občinskega prostorskega načrta (rok: 12/2025). Odkup zemljišč: 48 %.</a:t>
                      </a:r>
                      <a:endParaRPr lang="sl-SI" sz="1200" dirty="0"/>
                    </a:p>
                    <a:p>
                      <a:pPr marL="0" lvl="0" indent="0" algn="l">
                        <a:lnSpc>
                          <a:spcPct val="100000"/>
                        </a:lnSpc>
                        <a:spcBef>
                          <a:spcPts val="600"/>
                        </a:spcBef>
                        <a:spcAft>
                          <a:spcPts val="600"/>
                        </a:spcAft>
                        <a:buNone/>
                      </a:pPr>
                      <a:r>
                        <a:rPr lang="sl-SI" sz="1200" b="0" i="0" u="none" strike="noStrike" baseline="0" noProof="0" dirty="0">
                          <a:solidFill>
                            <a:srgbClr val="000000"/>
                          </a:solidFill>
                          <a:effectLst/>
                          <a:latin typeface="Calibri"/>
                        </a:rPr>
                        <a:t>D</a:t>
                      </a:r>
                      <a:r>
                        <a:rPr lang="sl-SI" sz="1200" b="1" i="0" u="none" strike="noStrike" baseline="0" noProof="0" dirty="0">
                          <a:solidFill>
                            <a:srgbClr val="000000"/>
                          </a:solidFill>
                          <a:effectLst/>
                          <a:latin typeface="Calibri"/>
                        </a:rPr>
                        <a:t>ržavno kolesarsko omrežj</a:t>
                      </a:r>
                      <a:r>
                        <a:rPr lang="sl-SI" sz="1200" b="0" i="0" u="none" strike="noStrike" baseline="0" noProof="0" dirty="0">
                          <a:solidFill>
                            <a:srgbClr val="000000"/>
                          </a:solidFill>
                          <a:effectLst/>
                          <a:latin typeface="Calibri"/>
                        </a:rPr>
                        <a:t>e: MZI je izdal soglasja za 42 projektov. Rok za oddajo vlog  je 06/2026.</a:t>
                      </a:r>
                      <a:endParaRPr lang="sl-SI" sz="1200" dirty="0"/>
                    </a:p>
                    <a:p>
                      <a:pPr marL="0" lvl="0" indent="0" algn="l">
                        <a:lnSpc>
                          <a:spcPct val="100000"/>
                        </a:lnSpc>
                        <a:spcBef>
                          <a:spcPts val="600"/>
                        </a:spcBef>
                        <a:spcAft>
                          <a:spcPts val="600"/>
                        </a:spcAft>
                        <a:buNone/>
                      </a:pPr>
                      <a:r>
                        <a:rPr lang="sl-SI" sz="1200" b="0" i="0" u="none" strike="noStrike" baseline="0" noProof="0" dirty="0">
                          <a:solidFill>
                            <a:srgbClr val="000000"/>
                          </a:solidFill>
                          <a:effectLst/>
                          <a:latin typeface="Calibri"/>
                        </a:rPr>
                        <a:t>Nadgradnja železniške proge </a:t>
                      </a:r>
                      <a:r>
                        <a:rPr lang="sl-SI" sz="1200" b="1" i="0" u="none" strike="noStrike" baseline="0" noProof="0" dirty="0">
                          <a:solidFill>
                            <a:srgbClr val="000000"/>
                          </a:solidFill>
                          <a:effectLst/>
                          <a:latin typeface="Calibri"/>
                        </a:rPr>
                        <a:t>Maribor–Ruše</a:t>
                      </a:r>
                      <a:r>
                        <a:rPr lang="sl-SI" sz="1200" b="0" i="0" u="none" strike="noStrike" baseline="0" noProof="0" dirty="0">
                          <a:solidFill>
                            <a:srgbClr val="000000"/>
                          </a:solidFill>
                          <a:effectLst/>
                          <a:latin typeface="Calibri"/>
                        </a:rPr>
                        <a:t>: Projekt je bil zaradi obsega razdeljen na dve fazi (v obdobju 2021–2027 le 1. faza). Izvedba del je predvidena od konca leta 2026 do konca leta 2028.</a:t>
                      </a:r>
                      <a:endParaRPr lang="sl-SI" sz="1200" dirty="0"/>
                    </a:p>
                  </a:txBody>
                  <a:tcPr marL="144018" marR="360045" marT="72009" marB="7200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9287114"/>
                  </a:ext>
                </a:extLst>
              </a:tr>
            </a:tbl>
          </a:graphicData>
        </a:graphic>
      </p:graphicFrame>
    </p:spTree>
    <p:extLst>
      <p:ext uri="{BB962C8B-B14F-4D97-AF65-F5344CB8AC3E}">
        <p14:creationId xmlns:p14="http://schemas.microsoft.com/office/powerpoint/2010/main" val="4847181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6306ED-1AF1-41BE-7C7B-AEDF4DFCA4DE}"/>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99EE0C33-7BB9-F675-2449-009A01BDF00F}"/>
              </a:ext>
            </a:extLst>
          </p:cNvPr>
          <p:cNvSpPr>
            <a:spLocks noGrp="1"/>
          </p:cNvSpPr>
          <p:nvPr>
            <p:ph type="title"/>
          </p:nvPr>
        </p:nvSpPr>
        <p:spPr>
          <a:xfrm>
            <a:off x="837789" y="501057"/>
            <a:ext cx="11216005" cy="560984"/>
          </a:xfrm>
        </p:spPr>
        <p:txBody>
          <a:bodyPr/>
          <a:lstStyle/>
          <a:p>
            <a:r>
              <a:rPr lang="sl-SI" sz="2800" b="1">
                <a:solidFill>
                  <a:srgbClr val="034EA2"/>
                </a:solidFill>
                <a:effectLst>
                  <a:outerShdw blurRad="38100" dist="38100" dir="2700000" algn="tl">
                    <a:srgbClr val="000000">
                      <a:alpha val="43137"/>
                    </a:srgbClr>
                  </a:outerShdw>
                </a:effectLst>
                <a:latin typeface="Republika"/>
              </a:rPr>
              <a:t>Napredek pri izvajanju programa CP 3 - ESRR in KS</a:t>
            </a:r>
          </a:p>
        </p:txBody>
      </p:sp>
      <p:sp>
        <p:nvSpPr>
          <p:cNvPr id="3" name="Označba mesta vsebine 2">
            <a:extLst>
              <a:ext uri="{FF2B5EF4-FFF2-40B4-BE49-F238E27FC236}">
                <a16:creationId xmlns:a16="http://schemas.microsoft.com/office/drawing/2014/main" id="{116FBF23-8543-C71D-E6DE-D92D5B320DC2}"/>
              </a:ext>
            </a:extLst>
          </p:cNvPr>
          <p:cNvSpPr>
            <a:spLocks noGrp="1"/>
          </p:cNvSpPr>
          <p:nvPr>
            <p:ph idx="1"/>
          </p:nvPr>
        </p:nvSpPr>
        <p:spPr>
          <a:xfrm>
            <a:off x="838200" y="1825625"/>
            <a:ext cx="10515600" cy="4024759"/>
          </a:xfrm>
        </p:spPr>
        <p:txBody>
          <a:bodyPr/>
          <a:lstStyle/>
          <a:p>
            <a:pPr marL="457200" lvl="1" indent="0">
              <a:lnSpc>
                <a:spcPct val="107000"/>
              </a:lnSpc>
              <a:spcAft>
                <a:spcPts val="800"/>
              </a:spcAft>
              <a:buNone/>
            </a:pPr>
            <a:endParaRPr lang="sl-SI" sz="120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lgn="just">
              <a:lnSpc>
                <a:spcPct val="107000"/>
              </a:lnSpc>
              <a:spcAft>
                <a:spcPts val="800"/>
              </a:spcAft>
              <a:buNone/>
            </a:pPr>
            <a:endParaRPr lang="sl-SI" sz="1200">
              <a:effectLst/>
              <a:latin typeface="Calibri" panose="020F0502020204030204" pitchFamily="34" charset="0"/>
              <a:ea typeface="Calibri" panose="020F0502020204030204" pitchFamily="34" charset="0"/>
              <a:cs typeface="Times New Roman" panose="02020603050405020304" pitchFamily="18" charset="0"/>
            </a:endParaRPr>
          </a:p>
          <a:p>
            <a:endParaRPr lang="sl-SI">
              <a:latin typeface="Republika" panose="02000506040000020004" pitchFamily="2" charset="-18"/>
            </a:endParaRPr>
          </a:p>
        </p:txBody>
      </p:sp>
      <p:pic>
        <p:nvPicPr>
          <p:cNvPr id="4" name="Slika 3">
            <a:extLst>
              <a:ext uri="{FF2B5EF4-FFF2-40B4-BE49-F238E27FC236}">
                <a16:creationId xmlns:a16="http://schemas.microsoft.com/office/drawing/2014/main" id="{71A10A59-2388-E0E9-F7A6-6385DA704F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7216" y="6033143"/>
            <a:ext cx="2689861" cy="564319"/>
          </a:xfrm>
          <a:prstGeom prst="rect">
            <a:avLst/>
          </a:prstGeom>
        </p:spPr>
      </p:pic>
      <p:pic>
        <p:nvPicPr>
          <p:cNvPr id="5" name="Picture 4" descr="Logo image name">
            <a:extLst>
              <a:ext uri="{FF2B5EF4-FFF2-40B4-BE49-F238E27FC236}">
                <a16:creationId xmlns:a16="http://schemas.microsoft.com/office/drawing/2014/main" id="{82C9AC0A-7BCC-7A52-D0A2-CBD22DC521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29" y="6081245"/>
            <a:ext cx="1050232" cy="51621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Kolenski povezovalnik 6">
            <a:extLst>
              <a:ext uri="{FF2B5EF4-FFF2-40B4-BE49-F238E27FC236}">
                <a16:creationId xmlns:a16="http://schemas.microsoft.com/office/drawing/2014/main" id="{48252498-5063-89BA-97B9-074F73CA55ED}"/>
              </a:ext>
            </a:extLst>
          </p:cNvPr>
          <p:cNvCxnSpPr/>
          <p:nvPr/>
        </p:nvCxnSpPr>
        <p:spPr>
          <a:xfrm flipV="1">
            <a:off x="372807" y="262233"/>
            <a:ext cx="3736258" cy="2637408"/>
          </a:xfrm>
          <a:prstGeom prst="bentConnector3">
            <a:avLst>
              <a:gd name="adj1" fmla="val 0"/>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Kolenski povezovalnik 7">
            <a:extLst>
              <a:ext uri="{FF2B5EF4-FFF2-40B4-BE49-F238E27FC236}">
                <a16:creationId xmlns:a16="http://schemas.microsoft.com/office/drawing/2014/main" id="{5AA6CBBF-105B-FC31-F5FC-29A5A7F4DF40}"/>
              </a:ext>
            </a:extLst>
          </p:cNvPr>
          <p:cNvCxnSpPr/>
          <p:nvPr/>
        </p:nvCxnSpPr>
        <p:spPr>
          <a:xfrm flipV="1">
            <a:off x="8514735" y="4197949"/>
            <a:ext cx="3342968" cy="2408904"/>
          </a:xfrm>
          <a:prstGeom prst="bentConnector3">
            <a:avLst>
              <a:gd name="adj1" fmla="val 100294"/>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aphicFrame>
        <p:nvGraphicFramePr>
          <p:cNvPr id="13" name="Table 12">
            <a:extLst>
              <a:ext uri="{FF2B5EF4-FFF2-40B4-BE49-F238E27FC236}">
                <a16:creationId xmlns:a16="http://schemas.microsoft.com/office/drawing/2014/main" id="{8164A7E0-5227-AC02-A614-5505F61327BA}"/>
              </a:ext>
            </a:extLst>
          </p:cNvPr>
          <p:cNvGraphicFramePr>
            <a:graphicFrameLocks noGrp="1"/>
          </p:cNvGraphicFramePr>
          <p:nvPr>
            <p:extLst>
              <p:ext uri="{D42A27DB-BD31-4B8C-83A1-F6EECF244321}">
                <p14:modId xmlns:p14="http://schemas.microsoft.com/office/powerpoint/2010/main" val="4255951927"/>
              </p:ext>
            </p:extLst>
          </p:nvPr>
        </p:nvGraphicFramePr>
        <p:xfrm>
          <a:off x="1106370" y="1244800"/>
          <a:ext cx="9692637" cy="4462576"/>
        </p:xfrm>
        <a:graphic>
          <a:graphicData uri="http://schemas.openxmlformats.org/drawingml/2006/table">
            <a:tbl>
              <a:tblPr bandRow="1">
                <a:tableStyleId>{5C22544A-7EE6-4342-B048-85BDC9FD1C3A}</a:tableStyleId>
              </a:tblPr>
              <a:tblGrid>
                <a:gridCol w="1531617">
                  <a:extLst>
                    <a:ext uri="{9D8B030D-6E8A-4147-A177-3AD203B41FA5}">
                      <a16:colId xmlns:a16="http://schemas.microsoft.com/office/drawing/2014/main" val="3812947472"/>
                    </a:ext>
                  </a:extLst>
                </a:gridCol>
                <a:gridCol w="8161020">
                  <a:extLst>
                    <a:ext uri="{9D8B030D-6E8A-4147-A177-3AD203B41FA5}">
                      <a16:colId xmlns:a16="http://schemas.microsoft.com/office/drawing/2014/main" val="981187402"/>
                    </a:ext>
                  </a:extLst>
                </a:gridCol>
              </a:tblGrid>
              <a:tr h="525251">
                <a:tc>
                  <a:txBody>
                    <a:bodyPr/>
                    <a:lstStyle/>
                    <a:p>
                      <a:pPr algn="l" fontAlgn="base">
                        <a:lnSpc>
                          <a:spcPts val="2400"/>
                        </a:lnSpc>
                        <a:buNone/>
                      </a:pPr>
                      <a:r>
                        <a:rPr lang="sl-SI" sz="2000" b="0" dirty="0">
                          <a:solidFill>
                            <a:schemeClr val="bg1"/>
                          </a:solidFill>
                          <a:effectLst/>
                          <a:latin typeface="+mn-lt"/>
                        </a:rPr>
                        <a:t>UČINKI/</a:t>
                      </a:r>
                      <a:endParaRPr lang="sl-SI" dirty="0">
                        <a:latin typeface="+mn-lt"/>
                      </a:endParaRPr>
                    </a:p>
                    <a:p>
                      <a:pPr lvl="0" algn="l">
                        <a:lnSpc>
                          <a:spcPts val="2400"/>
                        </a:lnSpc>
                        <a:buNone/>
                      </a:pPr>
                      <a:r>
                        <a:rPr lang="sl-SI" sz="2000" b="0" dirty="0">
                          <a:solidFill>
                            <a:schemeClr val="bg1"/>
                          </a:solidFill>
                          <a:effectLst/>
                          <a:latin typeface="+mn-lt"/>
                        </a:rPr>
                        <a:t>REZULTATI</a:t>
                      </a:r>
                    </a:p>
                  </a:txBody>
                  <a:tcPr marL="32252" marR="32252" marT="9525">
                    <a:lnL w="9525" cap="flat" cmpd="sng" algn="ctr">
                      <a:solidFill>
                        <a:srgbClr val="000000"/>
                      </a:solidFill>
                      <a:prstDash val="solid"/>
                      <a:round/>
                      <a:headEnd type="none" w="med" len="med"/>
                      <a:tailEnd type="none" w="med" len="med"/>
                    </a:lnL>
                    <a:lnR w="38099">
                      <a:solidFill>
                        <a:schemeClr val="tx1"/>
                      </a:solid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5">
                        <a:lumMod val="75000"/>
                      </a:schemeClr>
                    </a:solidFill>
                  </a:tcPr>
                </a:tc>
                <a:tc>
                  <a:txBody>
                    <a:bodyPr/>
                    <a:lstStyle/>
                    <a:p>
                      <a:pPr marL="0" lvl="0" indent="0">
                        <a:lnSpc>
                          <a:spcPts val="1425"/>
                        </a:lnSpc>
                        <a:buNone/>
                      </a:pPr>
                      <a:r>
                        <a:rPr lang="sl-SI" sz="1200" b="0" i="0" u="none" strike="noStrike" kern="1200" noProof="0" dirty="0">
                          <a:solidFill>
                            <a:srgbClr val="000000"/>
                          </a:solidFill>
                          <a:effectLst/>
                          <a:latin typeface="+mn-lt"/>
                          <a:ea typeface="+mn-ea"/>
                          <a:cs typeface="+mn-cs"/>
                        </a:rPr>
                        <a:t>Kolesarska pot Žalec–Rogatec: </a:t>
                      </a:r>
                      <a:r>
                        <a:rPr lang="sl-SI" sz="1200" b="0" i="0" u="none" strike="noStrike" kern="1200" noProof="0" dirty="0">
                          <a:solidFill>
                            <a:schemeClr val="tx1"/>
                          </a:solidFill>
                          <a:effectLst/>
                          <a:latin typeface="+mn-lt"/>
                          <a:ea typeface="+mn-ea"/>
                          <a:cs typeface="+mn-cs"/>
                        </a:rPr>
                        <a:t>Zaključen odsek Žalec-Celje; od 19,42 km kolesarske poti je zaključenih in predanih v promet 17,8 km. Preostali del kolesarske poti bo izveden v 2026</a:t>
                      </a:r>
                      <a:r>
                        <a:rPr lang="sl-SI" sz="1200" b="0" i="0" u="none" strike="noStrike" kern="1200" noProof="0" dirty="0">
                          <a:solidFill>
                            <a:srgbClr val="000000"/>
                          </a:solidFill>
                          <a:effectLst/>
                          <a:latin typeface="+mn-lt"/>
                          <a:ea typeface="+mn-ea"/>
                          <a:cs typeface="+mn-cs"/>
                        </a:rPr>
                        <a:t>. </a:t>
                      </a:r>
                      <a:r>
                        <a:rPr lang="sl-SI" sz="1200" b="0" i="0" u="none" strike="noStrike" kern="1200" noProof="0" dirty="0">
                          <a:solidFill>
                            <a:schemeClr val="tx1"/>
                          </a:solidFill>
                          <a:effectLst/>
                          <a:latin typeface="+mn-lt"/>
                          <a:ea typeface="+mn-ea"/>
                          <a:cs typeface="+mn-cs"/>
                        </a:rPr>
                        <a:t>Pridobivajo se končna dovoljenja za že izvedene odseke.</a:t>
                      </a:r>
                      <a:endParaRPr lang="sl-SI" sz="1200" b="0" i="0" u="none" strike="noStrike" kern="1200" dirty="0">
                        <a:solidFill>
                          <a:schemeClr val="tx1"/>
                        </a:solidFill>
                        <a:effectLst/>
                        <a:latin typeface="+mn-lt"/>
                        <a:ea typeface="+mn-ea"/>
                        <a:cs typeface="+mn-cs"/>
                      </a:endParaRPr>
                    </a:p>
                  </a:txBody>
                  <a:tcPr marL="144018" marR="360045" marT="72009" marB="72009">
                    <a:lnL w="38099">
                      <a:solidFill>
                        <a:schemeClr val="tx1"/>
                      </a:solidFill>
                    </a:lnL>
                    <a:lnR w="38099">
                      <a:solidFill>
                        <a:schemeClr val="tx1"/>
                      </a:solid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9287114"/>
                  </a:ext>
                </a:extLst>
              </a:tr>
              <a:tr h="0">
                <a:tc gridSpan="2">
                  <a:txBody>
                    <a:bodyPr/>
                    <a:lstStyle/>
                    <a:p>
                      <a:pPr lvl="0" algn="l">
                        <a:lnSpc>
                          <a:spcPts val="2400"/>
                        </a:lnSpc>
                        <a:buNone/>
                      </a:pPr>
                      <a:endParaRPr lang="sl-SI" sz="1200" b="0" baseline="0" dirty="0">
                        <a:solidFill>
                          <a:schemeClr val="bg1"/>
                        </a:solidFill>
                        <a:effectLst/>
                        <a:latin typeface="+mn-lt"/>
                      </a:endParaRPr>
                    </a:p>
                  </a:txBody>
                  <a:tcPr marL="32252" marR="32252" marT="9524">
                    <a:lnL w="9524">
                      <a:solidFill>
                        <a:srgbClr val="000000"/>
                      </a:solidFill>
                    </a:lnL>
                    <a:lnR w="9524"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4">
                      <a:solidFill>
                        <a:srgbClr val="000000"/>
                      </a:solidFill>
                    </a:lnB>
                    <a:solidFill>
                      <a:schemeClr val="bg1"/>
                    </a:solidFill>
                  </a:tcPr>
                </a:tc>
                <a:tc hMerge="1">
                  <a:txBody>
                    <a:bodyPr/>
                    <a:lstStyle/>
                    <a:p>
                      <a:endParaRPr lang="en-US"/>
                    </a:p>
                  </a:txBody>
                  <a:tcPr marL="144018" marR="360045" marT="72009" marB="72009">
                    <a:lnL w="38099" cap="flat" cmpd="sng" algn="ctr">
                      <a:solidFill>
                        <a:schemeClr val="tx1"/>
                      </a:solidFill>
                      <a:prstDash val="solid"/>
                      <a:round/>
                      <a:headEnd type="none" w="med" len="med"/>
                      <a:tailEnd type="none" w="med" len="med"/>
                    </a:lnL>
                    <a:lnR w="38099">
                      <a:solidFill>
                        <a:schemeClr val="tx1"/>
                      </a:solidFill>
                    </a:lnR>
                    <a:lnT w="38100" cap="flat" cmpd="sng" algn="ctr">
                      <a:solidFill>
                        <a:schemeClr val="tx1"/>
                      </a:solidFill>
                      <a:prstDash val="solid"/>
                      <a:round/>
                      <a:headEnd type="none" w="med" len="med"/>
                      <a:tailEnd type="none" w="med" len="med"/>
                    </a:lnT>
                    <a:lnB w="38099"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47384955"/>
                  </a:ext>
                </a:extLst>
              </a:tr>
              <a:tr h="1451027">
                <a:tc>
                  <a:txBody>
                    <a:bodyPr/>
                    <a:lstStyle/>
                    <a:p>
                      <a:pPr lvl="0" algn="l">
                        <a:lnSpc>
                          <a:spcPts val="2400"/>
                        </a:lnSpc>
                        <a:buNone/>
                      </a:pPr>
                      <a:r>
                        <a:rPr lang="sl-SI" sz="2000" b="0" i="0" u="none" strike="noStrike" noProof="0" dirty="0">
                          <a:solidFill>
                            <a:schemeClr val="bg1"/>
                          </a:solidFill>
                          <a:effectLst/>
                          <a:latin typeface="+mn-lt"/>
                        </a:rPr>
                        <a:t>TEŽAVE/</a:t>
                      </a:r>
                      <a:endParaRPr lang="sl-SI" sz="2000" b="0" i="0" u="none" strike="noStrike" noProof="0" dirty="0">
                        <a:solidFill>
                          <a:srgbClr val="000000"/>
                        </a:solidFill>
                        <a:effectLst/>
                        <a:latin typeface="+mn-lt"/>
                      </a:endParaRPr>
                    </a:p>
                    <a:p>
                      <a:pPr lvl="0" algn="l">
                        <a:lnSpc>
                          <a:spcPts val="2400"/>
                        </a:lnSpc>
                        <a:buNone/>
                      </a:pPr>
                      <a:r>
                        <a:rPr lang="sl-SI" sz="2000" b="0" i="0" u="none" strike="noStrike" noProof="0" dirty="0">
                          <a:solidFill>
                            <a:schemeClr val="bg1"/>
                          </a:solidFill>
                          <a:effectLst/>
                          <a:latin typeface="+mn-lt"/>
                        </a:rPr>
                        <a:t>IZZIVI/</a:t>
                      </a:r>
                    </a:p>
                    <a:p>
                      <a:pPr lvl="0" algn="l">
                        <a:lnSpc>
                          <a:spcPts val="2400"/>
                        </a:lnSpc>
                        <a:buNone/>
                      </a:pPr>
                      <a:r>
                        <a:rPr lang="sl-SI" sz="2000" b="0" i="0" u="none" strike="noStrike" noProof="0" dirty="0">
                          <a:solidFill>
                            <a:schemeClr val="bg1"/>
                          </a:solidFill>
                          <a:effectLst/>
                          <a:latin typeface="+mn-lt"/>
                        </a:rPr>
                        <a:t>OZKA GRLA</a:t>
                      </a:r>
                      <a:endParaRPr lang="sl-SI" dirty="0">
                        <a:latin typeface="+mn-lt"/>
                      </a:endParaRPr>
                    </a:p>
                  </a:txBody>
                  <a:tcPr marL="32252" marR="32252" marT="9524">
                    <a:lnL w="9524">
                      <a:solidFill>
                        <a:srgbClr val="000000"/>
                      </a:solidFill>
                    </a:lnL>
                    <a:lnR w="38099">
                      <a:solidFill>
                        <a:schemeClr val="tx1"/>
                      </a:solidFill>
                    </a:lnR>
                    <a:lnT w="9524">
                      <a:solidFill>
                        <a:srgbClr val="000000"/>
                      </a:solidFill>
                    </a:lnT>
                    <a:lnB w="9524">
                      <a:solidFill>
                        <a:srgbClr val="000000"/>
                      </a:solidFill>
                    </a:lnB>
                    <a:solidFill>
                      <a:schemeClr val="accent5">
                        <a:lumMod val="75000"/>
                      </a:schemeClr>
                    </a:solidFill>
                  </a:tcPr>
                </a:tc>
                <a:tc>
                  <a:txBody>
                    <a:bodyPr/>
                    <a:lstStyle/>
                    <a:p>
                      <a:pPr lvl="0" algn="l">
                        <a:lnSpc>
                          <a:spcPct val="100000"/>
                        </a:lnSpc>
                        <a:spcBef>
                          <a:spcPts val="0"/>
                        </a:spcBef>
                        <a:spcAft>
                          <a:spcPts val="0"/>
                        </a:spcAft>
                        <a:buNone/>
                      </a:pPr>
                      <a:r>
                        <a:rPr lang="sl-SI" sz="1200" b="1" i="0" u="none" strike="noStrike" noProof="0" dirty="0">
                          <a:solidFill>
                            <a:srgbClr val="000000"/>
                          </a:solidFill>
                          <a:effectLst/>
                          <a:latin typeface="+mn-lt"/>
                        </a:rPr>
                        <a:t>Gradnja 3. razvojne osi (jug) Novo mesto–Maline, 1. in 2. faza:</a:t>
                      </a:r>
                      <a:r>
                        <a:rPr lang="sl-SI" sz="1200" b="0" i="0" u="none" strike="noStrike" noProof="0" dirty="0">
                          <a:solidFill>
                            <a:srgbClr val="000000"/>
                          </a:solidFill>
                          <a:effectLst/>
                          <a:latin typeface="+mn-lt"/>
                        </a:rPr>
                        <a:t> Ker je Upravno sodišče razveljavilo izdano gradbeno dovoljenje, je bil zaradi predvidene zamude pri izvedbi del predlagan izključitev iz Programa 2021–2027.</a:t>
                      </a:r>
                      <a:endParaRPr lang="sl-SI" sz="1200" dirty="0">
                        <a:latin typeface="+mn-lt"/>
                      </a:endParaRPr>
                    </a:p>
                    <a:p>
                      <a:pPr lvl="0" algn="l">
                        <a:lnSpc>
                          <a:spcPct val="100000"/>
                        </a:lnSpc>
                        <a:spcBef>
                          <a:spcPts val="0"/>
                        </a:spcBef>
                        <a:spcAft>
                          <a:spcPts val="0"/>
                        </a:spcAft>
                        <a:buNone/>
                      </a:pPr>
                      <a:r>
                        <a:rPr lang="sl-SI" sz="1200" b="1" i="0" u="none" strike="noStrike" noProof="0" dirty="0">
                          <a:solidFill>
                            <a:srgbClr val="000000"/>
                          </a:solidFill>
                          <a:effectLst/>
                          <a:latin typeface="+mn-lt"/>
                        </a:rPr>
                        <a:t>Nadgradnja železniškega odseka </a:t>
                      </a:r>
                      <a:r>
                        <a:rPr lang="sl-SI" sz="1200" b="1" i="0" u="none" strike="noStrike" noProof="0" dirty="0" err="1">
                          <a:solidFill>
                            <a:srgbClr val="000000"/>
                          </a:solidFill>
                          <a:effectLst/>
                          <a:latin typeface="+mn-lt"/>
                        </a:rPr>
                        <a:t>d.m</a:t>
                      </a:r>
                      <a:r>
                        <a:rPr lang="sl-SI" sz="1200" b="1" i="0" u="none" strike="noStrike" noProof="0" dirty="0">
                          <a:solidFill>
                            <a:srgbClr val="000000"/>
                          </a:solidFill>
                          <a:effectLst/>
                          <a:latin typeface="+mn-lt"/>
                        </a:rPr>
                        <a:t>.–Dobova–Sevnica, 3. in 4. faza:</a:t>
                      </a:r>
                      <a:r>
                        <a:rPr lang="sl-SI" sz="1200" b="0" i="0" u="none" strike="noStrike" noProof="0" dirty="0">
                          <a:solidFill>
                            <a:srgbClr val="000000"/>
                          </a:solidFill>
                          <a:effectLst/>
                          <a:latin typeface="+mn-lt"/>
                        </a:rPr>
                        <a:t> Pridobivanje vodnih dovoljenj za posamezne odseke poteka počasneje od pričakovanega. Težave pri oddaji del zaradi prejetja ponudb, ki bistveno presegajo ocenjeno vrednost.</a:t>
                      </a:r>
                      <a:endParaRPr lang="sl-SI" sz="1200" dirty="0">
                        <a:latin typeface="+mn-lt"/>
                      </a:endParaRPr>
                    </a:p>
                    <a:p>
                      <a:pPr lvl="0" algn="l">
                        <a:lnSpc>
                          <a:spcPct val="100000"/>
                        </a:lnSpc>
                        <a:spcBef>
                          <a:spcPts val="0"/>
                        </a:spcBef>
                        <a:spcAft>
                          <a:spcPts val="0"/>
                        </a:spcAft>
                        <a:buNone/>
                      </a:pPr>
                      <a:r>
                        <a:rPr lang="sl-SI" sz="1200" b="1" i="0" u="none" strike="noStrike" noProof="0" dirty="0">
                          <a:solidFill>
                            <a:srgbClr val="000000"/>
                          </a:solidFill>
                          <a:effectLst/>
                          <a:latin typeface="+mn-lt"/>
                        </a:rPr>
                        <a:t>Gradnja odseka 3. razvojne osi Dramlje–Šentjur:</a:t>
                      </a:r>
                      <a:r>
                        <a:rPr lang="sl-SI" sz="1200" b="0" i="0" u="none" strike="noStrike" noProof="0" dirty="0">
                          <a:solidFill>
                            <a:srgbClr val="000000"/>
                          </a:solidFill>
                          <a:effectLst/>
                          <a:latin typeface="+mn-lt"/>
                        </a:rPr>
                        <a:t> Priprava projekta poteka počasneje od predvidenega (pridobivanje prostorske dokumentacije).</a:t>
                      </a:r>
                      <a:endParaRPr lang="sl-SI" sz="1200" dirty="0">
                        <a:latin typeface="+mn-lt"/>
                      </a:endParaRPr>
                    </a:p>
                  </a:txBody>
                  <a:tcPr marL="144018" marR="360045" marT="72009" marB="72009">
                    <a:lnL w="38099" cap="flat" cmpd="sng" algn="ctr">
                      <a:solidFill>
                        <a:schemeClr val="tx1"/>
                      </a:solidFill>
                      <a:prstDash val="solid"/>
                      <a:round/>
                      <a:headEnd type="none" w="med" len="med"/>
                      <a:tailEnd type="none" w="med" len="med"/>
                    </a:lnL>
                    <a:lnR w="38099" cap="flat" cmpd="sng" algn="ctr">
                      <a:solidFill>
                        <a:schemeClr val="tx1"/>
                      </a:solidFill>
                      <a:prstDash val="solid"/>
                      <a:round/>
                      <a:headEnd type="none" w="med" len="med"/>
                      <a:tailEnd type="none" w="med" len="med"/>
                    </a:lnR>
                    <a:lnT w="38099" cap="flat" cmpd="sng" algn="ctr">
                      <a:solidFill>
                        <a:schemeClr val="tx1"/>
                      </a:solidFill>
                      <a:prstDash val="solid"/>
                      <a:round/>
                      <a:headEnd type="none" w="med" len="med"/>
                      <a:tailEnd type="none" w="med" len="med"/>
                    </a:lnT>
                    <a:lnB w="38099"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73291136"/>
                  </a:ext>
                </a:extLst>
              </a:tr>
              <a:tr h="0">
                <a:tc gridSpan="2">
                  <a:txBody>
                    <a:bodyPr/>
                    <a:lstStyle/>
                    <a:p>
                      <a:pPr lvl="0" algn="l">
                        <a:lnSpc>
                          <a:spcPts val="2400"/>
                        </a:lnSpc>
                        <a:buNone/>
                      </a:pPr>
                      <a:endParaRPr lang="sl-SI" sz="1200" b="0" dirty="0">
                        <a:solidFill>
                          <a:schemeClr val="bg1"/>
                        </a:solidFill>
                        <a:effectLst/>
                        <a:latin typeface="+mn-lt"/>
                      </a:endParaRPr>
                    </a:p>
                  </a:txBody>
                  <a:tcPr marL="32252" marR="32252" marT="9524">
                    <a:lnL w="9524">
                      <a:solidFill>
                        <a:srgbClr val="000000"/>
                      </a:solidFill>
                    </a:lnL>
                    <a:lnR w="9524" cap="flat" cmpd="sng" algn="ctr">
                      <a:solidFill>
                        <a:srgbClr val="000000"/>
                      </a:solidFill>
                      <a:prstDash val="solid"/>
                      <a:round/>
                      <a:headEnd type="none" w="med" len="med"/>
                      <a:tailEnd type="none" w="med" len="med"/>
                    </a:lnR>
                    <a:lnT w="9524">
                      <a:solidFill>
                        <a:srgbClr val="000000"/>
                      </a:solidFill>
                    </a:lnT>
                    <a:lnB w="9524">
                      <a:solidFill>
                        <a:srgbClr val="000000"/>
                      </a:solidFill>
                    </a:lnB>
                    <a:solidFill>
                      <a:schemeClr val="bg1"/>
                    </a:solidFill>
                  </a:tcPr>
                </a:tc>
                <a:tc hMerge="1">
                  <a:txBody>
                    <a:bodyPr/>
                    <a:lstStyle/>
                    <a:p>
                      <a:endParaRPr lang="en-US"/>
                    </a:p>
                  </a:txBody>
                  <a:tcPr marL="144018" marR="360045" marT="72009" marB="72009">
                    <a:lnL w="38099" cap="flat" cmpd="sng" algn="ctr">
                      <a:solidFill>
                        <a:schemeClr val="tx1"/>
                      </a:solidFill>
                      <a:prstDash val="solid"/>
                      <a:round/>
                      <a:headEnd type="none" w="med" len="med"/>
                      <a:tailEnd type="none" w="med" len="med"/>
                    </a:lnL>
                    <a:lnR w="38099">
                      <a:solidFill>
                        <a:schemeClr val="tx1"/>
                      </a:solidFill>
                    </a:lnR>
                    <a:lnT w="38099" cap="flat" cmpd="sng" algn="ctr">
                      <a:solidFill>
                        <a:schemeClr val="tx1"/>
                      </a:solidFill>
                      <a:prstDash val="solid"/>
                      <a:round/>
                      <a:headEnd type="none" w="med" len="med"/>
                      <a:tailEnd type="none" w="med" len="med"/>
                    </a:lnT>
                    <a:lnB w="38099"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2306373"/>
                  </a:ext>
                </a:extLst>
              </a:tr>
              <a:tr h="373729">
                <a:tc>
                  <a:txBody>
                    <a:bodyPr/>
                    <a:lstStyle/>
                    <a:p>
                      <a:pPr lvl="0" algn="l">
                        <a:lnSpc>
                          <a:spcPts val="2400"/>
                        </a:lnSpc>
                        <a:buNone/>
                      </a:pPr>
                      <a:r>
                        <a:rPr lang="sl-SI" sz="2000" b="0" dirty="0">
                          <a:solidFill>
                            <a:schemeClr val="bg1"/>
                          </a:solidFill>
                          <a:effectLst/>
                          <a:latin typeface="+mn-lt"/>
                        </a:rPr>
                        <a:t>NASLEDNJI KORAKI</a:t>
                      </a:r>
                    </a:p>
                  </a:txBody>
                  <a:tcPr marL="32252" marR="32252" marT="9524">
                    <a:lnL w="9524">
                      <a:solidFill>
                        <a:srgbClr val="000000"/>
                      </a:solidFill>
                    </a:lnL>
                    <a:lnR w="38099">
                      <a:solidFill>
                        <a:schemeClr val="tx1"/>
                      </a:solidFill>
                    </a:lnR>
                    <a:lnT w="9524">
                      <a:solidFill>
                        <a:srgbClr val="000000"/>
                      </a:solidFill>
                    </a:lnT>
                    <a:lnB w="9524">
                      <a:solidFill>
                        <a:srgbClr val="000000"/>
                      </a:solidFill>
                    </a:lnB>
                    <a:solidFill>
                      <a:schemeClr val="accent5">
                        <a:lumMod val="75000"/>
                      </a:schemeClr>
                    </a:solidFill>
                  </a:tcPr>
                </a:tc>
                <a:tc>
                  <a:txBody>
                    <a:bodyPr/>
                    <a:lstStyle/>
                    <a:p>
                      <a:pPr marL="0" lvl="0" indent="0" algn="l">
                        <a:lnSpc>
                          <a:spcPct val="100000"/>
                        </a:lnSpc>
                        <a:spcBef>
                          <a:spcPts val="600"/>
                        </a:spcBef>
                        <a:spcAft>
                          <a:spcPts val="600"/>
                        </a:spcAft>
                        <a:buNone/>
                      </a:pPr>
                      <a:r>
                        <a:rPr lang="sl-SI" sz="1200" b="1" i="0" u="none" strike="noStrike" kern="1200" baseline="0" noProof="0" dirty="0">
                          <a:solidFill>
                            <a:srgbClr val="000000"/>
                          </a:solidFill>
                          <a:effectLst/>
                          <a:latin typeface="+mn-lt"/>
                        </a:rPr>
                        <a:t>Nadgradnja železniške proge Maribor–Ruše</a:t>
                      </a:r>
                      <a:r>
                        <a:rPr lang="sl-SI" sz="1200" b="0" i="0" u="none" strike="noStrike" kern="1200" baseline="0" noProof="0" dirty="0">
                          <a:solidFill>
                            <a:srgbClr val="000000"/>
                          </a:solidFill>
                          <a:effectLst/>
                          <a:latin typeface="+mn-lt"/>
                        </a:rPr>
                        <a:t>: Priprava vloge do konca leta 2025.</a:t>
                      </a:r>
                      <a:endParaRPr lang="sl-SI" sz="1200" b="0" dirty="0">
                        <a:latin typeface="+mn-lt"/>
                      </a:endParaRPr>
                    </a:p>
                    <a:p>
                      <a:pPr marL="0" lvl="0" indent="0" algn="l">
                        <a:lnSpc>
                          <a:spcPct val="100000"/>
                        </a:lnSpc>
                        <a:spcBef>
                          <a:spcPts val="600"/>
                        </a:spcBef>
                        <a:spcAft>
                          <a:spcPts val="600"/>
                        </a:spcAft>
                        <a:buNone/>
                      </a:pPr>
                      <a:r>
                        <a:rPr lang="sl-SI" sz="1200" b="1" i="0" u="none" strike="noStrike" kern="1200" baseline="0" noProof="0" dirty="0">
                          <a:solidFill>
                            <a:srgbClr val="000000"/>
                          </a:solidFill>
                          <a:effectLst/>
                          <a:latin typeface="+mn-lt"/>
                        </a:rPr>
                        <a:t>Nadgradnja železniške proge Dobova–Sevnica – 3. in 4. faza</a:t>
                      </a:r>
                      <a:r>
                        <a:rPr lang="sl-SI" sz="1200" b="0" i="0" u="none" strike="noStrike" kern="1200" baseline="0" noProof="0" dirty="0">
                          <a:solidFill>
                            <a:srgbClr val="000000"/>
                          </a:solidFill>
                          <a:effectLst/>
                          <a:latin typeface="+mn-lt"/>
                        </a:rPr>
                        <a:t>: Pridobivanje </a:t>
                      </a:r>
                      <a:r>
                        <a:rPr lang="sl-SI" sz="1200" b="0" i="0" u="none" strike="noStrike" kern="1200" baseline="0" noProof="0" dirty="0" err="1">
                          <a:solidFill>
                            <a:srgbClr val="000000"/>
                          </a:solidFill>
                          <a:effectLst/>
                          <a:latin typeface="+mn-lt"/>
                        </a:rPr>
                        <a:t>okoljskih</a:t>
                      </a:r>
                      <a:r>
                        <a:rPr lang="sl-SI" sz="1200" b="0" i="0" u="none" strike="noStrike" kern="1200" baseline="0" noProof="0" dirty="0">
                          <a:solidFill>
                            <a:srgbClr val="000000"/>
                          </a:solidFill>
                          <a:effectLst/>
                          <a:latin typeface="+mn-lt"/>
                        </a:rPr>
                        <a:t> dovoljenj ter priprava/odobritev končne vloge je predvideno v 1. polovici leta 2026.</a:t>
                      </a:r>
                      <a:endParaRPr lang="sl-SI" sz="1200" b="0" dirty="0">
                        <a:latin typeface="+mn-lt"/>
                      </a:endParaRPr>
                    </a:p>
                    <a:p>
                      <a:pPr marL="0" lvl="0" indent="0" algn="l">
                        <a:lnSpc>
                          <a:spcPct val="100000"/>
                        </a:lnSpc>
                        <a:spcBef>
                          <a:spcPts val="600"/>
                        </a:spcBef>
                        <a:spcAft>
                          <a:spcPts val="600"/>
                        </a:spcAft>
                        <a:buNone/>
                      </a:pPr>
                      <a:r>
                        <a:rPr lang="sl-SI" sz="1200" b="1" i="0" u="none" strike="noStrike" kern="1200" baseline="0" noProof="0" dirty="0">
                          <a:solidFill>
                            <a:srgbClr val="000000"/>
                          </a:solidFill>
                          <a:effectLst/>
                          <a:latin typeface="+mn-lt"/>
                        </a:rPr>
                        <a:t>Gradnja odseka 3. razvojne osi Dramlje–Šentjur</a:t>
                      </a:r>
                      <a:r>
                        <a:rPr lang="sl-SI" sz="1200" b="0" i="0" u="none" strike="noStrike" kern="1200" baseline="0" noProof="0" dirty="0">
                          <a:solidFill>
                            <a:srgbClr val="000000"/>
                          </a:solidFill>
                          <a:effectLst/>
                          <a:latin typeface="+mn-lt"/>
                        </a:rPr>
                        <a:t>: Sprejem občinskega prostorskega načrta in pridobitev gradbenega dovoljenja.</a:t>
                      </a:r>
                    </a:p>
                    <a:p>
                      <a:pPr marL="0" lvl="0" indent="0" algn="l">
                        <a:lnSpc>
                          <a:spcPct val="100000"/>
                        </a:lnSpc>
                        <a:spcBef>
                          <a:spcPts val="600"/>
                        </a:spcBef>
                        <a:spcAft>
                          <a:spcPts val="600"/>
                        </a:spcAft>
                        <a:buNone/>
                      </a:pPr>
                      <a:r>
                        <a:rPr lang="sl-SI" sz="1200" b="0" dirty="0">
                          <a:latin typeface="+mn-lt"/>
                        </a:rPr>
                        <a:t>Državno kolesarsko omrežje: pregled vlog projektov za neposredno potrditev.</a:t>
                      </a:r>
                      <a:endParaRPr lang="sl-SI" sz="1200" b="0" i="0" u="none" strike="noStrike" kern="1200" baseline="0" noProof="0" dirty="0">
                        <a:solidFill>
                          <a:srgbClr val="000000"/>
                        </a:solidFill>
                        <a:effectLst/>
                        <a:latin typeface="+mn-lt"/>
                      </a:endParaRPr>
                    </a:p>
                  </a:txBody>
                  <a:tcPr marL="144018" marR="360045" marT="72009" marB="72009">
                    <a:lnL w="38099" cap="flat" cmpd="sng" algn="ctr">
                      <a:solidFill>
                        <a:schemeClr val="tx1"/>
                      </a:solidFill>
                      <a:prstDash val="solid"/>
                      <a:round/>
                      <a:headEnd type="none" w="med" len="med"/>
                      <a:tailEnd type="none" w="med" len="med"/>
                    </a:lnL>
                    <a:lnR w="38099" cap="flat" cmpd="sng" algn="ctr">
                      <a:solidFill>
                        <a:schemeClr val="tx1"/>
                      </a:solidFill>
                      <a:prstDash val="solid"/>
                      <a:round/>
                      <a:headEnd type="none" w="med" len="med"/>
                      <a:tailEnd type="none" w="med" len="med"/>
                    </a:lnR>
                    <a:lnT w="38099" cap="flat" cmpd="sng" algn="ctr">
                      <a:solidFill>
                        <a:schemeClr val="tx1"/>
                      </a:solidFill>
                      <a:prstDash val="solid"/>
                      <a:round/>
                      <a:headEnd type="none" w="med" len="med"/>
                      <a:tailEnd type="none" w="med" len="med"/>
                    </a:lnT>
                    <a:lnB w="38099">
                      <a:solidFill>
                        <a:schemeClr val="tx1"/>
                      </a:solidFill>
                    </a:lnB>
                    <a:noFill/>
                  </a:tcPr>
                </a:tc>
                <a:extLst>
                  <a:ext uri="{0D108BD9-81ED-4DB2-BD59-A6C34878D82A}">
                    <a16:rowId xmlns:a16="http://schemas.microsoft.com/office/drawing/2014/main" val="1585954724"/>
                  </a:ext>
                </a:extLst>
              </a:tr>
            </a:tbl>
          </a:graphicData>
        </a:graphic>
      </p:graphicFrame>
    </p:spTree>
    <p:extLst>
      <p:ext uri="{BB962C8B-B14F-4D97-AF65-F5344CB8AC3E}">
        <p14:creationId xmlns:p14="http://schemas.microsoft.com/office/powerpoint/2010/main" val="925532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14B36F-1DDB-51F2-DA65-B1C678DB9283}"/>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B7131C8D-159A-3285-88A9-4A835848A055}"/>
              </a:ext>
            </a:extLst>
          </p:cNvPr>
          <p:cNvSpPr>
            <a:spLocks noGrp="1"/>
          </p:cNvSpPr>
          <p:nvPr>
            <p:ph type="title"/>
          </p:nvPr>
        </p:nvSpPr>
        <p:spPr>
          <a:xfrm>
            <a:off x="837789" y="501057"/>
            <a:ext cx="11216005" cy="560984"/>
          </a:xfrm>
        </p:spPr>
        <p:txBody>
          <a:bodyPr/>
          <a:lstStyle/>
          <a:p>
            <a:r>
              <a:rPr lang="sl-SI" sz="2800" b="1">
                <a:solidFill>
                  <a:srgbClr val="034EA2"/>
                </a:solidFill>
                <a:effectLst>
                  <a:outerShdw blurRad="38100" dist="38100" dir="2700000" algn="tl">
                    <a:srgbClr val="000000">
                      <a:alpha val="43137"/>
                    </a:srgbClr>
                  </a:outerShdw>
                </a:effectLst>
                <a:latin typeface="Republika"/>
              </a:rPr>
              <a:t>Napredek pri izvajanju programa CP 4 - ESS+</a:t>
            </a:r>
          </a:p>
        </p:txBody>
      </p:sp>
      <p:sp>
        <p:nvSpPr>
          <p:cNvPr id="3" name="Označba mesta vsebine 2">
            <a:extLst>
              <a:ext uri="{FF2B5EF4-FFF2-40B4-BE49-F238E27FC236}">
                <a16:creationId xmlns:a16="http://schemas.microsoft.com/office/drawing/2014/main" id="{BE660DA3-8A59-E502-5D46-200BA750C798}"/>
              </a:ext>
            </a:extLst>
          </p:cNvPr>
          <p:cNvSpPr>
            <a:spLocks noGrp="1"/>
          </p:cNvSpPr>
          <p:nvPr>
            <p:ph idx="1"/>
          </p:nvPr>
        </p:nvSpPr>
        <p:spPr>
          <a:xfrm>
            <a:off x="838200" y="1825625"/>
            <a:ext cx="10515600" cy="4024759"/>
          </a:xfrm>
        </p:spPr>
        <p:txBody>
          <a:bodyPr/>
          <a:lstStyle/>
          <a:p>
            <a:pPr marL="457200" lvl="1" indent="0">
              <a:lnSpc>
                <a:spcPct val="107000"/>
              </a:lnSpc>
              <a:spcAft>
                <a:spcPts val="800"/>
              </a:spcAft>
              <a:buNone/>
            </a:pPr>
            <a:endParaRPr lang="sl-SI" sz="120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lgn="just">
              <a:lnSpc>
                <a:spcPct val="107000"/>
              </a:lnSpc>
              <a:spcAft>
                <a:spcPts val="800"/>
              </a:spcAft>
              <a:buNone/>
            </a:pPr>
            <a:endParaRPr lang="sl-SI" sz="1200">
              <a:effectLst/>
              <a:latin typeface="Calibri" panose="020F0502020204030204" pitchFamily="34" charset="0"/>
              <a:ea typeface="Calibri" panose="020F0502020204030204" pitchFamily="34" charset="0"/>
              <a:cs typeface="Times New Roman" panose="02020603050405020304" pitchFamily="18" charset="0"/>
            </a:endParaRPr>
          </a:p>
          <a:p>
            <a:endParaRPr lang="sl-SI">
              <a:latin typeface="Republika" panose="02000506040000020004" pitchFamily="2" charset="-18"/>
            </a:endParaRPr>
          </a:p>
        </p:txBody>
      </p:sp>
      <p:pic>
        <p:nvPicPr>
          <p:cNvPr id="4" name="Slika 3">
            <a:extLst>
              <a:ext uri="{FF2B5EF4-FFF2-40B4-BE49-F238E27FC236}">
                <a16:creationId xmlns:a16="http://schemas.microsoft.com/office/drawing/2014/main" id="{613CF43C-CDBD-E157-C62B-E13652124E8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7216" y="6033143"/>
            <a:ext cx="2689861" cy="564319"/>
          </a:xfrm>
          <a:prstGeom prst="rect">
            <a:avLst/>
          </a:prstGeom>
        </p:spPr>
      </p:pic>
      <p:pic>
        <p:nvPicPr>
          <p:cNvPr id="5" name="Picture 4" descr="Logo image name">
            <a:extLst>
              <a:ext uri="{FF2B5EF4-FFF2-40B4-BE49-F238E27FC236}">
                <a16:creationId xmlns:a16="http://schemas.microsoft.com/office/drawing/2014/main" id="{15F7B0F1-3F3D-88CC-64BC-6A4A840040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29" y="6081245"/>
            <a:ext cx="1050232" cy="51621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Kolenski povezovalnik 6">
            <a:extLst>
              <a:ext uri="{FF2B5EF4-FFF2-40B4-BE49-F238E27FC236}">
                <a16:creationId xmlns:a16="http://schemas.microsoft.com/office/drawing/2014/main" id="{AFD53033-63C6-ED9B-0E67-7CF3C3E9D9C4}"/>
              </a:ext>
            </a:extLst>
          </p:cNvPr>
          <p:cNvCxnSpPr/>
          <p:nvPr/>
        </p:nvCxnSpPr>
        <p:spPr>
          <a:xfrm flipV="1">
            <a:off x="245807" y="304566"/>
            <a:ext cx="3736258" cy="2637408"/>
          </a:xfrm>
          <a:prstGeom prst="bentConnector3">
            <a:avLst>
              <a:gd name="adj1" fmla="val 0"/>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Kolenski povezovalnik 7">
            <a:extLst>
              <a:ext uri="{FF2B5EF4-FFF2-40B4-BE49-F238E27FC236}">
                <a16:creationId xmlns:a16="http://schemas.microsoft.com/office/drawing/2014/main" id="{B21EEC0C-2D3A-7D0D-9C68-AB33BD4E3A33}"/>
              </a:ext>
            </a:extLst>
          </p:cNvPr>
          <p:cNvCxnSpPr/>
          <p:nvPr/>
        </p:nvCxnSpPr>
        <p:spPr>
          <a:xfrm flipV="1">
            <a:off x="8514735" y="4197949"/>
            <a:ext cx="3342968" cy="2408904"/>
          </a:xfrm>
          <a:prstGeom prst="bentConnector3">
            <a:avLst>
              <a:gd name="adj1" fmla="val 100294"/>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aphicFrame>
        <p:nvGraphicFramePr>
          <p:cNvPr id="13" name="Table 12">
            <a:extLst>
              <a:ext uri="{FF2B5EF4-FFF2-40B4-BE49-F238E27FC236}">
                <a16:creationId xmlns:a16="http://schemas.microsoft.com/office/drawing/2014/main" id="{D9285372-CCD4-4638-2B35-9CAC03758F18}"/>
              </a:ext>
            </a:extLst>
          </p:cNvPr>
          <p:cNvGraphicFramePr>
            <a:graphicFrameLocks noGrp="1"/>
          </p:cNvGraphicFramePr>
          <p:nvPr>
            <p:extLst>
              <p:ext uri="{D42A27DB-BD31-4B8C-83A1-F6EECF244321}">
                <p14:modId xmlns:p14="http://schemas.microsoft.com/office/powerpoint/2010/main" val="15816320"/>
              </p:ext>
            </p:extLst>
          </p:nvPr>
        </p:nvGraphicFramePr>
        <p:xfrm>
          <a:off x="994833" y="1284111"/>
          <a:ext cx="9890953" cy="4533138"/>
        </p:xfrm>
        <a:graphic>
          <a:graphicData uri="http://schemas.openxmlformats.org/drawingml/2006/table">
            <a:tbl>
              <a:tblPr bandRow="1">
                <a:tableStyleId>{5C22544A-7EE6-4342-B048-85BDC9FD1C3A}</a:tableStyleId>
              </a:tblPr>
              <a:tblGrid>
                <a:gridCol w="1571064">
                  <a:extLst>
                    <a:ext uri="{9D8B030D-6E8A-4147-A177-3AD203B41FA5}">
                      <a16:colId xmlns:a16="http://schemas.microsoft.com/office/drawing/2014/main" val="3812947472"/>
                    </a:ext>
                  </a:extLst>
                </a:gridCol>
                <a:gridCol w="8319889">
                  <a:extLst>
                    <a:ext uri="{9D8B030D-6E8A-4147-A177-3AD203B41FA5}">
                      <a16:colId xmlns:a16="http://schemas.microsoft.com/office/drawing/2014/main" val="981187402"/>
                    </a:ext>
                  </a:extLst>
                </a:gridCol>
              </a:tblGrid>
              <a:tr h="4486789">
                <a:tc>
                  <a:txBody>
                    <a:bodyPr/>
                    <a:lstStyle/>
                    <a:p>
                      <a:pPr fontAlgn="base">
                        <a:lnSpc>
                          <a:spcPts val="2400"/>
                        </a:lnSpc>
                        <a:buNone/>
                      </a:pPr>
                      <a:r>
                        <a:rPr lang="sl-SI" sz="2000" b="0">
                          <a:solidFill>
                            <a:schemeClr val="bg1"/>
                          </a:solidFill>
                          <a:effectLst/>
                          <a:latin typeface="Republika" panose="02000506040000020004"/>
                        </a:rPr>
                        <a:t>TRENUTNO STANJE</a:t>
                      </a:r>
                      <a:endParaRPr lang="sl-SI" b="1">
                        <a:solidFill>
                          <a:schemeClr val="bg1"/>
                        </a:solidFill>
                        <a:effectLst/>
                      </a:endParaRPr>
                    </a:p>
                  </a:txBody>
                  <a:tcPr marL="32252" marR="32252" marT="9525">
                    <a:lnL w="9525"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5">
                        <a:lumMod val="75000"/>
                      </a:schemeClr>
                    </a:solidFill>
                  </a:tcPr>
                </a:tc>
                <a:tc>
                  <a:txBody>
                    <a:bodyPr/>
                    <a:lstStyle/>
                    <a:p>
                      <a:pPr marL="285750" lvl="0" indent="-285750" algn="l">
                        <a:lnSpc>
                          <a:spcPct val="100000"/>
                        </a:lnSpc>
                        <a:buFont typeface="Arial"/>
                        <a:buChar char="•"/>
                      </a:pPr>
                      <a:r>
                        <a:rPr lang="sl-SI" sz="1400" b="0" i="0" u="none" strike="noStrike" baseline="0" noProof="0">
                          <a:solidFill>
                            <a:srgbClr val="000000"/>
                          </a:solidFill>
                          <a:effectLst/>
                          <a:latin typeface="Arial"/>
                        </a:rPr>
                        <a:t>Osem specifičnih ciljev je pri ESS+ porazdeljenih na dve prednostni nalogi; </a:t>
                      </a:r>
                      <a:endParaRPr lang="en-US"/>
                    </a:p>
                    <a:p>
                      <a:pPr marL="0" lvl="0" indent="0" algn="l">
                        <a:lnSpc>
                          <a:spcPct val="100000"/>
                        </a:lnSpc>
                        <a:buNone/>
                      </a:pPr>
                      <a:r>
                        <a:rPr lang="sl-SI" sz="1400" b="0" i="0" u="none" strike="noStrike" baseline="0" noProof="0">
                          <a:solidFill>
                            <a:srgbClr val="000000"/>
                          </a:solidFill>
                          <a:effectLst/>
                          <a:latin typeface="Arial"/>
                        </a:rPr>
                        <a:t>prednostna naloga 6: Znanja in spretnosti ter odzivni trg dela in, </a:t>
                      </a:r>
                      <a:endParaRPr lang="en-US"/>
                    </a:p>
                    <a:p>
                      <a:pPr marL="0" lvl="0" indent="0" algn="l">
                        <a:lnSpc>
                          <a:spcPct val="100000"/>
                        </a:lnSpc>
                        <a:buNone/>
                      </a:pPr>
                      <a:r>
                        <a:rPr lang="sl-SI" sz="1400" b="0" i="0" u="none" strike="noStrike" baseline="0" noProof="0">
                          <a:solidFill>
                            <a:srgbClr val="000000"/>
                          </a:solidFill>
                          <a:effectLst/>
                          <a:latin typeface="Arial"/>
                        </a:rPr>
                        <a:t>prednostna naloga 7: Dolgotrajna oskrba in zdravje ter socialna vključenost.</a:t>
                      </a:r>
                      <a:endParaRPr lang="en-US"/>
                    </a:p>
                    <a:p>
                      <a:pPr marL="0" lvl="0" indent="0" algn="l">
                        <a:lnSpc>
                          <a:spcPct val="100000"/>
                        </a:lnSpc>
                        <a:buNone/>
                      </a:pPr>
                      <a:endParaRPr lang="sl-SI"/>
                    </a:p>
                    <a:p>
                      <a:pPr marL="0" lvl="0" indent="0" algn="l">
                        <a:lnSpc>
                          <a:spcPct val="100000"/>
                        </a:lnSpc>
                        <a:buNone/>
                      </a:pPr>
                      <a:r>
                        <a:rPr lang="sl-SI" sz="1400" b="1" i="0" u="none" strike="noStrike" baseline="0" noProof="0">
                          <a:solidFill>
                            <a:srgbClr val="000000"/>
                          </a:solidFill>
                          <a:effectLst/>
                          <a:latin typeface="Arial"/>
                        </a:rPr>
                        <a:t>Napredek:</a:t>
                      </a:r>
                      <a:endParaRPr lang="sl-SI" b="1"/>
                    </a:p>
                    <a:p>
                      <a:pPr marL="285750" lvl="0" indent="-285750" algn="l">
                        <a:lnSpc>
                          <a:spcPct val="100000"/>
                        </a:lnSpc>
                        <a:buFont typeface="Arial"/>
                        <a:buChar char="•"/>
                      </a:pPr>
                      <a:r>
                        <a:rPr lang="sl-SI" sz="1400" b="0" i="0" u="none" strike="noStrike" baseline="0" noProof="0">
                          <a:solidFill>
                            <a:srgbClr val="000000"/>
                          </a:solidFill>
                          <a:effectLst/>
                          <a:latin typeface="Arial"/>
                        </a:rPr>
                        <a:t>po višini dodeljenih sredstvih je najbolj kritičen ESO4.5, vendar se izvajanje operacij v okviru specifičnega cilja izboljšuje.</a:t>
                      </a:r>
                      <a:endParaRPr lang="sl-SI"/>
                    </a:p>
                    <a:p>
                      <a:pPr marL="285750" lvl="0" indent="-285750" algn="l">
                        <a:lnSpc>
                          <a:spcPct val="100000"/>
                        </a:lnSpc>
                        <a:buFont typeface="Arial"/>
                        <a:buChar char="•"/>
                      </a:pPr>
                      <a:r>
                        <a:rPr lang="sl-SI" sz="1400" b="0" i="0" u="none" strike="noStrike" baseline="0" noProof="0">
                          <a:solidFill>
                            <a:srgbClr val="000000"/>
                          </a:solidFill>
                          <a:effectLst/>
                          <a:latin typeface="Arial"/>
                        </a:rPr>
                        <a:t>ESO4.7 beleži napredek, zlasti pri izvajanju operacij »Temeljne kompetence, Kompetentna Slovenija, Usposabljanja zaposlenih, in druge«, katerih cilj je povečati vključenost odraslih v vseživljenjsko učenje, izboljšati kompetence za trg dela ter povečati zaposljivost in mobilnost.</a:t>
                      </a:r>
                      <a:endParaRPr lang="sl-SI"/>
                    </a:p>
                    <a:p>
                      <a:pPr marL="285750" lvl="0" indent="-285750" algn="l">
                        <a:lnSpc>
                          <a:spcPct val="100000"/>
                        </a:lnSpc>
                        <a:buFont typeface="Arial"/>
                        <a:buChar char="•"/>
                      </a:pPr>
                      <a:r>
                        <a:rPr lang="sl-SI" sz="1400" b="0" i="0" u="none" strike="noStrike" baseline="0" noProof="0">
                          <a:solidFill>
                            <a:srgbClr val="000000"/>
                          </a:solidFill>
                          <a:effectLst/>
                          <a:latin typeface="Arial"/>
                        </a:rPr>
                        <a:t>Do zdaj je bilo izdanih 70 odločitev o podpori, kar vključuje 209 operacij in 56 % dodeljenih sredstev od razpoložljivih 606 milijonov EUR.</a:t>
                      </a:r>
                      <a:endParaRPr lang="sl-SI"/>
                    </a:p>
                    <a:p>
                      <a:pPr marL="285750" lvl="0" indent="-285750" algn="l">
                        <a:lnSpc>
                          <a:spcPct val="100000"/>
                        </a:lnSpc>
                        <a:buClr>
                          <a:srgbClr val="000000"/>
                        </a:buClr>
                        <a:buFont typeface="Arial,Sans-Serif"/>
                        <a:buChar char="•"/>
                      </a:pPr>
                      <a:r>
                        <a:rPr lang="sl-SI" sz="1400" b="0" i="0" u="none" strike="noStrike" baseline="0" noProof="0">
                          <a:solidFill>
                            <a:srgbClr val="000000"/>
                          </a:solidFill>
                          <a:effectLst/>
                          <a:latin typeface="Arial"/>
                        </a:rPr>
                        <a:t>Nadaljuje se z implementacijo ukrepov, kot so: Posodobitev sistema socialnega varstva in varstva otrok in družin (ESO4.11), Sofinanciranje izobraževanja za srednješolsko in višješolsko izobrazbo (ESO4.7), Vpeljava finančnih instrumentov (delavski odkupi), kar bo pripomoglo k doseganju programskih ciljev.</a:t>
                      </a:r>
                    </a:p>
                    <a:p>
                      <a:pPr marL="285750" lvl="0" indent="-285750" algn="l">
                        <a:lnSpc>
                          <a:spcPct val="100000"/>
                        </a:lnSpc>
                        <a:buClr>
                          <a:srgbClr val="000000"/>
                        </a:buClr>
                        <a:buFont typeface="Arial"/>
                        <a:buChar char="•"/>
                      </a:pPr>
                      <a:endParaRPr lang="sl-SI" sz="1400" b="0" i="0" u="none" strike="noStrike" baseline="0" noProof="0">
                        <a:solidFill>
                          <a:srgbClr val="000000"/>
                        </a:solidFill>
                        <a:effectLst/>
                        <a:latin typeface="Arial"/>
                      </a:endParaRPr>
                    </a:p>
                    <a:p>
                      <a:pPr marL="285750" lvl="0" indent="-285750" algn="l">
                        <a:lnSpc>
                          <a:spcPct val="100000"/>
                        </a:lnSpc>
                        <a:buFont typeface="Arial"/>
                        <a:buChar char="•"/>
                      </a:pPr>
                      <a:endParaRPr lang="sl-SI" sz="1400" b="1" i="0" u="none" strike="noStrike" baseline="0" noProof="0">
                        <a:solidFill>
                          <a:srgbClr val="000000"/>
                        </a:solidFill>
                        <a:effectLst/>
                        <a:latin typeface="Arial"/>
                      </a:endParaRPr>
                    </a:p>
                    <a:p>
                      <a:pPr marL="285750" lvl="0" indent="-285750" algn="l">
                        <a:lnSpc>
                          <a:spcPct val="100000"/>
                        </a:lnSpc>
                        <a:buFont typeface="Arial"/>
                        <a:buChar char="•"/>
                      </a:pPr>
                      <a:endParaRPr lang="sl-SI" sz="1400" b="0" i="0" u="none" strike="noStrike" baseline="0" noProof="0">
                        <a:solidFill>
                          <a:srgbClr val="000000"/>
                        </a:solidFill>
                        <a:effectLst/>
                        <a:latin typeface="Arial"/>
                      </a:endParaRPr>
                    </a:p>
                    <a:p>
                      <a:pPr lvl="0" algn="l">
                        <a:lnSpc>
                          <a:spcPct val="100000"/>
                        </a:lnSpc>
                        <a:spcBef>
                          <a:spcPts val="0"/>
                        </a:spcBef>
                        <a:spcAft>
                          <a:spcPts val="0"/>
                        </a:spcAft>
                        <a:buNone/>
                      </a:pPr>
                      <a:endParaRPr lang="sl-SI"/>
                    </a:p>
                  </a:txBody>
                  <a:tcPr marL="144018" marR="360045" marT="72009" marB="7200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9287114"/>
                  </a:ext>
                </a:extLst>
              </a:tr>
            </a:tbl>
          </a:graphicData>
        </a:graphic>
      </p:graphicFrame>
    </p:spTree>
    <p:extLst>
      <p:ext uri="{BB962C8B-B14F-4D97-AF65-F5344CB8AC3E}">
        <p14:creationId xmlns:p14="http://schemas.microsoft.com/office/powerpoint/2010/main" val="1494974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DDE2F1-3DF7-B019-0922-D515A782383E}"/>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28DC2DC6-9ED6-BEA0-53AA-DC81E18B0888}"/>
              </a:ext>
            </a:extLst>
          </p:cNvPr>
          <p:cNvSpPr>
            <a:spLocks noGrp="1"/>
          </p:cNvSpPr>
          <p:nvPr>
            <p:ph type="title"/>
          </p:nvPr>
        </p:nvSpPr>
        <p:spPr>
          <a:xfrm>
            <a:off x="837789" y="501057"/>
            <a:ext cx="11216005" cy="560984"/>
          </a:xfrm>
        </p:spPr>
        <p:txBody>
          <a:bodyPr/>
          <a:lstStyle/>
          <a:p>
            <a:r>
              <a:rPr lang="sl-SI" sz="2800" b="1">
                <a:solidFill>
                  <a:srgbClr val="034EA2"/>
                </a:solidFill>
                <a:effectLst>
                  <a:outerShdw blurRad="38100" dist="38100" dir="2700000" algn="tl">
                    <a:srgbClr val="000000">
                      <a:alpha val="43137"/>
                    </a:srgbClr>
                  </a:outerShdw>
                </a:effectLst>
                <a:latin typeface="Republika"/>
              </a:rPr>
              <a:t>Napredek pri izvajanju programa CP 4 - ESS+</a:t>
            </a:r>
          </a:p>
        </p:txBody>
      </p:sp>
      <p:sp>
        <p:nvSpPr>
          <p:cNvPr id="3" name="Označba mesta vsebine 2">
            <a:extLst>
              <a:ext uri="{FF2B5EF4-FFF2-40B4-BE49-F238E27FC236}">
                <a16:creationId xmlns:a16="http://schemas.microsoft.com/office/drawing/2014/main" id="{FC5DB13D-9392-5FAD-CCAC-4011AD7460DA}"/>
              </a:ext>
            </a:extLst>
          </p:cNvPr>
          <p:cNvSpPr>
            <a:spLocks noGrp="1"/>
          </p:cNvSpPr>
          <p:nvPr>
            <p:ph idx="1"/>
          </p:nvPr>
        </p:nvSpPr>
        <p:spPr>
          <a:xfrm>
            <a:off x="838200" y="1825625"/>
            <a:ext cx="10515600" cy="4024759"/>
          </a:xfrm>
        </p:spPr>
        <p:txBody>
          <a:bodyPr/>
          <a:lstStyle/>
          <a:p>
            <a:pPr marL="457200" lvl="1" indent="0">
              <a:lnSpc>
                <a:spcPct val="107000"/>
              </a:lnSpc>
              <a:spcAft>
                <a:spcPts val="800"/>
              </a:spcAft>
              <a:buNone/>
            </a:pPr>
            <a:endParaRPr lang="sl-SI" sz="120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lgn="just">
              <a:lnSpc>
                <a:spcPct val="107000"/>
              </a:lnSpc>
              <a:spcAft>
                <a:spcPts val="800"/>
              </a:spcAft>
              <a:buNone/>
            </a:pPr>
            <a:endParaRPr lang="sl-SI" sz="1200">
              <a:effectLst/>
              <a:latin typeface="Calibri" panose="020F0502020204030204" pitchFamily="34" charset="0"/>
              <a:ea typeface="Calibri" panose="020F0502020204030204" pitchFamily="34" charset="0"/>
              <a:cs typeface="Times New Roman" panose="02020603050405020304" pitchFamily="18" charset="0"/>
            </a:endParaRPr>
          </a:p>
          <a:p>
            <a:endParaRPr lang="sl-SI">
              <a:latin typeface="Republika" panose="02000506040000020004" pitchFamily="2" charset="-18"/>
            </a:endParaRPr>
          </a:p>
        </p:txBody>
      </p:sp>
      <p:pic>
        <p:nvPicPr>
          <p:cNvPr id="4" name="Slika 3">
            <a:extLst>
              <a:ext uri="{FF2B5EF4-FFF2-40B4-BE49-F238E27FC236}">
                <a16:creationId xmlns:a16="http://schemas.microsoft.com/office/drawing/2014/main" id="{47198D08-C3A2-3059-0E1E-0AD7BC78192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7216" y="6033143"/>
            <a:ext cx="2689861" cy="564319"/>
          </a:xfrm>
          <a:prstGeom prst="rect">
            <a:avLst/>
          </a:prstGeom>
        </p:spPr>
      </p:pic>
      <p:pic>
        <p:nvPicPr>
          <p:cNvPr id="5" name="Picture 4" descr="Logo image name">
            <a:extLst>
              <a:ext uri="{FF2B5EF4-FFF2-40B4-BE49-F238E27FC236}">
                <a16:creationId xmlns:a16="http://schemas.microsoft.com/office/drawing/2014/main" id="{75B0199E-94CC-C2B2-836C-3A9367A40F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29" y="6081245"/>
            <a:ext cx="1050232" cy="51621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Kolenski povezovalnik 6">
            <a:extLst>
              <a:ext uri="{FF2B5EF4-FFF2-40B4-BE49-F238E27FC236}">
                <a16:creationId xmlns:a16="http://schemas.microsoft.com/office/drawing/2014/main" id="{C46490DD-B955-0E1D-6304-B6ABDE2A25F7}"/>
              </a:ext>
            </a:extLst>
          </p:cNvPr>
          <p:cNvCxnSpPr/>
          <p:nvPr/>
        </p:nvCxnSpPr>
        <p:spPr>
          <a:xfrm flipV="1">
            <a:off x="372807" y="262233"/>
            <a:ext cx="3736258" cy="2637408"/>
          </a:xfrm>
          <a:prstGeom prst="bentConnector3">
            <a:avLst>
              <a:gd name="adj1" fmla="val 0"/>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Kolenski povezovalnik 7">
            <a:extLst>
              <a:ext uri="{FF2B5EF4-FFF2-40B4-BE49-F238E27FC236}">
                <a16:creationId xmlns:a16="http://schemas.microsoft.com/office/drawing/2014/main" id="{3EE3EC6F-AE98-B80B-CABD-6D47E23BD245}"/>
              </a:ext>
            </a:extLst>
          </p:cNvPr>
          <p:cNvCxnSpPr/>
          <p:nvPr/>
        </p:nvCxnSpPr>
        <p:spPr>
          <a:xfrm flipV="1">
            <a:off x="8514735" y="4197949"/>
            <a:ext cx="3342968" cy="2408904"/>
          </a:xfrm>
          <a:prstGeom prst="bentConnector3">
            <a:avLst>
              <a:gd name="adj1" fmla="val 100294"/>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aphicFrame>
        <p:nvGraphicFramePr>
          <p:cNvPr id="13" name="Table 12">
            <a:extLst>
              <a:ext uri="{FF2B5EF4-FFF2-40B4-BE49-F238E27FC236}">
                <a16:creationId xmlns:a16="http://schemas.microsoft.com/office/drawing/2014/main" id="{824F0BEA-072F-D565-800B-ADA597938E77}"/>
              </a:ext>
            </a:extLst>
          </p:cNvPr>
          <p:cNvGraphicFramePr>
            <a:graphicFrameLocks noGrp="1"/>
          </p:cNvGraphicFramePr>
          <p:nvPr>
            <p:extLst>
              <p:ext uri="{D42A27DB-BD31-4B8C-83A1-F6EECF244321}">
                <p14:modId xmlns:p14="http://schemas.microsoft.com/office/powerpoint/2010/main" val="988498228"/>
              </p:ext>
            </p:extLst>
          </p:nvPr>
        </p:nvGraphicFramePr>
        <p:xfrm>
          <a:off x="1033645" y="1007616"/>
          <a:ext cx="9692637" cy="5005623"/>
        </p:xfrm>
        <a:graphic>
          <a:graphicData uri="http://schemas.openxmlformats.org/drawingml/2006/table">
            <a:tbl>
              <a:tblPr bandRow="1">
                <a:tableStyleId>{5C22544A-7EE6-4342-B048-85BDC9FD1C3A}</a:tableStyleId>
              </a:tblPr>
              <a:tblGrid>
                <a:gridCol w="1531617">
                  <a:extLst>
                    <a:ext uri="{9D8B030D-6E8A-4147-A177-3AD203B41FA5}">
                      <a16:colId xmlns:a16="http://schemas.microsoft.com/office/drawing/2014/main" val="3812947472"/>
                    </a:ext>
                  </a:extLst>
                </a:gridCol>
                <a:gridCol w="8161020">
                  <a:extLst>
                    <a:ext uri="{9D8B030D-6E8A-4147-A177-3AD203B41FA5}">
                      <a16:colId xmlns:a16="http://schemas.microsoft.com/office/drawing/2014/main" val="981187402"/>
                    </a:ext>
                  </a:extLst>
                </a:gridCol>
              </a:tblGrid>
              <a:tr h="2164975">
                <a:tc>
                  <a:txBody>
                    <a:bodyPr/>
                    <a:lstStyle/>
                    <a:p>
                      <a:pPr algn="l" fontAlgn="base">
                        <a:lnSpc>
                          <a:spcPts val="2400"/>
                        </a:lnSpc>
                        <a:buNone/>
                      </a:pPr>
                      <a:r>
                        <a:rPr lang="sl-SI" sz="2000" b="0">
                          <a:solidFill>
                            <a:schemeClr val="bg1"/>
                          </a:solidFill>
                          <a:effectLst/>
                          <a:latin typeface="Republika"/>
                        </a:rPr>
                        <a:t>UČINKI/</a:t>
                      </a:r>
                      <a:endParaRPr lang="en-US"/>
                    </a:p>
                    <a:p>
                      <a:pPr lvl="0" algn="l">
                        <a:lnSpc>
                          <a:spcPts val="2400"/>
                        </a:lnSpc>
                        <a:buNone/>
                      </a:pPr>
                      <a:r>
                        <a:rPr lang="sl-SI" sz="2000" b="0">
                          <a:solidFill>
                            <a:schemeClr val="bg1"/>
                          </a:solidFill>
                          <a:effectLst/>
                          <a:latin typeface="Republika"/>
                        </a:rPr>
                        <a:t>REZULTATI</a:t>
                      </a:r>
                    </a:p>
                  </a:txBody>
                  <a:tcPr marL="32252" marR="32252" marT="9525">
                    <a:lnL w="9525" cap="flat" cmpd="sng" algn="ctr">
                      <a:solidFill>
                        <a:srgbClr val="000000"/>
                      </a:solidFill>
                      <a:prstDash val="solid"/>
                      <a:round/>
                      <a:headEnd type="none" w="med" len="med"/>
                      <a:tailEnd type="none" w="med" len="med"/>
                    </a:lnL>
                    <a:lnR w="38099">
                      <a:solidFill>
                        <a:schemeClr val="tx1"/>
                      </a:solid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5">
                        <a:lumMod val="75000"/>
                      </a:schemeClr>
                    </a:solidFill>
                  </a:tcPr>
                </a:tc>
                <a:tc>
                  <a:txBody>
                    <a:bodyPr/>
                    <a:lstStyle/>
                    <a:p>
                      <a:pPr marL="285750" lvl="0" indent="-285750" algn="l">
                        <a:lnSpc>
                          <a:spcPct val="100000"/>
                        </a:lnSpc>
                        <a:spcBef>
                          <a:spcPts val="0"/>
                        </a:spcBef>
                        <a:spcAft>
                          <a:spcPts val="0"/>
                        </a:spcAft>
                        <a:buFont typeface="Arial"/>
                        <a:buChar char="•"/>
                      </a:pPr>
                      <a:r>
                        <a:rPr lang="sl-SI" sz="1400" b="0" i="0" u="none" strike="noStrike" noProof="0" dirty="0">
                          <a:solidFill>
                            <a:srgbClr val="000000"/>
                          </a:solidFill>
                          <a:effectLst/>
                          <a:latin typeface="Arial"/>
                        </a:rPr>
                        <a:t>Mejniki za leto 2024 niso bili v celoti doseženi (doseženo le 30 % mejnikov pri programskih kazalnikih učinka).</a:t>
                      </a:r>
                      <a:endParaRPr lang="en-GB" sz="1400" b="0" i="0" u="none" strike="noStrike" noProof="0" dirty="0">
                        <a:solidFill>
                          <a:srgbClr val="000000"/>
                        </a:solidFill>
                        <a:effectLst/>
                        <a:latin typeface="Arial"/>
                      </a:endParaRPr>
                    </a:p>
                    <a:p>
                      <a:pPr marL="285750" lvl="0" indent="-285750" algn="l">
                        <a:lnSpc>
                          <a:spcPct val="100000"/>
                        </a:lnSpc>
                        <a:buFont typeface="Arial"/>
                        <a:buChar char="•"/>
                      </a:pPr>
                      <a:r>
                        <a:rPr lang="sl-SI" sz="1400" b="0" i="0" u="none" strike="noStrike" baseline="0" noProof="0" dirty="0">
                          <a:solidFill>
                            <a:srgbClr val="000000"/>
                          </a:solidFill>
                          <a:effectLst/>
                          <a:latin typeface="Arial"/>
                        </a:rPr>
                        <a:t>ESO4.1 je že presegel mejnik za leto 2024 pri kazalniku učinka »Brezposelni, vključno z dolgotrajno brezposelnimi«. Operacije, kot so PUM-O in Socialna aktivacija, pomembno prispevajo k doseganju tega kazalnika.</a:t>
                      </a:r>
                      <a:endParaRPr lang="sl-SI" dirty="0"/>
                    </a:p>
                    <a:p>
                      <a:pPr marL="285750" lvl="0" indent="-285750" algn="l">
                        <a:lnSpc>
                          <a:spcPct val="100000"/>
                        </a:lnSpc>
                        <a:buFont typeface="Arial"/>
                        <a:buChar char="•"/>
                      </a:pPr>
                      <a:r>
                        <a:rPr lang="sl-SI" sz="1400" b="0" i="0" u="none" strike="noStrike" baseline="0" noProof="0" dirty="0">
                          <a:solidFill>
                            <a:srgbClr val="000000"/>
                          </a:solidFill>
                          <a:effectLst/>
                          <a:latin typeface="Arial"/>
                        </a:rPr>
                        <a:t>Potrjena operacija Podpora podjetjem za podaljševanje delovne aktivnosti – ASI+ (18,57 milijona EUR) ima vpliv na kazalnik »Zaposleni, vključno s samozaposlenimi«, vendar mejnik za leto 2024 ni bil dosežen.</a:t>
                      </a:r>
                    </a:p>
                    <a:p>
                      <a:pPr marL="285750" lvl="0" indent="-285750" algn="l">
                        <a:lnSpc>
                          <a:spcPct val="100000"/>
                        </a:lnSpc>
                        <a:buFont typeface="Arial"/>
                        <a:buChar char="•"/>
                      </a:pPr>
                      <a:r>
                        <a:rPr lang="sl-SI" sz="1400" b="0" i="0" u="none" strike="noStrike" baseline="0" noProof="0" dirty="0">
                          <a:solidFill>
                            <a:srgbClr val="000000"/>
                          </a:solidFill>
                          <a:effectLst/>
                          <a:latin typeface="Arial"/>
                        </a:rPr>
                        <a:t>Cilj Kazalnika učinka »št. Podprtih večgeneracijskih centrov« pri ESO4.12 je že dosežen v celoti. </a:t>
                      </a:r>
                    </a:p>
                  </a:txBody>
                  <a:tcPr marL="144018" marR="360045" marT="72009" marB="72009">
                    <a:lnL w="38099">
                      <a:solidFill>
                        <a:schemeClr val="tx1"/>
                      </a:solidFill>
                    </a:lnL>
                    <a:lnR w="38099">
                      <a:solidFill>
                        <a:schemeClr val="tx1"/>
                      </a:solid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9287114"/>
                  </a:ext>
                </a:extLst>
              </a:tr>
              <a:tr h="362218">
                <a:tc gridSpan="2">
                  <a:txBody>
                    <a:bodyPr/>
                    <a:lstStyle/>
                    <a:p>
                      <a:pPr lvl="0" algn="l">
                        <a:lnSpc>
                          <a:spcPts val="2400"/>
                        </a:lnSpc>
                        <a:buNone/>
                      </a:pPr>
                      <a:endParaRPr lang="sl-SI" sz="2000" b="0">
                        <a:solidFill>
                          <a:schemeClr val="bg1"/>
                        </a:solidFill>
                        <a:effectLst/>
                        <a:latin typeface="Republika"/>
                      </a:endParaRPr>
                    </a:p>
                  </a:txBody>
                  <a:tcPr marL="32252" marR="32252" marT="9524">
                    <a:lnL w="9524">
                      <a:solidFill>
                        <a:srgbClr val="000000"/>
                      </a:solidFill>
                    </a:lnL>
                    <a:lnR w="38099">
                      <a:solidFill>
                        <a:schemeClr val="tx1"/>
                      </a:solidFill>
                    </a:lnR>
                    <a:lnT w="9525" cap="flat" cmpd="sng" algn="ctr">
                      <a:solidFill>
                        <a:srgbClr val="000000"/>
                      </a:solidFill>
                      <a:prstDash val="solid"/>
                      <a:round/>
                      <a:headEnd type="none" w="med" len="med"/>
                      <a:tailEnd type="none" w="med" len="med"/>
                    </a:lnT>
                    <a:lnB w="9524">
                      <a:solidFill>
                        <a:srgbClr val="000000"/>
                      </a:solidFill>
                    </a:lnB>
                    <a:solidFill>
                      <a:schemeClr val="bg1"/>
                    </a:solidFill>
                  </a:tcPr>
                </a:tc>
                <a:tc hMerge="1">
                  <a:txBody>
                    <a:bodyPr/>
                    <a:lstStyle/>
                    <a:p>
                      <a:endParaRPr lang="en-US"/>
                    </a:p>
                  </a:txBody>
                  <a:tcPr marL="144018" marR="360045" marT="72009" marB="72009">
                    <a:lnL w="38099" cap="flat" cmpd="sng" algn="ctr">
                      <a:solidFill>
                        <a:schemeClr val="tx1"/>
                      </a:solidFill>
                      <a:prstDash val="solid"/>
                      <a:round/>
                      <a:headEnd type="none" w="med" len="med"/>
                      <a:tailEnd type="none" w="med" len="med"/>
                    </a:lnL>
                    <a:lnR w="38099">
                      <a:solidFill>
                        <a:schemeClr val="tx1"/>
                      </a:solidFill>
                    </a:lnR>
                    <a:lnT w="38100" cap="flat" cmpd="sng" algn="ctr">
                      <a:solidFill>
                        <a:schemeClr val="tx1"/>
                      </a:solidFill>
                      <a:prstDash val="solid"/>
                      <a:round/>
                      <a:headEnd type="none" w="med" len="med"/>
                      <a:tailEnd type="none" w="med" len="med"/>
                    </a:lnT>
                    <a:lnB w="38099"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47384955"/>
                  </a:ext>
                </a:extLst>
              </a:tr>
              <a:tr h="1338725">
                <a:tc>
                  <a:txBody>
                    <a:bodyPr/>
                    <a:lstStyle/>
                    <a:p>
                      <a:pPr lvl="0" algn="l">
                        <a:lnSpc>
                          <a:spcPts val="2400"/>
                        </a:lnSpc>
                        <a:buNone/>
                      </a:pPr>
                      <a:r>
                        <a:rPr lang="sl-SI" sz="2000" b="0" i="0" u="none" strike="noStrike" noProof="0">
                          <a:solidFill>
                            <a:schemeClr val="bg1"/>
                          </a:solidFill>
                          <a:effectLst/>
                          <a:latin typeface="Republika"/>
                        </a:rPr>
                        <a:t>TEŽAVE/</a:t>
                      </a:r>
                      <a:endParaRPr lang="en-US" sz="2000" b="0" i="0" u="none" strike="noStrike" noProof="0">
                        <a:solidFill>
                          <a:srgbClr val="000000"/>
                        </a:solidFill>
                        <a:effectLst/>
                        <a:latin typeface="Republika"/>
                      </a:endParaRPr>
                    </a:p>
                    <a:p>
                      <a:pPr lvl="0" algn="l">
                        <a:lnSpc>
                          <a:spcPts val="2400"/>
                        </a:lnSpc>
                        <a:buNone/>
                      </a:pPr>
                      <a:r>
                        <a:rPr lang="sl-SI" sz="2000" b="0" i="0" u="none" strike="noStrike" noProof="0">
                          <a:solidFill>
                            <a:schemeClr val="bg1"/>
                          </a:solidFill>
                          <a:effectLst/>
                          <a:latin typeface="Republika"/>
                        </a:rPr>
                        <a:t>IZZIVI/</a:t>
                      </a:r>
                    </a:p>
                    <a:p>
                      <a:pPr lvl="0" algn="l">
                        <a:lnSpc>
                          <a:spcPts val="2400"/>
                        </a:lnSpc>
                        <a:buNone/>
                      </a:pPr>
                      <a:r>
                        <a:rPr lang="sl-SI" sz="2000" b="0" i="0" u="none" strike="noStrike" noProof="0">
                          <a:solidFill>
                            <a:schemeClr val="bg1"/>
                          </a:solidFill>
                          <a:effectLst/>
                          <a:latin typeface="Republika"/>
                        </a:rPr>
                        <a:t>OZKA GRLA</a:t>
                      </a:r>
                      <a:endParaRPr lang="sl-SI"/>
                    </a:p>
                  </a:txBody>
                  <a:tcPr marL="32252" marR="32252" marT="9524">
                    <a:lnL w="9524">
                      <a:solidFill>
                        <a:srgbClr val="000000"/>
                      </a:solidFill>
                    </a:lnL>
                    <a:lnR w="38099">
                      <a:solidFill>
                        <a:schemeClr val="tx1"/>
                      </a:solidFill>
                    </a:lnR>
                    <a:lnT w="9524">
                      <a:solidFill>
                        <a:srgbClr val="000000"/>
                      </a:solidFill>
                    </a:lnT>
                    <a:lnB w="9524">
                      <a:solidFill>
                        <a:srgbClr val="000000"/>
                      </a:solidFill>
                    </a:lnB>
                    <a:solidFill>
                      <a:schemeClr val="accent5">
                        <a:lumMod val="75000"/>
                      </a:schemeClr>
                    </a:solidFill>
                  </a:tcPr>
                </a:tc>
                <a:tc>
                  <a:txBody>
                    <a:bodyPr/>
                    <a:lstStyle/>
                    <a:p>
                      <a:pPr marL="342900" lvl="0" indent="-342900" algn="l">
                        <a:lnSpc>
                          <a:spcPct val="100000"/>
                        </a:lnSpc>
                        <a:buFont typeface="Arial"/>
                        <a:buChar char="•"/>
                      </a:pPr>
                      <a:endParaRPr lang="sl-SI" sz="1400" b="0" i="0" u="none" strike="noStrike" baseline="0" noProof="0" dirty="0">
                        <a:solidFill>
                          <a:srgbClr val="000000"/>
                        </a:solidFill>
                        <a:effectLst/>
                        <a:latin typeface="Arial"/>
                      </a:endParaRPr>
                    </a:p>
                    <a:p>
                      <a:pPr marL="342900" lvl="0" indent="-342900" algn="l">
                        <a:lnSpc>
                          <a:spcPct val="100000"/>
                        </a:lnSpc>
                        <a:buFont typeface="Arial"/>
                        <a:buChar char="•"/>
                      </a:pPr>
                      <a:r>
                        <a:rPr lang="sl-SI" sz="1400" b="0" i="0" u="none" strike="noStrike" baseline="0" noProof="0" dirty="0">
                          <a:solidFill>
                            <a:srgbClr val="000000"/>
                          </a:solidFill>
                          <a:effectLst/>
                          <a:latin typeface="Arial"/>
                        </a:rPr>
                        <a:t>ESO4.5 ostaja najzahtevnejši specifični cilj glede finančne realizacije, vendar se dinamika izvajanja izboljšuje zaradi komplementarnosti z Načrtom za okrevanje in odpornost (NOO).</a:t>
                      </a:r>
                      <a:endParaRPr lang="sl-SI" sz="1400" noProof="0" dirty="0">
                        <a:latin typeface="Arial"/>
                      </a:endParaRPr>
                    </a:p>
                    <a:p>
                      <a:pPr marL="342900" lvl="0" indent="-342900" algn="l">
                        <a:lnSpc>
                          <a:spcPct val="100000"/>
                        </a:lnSpc>
                        <a:buFont typeface="Arial"/>
                        <a:buChar char="•"/>
                      </a:pPr>
                      <a:r>
                        <a:rPr lang="sl-SI" sz="1400" b="0" i="0" u="none" strike="noStrike" baseline="0" noProof="0" dirty="0">
                          <a:solidFill>
                            <a:srgbClr val="000000"/>
                          </a:solidFill>
                          <a:effectLst/>
                          <a:latin typeface="Arial"/>
                        </a:rPr>
                        <a:t>Pričakujemo, da bo zaključevanje aktivnosti NOO pozitivno vplivalo na izvajanje ESS+, zlasti pri ESO4.5, saj krepi pripravljenost upravičencev in njihove zmogljivosti za izvajanje operacij.</a:t>
                      </a:r>
                    </a:p>
                  </a:txBody>
                  <a:tcPr marL="144018" marR="360045" marT="72009" marB="72009">
                    <a:lnL w="38099" cap="flat" cmpd="sng" algn="ctr">
                      <a:solidFill>
                        <a:schemeClr val="tx1"/>
                      </a:solidFill>
                      <a:prstDash val="solid"/>
                      <a:round/>
                      <a:headEnd type="none" w="med" len="med"/>
                      <a:tailEnd type="none" w="med" len="med"/>
                    </a:lnL>
                    <a:lnR w="38099">
                      <a:solidFill>
                        <a:schemeClr val="tx1"/>
                      </a:solidFill>
                    </a:lnR>
                    <a:lnT w="38099" cap="flat" cmpd="sng" algn="ctr">
                      <a:solidFill>
                        <a:schemeClr val="tx1"/>
                      </a:solidFill>
                      <a:prstDash val="solid"/>
                      <a:round/>
                      <a:headEnd type="none" w="med" len="med"/>
                      <a:tailEnd type="none" w="med" len="med"/>
                    </a:lnT>
                    <a:lnB w="38099"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73291136"/>
                  </a:ext>
                </a:extLst>
              </a:tr>
              <a:tr h="362218">
                <a:tc gridSpan="2">
                  <a:txBody>
                    <a:bodyPr/>
                    <a:lstStyle/>
                    <a:p>
                      <a:pPr lvl="0" algn="l">
                        <a:lnSpc>
                          <a:spcPts val="2400"/>
                        </a:lnSpc>
                        <a:buNone/>
                      </a:pPr>
                      <a:endParaRPr lang="sl-SI" sz="2000" b="0">
                        <a:solidFill>
                          <a:schemeClr val="bg1"/>
                        </a:solidFill>
                        <a:effectLst/>
                        <a:latin typeface="Republika"/>
                      </a:endParaRPr>
                    </a:p>
                  </a:txBody>
                  <a:tcPr marL="32252" marR="32252" marT="9524">
                    <a:lnL w="9524">
                      <a:solidFill>
                        <a:srgbClr val="000000"/>
                      </a:solidFill>
                    </a:lnL>
                    <a:lnR w="38099">
                      <a:solidFill>
                        <a:schemeClr val="tx1"/>
                      </a:solidFill>
                    </a:lnR>
                    <a:lnT w="9524">
                      <a:solidFill>
                        <a:srgbClr val="000000"/>
                      </a:solidFill>
                    </a:lnT>
                    <a:lnB w="9524">
                      <a:solidFill>
                        <a:srgbClr val="000000"/>
                      </a:solidFill>
                    </a:lnB>
                    <a:solidFill>
                      <a:schemeClr val="bg1"/>
                    </a:solidFill>
                  </a:tcPr>
                </a:tc>
                <a:tc hMerge="1">
                  <a:txBody>
                    <a:bodyPr/>
                    <a:lstStyle/>
                    <a:p>
                      <a:endParaRPr lang="en-US"/>
                    </a:p>
                  </a:txBody>
                  <a:tcPr marL="144018" marR="360045" marT="72009" marB="72009">
                    <a:lnL w="38099" cap="flat" cmpd="sng" algn="ctr">
                      <a:solidFill>
                        <a:schemeClr val="tx1"/>
                      </a:solidFill>
                      <a:prstDash val="solid"/>
                      <a:round/>
                      <a:headEnd type="none" w="med" len="med"/>
                      <a:tailEnd type="none" w="med" len="med"/>
                    </a:lnL>
                    <a:lnR w="38099">
                      <a:solidFill>
                        <a:schemeClr val="tx1"/>
                      </a:solidFill>
                    </a:lnR>
                    <a:lnT w="38099" cap="flat" cmpd="sng" algn="ctr">
                      <a:solidFill>
                        <a:schemeClr val="tx1"/>
                      </a:solidFill>
                      <a:prstDash val="solid"/>
                      <a:round/>
                      <a:headEnd type="none" w="med" len="med"/>
                      <a:tailEnd type="none" w="med" len="med"/>
                    </a:lnT>
                    <a:lnB w="38099"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2306373"/>
                  </a:ext>
                </a:extLst>
              </a:tr>
              <a:tr h="615505">
                <a:tc>
                  <a:txBody>
                    <a:bodyPr/>
                    <a:lstStyle/>
                    <a:p>
                      <a:pPr lvl="0" algn="l">
                        <a:lnSpc>
                          <a:spcPts val="2400"/>
                        </a:lnSpc>
                        <a:buNone/>
                      </a:pPr>
                      <a:r>
                        <a:rPr lang="sl-SI" sz="2000" b="0">
                          <a:solidFill>
                            <a:schemeClr val="bg1"/>
                          </a:solidFill>
                          <a:effectLst/>
                          <a:latin typeface="Republika"/>
                        </a:rPr>
                        <a:t>NASLEDNJI KORAKI</a:t>
                      </a:r>
                    </a:p>
                  </a:txBody>
                  <a:tcPr marL="32252" marR="32252" marT="9524">
                    <a:lnL w="9524">
                      <a:solidFill>
                        <a:srgbClr val="000000"/>
                      </a:solidFill>
                    </a:lnL>
                    <a:lnR w="38099">
                      <a:solidFill>
                        <a:schemeClr val="tx1"/>
                      </a:solidFill>
                    </a:lnR>
                    <a:lnT w="9524">
                      <a:solidFill>
                        <a:srgbClr val="000000"/>
                      </a:solidFill>
                    </a:lnT>
                    <a:lnB w="9524">
                      <a:solidFill>
                        <a:srgbClr val="000000"/>
                      </a:solidFill>
                    </a:lnB>
                    <a:solidFill>
                      <a:schemeClr val="accent5">
                        <a:lumMod val="75000"/>
                      </a:schemeClr>
                    </a:solidFill>
                  </a:tcPr>
                </a:tc>
                <a:tc>
                  <a:txBody>
                    <a:bodyPr/>
                    <a:lstStyle/>
                    <a:p>
                      <a:pPr marL="285750" lvl="0" indent="-285750" algn="l">
                        <a:spcBef>
                          <a:spcPts val="600"/>
                        </a:spcBef>
                        <a:spcAft>
                          <a:spcPts val="600"/>
                        </a:spcAft>
                        <a:buFont typeface="Arial"/>
                        <a:buChar char="•"/>
                      </a:pPr>
                      <a:r>
                        <a:rPr lang="sl-SI" sz="1400" b="0" i="0" u="none" strike="noStrike" kern="1200" noProof="0" dirty="0">
                          <a:solidFill>
                            <a:srgbClr val="000000"/>
                          </a:solidFill>
                          <a:effectLst/>
                          <a:latin typeface="Arial"/>
                        </a:rPr>
                        <a:t>Uspešno izvajanje 209 operacij v teku ter kontinuirano izdajanje odločitev o podpori za prihajajoče operacije in javne razpise v 2026+.</a:t>
                      </a:r>
                    </a:p>
                  </a:txBody>
                  <a:tcPr marL="144018" marR="360045" marT="72009" marB="72009">
                    <a:lnL w="38099" cap="flat" cmpd="sng" algn="ctr">
                      <a:solidFill>
                        <a:schemeClr val="tx1"/>
                      </a:solidFill>
                      <a:prstDash val="solid"/>
                      <a:round/>
                      <a:headEnd type="none" w="med" len="med"/>
                      <a:tailEnd type="none" w="med" len="med"/>
                    </a:lnL>
                    <a:lnR w="38099">
                      <a:solidFill>
                        <a:schemeClr val="tx1"/>
                      </a:solidFill>
                    </a:lnR>
                    <a:lnT w="38099" cap="flat" cmpd="sng" algn="ctr">
                      <a:solidFill>
                        <a:schemeClr val="tx1"/>
                      </a:solidFill>
                      <a:prstDash val="solid"/>
                      <a:round/>
                      <a:headEnd type="none" w="med" len="med"/>
                      <a:tailEnd type="none" w="med" len="med"/>
                    </a:lnT>
                    <a:lnB w="38099">
                      <a:solidFill>
                        <a:schemeClr val="tx1"/>
                      </a:solidFill>
                    </a:lnB>
                    <a:noFill/>
                  </a:tcPr>
                </a:tc>
                <a:extLst>
                  <a:ext uri="{0D108BD9-81ED-4DB2-BD59-A6C34878D82A}">
                    <a16:rowId xmlns:a16="http://schemas.microsoft.com/office/drawing/2014/main" val="1585954724"/>
                  </a:ext>
                </a:extLst>
              </a:tr>
            </a:tbl>
          </a:graphicData>
        </a:graphic>
      </p:graphicFrame>
    </p:spTree>
    <p:extLst>
      <p:ext uri="{BB962C8B-B14F-4D97-AF65-F5344CB8AC3E}">
        <p14:creationId xmlns:p14="http://schemas.microsoft.com/office/powerpoint/2010/main" val="3360139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39762B-F221-0651-7441-4F3D64247AC7}"/>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7E733CF8-DB67-D69A-D005-8F98545D30F4}"/>
              </a:ext>
            </a:extLst>
          </p:cNvPr>
          <p:cNvSpPr>
            <a:spLocks noGrp="1"/>
          </p:cNvSpPr>
          <p:nvPr>
            <p:ph type="title"/>
          </p:nvPr>
        </p:nvSpPr>
        <p:spPr>
          <a:xfrm>
            <a:off x="837789" y="501057"/>
            <a:ext cx="11216005" cy="560984"/>
          </a:xfrm>
        </p:spPr>
        <p:txBody>
          <a:bodyPr/>
          <a:lstStyle/>
          <a:p>
            <a:r>
              <a:rPr lang="sl-SI" sz="2800" b="1">
                <a:solidFill>
                  <a:srgbClr val="034EA2"/>
                </a:solidFill>
                <a:effectLst>
                  <a:outerShdw blurRad="38100" dist="38100" dir="2700000" algn="tl">
                    <a:srgbClr val="000000">
                      <a:alpha val="43137"/>
                    </a:srgbClr>
                  </a:outerShdw>
                </a:effectLst>
                <a:latin typeface="Republika"/>
              </a:rPr>
              <a:t>Napredek pri izvajanju programa CP 4 - ESRR</a:t>
            </a:r>
          </a:p>
        </p:txBody>
      </p:sp>
      <p:sp>
        <p:nvSpPr>
          <p:cNvPr id="3" name="Označba mesta vsebine 2">
            <a:extLst>
              <a:ext uri="{FF2B5EF4-FFF2-40B4-BE49-F238E27FC236}">
                <a16:creationId xmlns:a16="http://schemas.microsoft.com/office/drawing/2014/main" id="{1EEF06FB-E588-40F2-6954-7DE015A51BBF}"/>
              </a:ext>
            </a:extLst>
          </p:cNvPr>
          <p:cNvSpPr>
            <a:spLocks noGrp="1"/>
          </p:cNvSpPr>
          <p:nvPr>
            <p:ph idx="1"/>
          </p:nvPr>
        </p:nvSpPr>
        <p:spPr>
          <a:xfrm>
            <a:off x="838200" y="1825625"/>
            <a:ext cx="10515600" cy="4024759"/>
          </a:xfrm>
        </p:spPr>
        <p:txBody>
          <a:bodyPr/>
          <a:lstStyle/>
          <a:p>
            <a:pPr marL="457200" lvl="1" indent="0">
              <a:lnSpc>
                <a:spcPct val="107000"/>
              </a:lnSpc>
              <a:spcAft>
                <a:spcPts val="800"/>
              </a:spcAft>
              <a:buNone/>
            </a:pPr>
            <a:endParaRPr lang="sl-SI" sz="120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lgn="just">
              <a:lnSpc>
                <a:spcPct val="107000"/>
              </a:lnSpc>
              <a:spcAft>
                <a:spcPts val="800"/>
              </a:spcAft>
              <a:buNone/>
            </a:pPr>
            <a:endParaRPr lang="sl-SI" sz="1200">
              <a:effectLst/>
              <a:latin typeface="Calibri" panose="020F0502020204030204" pitchFamily="34" charset="0"/>
              <a:ea typeface="Calibri" panose="020F0502020204030204" pitchFamily="34" charset="0"/>
              <a:cs typeface="Times New Roman" panose="02020603050405020304" pitchFamily="18" charset="0"/>
            </a:endParaRPr>
          </a:p>
          <a:p>
            <a:endParaRPr lang="sl-SI">
              <a:latin typeface="Republika" panose="02000506040000020004" pitchFamily="2" charset="-18"/>
            </a:endParaRPr>
          </a:p>
        </p:txBody>
      </p:sp>
      <p:pic>
        <p:nvPicPr>
          <p:cNvPr id="4" name="Slika 3">
            <a:extLst>
              <a:ext uri="{FF2B5EF4-FFF2-40B4-BE49-F238E27FC236}">
                <a16:creationId xmlns:a16="http://schemas.microsoft.com/office/drawing/2014/main" id="{2F626153-4809-CACD-B96C-FE67100460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7216" y="6033143"/>
            <a:ext cx="2689861" cy="564319"/>
          </a:xfrm>
          <a:prstGeom prst="rect">
            <a:avLst/>
          </a:prstGeom>
        </p:spPr>
      </p:pic>
      <p:pic>
        <p:nvPicPr>
          <p:cNvPr id="5" name="Picture 4" descr="Logo image name">
            <a:extLst>
              <a:ext uri="{FF2B5EF4-FFF2-40B4-BE49-F238E27FC236}">
                <a16:creationId xmlns:a16="http://schemas.microsoft.com/office/drawing/2014/main" id="{3E116CEE-F8A4-2938-D3F9-EE100C388B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29" y="6081245"/>
            <a:ext cx="1050232" cy="51621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Kolenski povezovalnik 6">
            <a:extLst>
              <a:ext uri="{FF2B5EF4-FFF2-40B4-BE49-F238E27FC236}">
                <a16:creationId xmlns:a16="http://schemas.microsoft.com/office/drawing/2014/main" id="{AD4FCF6E-DC88-E158-45CB-EB5DB4DA9753}"/>
              </a:ext>
            </a:extLst>
          </p:cNvPr>
          <p:cNvCxnSpPr/>
          <p:nvPr/>
        </p:nvCxnSpPr>
        <p:spPr>
          <a:xfrm flipV="1">
            <a:off x="245807" y="304566"/>
            <a:ext cx="3736258" cy="2637408"/>
          </a:xfrm>
          <a:prstGeom prst="bentConnector3">
            <a:avLst>
              <a:gd name="adj1" fmla="val 0"/>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Kolenski povezovalnik 7">
            <a:extLst>
              <a:ext uri="{FF2B5EF4-FFF2-40B4-BE49-F238E27FC236}">
                <a16:creationId xmlns:a16="http://schemas.microsoft.com/office/drawing/2014/main" id="{EA4000AF-BDE3-AA3D-107A-A79D909241D7}"/>
              </a:ext>
            </a:extLst>
          </p:cNvPr>
          <p:cNvCxnSpPr/>
          <p:nvPr/>
        </p:nvCxnSpPr>
        <p:spPr>
          <a:xfrm flipV="1">
            <a:off x="8514735" y="4197949"/>
            <a:ext cx="3342968" cy="2408904"/>
          </a:xfrm>
          <a:prstGeom prst="bentConnector3">
            <a:avLst>
              <a:gd name="adj1" fmla="val 100294"/>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aphicFrame>
        <p:nvGraphicFramePr>
          <p:cNvPr id="13" name="Table 12">
            <a:extLst>
              <a:ext uri="{FF2B5EF4-FFF2-40B4-BE49-F238E27FC236}">
                <a16:creationId xmlns:a16="http://schemas.microsoft.com/office/drawing/2014/main" id="{E73C997D-AB58-93A4-9D51-27D164CE9C99}"/>
              </a:ext>
            </a:extLst>
          </p:cNvPr>
          <p:cNvGraphicFramePr>
            <a:graphicFrameLocks noGrp="1"/>
          </p:cNvGraphicFramePr>
          <p:nvPr>
            <p:extLst>
              <p:ext uri="{D42A27DB-BD31-4B8C-83A1-F6EECF244321}">
                <p14:modId xmlns:p14="http://schemas.microsoft.com/office/powerpoint/2010/main" val="2114843023"/>
              </p:ext>
            </p:extLst>
          </p:nvPr>
        </p:nvGraphicFramePr>
        <p:xfrm>
          <a:off x="994833" y="1198772"/>
          <a:ext cx="9890953" cy="4709917"/>
        </p:xfrm>
        <a:graphic>
          <a:graphicData uri="http://schemas.openxmlformats.org/drawingml/2006/table">
            <a:tbl>
              <a:tblPr bandRow="1">
                <a:tableStyleId>{5C22544A-7EE6-4342-B048-85BDC9FD1C3A}</a:tableStyleId>
              </a:tblPr>
              <a:tblGrid>
                <a:gridCol w="1571064">
                  <a:extLst>
                    <a:ext uri="{9D8B030D-6E8A-4147-A177-3AD203B41FA5}">
                      <a16:colId xmlns:a16="http://schemas.microsoft.com/office/drawing/2014/main" val="3812947472"/>
                    </a:ext>
                  </a:extLst>
                </a:gridCol>
                <a:gridCol w="8319889">
                  <a:extLst>
                    <a:ext uri="{9D8B030D-6E8A-4147-A177-3AD203B41FA5}">
                      <a16:colId xmlns:a16="http://schemas.microsoft.com/office/drawing/2014/main" val="981187402"/>
                    </a:ext>
                  </a:extLst>
                </a:gridCol>
              </a:tblGrid>
              <a:tr h="4709917">
                <a:tc>
                  <a:txBody>
                    <a:bodyPr/>
                    <a:lstStyle/>
                    <a:p>
                      <a:pPr fontAlgn="base">
                        <a:lnSpc>
                          <a:spcPts val="2400"/>
                        </a:lnSpc>
                        <a:buNone/>
                      </a:pPr>
                      <a:r>
                        <a:rPr lang="sl-SI" sz="2000" b="0">
                          <a:solidFill>
                            <a:schemeClr val="bg1"/>
                          </a:solidFill>
                          <a:effectLst/>
                          <a:latin typeface="Republika" panose="02000506040000020004"/>
                        </a:rPr>
                        <a:t>TRENUTNO STANJE</a:t>
                      </a:r>
                      <a:endParaRPr lang="sl-SI" b="1">
                        <a:solidFill>
                          <a:schemeClr val="bg1"/>
                        </a:solidFill>
                        <a:effectLst/>
                      </a:endParaRPr>
                    </a:p>
                  </a:txBody>
                  <a:tcPr marL="32252" marR="32252" marT="9525">
                    <a:lnL w="9525"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5">
                        <a:lumMod val="75000"/>
                      </a:schemeClr>
                    </a:solidFill>
                  </a:tcPr>
                </a:tc>
                <a:tc>
                  <a:txBody>
                    <a:bodyPr/>
                    <a:lstStyle/>
                    <a:p>
                      <a:pPr marL="0" lvl="0" indent="0" algn="l">
                        <a:lnSpc>
                          <a:spcPct val="100000"/>
                        </a:lnSpc>
                        <a:buNone/>
                      </a:pPr>
                      <a:endParaRPr lang="en-GB" sz="1400" b="0" i="0" u="none" strike="noStrike" baseline="0" noProof="0" dirty="0">
                        <a:solidFill>
                          <a:srgbClr val="000000"/>
                        </a:solidFill>
                        <a:effectLst/>
                        <a:highlight>
                          <a:srgbClr val="FFFF00"/>
                        </a:highlight>
                        <a:latin typeface="Arial"/>
                      </a:endParaRPr>
                    </a:p>
                    <a:p>
                      <a:pPr marL="0" lvl="0" indent="0" algn="l">
                        <a:lnSpc>
                          <a:spcPct val="100000"/>
                        </a:lnSpc>
                        <a:buNone/>
                      </a:pPr>
                      <a:r>
                        <a:rPr lang="en-GB" sz="1400" b="1" i="0" u="none" strike="noStrike" baseline="0" noProof="0" dirty="0">
                          <a:solidFill>
                            <a:srgbClr val="000000"/>
                          </a:solidFill>
                          <a:effectLst/>
                          <a:latin typeface="Arial"/>
                        </a:rPr>
                        <a:t>RSO4.2:</a:t>
                      </a:r>
                      <a:r>
                        <a:rPr lang="en-GB" sz="1400" b="0" i="0" u="none" strike="noStrike" baseline="0" noProof="0" dirty="0">
                          <a:solidFill>
                            <a:srgbClr val="000000"/>
                          </a:solidFill>
                          <a:effectLst/>
                          <a:latin typeface="Arial"/>
                        </a:rPr>
                        <a:t> </a:t>
                      </a:r>
                      <a:r>
                        <a:rPr lang="en-GB" sz="1400" b="0" i="0" u="none" strike="noStrike" baseline="0" noProof="0" dirty="0" err="1">
                          <a:solidFill>
                            <a:srgbClr val="000000"/>
                          </a:solidFill>
                          <a:effectLst/>
                          <a:latin typeface="Arial"/>
                        </a:rPr>
                        <a:t>Načrtovan</a:t>
                      </a:r>
                      <a:r>
                        <a:rPr lang="en-GB" sz="1400" b="0" i="0" u="none" strike="noStrike" baseline="0" noProof="0" dirty="0">
                          <a:solidFill>
                            <a:srgbClr val="000000"/>
                          </a:solidFill>
                          <a:effectLst/>
                          <a:latin typeface="Arial"/>
                        </a:rPr>
                        <a:t> je </a:t>
                      </a:r>
                      <a:r>
                        <a:rPr lang="en-GB" sz="1400" b="0" i="0" u="none" strike="noStrike" baseline="0" noProof="0" dirty="0" err="1">
                          <a:solidFill>
                            <a:srgbClr val="000000"/>
                          </a:solidFill>
                          <a:effectLst/>
                          <a:latin typeface="Arial"/>
                        </a:rPr>
                        <a:t>ukrep</a:t>
                      </a:r>
                      <a:r>
                        <a:rPr lang="en-GB" sz="1400" b="0" i="0" u="none" strike="noStrike" baseline="0" noProof="0" dirty="0">
                          <a:solidFill>
                            <a:srgbClr val="000000"/>
                          </a:solidFill>
                          <a:effectLst/>
                          <a:latin typeface="Arial"/>
                        </a:rPr>
                        <a:t> INNOVUM, v </a:t>
                      </a:r>
                      <a:r>
                        <a:rPr lang="en-GB" sz="1400" b="0" i="0" u="none" strike="noStrike" baseline="0" noProof="0" dirty="0" err="1">
                          <a:solidFill>
                            <a:srgbClr val="000000"/>
                          </a:solidFill>
                          <a:effectLst/>
                          <a:latin typeface="Arial"/>
                        </a:rPr>
                        <a:t>okviru</a:t>
                      </a:r>
                      <a:r>
                        <a:rPr lang="en-GB" sz="1400" b="0" i="0" u="none" strike="noStrike" baseline="0" noProof="0" dirty="0">
                          <a:solidFill>
                            <a:srgbClr val="000000"/>
                          </a:solidFill>
                          <a:effectLst/>
                          <a:latin typeface="Arial"/>
                        </a:rPr>
                        <a:t> </a:t>
                      </a:r>
                      <a:r>
                        <a:rPr lang="en-GB" sz="1400" b="0" i="0" u="none" strike="noStrike" baseline="0" noProof="0" dirty="0" err="1">
                          <a:solidFill>
                            <a:srgbClr val="000000"/>
                          </a:solidFill>
                          <a:effectLst/>
                          <a:latin typeface="Arial"/>
                        </a:rPr>
                        <a:t>katerega</a:t>
                      </a:r>
                      <a:r>
                        <a:rPr lang="en-GB" sz="1400" b="0" i="0" u="none" strike="noStrike" baseline="0" noProof="0" dirty="0">
                          <a:solidFill>
                            <a:srgbClr val="000000"/>
                          </a:solidFill>
                          <a:effectLst/>
                          <a:latin typeface="Arial"/>
                        </a:rPr>
                        <a:t> </a:t>
                      </a:r>
                      <a:r>
                        <a:rPr lang="en-GB" sz="1400" b="0" i="0" u="none" strike="noStrike" baseline="0" noProof="0" dirty="0" err="1">
                          <a:solidFill>
                            <a:srgbClr val="000000"/>
                          </a:solidFill>
                          <a:effectLst/>
                          <a:latin typeface="Arial"/>
                        </a:rPr>
                        <a:t>bodo</a:t>
                      </a:r>
                      <a:r>
                        <a:rPr lang="en-GB" sz="1400" b="0" i="0" u="none" strike="noStrike" baseline="0" noProof="0" dirty="0">
                          <a:solidFill>
                            <a:srgbClr val="000000"/>
                          </a:solidFill>
                          <a:effectLst/>
                          <a:latin typeface="Arial"/>
                        </a:rPr>
                        <a:t> </a:t>
                      </a:r>
                      <a:r>
                        <a:rPr lang="en-GB" sz="1400" b="0" i="0" u="none" strike="noStrike" baseline="0" noProof="0" dirty="0" err="1">
                          <a:solidFill>
                            <a:srgbClr val="000000"/>
                          </a:solidFill>
                          <a:effectLst/>
                          <a:latin typeface="Arial"/>
                        </a:rPr>
                        <a:t>potekale</a:t>
                      </a:r>
                      <a:r>
                        <a:rPr lang="en-GB" sz="1400" b="0" i="0" u="none" strike="noStrike" baseline="0" noProof="0" dirty="0">
                          <a:solidFill>
                            <a:srgbClr val="000000"/>
                          </a:solidFill>
                          <a:effectLst/>
                          <a:latin typeface="Arial"/>
                        </a:rPr>
                        <a:t> </a:t>
                      </a:r>
                      <a:r>
                        <a:rPr lang="en-GB" sz="1400" b="0" i="0" u="none" strike="noStrike" baseline="0" noProof="0" dirty="0" err="1">
                          <a:solidFill>
                            <a:srgbClr val="000000"/>
                          </a:solidFill>
                          <a:effectLst/>
                          <a:latin typeface="Arial"/>
                        </a:rPr>
                        <a:t>operacije</a:t>
                      </a:r>
                      <a:r>
                        <a:rPr lang="en-GB" sz="1400" b="0" i="0" u="none" strike="noStrike" baseline="0" noProof="0" dirty="0">
                          <a:solidFill>
                            <a:srgbClr val="000000"/>
                          </a:solidFill>
                          <a:effectLst/>
                          <a:latin typeface="Arial"/>
                        </a:rPr>
                        <a:t> </a:t>
                      </a:r>
                      <a:r>
                        <a:rPr lang="en-GB" sz="1400" b="0" i="0" u="none" strike="noStrike" baseline="0" noProof="0" dirty="0" err="1">
                          <a:solidFill>
                            <a:srgbClr val="000000"/>
                          </a:solidFill>
                          <a:effectLst/>
                          <a:latin typeface="Arial"/>
                        </a:rPr>
                        <a:t>strateškega</a:t>
                      </a:r>
                      <a:r>
                        <a:rPr lang="en-GB" sz="1400" b="0" i="0" u="none" strike="noStrike" baseline="0" noProof="0" dirty="0">
                          <a:solidFill>
                            <a:srgbClr val="000000"/>
                          </a:solidFill>
                          <a:effectLst/>
                          <a:latin typeface="Arial"/>
                        </a:rPr>
                        <a:t> </a:t>
                      </a:r>
                      <a:r>
                        <a:rPr lang="en-GB" sz="1400" b="0" i="0" u="none" strike="noStrike" baseline="0" noProof="0" dirty="0" err="1">
                          <a:solidFill>
                            <a:srgbClr val="000000"/>
                          </a:solidFill>
                          <a:effectLst/>
                          <a:latin typeface="Arial"/>
                        </a:rPr>
                        <a:t>pomena</a:t>
                      </a:r>
                      <a:r>
                        <a:rPr lang="en-GB" sz="1400" b="0" i="0" u="none" strike="noStrike" baseline="0" noProof="0" dirty="0">
                          <a:solidFill>
                            <a:srgbClr val="000000"/>
                          </a:solidFill>
                          <a:effectLst/>
                          <a:latin typeface="Arial"/>
                        </a:rPr>
                        <a:t>. Za </a:t>
                      </a:r>
                      <a:r>
                        <a:rPr lang="en-GB" sz="1400" b="0" i="0" u="none" strike="noStrike" baseline="0" noProof="0" dirty="0" err="1">
                          <a:solidFill>
                            <a:srgbClr val="000000"/>
                          </a:solidFill>
                          <a:effectLst/>
                          <a:latin typeface="Arial"/>
                        </a:rPr>
                        <a:t>ukrep</a:t>
                      </a:r>
                      <a:r>
                        <a:rPr lang="en-GB" sz="1400" b="0" i="0" u="none" strike="noStrike" baseline="0" noProof="0" dirty="0">
                          <a:solidFill>
                            <a:srgbClr val="000000"/>
                          </a:solidFill>
                          <a:effectLst/>
                          <a:latin typeface="Arial"/>
                        </a:rPr>
                        <a:t> </a:t>
                      </a:r>
                      <a:r>
                        <a:rPr lang="en-GB" sz="1400" b="0" i="0" u="none" strike="noStrike" baseline="0" noProof="0" dirty="0" err="1">
                          <a:solidFill>
                            <a:srgbClr val="000000"/>
                          </a:solidFill>
                          <a:effectLst/>
                          <a:latin typeface="Arial"/>
                        </a:rPr>
                        <a:t>potekajo</a:t>
                      </a:r>
                      <a:r>
                        <a:rPr lang="en-GB" sz="1400" b="0" i="0" u="none" strike="noStrike" baseline="0" noProof="0" dirty="0">
                          <a:solidFill>
                            <a:srgbClr val="000000"/>
                          </a:solidFill>
                          <a:effectLst/>
                          <a:latin typeface="Arial"/>
                        </a:rPr>
                        <a:t> </a:t>
                      </a:r>
                      <a:r>
                        <a:rPr lang="en-GB" sz="1400" b="0" i="0" u="none" strike="noStrike" baseline="0" noProof="0" dirty="0" err="1">
                          <a:solidFill>
                            <a:srgbClr val="000000"/>
                          </a:solidFill>
                          <a:effectLst/>
                          <a:latin typeface="Arial"/>
                        </a:rPr>
                        <a:t>pripravljane</a:t>
                      </a:r>
                      <a:r>
                        <a:rPr lang="en-GB" sz="1400" b="0" i="0" u="none" strike="noStrike" baseline="0" noProof="0" dirty="0">
                          <a:solidFill>
                            <a:srgbClr val="000000"/>
                          </a:solidFill>
                          <a:effectLst/>
                          <a:latin typeface="Arial"/>
                        </a:rPr>
                        <a:t> </a:t>
                      </a:r>
                      <a:r>
                        <a:rPr lang="en-GB" sz="1400" b="0" i="0" u="none" strike="noStrike" baseline="0" noProof="0" dirty="0" err="1">
                          <a:solidFill>
                            <a:srgbClr val="000000"/>
                          </a:solidFill>
                          <a:effectLst/>
                          <a:latin typeface="Arial"/>
                        </a:rPr>
                        <a:t>aktivnosti</a:t>
                      </a:r>
                      <a:r>
                        <a:rPr lang="en-GB" sz="1400" b="0" i="0" u="none" strike="noStrike" baseline="0" noProof="0" dirty="0">
                          <a:solidFill>
                            <a:srgbClr val="000000"/>
                          </a:solidFill>
                          <a:effectLst/>
                          <a:latin typeface="Arial"/>
                        </a:rPr>
                        <a:t>, </a:t>
                      </a:r>
                      <a:r>
                        <a:rPr lang="en-GB" sz="1400" b="0" i="0" u="none" strike="noStrike" baseline="0" noProof="0" dirty="0" err="1">
                          <a:solidFill>
                            <a:srgbClr val="000000"/>
                          </a:solidFill>
                          <a:effectLst/>
                          <a:latin typeface="Arial"/>
                        </a:rPr>
                        <a:t>povezane</a:t>
                      </a:r>
                      <a:r>
                        <a:rPr lang="en-GB" sz="1400" b="0" i="0" u="none" strike="noStrike" baseline="0" noProof="0" dirty="0">
                          <a:solidFill>
                            <a:srgbClr val="000000"/>
                          </a:solidFill>
                          <a:effectLst/>
                          <a:latin typeface="Arial"/>
                        </a:rPr>
                        <a:t> z </a:t>
                      </a:r>
                      <a:r>
                        <a:rPr lang="en-GB" sz="1400" b="0" i="0" u="none" strike="noStrike" baseline="0" noProof="0" dirty="0" err="1">
                          <a:solidFill>
                            <a:srgbClr val="000000"/>
                          </a:solidFill>
                          <a:effectLst/>
                          <a:latin typeface="Arial"/>
                        </a:rPr>
                        <a:t>izdelavo</a:t>
                      </a:r>
                      <a:r>
                        <a:rPr lang="en-GB" sz="1400" b="0" i="0" u="none" strike="noStrike" baseline="0" noProof="0" dirty="0">
                          <a:solidFill>
                            <a:srgbClr val="000000"/>
                          </a:solidFill>
                          <a:effectLst/>
                          <a:latin typeface="Arial"/>
                        </a:rPr>
                        <a:t> </a:t>
                      </a:r>
                      <a:r>
                        <a:rPr lang="en-GB" sz="1400" b="0" i="0" u="none" strike="noStrike" baseline="0" noProof="0" dirty="0" err="1">
                          <a:solidFill>
                            <a:srgbClr val="000000"/>
                          </a:solidFill>
                          <a:effectLst/>
                          <a:latin typeface="Arial"/>
                        </a:rPr>
                        <a:t>investicijske</a:t>
                      </a:r>
                      <a:r>
                        <a:rPr lang="en-GB" sz="1400" b="0" i="0" u="none" strike="noStrike" baseline="0" noProof="0" dirty="0">
                          <a:solidFill>
                            <a:srgbClr val="000000"/>
                          </a:solidFill>
                          <a:effectLst/>
                          <a:latin typeface="Arial"/>
                        </a:rPr>
                        <a:t> in </a:t>
                      </a:r>
                      <a:r>
                        <a:rPr lang="en-GB" sz="1400" b="0" i="0" u="none" strike="noStrike" baseline="0" noProof="0" dirty="0" err="1">
                          <a:solidFill>
                            <a:srgbClr val="000000"/>
                          </a:solidFill>
                          <a:effectLst/>
                          <a:latin typeface="Arial"/>
                        </a:rPr>
                        <a:t>projektne</a:t>
                      </a:r>
                      <a:r>
                        <a:rPr lang="en-GB" sz="1400" b="0" i="0" u="none" strike="noStrike" baseline="0" noProof="0" dirty="0">
                          <a:solidFill>
                            <a:srgbClr val="000000"/>
                          </a:solidFill>
                          <a:effectLst/>
                          <a:latin typeface="Arial"/>
                        </a:rPr>
                        <a:t> </a:t>
                      </a:r>
                      <a:r>
                        <a:rPr lang="en-GB" sz="1400" b="0" i="0" u="none" strike="noStrike" baseline="0" noProof="0" dirty="0" err="1">
                          <a:solidFill>
                            <a:srgbClr val="000000"/>
                          </a:solidFill>
                          <a:effectLst/>
                          <a:latin typeface="Arial"/>
                        </a:rPr>
                        <a:t>dokumentacije</a:t>
                      </a:r>
                      <a:r>
                        <a:rPr lang="en-GB" sz="1400" b="0" i="0" u="none" strike="noStrike" baseline="0" noProof="0" dirty="0">
                          <a:solidFill>
                            <a:srgbClr val="000000"/>
                          </a:solidFill>
                          <a:effectLst/>
                          <a:latin typeface="Arial"/>
                        </a:rPr>
                        <a:t>. Organ </a:t>
                      </a:r>
                      <a:r>
                        <a:rPr lang="en-GB" sz="1400" b="0" i="0" u="none" strike="noStrike" baseline="0" noProof="0" dirty="0" err="1">
                          <a:solidFill>
                            <a:srgbClr val="000000"/>
                          </a:solidFill>
                          <a:effectLst/>
                          <a:latin typeface="Arial"/>
                        </a:rPr>
                        <a:t>upravljanja</a:t>
                      </a:r>
                      <a:r>
                        <a:rPr lang="en-GB" sz="1400" b="0" i="0" u="none" strike="noStrike" baseline="0" noProof="0" dirty="0">
                          <a:solidFill>
                            <a:srgbClr val="000000"/>
                          </a:solidFill>
                          <a:effectLst/>
                          <a:latin typeface="Arial"/>
                        </a:rPr>
                        <a:t> </a:t>
                      </a:r>
                      <a:r>
                        <a:rPr lang="en-GB" sz="1400" b="0" i="0" u="none" strike="noStrike" baseline="0" noProof="0" dirty="0" err="1">
                          <a:solidFill>
                            <a:srgbClr val="000000"/>
                          </a:solidFill>
                          <a:effectLst/>
                          <a:latin typeface="Arial"/>
                        </a:rPr>
                        <a:t>načrtuje</a:t>
                      </a:r>
                      <a:r>
                        <a:rPr lang="en-GB" sz="1400" b="0" i="0" u="none" strike="noStrike" baseline="0" noProof="0" dirty="0">
                          <a:solidFill>
                            <a:srgbClr val="000000"/>
                          </a:solidFill>
                          <a:effectLst/>
                          <a:latin typeface="Arial"/>
                        </a:rPr>
                        <a:t> </a:t>
                      </a:r>
                      <a:r>
                        <a:rPr lang="en-GB" sz="1400" b="0" i="0" u="none" strike="noStrike" baseline="0" noProof="0" dirty="0" err="1">
                          <a:solidFill>
                            <a:srgbClr val="000000"/>
                          </a:solidFill>
                          <a:effectLst/>
                          <a:latin typeface="Arial"/>
                        </a:rPr>
                        <a:t>potrditev</a:t>
                      </a:r>
                      <a:r>
                        <a:rPr lang="en-GB" sz="1400" b="0" i="0" u="none" strike="noStrike" baseline="0" noProof="0" dirty="0">
                          <a:solidFill>
                            <a:srgbClr val="000000"/>
                          </a:solidFill>
                          <a:effectLst/>
                          <a:latin typeface="Arial"/>
                        </a:rPr>
                        <a:t> </a:t>
                      </a:r>
                      <a:r>
                        <a:rPr lang="en-GB" sz="1400" b="0" i="0" u="none" strike="noStrike" baseline="0" noProof="0" dirty="0" err="1">
                          <a:solidFill>
                            <a:srgbClr val="000000"/>
                          </a:solidFill>
                          <a:effectLst/>
                          <a:latin typeface="Arial"/>
                        </a:rPr>
                        <a:t>operacij</a:t>
                      </a:r>
                      <a:r>
                        <a:rPr lang="en-GB" sz="1400" b="0" i="0" u="none" strike="noStrike" baseline="0" noProof="0" dirty="0">
                          <a:solidFill>
                            <a:srgbClr val="000000"/>
                          </a:solidFill>
                          <a:effectLst/>
                          <a:latin typeface="Arial"/>
                        </a:rPr>
                        <a:t> v </a:t>
                      </a:r>
                      <a:r>
                        <a:rPr lang="en-GB" sz="1400" b="0" i="0" u="none" strike="noStrike" baseline="0" noProof="0" dirty="0" err="1">
                          <a:solidFill>
                            <a:srgbClr val="000000"/>
                          </a:solidFill>
                          <a:effectLst/>
                          <a:latin typeface="Arial"/>
                        </a:rPr>
                        <a:t>letu</a:t>
                      </a:r>
                      <a:r>
                        <a:rPr lang="en-GB" sz="1400" b="0" i="0" u="none" strike="noStrike" baseline="0" noProof="0" dirty="0">
                          <a:solidFill>
                            <a:srgbClr val="000000"/>
                          </a:solidFill>
                          <a:effectLst/>
                          <a:latin typeface="Arial"/>
                        </a:rPr>
                        <a:t> 2026. </a:t>
                      </a:r>
                      <a:r>
                        <a:rPr lang="en-GB" sz="1400" b="0" i="0" u="none" strike="noStrike" baseline="0" noProof="0" dirty="0" err="1">
                          <a:solidFill>
                            <a:srgbClr val="000000"/>
                          </a:solidFill>
                          <a:effectLst/>
                          <a:latin typeface="Arial"/>
                        </a:rPr>
                        <a:t>Ostali</a:t>
                      </a:r>
                      <a:r>
                        <a:rPr lang="en-GB" sz="1400" b="0" i="0" u="none" strike="noStrike" baseline="0" noProof="0" dirty="0">
                          <a:solidFill>
                            <a:srgbClr val="000000"/>
                          </a:solidFill>
                          <a:effectLst/>
                          <a:latin typeface="Arial"/>
                        </a:rPr>
                        <a:t> </a:t>
                      </a:r>
                      <a:r>
                        <a:rPr lang="en-GB" sz="1400" b="0" i="0" u="none" strike="noStrike" baseline="0" noProof="0" dirty="0" err="1">
                          <a:solidFill>
                            <a:srgbClr val="000000"/>
                          </a:solidFill>
                          <a:effectLst/>
                          <a:latin typeface="Arial"/>
                        </a:rPr>
                        <a:t>ukrepi</a:t>
                      </a:r>
                      <a:r>
                        <a:rPr lang="en-GB" sz="1400" b="0" i="0" u="none" strike="noStrike" baseline="0" noProof="0" dirty="0">
                          <a:solidFill>
                            <a:srgbClr val="000000"/>
                          </a:solidFill>
                          <a:effectLst/>
                          <a:latin typeface="Arial"/>
                        </a:rPr>
                        <a:t> </a:t>
                      </a:r>
                      <a:r>
                        <a:rPr lang="en-GB" sz="1400" b="0" i="0" u="none" strike="noStrike" baseline="0" noProof="0" dirty="0" err="1">
                          <a:solidFill>
                            <a:srgbClr val="000000"/>
                          </a:solidFill>
                          <a:effectLst/>
                          <a:latin typeface="Arial"/>
                        </a:rPr>
                        <a:t>vzgojno</a:t>
                      </a:r>
                      <a:r>
                        <a:rPr lang="en-GB" sz="1400" b="0" i="0" u="none" strike="noStrike" baseline="0" noProof="0" dirty="0">
                          <a:solidFill>
                            <a:srgbClr val="000000"/>
                          </a:solidFill>
                          <a:effectLst/>
                          <a:latin typeface="Arial"/>
                        </a:rPr>
                        <a:t> - </a:t>
                      </a:r>
                      <a:r>
                        <a:rPr lang="en-GB" sz="1400" b="0" i="0" u="none" strike="noStrike" baseline="0" noProof="0" dirty="0" err="1">
                          <a:solidFill>
                            <a:srgbClr val="000000"/>
                          </a:solidFill>
                          <a:effectLst/>
                          <a:latin typeface="Arial"/>
                        </a:rPr>
                        <a:t>izobraževalne</a:t>
                      </a:r>
                      <a:r>
                        <a:rPr lang="en-GB" sz="1400" b="0" i="0" u="none" strike="noStrike" baseline="0" noProof="0" dirty="0">
                          <a:solidFill>
                            <a:srgbClr val="000000"/>
                          </a:solidFill>
                          <a:effectLst/>
                          <a:latin typeface="Arial"/>
                        </a:rPr>
                        <a:t> </a:t>
                      </a:r>
                      <a:r>
                        <a:rPr lang="en-GB" sz="1400" b="0" i="0" u="none" strike="noStrike" baseline="0" noProof="0" dirty="0" err="1">
                          <a:solidFill>
                            <a:srgbClr val="000000"/>
                          </a:solidFill>
                          <a:effectLst/>
                          <a:latin typeface="Arial"/>
                        </a:rPr>
                        <a:t>infrastrukture</a:t>
                      </a:r>
                      <a:r>
                        <a:rPr lang="en-GB" sz="1400" b="0" i="0" u="none" strike="noStrike" baseline="0" noProof="0" dirty="0">
                          <a:solidFill>
                            <a:srgbClr val="000000"/>
                          </a:solidFill>
                          <a:effectLst/>
                          <a:latin typeface="Arial"/>
                        </a:rPr>
                        <a:t> so v </a:t>
                      </a:r>
                      <a:r>
                        <a:rPr lang="en-GB" sz="1400" b="0" i="0" u="none" strike="noStrike" baseline="0" noProof="0" dirty="0" err="1">
                          <a:solidFill>
                            <a:srgbClr val="000000"/>
                          </a:solidFill>
                          <a:effectLst/>
                          <a:latin typeface="Arial"/>
                        </a:rPr>
                        <a:t>pripravi</a:t>
                      </a:r>
                      <a:r>
                        <a:rPr lang="en-GB" sz="1400" b="0" i="0" u="none" strike="noStrike" baseline="0" noProof="0" dirty="0">
                          <a:solidFill>
                            <a:srgbClr val="000000"/>
                          </a:solidFill>
                          <a:effectLst/>
                          <a:latin typeface="Arial"/>
                        </a:rPr>
                        <a:t>.</a:t>
                      </a:r>
                    </a:p>
                    <a:p>
                      <a:pPr marL="0" lvl="0" indent="0" algn="l">
                        <a:lnSpc>
                          <a:spcPct val="100000"/>
                        </a:lnSpc>
                        <a:buNone/>
                      </a:pPr>
                      <a:endParaRPr lang="en-GB" sz="1400" b="1" i="0" u="none" strike="noStrike" baseline="0" noProof="0" dirty="0">
                        <a:solidFill>
                          <a:srgbClr val="000000"/>
                        </a:solidFill>
                        <a:effectLst/>
                        <a:highlight>
                          <a:srgbClr val="FFFF00"/>
                        </a:highlight>
                        <a:latin typeface="Arial"/>
                      </a:endParaRPr>
                    </a:p>
                    <a:p>
                      <a:pPr marL="0" lvl="0" indent="0" algn="l">
                        <a:lnSpc>
                          <a:spcPct val="100000"/>
                        </a:lnSpc>
                        <a:buNone/>
                      </a:pPr>
                      <a:r>
                        <a:rPr lang="en-GB" sz="1400" b="1" i="0" u="none" strike="noStrike" kern="1200" baseline="0" noProof="0" dirty="0">
                          <a:solidFill>
                            <a:srgbClr val="000000"/>
                          </a:solidFill>
                          <a:effectLst/>
                          <a:latin typeface="Arial"/>
                          <a:ea typeface="+mn-ea"/>
                          <a:cs typeface="+mn-cs"/>
                        </a:rPr>
                        <a:t>RSO4.3</a:t>
                      </a:r>
                      <a:r>
                        <a:rPr lang="en-GB" sz="1400" b="0" i="0" u="none" strike="noStrike" kern="1200" baseline="0" noProof="0" dirty="0">
                          <a:solidFill>
                            <a:srgbClr val="000000"/>
                          </a:solidFill>
                          <a:effectLst/>
                          <a:latin typeface="Arial"/>
                          <a:ea typeface="+mn-ea"/>
                          <a:cs typeface="+mn-cs"/>
                        </a:rPr>
                        <a:t>: </a:t>
                      </a:r>
                      <a:r>
                        <a:rPr lang="en-GB" sz="1400" b="0" i="0" u="none" strike="noStrike" kern="1200" baseline="0" noProof="0" dirty="0" err="1">
                          <a:solidFill>
                            <a:srgbClr val="000000"/>
                          </a:solidFill>
                          <a:effectLst/>
                          <a:latin typeface="Arial"/>
                          <a:ea typeface="+mn-ea"/>
                          <a:cs typeface="+mn-cs"/>
                        </a:rPr>
                        <a:t>Izvaja</a:t>
                      </a:r>
                      <a:r>
                        <a:rPr lang="en-GB" sz="1400" b="0" i="0" u="none" strike="noStrike" kern="1200" baseline="0" noProof="0" dirty="0">
                          <a:solidFill>
                            <a:srgbClr val="000000"/>
                          </a:solidFill>
                          <a:effectLst/>
                          <a:latin typeface="Arial"/>
                          <a:ea typeface="+mn-ea"/>
                          <a:cs typeface="+mn-cs"/>
                        </a:rPr>
                        <a:t> se </a:t>
                      </a:r>
                      <a:r>
                        <a:rPr lang="en-GB" sz="1400" b="0" i="0" u="none" strike="noStrike" kern="1200" baseline="0" noProof="0" dirty="0" err="1">
                          <a:solidFill>
                            <a:srgbClr val="000000"/>
                          </a:solidFill>
                          <a:effectLst/>
                          <a:latin typeface="Arial"/>
                          <a:ea typeface="+mn-ea"/>
                          <a:cs typeface="+mn-cs"/>
                        </a:rPr>
                        <a:t>pregled</a:t>
                      </a:r>
                      <a:r>
                        <a:rPr lang="en-GB" sz="1400" b="0" i="0" u="none" strike="noStrike" kern="1200" baseline="0" noProof="0" dirty="0">
                          <a:solidFill>
                            <a:srgbClr val="000000"/>
                          </a:solidFill>
                          <a:effectLst/>
                          <a:latin typeface="Arial"/>
                          <a:ea typeface="+mn-ea"/>
                          <a:cs typeface="+mn-cs"/>
                        </a:rPr>
                        <a:t> vlog in </a:t>
                      </a:r>
                      <a:r>
                        <a:rPr lang="en-GB" sz="1400" b="0" i="0" u="none" strike="noStrike" kern="1200" baseline="0" noProof="0" dirty="0" err="1">
                          <a:solidFill>
                            <a:srgbClr val="000000"/>
                          </a:solidFill>
                          <a:effectLst/>
                          <a:latin typeface="Arial"/>
                          <a:ea typeface="+mn-ea"/>
                          <a:cs typeface="+mn-cs"/>
                        </a:rPr>
                        <a:t>izbor</a:t>
                      </a:r>
                      <a:r>
                        <a:rPr lang="en-GB" sz="1400" b="0" i="0" u="none" strike="noStrike" kern="1200" baseline="0" noProof="0" dirty="0">
                          <a:solidFill>
                            <a:srgbClr val="000000"/>
                          </a:solidFill>
                          <a:effectLst/>
                          <a:latin typeface="Arial"/>
                          <a:ea typeface="+mn-ea"/>
                          <a:cs typeface="+mn-cs"/>
                        </a:rPr>
                        <a:t> </a:t>
                      </a:r>
                      <a:r>
                        <a:rPr lang="en-GB" sz="1400" b="0" i="0" u="none" strike="noStrike" kern="1200" baseline="0" noProof="0" dirty="0" err="1">
                          <a:solidFill>
                            <a:srgbClr val="000000"/>
                          </a:solidFill>
                          <a:effectLst/>
                          <a:latin typeface="Arial"/>
                          <a:ea typeface="+mn-ea"/>
                          <a:cs typeface="+mn-cs"/>
                        </a:rPr>
                        <a:t>izvajalca</a:t>
                      </a:r>
                      <a:r>
                        <a:rPr lang="en-GB" sz="1400" b="0" i="0" u="none" strike="noStrike" kern="1200" baseline="0" noProof="0" dirty="0">
                          <a:solidFill>
                            <a:srgbClr val="000000"/>
                          </a:solidFill>
                          <a:effectLst/>
                          <a:latin typeface="Arial"/>
                          <a:ea typeface="+mn-ea"/>
                          <a:cs typeface="+mn-cs"/>
                        </a:rPr>
                        <a:t> za </a:t>
                      </a:r>
                      <a:r>
                        <a:rPr lang="en-GB" sz="1400" b="0" i="0" u="none" strike="noStrike" kern="1200" baseline="0" noProof="0" dirty="0" err="1">
                          <a:solidFill>
                            <a:srgbClr val="000000"/>
                          </a:solidFill>
                          <a:effectLst/>
                          <a:latin typeface="Arial"/>
                          <a:ea typeface="+mn-ea"/>
                          <a:cs typeface="+mn-cs"/>
                        </a:rPr>
                        <a:t>Javni</a:t>
                      </a:r>
                      <a:r>
                        <a:rPr lang="en-GB" sz="1400" b="0" i="0" u="none" strike="noStrike" kern="1200" baseline="0" noProof="0" dirty="0">
                          <a:solidFill>
                            <a:srgbClr val="000000"/>
                          </a:solidFill>
                          <a:effectLst/>
                          <a:latin typeface="Arial"/>
                          <a:ea typeface="+mn-ea"/>
                          <a:cs typeface="+mn-cs"/>
                        </a:rPr>
                        <a:t> </a:t>
                      </a:r>
                      <a:r>
                        <a:rPr lang="en-GB" sz="1400" b="0" i="0" u="none" strike="noStrike" kern="1200" baseline="0" noProof="0" dirty="0" err="1">
                          <a:solidFill>
                            <a:srgbClr val="000000"/>
                          </a:solidFill>
                          <a:effectLst/>
                          <a:latin typeface="Arial"/>
                          <a:ea typeface="+mn-ea"/>
                          <a:cs typeface="+mn-cs"/>
                        </a:rPr>
                        <a:t>razpis</a:t>
                      </a:r>
                      <a:r>
                        <a:rPr lang="en-GB" sz="1400" b="0" i="0" u="none" strike="noStrike" kern="1200" baseline="0" noProof="0" dirty="0">
                          <a:solidFill>
                            <a:srgbClr val="000000"/>
                          </a:solidFill>
                          <a:effectLst/>
                          <a:latin typeface="Arial"/>
                          <a:ea typeface="+mn-ea"/>
                          <a:cs typeface="+mn-cs"/>
                        </a:rPr>
                        <a:t> za </a:t>
                      </a:r>
                      <a:r>
                        <a:rPr lang="en-GB" sz="1400" b="0" i="0" u="none" strike="noStrike" kern="1200" baseline="0" noProof="0" dirty="0" err="1">
                          <a:solidFill>
                            <a:srgbClr val="000000"/>
                          </a:solidFill>
                          <a:effectLst/>
                          <a:latin typeface="Arial"/>
                          <a:ea typeface="+mn-ea"/>
                          <a:cs typeface="+mn-cs"/>
                        </a:rPr>
                        <a:t>sofinanciranje</a:t>
                      </a:r>
                      <a:r>
                        <a:rPr lang="en-GB" sz="1400" b="0" i="0" u="none" strike="noStrike" kern="1200" baseline="0" noProof="0" dirty="0">
                          <a:solidFill>
                            <a:srgbClr val="000000"/>
                          </a:solidFill>
                          <a:effectLst/>
                          <a:latin typeface="Arial"/>
                          <a:ea typeface="+mn-ea"/>
                          <a:cs typeface="+mn-cs"/>
                        </a:rPr>
                        <a:t> </a:t>
                      </a:r>
                      <a:r>
                        <a:rPr lang="en-GB" sz="1400" b="0" i="0" u="none" strike="noStrike" kern="1200" baseline="0" noProof="0" dirty="0" err="1">
                          <a:solidFill>
                            <a:srgbClr val="000000"/>
                          </a:solidFill>
                          <a:effectLst/>
                          <a:latin typeface="Arial"/>
                          <a:ea typeface="+mn-ea"/>
                          <a:cs typeface="+mn-cs"/>
                        </a:rPr>
                        <a:t>projektov</a:t>
                      </a:r>
                      <a:r>
                        <a:rPr lang="en-GB" sz="1400" b="0" i="0" u="none" strike="noStrike" kern="1200" baseline="0" noProof="0" dirty="0">
                          <a:solidFill>
                            <a:srgbClr val="000000"/>
                          </a:solidFill>
                          <a:effectLst/>
                          <a:latin typeface="Arial"/>
                          <a:ea typeface="+mn-ea"/>
                          <a:cs typeface="+mn-cs"/>
                        </a:rPr>
                        <a:t> za </a:t>
                      </a:r>
                      <a:r>
                        <a:rPr lang="en-GB" sz="1400" b="0" i="0" u="none" strike="noStrike" kern="1200" baseline="0" noProof="0" dirty="0" err="1">
                          <a:solidFill>
                            <a:srgbClr val="000000"/>
                          </a:solidFill>
                          <a:effectLst/>
                          <a:latin typeface="Arial"/>
                          <a:ea typeface="+mn-ea"/>
                          <a:cs typeface="+mn-cs"/>
                        </a:rPr>
                        <a:t>vzpostavitev</a:t>
                      </a:r>
                      <a:r>
                        <a:rPr lang="en-GB" sz="1400" b="0" i="0" u="none" strike="noStrike" kern="1200" baseline="0" noProof="0" dirty="0">
                          <a:solidFill>
                            <a:srgbClr val="000000"/>
                          </a:solidFill>
                          <a:effectLst/>
                          <a:latin typeface="Arial"/>
                          <a:ea typeface="+mn-ea"/>
                          <a:cs typeface="+mn-cs"/>
                        </a:rPr>
                        <a:t> </a:t>
                      </a:r>
                      <a:r>
                        <a:rPr lang="en-GB" sz="1400" b="0" i="0" u="none" strike="noStrike" kern="1200" baseline="0" noProof="0" dirty="0" err="1">
                          <a:solidFill>
                            <a:srgbClr val="000000"/>
                          </a:solidFill>
                          <a:effectLst/>
                          <a:latin typeface="Arial"/>
                          <a:ea typeface="+mn-ea"/>
                          <a:cs typeface="+mn-cs"/>
                        </a:rPr>
                        <a:t>prostorov</a:t>
                      </a:r>
                      <a:r>
                        <a:rPr lang="en-GB" sz="1400" b="0" i="0" u="none" strike="noStrike" kern="1200" baseline="0" noProof="0" dirty="0">
                          <a:solidFill>
                            <a:srgbClr val="000000"/>
                          </a:solidFill>
                          <a:effectLst/>
                          <a:latin typeface="Arial"/>
                          <a:ea typeface="+mn-ea"/>
                          <a:cs typeface="+mn-cs"/>
                        </a:rPr>
                        <a:t> z </a:t>
                      </a:r>
                      <a:r>
                        <a:rPr lang="en-GB" sz="1400" b="0" i="0" u="none" strike="noStrike" kern="1200" baseline="0" noProof="0" dirty="0" err="1">
                          <a:solidFill>
                            <a:srgbClr val="000000"/>
                          </a:solidFill>
                          <a:effectLst/>
                          <a:latin typeface="Arial"/>
                          <a:ea typeface="+mn-ea"/>
                          <a:cs typeface="+mn-cs"/>
                        </a:rPr>
                        <a:t>izgradnjo</a:t>
                      </a:r>
                      <a:r>
                        <a:rPr lang="en-GB" sz="1400" b="0" i="0" u="none" strike="noStrike" kern="1200" baseline="0" noProof="0" dirty="0">
                          <a:solidFill>
                            <a:srgbClr val="000000"/>
                          </a:solidFill>
                          <a:effectLst/>
                          <a:latin typeface="Arial"/>
                          <a:ea typeface="+mn-ea"/>
                          <a:cs typeface="+mn-cs"/>
                        </a:rPr>
                        <a:t>, </a:t>
                      </a:r>
                      <a:r>
                        <a:rPr lang="en-GB" sz="1400" b="0" i="0" u="none" strike="noStrike" kern="1200" baseline="0" noProof="0" dirty="0" err="1">
                          <a:solidFill>
                            <a:srgbClr val="000000"/>
                          </a:solidFill>
                          <a:effectLst/>
                          <a:latin typeface="Arial"/>
                          <a:ea typeface="+mn-ea"/>
                          <a:cs typeface="+mn-cs"/>
                        </a:rPr>
                        <a:t>nakupom</a:t>
                      </a:r>
                      <a:r>
                        <a:rPr lang="en-GB" sz="1400" b="0" i="0" u="none" strike="noStrike" kern="1200" baseline="0" noProof="0" dirty="0">
                          <a:solidFill>
                            <a:srgbClr val="000000"/>
                          </a:solidFill>
                          <a:effectLst/>
                          <a:latin typeface="Arial"/>
                          <a:ea typeface="+mn-ea"/>
                          <a:cs typeface="+mn-cs"/>
                        </a:rPr>
                        <a:t> </a:t>
                      </a:r>
                      <a:r>
                        <a:rPr lang="en-GB" sz="1400" b="0" i="0" u="none" strike="noStrike" kern="1200" baseline="0" noProof="0" dirty="0" err="1">
                          <a:solidFill>
                            <a:srgbClr val="000000"/>
                          </a:solidFill>
                          <a:effectLst/>
                          <a:latin typeface="Arial"/>
                          <a:ea typeface="+mn-ea"/>
                          <a:cs typeface="+mn-cs"/>
                        </a:rPr>
                        <a:t>ali</a:t>
                      </a:r>
                      <a:r>
                        <a:rPr lang="en-GB" sz="1400" b="0" i="0" u="none" strike="noStrike" kern="1200" baseline="0" noProof="0" dirty="0">
                          <a:solidFill>
                            <a:srgbClr val="000000"/>
                          </a:solidFill>
                          <a:effectLst/>
                          <a:latin typeface="Arial"/>
                          <a:ea typeface="+mn-ea"/>
                          <a:cs typeface="+mn-cs"/>
                        </a:rPr>
                        <a:t> </a:t>
                      </a:r>
                      <a:r>
                        <a:rPr lang="en-GB" sz="1400" b="0" i="0" u="none" strike="noStrike" kern="1200" baseline="0" noProof="0" dirty="0" err="1">
                          <a:solidFill>
                            <a:srgbClr val="000000"/>
                          </a:solidFill>
                          <a:effectLst/>
                          <a:latin typeface="Arial"/>
                          <a:ea typeface="+mn-ea"/>
                          <a:cs typeface="+mn-cs"/>
                        </a:rPr>
                        <a:t>adaptacijo</a:t>
                      </a:r>
                      <a:r>
                        <a:rPr lang="en-GB" sz="1400" b="0" i="0" u="none" strike="noStrike" kern="1200" baseline="0" noProof="0" dirty="0">
                          <a:solidFill>
                            <a:srgbClr val="000000"/>
                          </a:solidFill>
                          <a:effectLst/>
                          <a:latin typeface="Arial"/>
                          <a:ea typeface="+mn-ea"/>
                          <a:cs typeface="+mn-cs"/>
                        </a:rPr>
                        <a:t> </a:t>
                      </a:r>
                      <a:r>
                        <a:rPr lang="en-GB" sz="1400" b="0" i="0" u="none" strike="noStrike" kern="1200" baseline="0" noProof="0" dirty="0" err="1">
                          <a:solidFill>
                            <a:srgbClr val="000000"/>
                          </a:solidFill>
                          <a:effectLst/>
                          <a:latin typeface="Arial"/>
                          <a:ea typeface="+mn-ea"/>
                          <a:cs typeface="+mn-cs"/>
                        </a:rPr>
                        <a:t>prostorov</a:t>
                      </a:r>
                      <a:r>
                        <a:rPr lang="en-GB" sz="1400" b="0" i="0" u="none" strike="noStrike" kern="1200" baseline="0" noProof="0" dirty="0">
                          <a:solidFill>
                            <a:srgbClr val="000000"/>
                          </a:solidFill>
                          <a:effectLst/>
                          <a:latin typeface="Arial"/>
                          <a:ea typeface="+mn-ea"/>
                          <a:cs typeface="+mn-cs"/>
                        </a:rPr>
                        <a:t> in </a:t>
                      </a:r>
                      <a:r>
                        <a:rPr lang="en-GB" sz="1400" b="0" i="0" u="none" strike="noStrike" kern="1200" baseline="0" noProof="0" dirty="0" err="1">
                          <a:solidFill>
                            <a:srgbClr val="000000"/>
                          </a:solidFill>
                          <a:effectLst/>
                          <a:latin typeface="Arial"/>
                          <a:ea typeface="+mn-ea"/>
                          <a:cs typeface="+mn-cs"/>
                        </a:rPr>
                        <a:t>opreme</a:t>
                      </a:r>
                      <a:r>
                        <a:rPr lang="en-GB" sz="1400" b="0" i="0" u="none" strike="noStrike" kern="1200" baseline="0" noProof="0" dirty="0">
                          <a:solidFill>
                            <a:srgbClr val="000000"/>
                          </a:solidFill>
                          <a:effectLst/>
                          <a:latin typeface="Arial"/>
                          <a:ea typeface="+mn-ea"/>
                          <a:cs typeface="+mn-cs"/>
                        </a:rPr>
                        <a:t> </a:t>
                      </a:r>
                      <a:r>
                        <a:rPr lang="en-GB" sz="1400" b="0" i="0" u="none" strike="noStrike" kern="1200" baseline="0" noProof="0" dirty="0" err="1">
                          <a:solidFill>
                            <a:srgbClr val="000000"/>
                          </a:solidFill>
                          <a:effectLst/>
                          <a:latin typeface="Arial"/>
                          <a:ea typeface="+mn-ea"/>
                          <a:cs typeface="+mn-cs"/>
                        </a:rPr>
                        <a:t>treh</a:t>
                      </a:r>
                      <a:r>
                        <a:rPr lang="en-GB" sz="1400" b="0" i="0" u="none" strike="noStrike" kern="1200" baseline="0" noProof="0" dirty="0">
                          <a:solidFill>
                            <a:srgbClr val="000000"/>
                          </a:solidFill>
                          <a:effectLst/>
                          <a:latin typeface="Arial"/>
                          <a:ea typeface="+mn-ea"/>
                          <a:cs typeface="+mn-cs"/>
                        </a:rPr>
                        <a:t> </a:t>
                      </a:r>
                      <a:r>
                        <a:rPr lang="en-GB" sz="1400" b="0" i="0" u="none" strike="noStrike" kern="1200" baseline="0" noProof="0" dirty="0" err="1">
                          <a:solidFill>
                            <a:srgbClr val="000000"/>
                          </a:solidFill>
                          <a:effectLst/>
                          <a:latin typeface="Arial"/>
                          <a:ea typeface="+mn-ea"/>
                          <a:cs typeface="+mn-cs"/>
                        </a:rPr>
                        <a:t>Skupnostnih</a:t>
                      </a:r>
                      <a:r>
                        <a:rPr lang="en-GB" sz="1400" b="0" i="0" u="none" strike="noStrike" kern="1200" baseline="0" noProof="0" dirty="0">
                          <a:solidFill>
                            <a:srgbClr val="000000"/>
                          </a:solidFill>
                          <a:effectLst/>
                          <a:latin typeface="Arial"/>
                          <a:ea typeface="+mn-ea"/>
                          <a:cs typeface="+mn-cs"/>
                        </a:rPr>
                        <a:t> </a:t>
                      </a:r>
                      <a:r>
                        <a:rPr lang="en-GB" sz="1400" b="0" i="0" u="none" strike="noStrike" kern="1200" baseline="0" noProof="0" dirty="0" err="1">
                          <a:solidFill>
                            <a:srgbClr val="000000"/>
                          </a:solidFill>
                          <a:effectLst/>
                          <a:latin typeface="Arial"/>
                          <a:ea typeface="+mn-ea"/>
                          <a:cs typeface="+mn-cs"/>
                        </a:rPr>
                        <a:t>centrov</a:t>
                      </a:r>
                      <a:r>
                        <a:rPr lang="en-GB" sz="1400" b="0" i="0" u="none" strike="noStrike" kern="1200" baseline="0" noProof="0" dirty="0">
                          <a:solidFill>
                            <a:srgbClr val="000000"/>
                          </a:solidFill>
                          <a:effectLst/>
                          <a:latin typeface="Arial"/>
                          <a:ea typeface="+mn-ea"/>
                          <a:cs typeface="+mn-cs"/>
                        </a:rPr>
                        <a:t> za </a:t>
                      </a:r>
                      <a:r>
                        <a:rPr lang="en-GB" sz="1400" b="0" i="0" u="none" strike="noStrike" kern="1200" baseline="0" noProof="0" dirty="0" err="1">
                          <a:solidFill>
                            <a:srgbClr val="000000"/>
                          </a:solidFill>
                          <a:effectLst/>
                          <a:latin typeface="Arial"/>
                          <a:ea typeface="+mn-ea"/>
                          <a:cs typeface="+mn-cs"/>
                        </a:rPr>
                        <a:t>oskrbo</a:t>
                      </a:r>
                      <a:r>
                        <a:rPr lang="en-GB" sz="1400" b="0" i="0" u="none" strike="noStrike" kern="1200" baseline="0" noProof="0" dirty="0">
                          <a:solidFill>
                            <a:srgbClr val="000000"/>
                          </a:solidFill>
                          <a:effectLst/>
                          <a:latin typeface="Arial"/>
                          <a:ea typeface="+mn-ea"/>
                          <a:cs typeface="+mn-cs"/>
                        </a:rPr>
                        <a:t> </a:t>
                      </a:r>
                      <a:r>
                        <a:rPr lang="en-GB" sz="1400" b="0" i="0" u="none" strike="noStrike" kern="1200" baseline="0" noProof="0" dirty="0" err="1">
                          <a:solidFill>
                            <a:srgbClr val="000000"/>
                          </a:solidFill>
                          <a:effectLst/>
                          <a:latin typeface="Arial"/>
                          <a:ea typeface="+mn-ea"/>
                          <a:cs typeface="+mn-cs"/>
                        </a:rPr>
                        <a:t>oseb</a:t>
                      </a:r>
                      <a:r>
                        <a:rPr lang="en-GB" sz="1400" b="0" i="0" u="none" strike="noStrike" kern="1200" baseline="0" noProof="0" dirty="0">
                          <a:solidFill>
                            <a:srgbClr val="000000"/>
                          </a:solidFill>
                          <a:effectLst/>
                          <a:latin typeface="Arial"/>
                          <a:ea typeface="+mn-ea"/>
                          <a:cs typeface="+mn-cs"/>
                        </a:rPr>
                        <a:t> z </a:t>
                      </a:r>
                      <a:r>
                        <a:rPr lang="en-GB" sz="1400" b="0" i="0" u="none" strike="noStrike" kern="1200" baseline="0" noProof="0" dirty="0" err="1">
                          <a:solidFill>
                            <a:srgbClr val="000000"/>
                          </a:solidFill>
                          <a:effectLst/>
                          <a:latin typeface="Arial"/>
                          <a:ea typeface="+mn-ea"/>
                          <a:cs typeface="+mn-cs"/>
                        </a:rPr>
                        <a:t>demenco</a:t>
                      </a:r>
                      <a:r>
                        <a:rPr lang="en-GB" sz="1400" b="0" i="0" u="none" strike="noStrike" kern="1200" baseline="0" noProof="0" dirty="0">
                          <a:solidFill>
                            <a:srgbClr val="000000"/>
                          </a:solidFill>
                          <a:effectLst/>
                          <a:latin typeface="Arial"/>
                          <a:ea typeface="+mn-ea"/>
                          <a:cs typeface="+mn-cs"/>
                        </a:rPr>
                        <a:t> in </a:t>
                      </a:r>
                      <a:r>
                        <a:rPr lang="en-GB" sz="1400" b="0" i="0" u="none" strike="noStrike" kern="1200" baseline="0" noProof="0" dirty="0" err="1">
                          <a:solidFill>
                            <a:srgbClr val="000000"/>
                          </a:solidFill>
                          <a:effectLst/>
                          <a:latin typeface="Arial"/>
                          <a:ea typeface="+mn-ea"/>
                          <a:cs typeface="+mn-cs"/>
                        </a:rPr>
                        <a:t>drugimi</a:t>
                      </a:r>
                      <a:r>
                        <a:rPr lang="en-GB" sz="1400" b="0" i="0" u="none" strike="noStrike" kern="1200" baseline="0" noProof="0" dirty="0">
                          <a:solidFill>
                            <a:srgbClr val="000000"/>
                          </a:solidFill>
                          <a:effectLst/>
                          <a:latin typeface="Arial"/>
                          <a:ea typeface="+mn-ea"/>
                          <a:cs typeface="+mn-cs"/>
                        </a:rPr>
                        <a:t> </a:t>
                      </a:r>
                      <a:r>
                        <a:rPr lang="en-GB" sz="1400" b="0" i="0" u="none" strike="noStrike" kern="1200" baseline="0" noProof="0" dirty="0" err="1">
                          <a:solidFill>
                            <a:srgbClr val="000000"/>
                          </a:solidFill>
                          <a:effectLst/>
                          <a:latin typeface="Arial"/>
                          <a:ea typeface="+mn-ea"/>
                          <a:cs typeface="+mn-cs"/>
                        </a:rPr>
                        <a:t>oblikami</a:t>
                      </a:r>
                      <a:r>
                        <a:rPr lang="en-GB" sz="1400" b="0" i="0" u="none" strike="noStrike" kern="1200" baseline="0" noProof="0" dirty="0">
                          <a:solidFill>
                            <a:srgbClr val="000000"/>
                          </a:solidFill>
                          <a:effectLst/>
                          <a:latin typeface="Arial"/>
                          <a:ea typeface="+mn-ea"/>
                          <a:cs typeface="+mn-cs"/>
                        </a:rPr>
                        <a:t> </a:t>
                      </a:r>
                      <a:r>
                        <a:rPr lang="en-GB" sz="1400" b="0" i="0" u="none" strike="noStrike" kern="1200" baseline="0" noProof="0" dirty="0" err="1">
                          <a:solidFill>
                            <a:srgbClr val="000000"/>
                          </a:solidFill>
                          <a:effectLst/>
                          <a:latin typeface="Arial"/>
                          <a:ea typeface="+mn-ea"/>
                          <a:cs typeface="+mn-cs"/>
                        </a:rPr>
                        <a:t>upada</a:t>
                      </a:r>
                      <a:r>
                        <a:rPr lang="en-GB" sz="1400" b="0" i="0" u="none" strike="noStrike" kern="1200" baseline="0" noProof="0" dirty="0">
                          <a:solidFill>
                            <a:srgbClr val="000000"/>
                          </a:solidFill>
                          <a:effectLst/>
                          <a:latin typeface="Arial"/>
                          <a:ea typeface="+mn-ea"/>
                          <a:cs typeface="+mn-cs"/>
                        </a:rPr>
                        <a:t> </a:t>
                      </a:r>
                      <a:r>
                        <a:rPr lang="en-GB" sz="1400" b="0" i="0" u="none" strike="noStrike" kern="1200" baseline="0" noProof="0" dirty="0" err="1">
                          <a:solidFill>
                            <a:srgbClr val="000000"/>
                          </a:solidFill>
                          <a:effectLst/>
                          <a:latin typeface="Arial"/>
                          <a:ea typeface="+mn-ea"/>
                          <a:cs typeface="+mn-cs"/>
                        </a:rPr>
                        <a:t>kognitivnih</a:t>
                      </a:r>
                      <a:r>
                        <a:rPr lang="en-GB" sz="1400" b="0" i="0" u="none" strike="noStrike" kern="1200" baseline="0" noProof="0" dirty="0">
                          <a:solidFill>
                            <a:srgbClr val="000000"/>
                          </a:solidFill>
                          <a:effectLst/>
                          <a:latin typeface="Arial"/>
                          <a:ea typeface="+mn-ea"/>
                          <a:cs typeface="+mn-cs"/>
                        </a:rPr>
                        <a:t> </a:t>
                      </a:r>
                      <a:r>
                        <a:rPr lang="en-GB" sz="1400" b="0" i="0" u="none" strike="noStrike" kern="1200" baseline="0" noProof="0" dirty="0" err="1">
                          <a:solidFill>
                            <a:srgbClr val="000000"/>
                          </a:solidFill>
                          <a:effectLst/>
                          <a:latin typeface="Arial"/>
                          <a:ea typeface="+mn-ea"/>
                          <a:cs typeface="+mn-cs"/>
                        </a:rPr>
                        <a:t>funkcij</a:t>
                      </a:r>
                      <a:endParaRPr lang="en-GB" sz="1400" b="0" i="0" u="none" strike="noStrike" kern="1200" baseline="0" dirty="0">
                        <a:solidFill>
                          <a:srgbClr val="000000"/>
                        </a:solidFill>
                        <a:effectLst/>
                        <a:latin typeface="Arial"/>
                        <a:ea typeface="+mn-ea"/>
                        <a:cs typeface="+mn-cs"/>
                      </a:endParaRPr>
                    </a:p>
                    <a:p>
                      <a:pPr marL="0" lvl="0" indent="0" algn="l">
                        <a:lnSpc>
                          <a:spcPct val="100000"/>
                        </a:lnSpc>
                        <a:buNone/>
                      </a:pPr>
                      <a:endParaRPr lang="en-GB" sz="1400" b="0" i="0" u="none" strike="noStrike" kern="1200" baseline="0" noProof="0" dirty="0">
                        <a:solidFill>
                          <a:srgbClr val="000000"/>
                        </a:solidFill>
                        <a:effectLst/>
                        <a:latin typeface="Arial"/>
                        <a:ea typeface="+mn-ea"/>
                        <a:cs typeface="+mn-cs"/>
                      </a:endParaRPr>
                    </a:p>
                    <a:p>
                      <a:pPr marL="0" lvl="0" indent="0" algn="l">
                        <a:lnSpc>
                          <a:spcPct val="100000"/>
                        </a:lnSpc>
                        <a:buNone/>
                      </a:pPr>
                      <a:r>
                        <a:rPr lang="en-GB" sz="1400" b="1" i="0" u="none" strike="noStrike" baseline="0" noProof="0" dirty="0">
                          <a:solidFill>
                            <a:srgbClr val="000000"/>
                          </a:solidFill>
                          <a:effectLst/>
                          <a:latin typeface="Arial"/>
                        </a:rPr>
                        <a:t>RSO4.5</a:t>
                      </a:r>
                      <a:r>
                        <a:rPr lang="en-GB" sz="1400" b="0" i="0" u="none" strike="noStrike" baseline="0" noProof="0" dirty="0">
                          <a:solidFill>
                            <a:srgbClr val="000000"/>
                          </a:solidFill>
                          <a:effectLst/>
                          <a:latin typeface="Arial"/>
                        </a:rPr>
                        <a:t>: </a:t>
                      </a:r>
                      <a:r>
                        <a:rPr lang="en-GB" sz="1400" b="0" i="0" u="none" strike="noStrike" baseline="0" noProof="0" dirty="0" err="1">
                          <a:solidFill>
                            <a:srgbClr val="000000"/>
                          </a:solidFill>
                          <a:effectLst/>
                          <a:latin typeface="Arial"/>
                        </a:rPr>
                        <a:t>neposredno</a:t>
                      </a:r>
                      <a:r>
                        <a:rPr lang="en-GB" sz="1400" b="0" i="0" u="none" strike="noStrike" baseline="0" noProof="0" dirty="0">
                          <a:solidFill>
                            <a:srgbClr val="000000"/>
                          </a:solidFill>
                          <a:effectLst/>
                          <a:latin typeface="Arial"/>
                        </a:rPr>
                        <a:t> </a:t>
                      </a:r>
                      <a:r>
                        <a:rPr lang="en-GB" sz="1400" b="0" i="0" u="none" strike="noStrike" baseline="0" noProof="0" dirty="0" err="1">
                          <a:solidFill>
                            <a:srgbClr val="000000"/>
                          </a:solidFill>
                          <a:effectLst/>
                          <a:latin typeface="Arial"/>
                        </a:rPr>
                        <a:t>potrjenih</a:t>
                      </a:r>
                      <a:r>
                        <a:rPr lang="en-GB" sz="1400" b="0" i="0" u="none" strike="noStrike" baseline="0" noProof="0" dirty="0">
                          <a:solidFill>
                            <a:srgbClr val="000000"/>
                          </a:solidFill>
                          <a:effectLst/>
                          <a:latin typeface="Arial"/>
                        </a:rPr>
                        <a:t> 8 </a:t>
                      </a:r>
                      <a:r>
                        <a:rPr lang="en-GB" sz="1400" b="0" i="0" u="none" strike="noStrike" baseline="0" noProof="0" dirty="0" err="1">
                          <a:solidFill>
                            <a:srgbClr val="000000"/>
                          </a:solidFill>
                          <a:effectLst/>
                          <a:latin typeface="Arial"/>
                        </a:rPr>
                        <a:t>operacij</a:t>
                      </a:r>
                      <a:r>
                        <a:rPr lang="en-GB" sz="1400" b="0" i="0" u="none" strike="noStrike" baseline="0" noProof="0" dirty="0">
                          <a:solidFill>
                            <a:srgbClr val="000000"/>
                          </a:solidFill>
                          <a:effectLst/>
                          <a:latin typeface="Arial"/>
                        </a:rPr>
                        <a:t> (7 </a:t>
                      </a:r>
                      <a:r>
                        <a:rPr lang="en-GB" sz="1400" b="0" i="0" u="none" strike="noStrike" baseline="0" noProof="0" dirty="0" err="1">
                          <a:solidFill>
                            <a:srgbClr val="000000"/>
                          </a:solidFill>
                          <a:effectLst/>
                          <a:latin typeface="Arial"/>
                        </a:rPr>
                        <a:t>zdravstvene</a:t>
                      </a:r>
                      <a:r>
                        <a:rPr lang="en-GB" sz="1400" b="0" i="0" u="none" strike="noStrike" baseline="0" noProof="0" dirty="0">
                          <a:solidFill>
                            <a:srgbClr val="000000"/>
                          </a:solidFill>
                          <a:effectLst/>
                          <a:latin typeface="Arial"/>
                        </a:rPr>
                        <a:t> </a:t>
                      </a:r>
                      <a:r>
                        <a:rPr lang="en-GB" sz="1400" b="0" i="0" u="none" strike="noStrike" baseline="0" noProof="0" dirty="0" err="1">
                          <a:solidFill>
                            <a:srgbClr val="000000"/>
                          </a:solidFill>
                          <a:effectLst/>
                          <a:latin typeface="Arial"/>
                        </a:rPr>
                        <a:t>infrastrukture</a:t>
                      </a:r>
                      <a:r>
                        <a:rPr lang="en-GB" sz="1400" b="0" i="0" u="none" strike="noStrike" baseline="0" noProof="0" dirty="0">
                          <a:solidFill>
                            <a:srgbClr val="000000"/>
                          </a:solidFill>
                          <a:effectLst/>
                          <a:latin typeface="Arial"/>
                        </a:rPr>
                        <a:t> in 1 </a:t>
                      </a:r>
                      <a:r>
                        <a:rPr lang="en-GB" sz="1400" b="0" i="0" u="none" strike="noStrike" baseline="0" noProof="0" dirty="0" err="1">
                          <a:solidFill>
                            <a:srgbClr val="000000"/>
                          </a:solidFill>
                          <a:effectLst/>
                          <a:latin typeface="Arial"/>
                        </a:rPr>
                        <a:t>medicinska</a:t>
                      </a:r>
                      <a:r>
                        <a:rPr lang="en-GB" sz="1400" b="0" i="0" u="none" strike="noStrike" baseline="0" noProof="0" dirty="0">
                          <a:solidFill>
                            <a:srgbClr val="000000"/>
                          </a:solidFill>
                          <a:effectLst/>
                          <a:latin typeface="Arial"/>
                        </a:rPr>
                        <a:t> </a:t>
                      </a:r>
                      <a:r>
                        <a:rPr lang="en-GB" sz="1400" b="0" i="0" u="none" strike="noStrike" baseline="0" noProof="0" dirty="0" err="1">
                          <a:solidFill>
                            <a:srgbClr val="000000"/>
                          </a:solidFill>
                          <a:effectLst/>
                          <a:latin typeface="Arial"/>
                        </a:rPr>
                        <a:t>oprema</a:t>
                      </a:r>
                      <a:r>
                        <a:rPr lang="en-GB" sz="1400" b="0" i="0" u="none" strike="noStrike" baseline="0" noProof="0" dirty="0">
                          <a:solidFill>
                            <a:srgbClr val="000000"/>
                          </a:solidFill>
                          <a:effectLst/>
                          <a:latin typeface="Arial"/>
                        </a:rPr>
                        <a:t>)</a:t>
                      </a:r>
                    </a:p>
                    <a:p>
                      <a:pPr marL="0" lvl="0" indent="0" algn="l">
                        <a:lnSpc>
                          <a:spcPct val="100000"/>
                        </a:lnSpc>
                        <a:buNone/>
                      </a:pPr>
                      <a:endParaRPr lang="en-GB" sz="1400" b="0" i="0" u="none" strike="noStrike" baseline="0" noProof="0" dirty="0">
                        <a:solidFill>
                          <a:srgbClr val="000000"/>
                        </a:solidFill>
                        <a:effectLst/>
                        <a:highlight>
                          <a:srgbClr val="FFFF00"/>
                        </a:highlight>
                        <a:latin typeface="Arial"/>
                      </a:endParaRPr>
                    </a:p>
                    <a:p>
                      <a:pPr marL="0" lvl="0" indent="0" algn="l">
                        <a:lnSpc>
                          <a:spcPct val="100000"/>
                        </a:lnSpc>
                        <a:buNone/>
                      </a:pPr>
                      <a:r>
                        <a:rPr lang="en-GB" sz="1400" b="1" i="0" u="none" strike="noStrike" baseline="0" noProof="0" dirty="0">
                          <a:solidFill>
                            <a:srgbClr val="000000"/>
                          </a:solidFill>
                          <a:effectLst/>
                          <a:latin typeface="Arial"/>
                        </a:rPr>
                        <a:t>RSO4.6</a:t>
                      </a:r>
                      <a:r>
                        <a:rPr lang="en-GB" sz="1400" b="0" i="0" u="none" strike="noStrike" baseline="0" noProof="0" dirty="0">
                          <a:solidFill>
                            <a:srgbClr val="000000"/>
                          </a:solidFill>
                          <a:effectLst/>
                          <a:latin typeface="Arial"/>
                        </a:rPr>
                        <a:t>: </a:t>
                      </a:r>
                    </a:p>
                    <a:p>
                      <a:pPr marL="285750" lvl="0" indent="-285750" algn="l">
                        <a:lnSpc>
                          <a:spcPct val="100000"/>
                        </a:lnSpc>
                        <a:buFont typeface="Calibri"/>
                        <a:buChar char="-"/>
                      </a:pPr>
                      <a:r>
                        <a:rPr lang="en-GB" sz="1400" b="0" i="0" u="none" strike="noStrike" baseline="0" noProof="0" dirty="0">
                          <a:solidFill>
                            <a:srgbClr val="000000"/>
                          </a:solidFill>
                          <a:effectLst/>
                          <a:latin typeface="Arial"/>
                        </a:rPr>
                        <a:t>Na JR za </a:t>
                      </a:r>
                      <a:r>
                        <a:rPr lang="en-GB" sz="1400" b="0" i="0" u="none" strike="noStrike" baseline="0" noProof="0" dirty="0" err="1">
                          <a:solidFill>
                            <a:srgbClr val="000000"/>
                          </a:solidFill>
                          <a:effectLst/>
                          <a:latin typeface="Arial"/>
                        </a:rPr>
                        <a:t>obnovo</a:t>
                      </a:r>
                      <a:r>
                        <a:rPr lang="en-GB" sz="1400" b="0" i="0" u="none" strike="noStrike" baseline="0" noProof="0" dirty="0">
                          <a:solidFill>
                            <a:srgbClr val="000000"/>
                          </a:solidFill>
                          <a:effectLst/>
                          <a:latin typeface="Arial"/>
                        </a:rPr>
                        <a:t> in </a:t>
                      </a:r>
                      <a:r>
                        <a:rPr lang="en-GB" sz="1400" b="0" i="0" u="none" strike="noStrike" baseline="0" noProof="0" dirty="0" err="1">
                          <a:solidFill>
                            <a:srgbClr val="000000"/>
                          </a:solidFill>
                          <a:effectLst/>
                          <a:latin typeface="Arial"/>
                        </a:rPr>
                        <a:t>oživljanje</a:t>
                      </a:r>
                      <a:r>
                        <a:rPr lang="en-GB" sz="1400" b="0" i="0" u="none" strike="noStrike" baseline="0" noProof="0" dirty="0">
                          <a:solidFill>
                            <a:srgbClr val="000000"/>
                          </a:solidFill>
                          <a:effectLst/>
                          <a:latin typeface="Arial"/>
                        </a:rPr>
                        <a:t> </a:t>
                      </a:r>
                      <a:r>
                        <a:rPr lang="en-GB" sz="1400" b="0" i="0" u="none" strike="noStrike" baseline="0" noProof="0" dirty="0" err="1">
                          <a:solidFill>
                            <a:srgbClr val="000000"/>
                          </a:solidFill>
                          <a:effectLst/>
                          <a:latin typeface="Arial"/>
                        </a:rPr>
                        <a:t>občinskih</a:t>
                      </a:r>
                      <a:r>
                        <a:rPr lang="en-GB" sz="1400" b="0" i="0" u="none" strike="noStrike" baseline="0" noProof="0" dirty="0">
                          <a:solidFill>
                            <a:srgbClr val="000000"/>
                          </a:solidFill>
                          <a:effectLst/>
                          <a:latin typeface="Arial"/>
                        </a:rPr>
                        <a:t> </a:t>
                      </a:r>
                      <a:r>
                        <a:rPr lang="en-GB" sz="1400" b="0" i="0" u="none" strike="noStrike" baseline="0" noProof="0" dirty="0" err="1">
                          <a:solidFill>
                            <a:srgbClr val="000000"/>
                          </a:solidFill>
                          <a:effectLst/>
                          <a:latin typeface="Arial"/>
                        </a:rPr>
                        <a:t>kulturnih</a:t>
                      </a:r>
                      <a:r>
                        <a:rPr lang="en-GB" sz="1400" b="0" i="0" u="none" strike="noStrike" baseline="0" noProof="0" dirty="0">
                          <a:solidFill>
                            <a:srgbClr val="000000"/>
                          </a:solidFill>
                          <a:effectLst/>
                          <a:latin typeface="Arial"/>
                        </a:rPr>
                        <a:t> </a:t>
                      </a:r>
                      <a:r>
                        <a:rPr lang="en-GB" sz="1400" b="0" i="0" u="none" strike="noStrike" baseline="0" noProof="0" dirty="0" err="1">
                          <a:solidFill>
                            <a:srgbClr val="000000"/>
                          </a:solidFill>
                          <a:effectLst/>
                          <a:latin typeface="Arial"/>
                        </a:rPr>
                        <a:t>spomenikov</a:t>
                      </a:r>
                      <a:r>
                        <a:rPr lang="en-GB" sz="1400" b="0" i="0" u="none" strike="noStrike" baseline="0" noProof="0" dirty="0">
                          <a:solidFill>
                            <a:srgbClr val="000000"/>
                          </a:solidFill>
                          <a:effectLst/>
                          <a:latin typeface="Arial"/>
                        </a:rPr>
                        <a:t> – </a:t>
                      </a:r>
                      <a:r>
                        <a:rPr lang="en-GB" sz="1400" b="0" i="0" u="none" strike="noStrike" baseline="0" noProof="0" dirty="0" err="1">
                          <a:solidFill>
                            <a:srgbClr val="000000"/>
                          </a:solidFill>
                          <a:effectLst/>
                          <a:latin typeface="Arial"/>
                        </a:rPr>
                        <a:t>Vzhodna</a:t>
                      </a:r>
                      <a:r>
                        <a:rPr lang="en-GB" sz="1400" b="0" i="0" u="none" strike="noStrike" baseline="0" noProof="0" dirty="0">
                          <a:solidFill>
                            <a:srgbClr val="000000"/>
                          </a:solidFill>
                          <a:effectLst/>
                          <a:latin typeface="Arial"/>
                        </a:rPr>
                        <a:t> Slovenija (PT MK) je </a:t>
                      </a:r>
                      <a:r>
                        <a:rPr lang="en-GB" sz="1400" b="0" i="0" u="none" strike="noStrike" baseline="0" noProof="0" dirty="0" err="1">
                          <a:solidFill>
                            <a:srgbClr val="000000"/>
                          </a:solidFill>
                          <a:effectLst/>
                          <a:latin typeface="Arial"/>
                        </a:rPr>
                        <a:t>bilo</a:t>
                      </a:r>
                      <a:r>
                        <a:rPr lang="en-GB" sz="1400" b="0" i="0" u="none" strike="noStrike" baseline="0" noProof="0" dirty="0">
                          <a:solidFill>
                            <a:srgbClr val="000000"/>
                          </a:solidFill>
                          <a:effectLst/>
                          <a:latin typeface="Arial"/>
                        </a:rPr>
                        <a:t> </a:t>
                      </a:r>
                      <a:r>
                        <a:rPr lang="en-GB" sz="1400" b="0" i="0" u="none" strike="noStrike" baseline="0" noProof="0" dirty="0" err="1">
                          <a:solidFill>
                            <a:srgbClr val="000000"/>
                          </a:solidFill>
                          <a:effectLst/>
                          <a:latin typeface="Arial"/>
                        </a:rPr>
                        <a:t>izbranih</a:t>
                      </a:r>
                      <a:r>
                        <a:rPr lang="en-GB" sz="1400" b="0" i="0" u="none" strike="noStrike" baseline="0" noProof="0" dirty="0">
                          <a:solidFill>
                            <a:srgbClr val="000000"/>
                          </a:solidFill>
                          <a:effectLst/>
                          <a:latin typeface="Arial"/>
                        </a:rPr>
                        <a:t> 18 </a:t>
                      </a:r>
                      <a:r>
                        <a:rPr lang="en-GB" sz="1400" b="0" i="0" u="none" strike="noStrike" baseline="0" noProof="0" dirty="0" err="1">
                          <a:solidFill>
                            <a:srgbClr val="000000"/>
                          </a:solidFill>
                          <a:effectLst/>
                          <a:latin typeface="Arial"/>
                        </a:rPr>
                        <a:t>operacij</a:t>
                      </a:r>
                      <a:r>
                        <a:rPr lang="en-GB" sz="1400" b="0" i="0" u="none" strike="noStrike" baseline="0" noProof="0" dirty="0">
                          <a:solidFill>
                            <a:srgbClr val="000000"/>
                          </a:solidFill>
                          <a:effectLst/>
                          <a:latin typeface="Arial"/>
                        </a:rPr>
                        <a:t>. </a:t>
                      </a:r>
                      <a:r>
                        <a:rPr lang="en-GB" sz="1400" b="0" i="0" u="none" strike="noStrike" baseline="0" noProof="0" dirty="0" err="1">
                          <a:solidFill>
                            <a:srgbClr val="000000"/>
                          </a:solidFill>
                          <a:effectLst/>
                          <a:latin typeface="Arial"/>
                        </a:rPr>
                        <a:t>Pogodbe</a:t>
                      </a:r>
                      <a:r>
                        <a:rPr lang="en-GB" sz="1400" b="0" i="0" u="none" strike="noStrike" baseline="0" noProof="0" dirty="0">
                          <a:solidFill>
                            <a:srgbClr val="000000"/>
                          </a:solidFill>
                          <a:effectLst/>
                          <a:latin typeface="Arial"/>
                        </a:rPr>
                        <a:t> o </a:t>
                      </a:r>
                      <a:r>
                        <a:rPr lang="en-GB" sz="1400" b="0" i="0" u="none" strike="noStrike" baseline="0" noProof="0" dirty="0" err="1">
                          <a:solidFill>
                            <a:srgbClr val="000000"/>
                          </a:solidFill>
                          <a:effectLst/>
                          <a:latin typeface="Arial"/>
                        </a:rPr>
                        <a:t>sofinanciranju</a:t>
                      </a:r>
                      <a:r>
                        <a:rPr lang="en-GB" sz="1400" b="0" i="0" u="none" strike="noStrike" baseline="0" noProof="0" dirty="0">
                          <a:solidFill>
                            <a:srgbClr val="000000"/>
                          </a:solidFill>
                          <a:effectLst/>
                          <a:latin typeface="Arial"/>
                        </a:rPr>
                        <a:t> so bile </a:t>
                      </a:r>
                      <a:r>
                        <a:rPr lang="en-GB" sz="1400" b="0" i="0" u="none" strike="noStrike" baseline="0" noProof="0" dirty="0" err="1">
                          <a:solidFill>
                            <a:srgbClr val="000000"/>
                          </a:solidFill>
                          <a:effectLst/>
                          <a:latin typeface="Arial"/>
                        </a:rPr>
                        <a:t>podpisane</a:t>
                      </a:r>
                      <a:r>
                        <a:rPr lang="en-GB" sz="1400" b="0" i="0" u="none" strike="noStrike" baseline="0" noProof="0" dirty="0">
                          <a:solidFill>
                            <a:srgbClr val="000000"/>
                          </a:solidFill>
                          <a:effectLst/>
                          <a:latin typeface="Arial"/>
                        </a:rPr>
                        <a:t> </a:t>
                      </a:r>
                      <a:r>
                        <a:rPr lang="en-GB" sz="1400" b="0" i="0" u="none" strike="noStrike" baseline="0" noProof="0" dirty="0" err="1">
                          <a:solidFill>
                            <a:srgbClr val="000000"/>
                          </a:solidFill>
                          <a:effectLst/>
                          <a:latin typeface="Arial"/>
                        </a:rPr>
                        <a:t>poleti</a:t>
                      </a:r>
                      <a:r>
                        <a:rPr lang="en-GB" sz="1400" b="0" i="0" u="none" strike="noStrike" baseline="0" noProof="0" dirty="0">
                          <a:solidFill>
                            <a:srgbClr val="000000"/>
                          </a:solidFill>
                          <a:effectLst/>
                          <a:latin typeface="Arial"/>
                        </a:rPr>
                        <a:t> 2025, do </a:t>
                      </a:r>
                      <a:r>
                        <a:rPr lang="en-GB" sz="1400" b="0" i="0" u="none" strike="noStrike" baseline="0" noProof="0" dirty="0" err="1">
                          <a:solidFill>
                            <a:srgbClr val="000000"/>
                          </a:solidFill>
                          <a:effectLst/>
                          <a:latin typeface="Arial"/>
                        </a:rPr>
                        <a:t>konca</a:t>
                      </a:r>
                      <a:r>
                        <a:rPr lang="en-GB" sz="1400" b="0" i="0" u="none" strike="noStrike" baseline="0" noProof="0" dirty="0">
                          <a:solidFill>
                            <a:srgbClr val="000000"/>
                          </a:solidFill>
                          <a:effectLst/>
                          <a:latin typeface="Arial"/>
                        </a:rPr>
                        <a:t> </a:t>
                      </a:r>
                      <a:r>
                        <a:rPr lang="en-GB" sz="1400" b="0" i="0" u="none" strike="noStrike" baseline="0" noProof="0" dirty="0" err="1">
                          <a:solidFill>
                            <a:srgbClr val="000000"/>
                          </a:solidFill>
                          <a:effectLst/>
                          <a:latin typeface="Arial"/>
                        </a:rPr>
                        <a:t>leta</a:t>
                      </a:r>
                      <a:r>
                        <a:rPr lang="en-GB" sz="1400" b="0" i="0" u="none" strike="noStrike" baseline="0" noProof="0" dirty="0">
                          <a:solidFill>
                            <a:srgbClr val="000000"/>
                          </a:solidFill>
                          <a:effectLst/>
                          <a:latin typeface="Arial"/>
                        </a:rPr>
                        <a:t> 2025 se </a:t>
                      </a:r>
                      <a:r>
                        <a:rPr lang="en-GB" sz="1400" b="0" i="0" u="none" strike="noStrike" baseline="0" noProof="0" dirty="0" err="1">
                          <a:solidFill>
                            <a:srgbClr val="000000"/>
                          </a:solidFill>
                          <a:effectLst/>
                          <a:latin typeface="Arial"/>
                        </a:rPr>
                        <a:t>pričakuje</a:t>
                      </a:r>
                      <a:r>
                        <a:rPr lang="en-GB" sz="1400" b="0" i="0" u="none" strike="noStrike" baseline="0" noProof="0" dirty="0">
                          <a:solidFill>
                            <a:srgbClr val="000000"/>
                          </a:solidFill>
                          <a:effectLst/>
                          <a:latin typeface="Arial"/>
                        </a:rPr>
                        <a:t> </a:t>
                      </a:r>
                      <a:r>
                        <a:rPr lang="en-GB" sz="1400" b="0" i="0" u="none" strike="noStrike" baseline="0" noProof="0" dirty="0" err="1">
                          <a:solidFill>
                            <a:srgbClr val="000000"/>
                          </a:solidFill>
                          <a:effectLst/>
                          <a:latin typeface="Arial"/>
                        </a:rPr>
                        <a:t>izplačilo</a:t>
                      </a:r>
                      <a:r>
                        <a:rPr lang="en-GB" sz="1400" b="0" i="0" u="none" strike="noStrike" baseline="0" noProof="0" dirty="0">
                          <a:solidFill>
                            <a:srgbClr val="000000"/>
                          </a:solidFill>
                          <a:effectLst/>
                          <a:latin typeface="Arial"/>
                        </a:rPr>
                        <a:t> </a:t>
                      </a:r>
                      <a:r>
                        <a:rPr lang="en-GB" sz="1400" b="0" i="0" u="none" strike="noStrike" baseline="0" noProof="0" dirty="0" err="1">
                          <a:solidFill>
                            <a:srgbClr val="000000"/>
                          </a:solidFill>
                          <a:effectLst/>
                          <a:latin typeface="Arial"/>
                        </a:rPr>
                        <a:t>prvih</a:t>
                      </a:r>
                      <a:r>
                        <a:rPr lang="en-GB" sz="1400" b="0" i="0" u="none" strike="noStrike" baseline="0" noProof="0" dirty="0">
                          <a:solidFill>
                            <a:srgbClr val="000000"/>
                          </a:solidFill>
                          <a:effectLst/>
                          <a:latin typeface="Arial"/>
                        </a:rPr>
                        <a:t> </a:t>
                      </a:r>
                      <a:r>
                        <a:rPr lang="en-GB" sz="1400" b="0" i="0" u="none" strike="noStrike" baseline="0" noProof="0" dirty="0" err="1">
                          <a:solidFill>
                            <a:srgbClr val="000000"/>
                          </a:solidFill>
                          <a:effectLst/>
                          <a:latin typeface="Arial"/>
                        </a:rPr>
                        <a:t>zahtevkov</a:t>
                      </a:r>
                      <a:r>
                        <a:rPr lang="en-GB" sz="1400" b="0" i="0" u="none" strike="noStrike" baseline="0" noProof="0" dirty="0">
                          <a:solidFill>
                            <a:srgbClr val="000000"/>
                          </a:solidFill>
                          <a:effectLst/>
                          <a:latin typeface="Arial"/>
                        </a:rPr>
                        <a:t> za </a:t>
                      </a:r>
                      <a:r>
                        <a:rPr lang="en-GB" sz="1400" b="0" i="0" u="none" strike="noStrike" baseline="0" noProof="0" dirty="0" err="1">
                          <a:solidFill>
                            <a:srgbClr val="000000"/>
                          </a:solidFill>
                          <a:effectLst/>
                          <a:latin typeface="Arial"/>
                        </a:rPr>
                        <a:t>izplačilo</a:t>
                      </a:r>
                      <a:r>
                        <a:rPr lang="en-GB" sz="1400" b="0" i="0" u="none" strike="noStrike" baseline="0" noProof="0" dirty="0">
                          <a:solidFill>
                            <a:srgbClr val="000000"/>
                          </a:solidFill>
                          <a:effectLst/>
                          <a:latin typeface="Arial"/>
                        </a:rPr>
                        <a:t>.</a:t>
                      </a:r>
                    </a:p>
                    <a:p>
                      <a:pPr marL="285750" lvl="0" indent="-285750" algn="l">
                        <a:lnSpc>
                          <a:spcPct val="100000"/>
                        </a:lnSpc>
                        <a:buFont typeface="Calibri"/>
                        <a:buChar char="-"/>
                      </a:pPr>
                      <a:r>
                        <a:rPr lang="en-GB" sz="1400" b="0" i="0" u="none" strike="noStrike" baseline="0" noProof="0" dirty="0">
                          <a:solidFill>
                            <a:srgbClr val="000000"/>
                          </a:solidFill>
                          <a:effectLst/>
                          <a:latin typeface="Arial"/>
                        </a:rPr>
                        <a:t>Za </a:t>
                      </a:r>
                      <a:r>
                        <a:rPr lang="en-GB" sz="1400" b="0" i="0" u="none" strike="noStrike" baseline="0" noProof="0" dirty="0" err="1">
                          <a:solidFill>
                            <a:srgbClr val="000000"/>
                          </a:solidFill>
                          <a:effectLst/>
                          <a:latin typeface="Arial"/>
                        </a:rPr>
                        <a:t>operacijo</a:t>
                      </a:r>
                      <a:r>
                        <a:rPr lang="en-GB" sz="1400" b="0" i="0" u="none" strike="noStrike" baseline="0" noProof="0" dirty="0">
                          <a:solidFill>
                            <a:srgbClr val="000000"/>
                          </a:solidFill>
                          <a:effectLst/>
                          <a:latin typeface="Arial"/>
                        </a:rPr>
                        <a:t> "</a:t>
                      </a:r>
                      <a:r>
                        <a:rPr lang="en-GB" sz="1400" b="0" i="0" u="none" strike="noStrike" baseline="0" noProof="0" dirty="0" err="1">
                          <a:solidFill>
                            <a:srgbClr val="000000"/>
                          </a:solidFill>
                          <a:effectLst/>
                          <a:latin typeface="Arial"/>
                        </a:rPr>
                        <a:t>Obnova</a:t>
                      </a:r>
                      <a:r>
                        <a:rPr lang="en-GB" sz="1400" b="0" i="0" u="none" strike="noStrike" baseline="0" noProof="0" dirty="0">
                          <a:solidFill>
                            <a:srgbClr val="000000"/>
                          </a:solidFill>
                          <a:effectLst/>
                          <a:latin typeface="Arial"/>
                        </a:rPr>
                        <a:t> </a:t>
                      </a:r>
                      <a:r>
                        <a:rPr lang="en-GB" sz="1400" b="0" i="0" u="none" strike="noStrike" baseline="0" noProof="0" dirty="0" err="1">
                          <a:solidFill>
                            <a:srgbClr val="000000"/>
                          </a:solidFill>
                          <a:effectLst/>
                          <a:latin typeface="Arial"/>
                        </a:rPr>
                        <a:t>Grajske</a:t>
                      </a:r>
                      <a:r>
                        <a:rPr lang="en-GB" sz="1400" b="0" i="0" u="none" strike="noStrike" baseline="0" noProof="0" dirty="0">
                          <a:solidFill>
                            <a:srgbClr val="000000"/>
                          </a:solidFill>
                          <a:effectLst/>
                          <a:latin typeface="Arial"/>
                        </a:rPr>
                        <a:t> </a:t>
                      </a:r>
                      <a:r>
                        <a:rPr lang="en-GB" sz="1400" b="0" i="0" u="none" strike="noStrike" baseline="0" noProof="0" dirty="0" err="1">
                          <a:solidFill>
                            <a:srgbClr val="000000"/>
                          </a:solidFill>
                          <a:effectLst/>
                          <a:latin typeface="Arial"/>
                        </a:rPr>
                        <a:t>kašče</a:t>
                      </a:r>
                      <a:r>
                        <a:rPr lang="en-GB" sz="1400" b="0" i="0" u="none" strike="noStrike" baseline="0" noProof="0" dirty="0">
                          <a:solidFill>
                            <a:srgbClr val="000000"/>
                          </a:solidFill>
                          <a:effectLst/>
                          <a:latin typeface="Arial"/>
                        </a:rPr>
                        <a:t> - </a:t>
                      </a:r>
                      <a:r>
                        <a:rPr lang="en-GB" sz="1400" b="0" i="0" u="none" strike="noStrike" baseline="0" noProof="0" dirty="0" err="1">
                          <a:solidFill>
                            <a:srgbClr val="000000"/>
                          </a:solidFill>
                          <a:effectLst/>
                          <a:latin typeface="Arial"/>
                        </a:rPr>
                        <a:t>Žitnica</a:t>
                      </a:r>
                      <a:r>
                        <a:rPr lang="en-GB" sz="1400" b="0" i="0" u="none" strike="noStrike" baseline="0" noProof="0" dirty="0">
                          <a:solidFill>
                            <a:srgbClr val="000000"/>
                          </a:solidFill>
                          <a:effectLst/>
                          <a:latin typeface="Arial"/>
                        </a:rPr>
                        <a:t>" je </a:t>
                      </a:r>
                      <a:r>
                        <a:rPr lang="en-GB" sz="1400" b="0" i="0" u="none" strike="noStrike" baseline="0" noProof="0" dirty="0" err="1">
                          <a:solidFill>
                            <a:srgbClr val="000000"/>
                          </a:solidFill>
                          <a:effectLst/>
                          <a:latin typeface="Arial"/>
                        </a:rPr>
                        <a:t>bila</a:t>
                      </a:r>
                      <a:r>
                        <a:rPr lang="en-GB" sz="1400" b="0" i="0" u="none" strike="noStrike" baseline="0" noProof="0" dirty="0">
                          <a:solidFill>
                            <a:srgbClr val="000000"/>
                          </a:solidFill>
                          <a:effectLst/>
                          <a:latin typeface="Arial"/>
                        </a:rPr>
                        <a:t> </a:t>
                      </a:r>
                      <a:r>
                        <a:rPr lang="en-GB" sz="1400" b="0" i="0" u="none" strike="noStrike" baseline="0" noProof="0" dirty="0" err="1">
                          <a:solidFill>
                            <a:srgbClr val="000000"/>
                          </a:solidFill>
                          <a:effectLst/>
                          <a:latin typeface="Arial"/>
                        </a:rPr>
                        <a:t>odločitev</a:t>
                      </a:r>
                      <a:r>
                        <a:rPr lang="en-GB" sz="1400" b="0" i="0" u="none" strike="noStrike" baseline="0" noProof="0" dirty="0">
                          <a:solidFill>
                            <a:srgbClr val="000000"/>
                          </a:solidFill>
                          <a:effectLst/>
                          <a:latin typeface="Arial"/>
                        </a:rPr>
                        <a:t> o </a:t>
                      </a:r>
                      <a:r>
                        <a:rPr lang="en-GB" sz="1400" b="0" i="0" u="none" strike="noStrike" baseline="0" noProof="0" dirty="0" err="1">
                          <a:solidFill>
                            <a:srgbClr val="000000"/>
                          </a:solidFill>
                          <a:effectLst/>
                          <a:latin typeface="Arial"/>
                        </a:rPr>
                        <a:t>podpori</a:t>
                      </a:r>
                      <a:r>
                        <a:rPr lang="en-GB" sz="1400" b="0" i="0" u="none" strike="noStrike" baseline="0" noProof="0" dirty="0">
                          <a:solidFill>
                            <a:srgbClr val="000000"/>
                          </a:solidFill>
                          <a:effectLst/>
                          <a:latin typeface="Arial"/>
                        </a:rPr>
                        <a:t> </a:t>
                      </a:r>
                      <a:r>
                        <a:rPr lang="en-GB" sz="1400" b="0" i="0" u="none" strike="noStrike" baseline="0" noProof="0" dirty="0" err="1">
                          <a:solidFill>
                            <a:srgbClr val="000000"/>
                          </a:solidFill>
                          <a:effectLst/>
                          <a:latin typeface="Arial"/>
                        </a:rPr>
                        <a:t>izdana</a:t>
                      </a:r>
                      <a:r>
                        <a:rPr lang="en-GB" sz="1400" b="0" i="0" u="none" strike="noStrike" baseline="0" noProof="0" dirty="0">
                          <a:solidFill>
                            <a:srgbClr val="000000"/>
                          </a:solidFill>
                          <a:effectLst/>
                          <a:latin typeface="Arial"/>
                        </a:rPr>
                        <a:t> </a:t>
                      </a:r>
                      <a:r>
                        <a:rPr lang="en-GB" sz="1400" b="0" i="0" u="none" strike="noStrike" baseline="0" noProof="0" dirty="0" err="1">
                          <a:solidFill>
                            <a:srgbClr val="000000"/>
                          </a:solidFill>
                          <a:effectLst/>
                          <a:latin typeface="Arial"/>
                        </a:rPr>
                        <a:t>septembra</a:t>
                      </a:r>
                      <a:r>
                        <a:rPr lang="en-GB" sz="1400" b="0" i="0" u="none" strike="noStrike" baseline="0" noProof="0" dirty="0">
                          <a:solidFill>
                            <a:srgbClr val="000000"/>
                          </a:solidFill>
                          <a:effectLst/>
                          <a:latin typeface="Arial"/>
                        </a:rPr>
                        <a:t> 2025.</a:t>
                      </a:r>
                    </a:p>
                    <a:p>
                      <a:pPr marL="285750" lvl="0" indent="-285750" algn="l">
                        <a:lnSpc>
                          <a:spcPct val="100000"/>
                        </a:lnSpc>
                        <a:buFont typeface="Arial"/>
                        <a:buChar char="•"/>
                      </a:pPr>
                      <a:r>
                        <a:rPr lang="en-GB" sz="1400" b="0" i="0" u="none" strike="noStrike" baseline="0" noProof="0" dirty="0">
                          <a:solidFill>
                            <a:srgbClr val="000000"/>
                          </a:solidFill>
                          <a:effectLst/>
                          <a:latin typeface="Arial"/>
                        </a:rPr>
                        <a:t>JR </a:t>
                      </a:r>
                      <a:r>
                        <a:rPr lang="en-GB" sz="1400" b="0" i="0" u="none" strike="noStrike" baseline="0" noProof="0" dirty="0" err="1">
                          <a:solidFill>
                            <a:srgbClr val="000000"/>
                          </a:solidFill>
                          <a:effectLst/>
                          <a:latin typeface="Arial"/>
                        </a:rPr>
                        <a:t>vlaganja</a:t>
                      </a:r>
                      <a:r>
                        <a:rPr lang="en-GB" sz="1400" b="0" i="0" u="none" strike="noStrike" baseline="0" noProof="0" dirty="0">
                          <a:solidFill>
                            <a:srgbClr val="000000"/>
                          </a:solidFill>
                          <a:effectLst/>
                          <a:latin typeface="Arial"/>
                        </a:rPr>
                        <a:t> v </a:t>
                      </a:r>
                      <a:r>
                        <a:rPr lang="en-GB" sz="1400" b="0" i="0" u="none" strike="noStrike" baseline="0" noProof="0" dirty="0" err="1">
                          <a:solidFill>
                            <a:srgbClr val="000000"/>
                          </a:solidFill>
                          <a:effectLst/>
                          <a:latin typeface="Arial"/>
                        </a:rPr>
                        <a:t>razvoj</a:t>
                      </a:r>
                      <a:r>
                        <a:rPr lang="en-GB" sz="1400" b="0" i="0" u="none" strike="noStrike" baseline="0" noProof="0" dirty="0">
                          <a:solidFill>
                            <a:srgbClr val="000000"/>
                          </a:solidFill>
                          <a:effectLst/>
                          <a:latin typeface="Arial"/>
                        </a:rPr>
                        <a:t> </a:t>
                      </a:r>
                      <a:r>
                        <a:rPr lang="en-GB" sz="1400" b="0" i="0" u="none" strike="noStrike" baseline="0" noProof="0" dirty="0" err="1">
                          <a:solidFill>
                            <a:srgbClr val="000000"/>
                          </a:solidFill>
                          <a:effectLst/>
                          <a:latin typeface="Arial"/>
                        </a:rPr>
                        <a:t>celovitih</a:t>
                      </a:r>
                      <a:r>
                        <a:rPr lang="en-GB" sz="1400" b="0" i="0" u="none" strike="noStrike" baseline="0" noProof="0" dirty="0">
                          <a:solidFill>
                            <a:srgbClr val="000000"/>
                          </a:solidFill>
                          <a:effectLst/>
                          <a:latin typeface="Arial"/>
                        </a:rPr>
                        <a:t> </a:t>
                      </a:r>
                      <a:r>
                        <a:rPr lang="en-GB" sz="1400" b="0" i="0" u="none" strike="noStrike" baseline="0" noProof="0" dirty="0" err="1">
                          <a:solidFill>
                            <a:srgbClr val="000000"/>
                          </a:solidFill>
                          <a:effectLst/>
                          <a:latin typeface="Arial"/>
                        </a:rPr>
                        <a:t>turističnih</a:t>
                      </a:r>
                      <a:r>
                        <a:rPr lang="en-GB" sz="1400" b="0" i="0" u="none" strike="noStrike" baseline="0" noProof="0" dirty="0">
                          <a:solidFill>
                            <a:srgbClr val="000000"/>
                          </a:solidFill>
                          <a:effectLst/>
                          <a:latin typeface="Arial"/>
                        </a:rPr>
                        <a:t> </a:t>
                      </a:r>
                      <a:r>
                        <a:rPr lang="en-GB" sz="1400" b="0" i="0" u="none" strike="noStrike" baseline="0" noProof="0" dirty="0" err="1">
                          <a:solidFill>
                            <a:srgbClr val="000000"/>
                          </a:solidFill>
                          <a:effectLst/>
                          <a:latin typeface="Arial"/>
                        </a:rPr>
                        <a:t>produktov</a:t>
                      </a:r>
                      <a:r>
                        <a:rPr lang="en-GB" sz="1400" b="0" i="0" u="none" strike="noStrike" baseline="0" noProof="0" dirty="0">
                          <a:solidFill>
                            <a:srgbClr val="000000"/>
                          </a:solidFill>
                          <a:effectLst/>
                          <a:latin typeface="Arial"/>
                        </a:rPr>
                        <a:t> v/</a:t>
                      </a:r>
                      <a:r>
                        <a:rPr lang="en-GB" sz="1400" b="0" i="0" u="none" strike="noStrike" baseline="0" noProof="0" dirty="0" err="1">
                          <a:solidFill>
                            <a:srgbClr val="000000"/>
                          </a:solidFill>
                          <a:effectLst/>
                          <a:latin typeface="Arial"/>
                        </a:rPr>
                        <a:t>ob</a:t>
                      </a:r>
                      <a:r>
                        <a:rPr lang="en-GB" sz="1400" b="0" i="0" u="none" strike="noStrike" baseline="0" noProof="0" dirty="0">
                          <a:solidFill>
                            <a:srgbClr val="000000"/>
                          </a:solidFill>
                          <a:effectLst/>
                          <a:latin typeface="Arial"/>
                        </a:rPr>
                        <a:t> </a:t>
                      </a:r>
                      <a:r>
                        <a:rPr lang="en-GB" sz="1400" b="0" i="0" u="none" strike="noStrike" baseline="0" noProof="0" dirty="0" err="1">
                          <a:solidFill>
                            <a:srgbClr val="000000"/>
                          </a:solidFill>
                          <a:effectLst/>
                          <a:latin typeface="Arial"/>
                        </a:rPr>
                        <a:t>objektih</a:t>
                      </a:r>
                      <a:r>
                        <a:rPr lang="en-GB" sz="1400" b="0" i="0" u="none" strike="noStrike" baseline="0" noProof="0" dirty="0">
                          <a:solidFill>
                            <a:srgbClr val="000000"/>
                          </a:solidFill>
                          <a:effectLst/>
                          <a:latin typeface="Arial"/>
                        </a:rPr>
                        <a:t> </a:t>
                      </a:r>
                      <a:r>
                        <a:rPr lang="en-GB" sz="1400" b="0" i="0" u="none" strike="noStrike" baseline="0" noProof="0" dirty="0" err="1">
                          <a:solidFill>
                            <a:srgbClr val="000000"/>
                          </a:solidFill>
                          <a:effectLst/>
                          <a:latin typeface="Arial"/>
                        </a:rPr>
                        <a:t>kulturne</a:t>
                      </a:r>
                      <a:r>
                        <a:rPr lang="en-GB" sz="1400" b="0" i="0" u="none" strike="noStrike" baseline="0" noProof="0" dirty="0">
                          <a:solidFill>
                            <a:srgbClr val="000000"/>
                          </a:solidFill>
                          <a:effectLst/>
                          <a:latin typeface="Arial"/>
                        </a:rPr>
                        <a:t> </a:t>
                      </a:r>
                      <a:r>
                        <a:rPr lang="en-GB" sz="1400" b="0" i="0" u="none" strike="noStrike" baseline="0" noProof="0" dirty="0" err="1">
                          <a:solidFill>
                            <a:srgbClr val="000000"/>
                          </a:solidFill>
                          <a:effectLst/>
                          <a:latin typeface="Arial"/>
                        </a:rPr>
                        <a:t>dediščine</a:t>
                      </a:r>
                      <a:r>
                        <a:rPr lang="en-GB" sz="1400" b="0" i="0" u="none" strike="noStrike" baseline="0" noProof="0" dirty="0">
                          <a:solidFill>
                            <a:srgbClr val="000000"/>
                          </a:solidFill>
                          <a:effectLst/>
                          <a:latin typeface="Arial"/>
                        </a:rPr>
                        <a:t> - </a:t>
                      </a:r>
                      <a:r>
                        <a:rPr lang="en-GB" sz="1400" b="0" i="0" u="none" strike="noStrike" baseline="0" noProof="0" dirty="0" err="1">
                          <a:solidFill>
                            <a:srgbClr val="000000"/>
                          </a:solidFill>
                          <a:effectLst/>
                          <a:latin typeface="Arial"/>
                        </a:rPr>
                        <a:t>Vzhodna</a:t>
                      </a:r>
                      <a:r>
                        <a:rPr lang="en-GB" sz="1400" b="0" i="0" u="none" strike="noStrike" baseline="0" noProof="0" dirty="0">
                          <a:solidFill>
                            <a:srgbClr val="000000"/>
                          </a:solidFill>
                          <a:effectLst/>
                          <a:latin typeface="Arial"/>
                        </a:rPr>
                        <a:t> Slovenija (PT MGTŠ) </a:t>
                      </a:r>
                      <a:r>
                        <a:rPr lang="en-GB" sz="1400" b="0" i="0" u="none" strike="noStrike" baseline="0" noProof="0" dirty="0" err="1">
                          <a:solidFill>
                            <a:srgbClr val="000000"/>
                          </a:solidFill>
                          <a:effectLst/>
                          <a:latin typeface="Arial"/>
                        </a:rPr>
                        <a:t>bo</a:t>
                      </a:r>
                      <a:r>
                        <a:rPr lang="en-GB" sz="1400" b="0" i="0" u="none" strike="noStrike" baseline="0" noProof="0" dirty="0">
                          <a:solidFill>
                            <a:srgbClr val="000000"/>
                          </a:solidFill>
                          <a:effectLst/>
                          <a:latin typeface="Arial"/>
                        </a:rPr>
                        <a:t> </a:t>
                      </a:r>
                      <a:r>
                        <a:rPr lang="en-GB" sz="1400" b="0" i="0" u="none" strike="noStrike" baseline="0" noProof="0" dirty="0" err="1">
                          <a:solidFill>
                            <a:srgbClr val="000000"/>
                          </a:solidFill>
                          <a:effectLst/>
                          <a:latin typeface="Arial"/>
                        </a:rPr>
                        <a:t>objavljen</a:t>
                      </a:r>
                      <a:r>
                        <a:rPr lang="en-GB" sz="1400" b="0" i="0" u="none" strike="noStrike" baseline="0" noProof="0" dirty="0">
                          <a:solidFill>
                            <a:srgbClr val="000000"/>
                          </a:solidFill>
                          <a:effectLst/>
                          <a:latin typeface="Arial"/>
                        </a:rPr>
                        <a:t> </a:t>
                      </a:r>
                      <a:r>
                        <a:rPr lang="en-GB" sz="1400" b="0" i="0" u="none" strike="noStrike" baseline="0" noProof="0" dirty="0" err="1">
                          <a:solidFill>
                            <a:srgbClr val="000000"/>
                          </a:solidFill>
                          <a:effectLst/>
                          <a:latin typeface="Arial"/>
                        </a:rPr>
                        <a:t>najkasneje</a:t>
                      </a:r>
                      <a:r>
                        <a:rPr lang="en-GB" sz="1400" b="0" i="0" u="none" strike="noStrike" baseline="0" noProof="0" dirty="0">
                          <a:solidFill>
                            <a:srgbClr val="000000"/>
                          </a:solidFill>
                          <a:effectLst/>
                          <a:latin typeface="Arial"/>
                        </a:rPr>
                        <a:t> v </a:t>
                      </a:r>
                      <a:r>
                        <a:rPr lang="en-GB" sz="1400" b="0" i="0" u="none" strike="noStrike" baseline="0" noProof="0" dirty="0" err="1">
                          <a:solidFill>
                            <a:srgbClr val="000000"/>
                          </a:solidFill>
                          <a:effectLst/>
                          <a:latin typeface="Arial"/>
                        </a:rPr>
                        <a:t>začetku</a:t>
                      </a:r>
                      <a:r>
                        <a:rPr lang="en-GB" sz="1400" b="0" i="0" u="none" strike="noStrike" baseline="0" noProof="0" dirty="0">
                          <a:solidFill>
                            <a:srgbClr val="000000"/>
                          </a:solidFill>
                          <a:effectLst/>
                          <a:latin typeface="Arial"/>
                        </a:rPr>
                        <a:t> </a:t>
                      </a:r>
                      <a:r>
                        <a:rPr lang="en-GB" sz="1400" b="0" i="0" u="none" strike="noStrike" baseline="0" noProof="0" dirty="0" err="1">
                          <a:solidFill>
                            <a:srgbClr val="000000"/>
                          </a:solidFill>
                          <a:effectLst/>
                          <a:latin typeface="Arial"/>
                        </a:rPr>
                        <a:t>decembra</a:t>
                      </a:r>
                      <a:r>
                        <a:rPr lang="en-GB" sz="1400" b="0" i="0" u="none" strike="noStrike" baseline="0" noProof="0" dirty="0">
                          <a:solidFill>
                            <a:srgbClr val="000000"/>
                          </a:solidFill>
                          <a:effectLst/>
                          <a:latin typeface="Arial"/>
                        </a:rPr>
                        <a:t> 2025.</a:t>
                      </a:r>
                    </a:p>
                    <a:p>
                      <a:pPr lvl="0" algn="l">
                        <a:lnSpc>
                          <a:spcPct val="100000"/>
                        </a:lnSpc>
                        <a:spcBef>
                          <a:spcPts val="0"/>
                        </a:spcBef>
                        <a:spcAft>
                          <a:spcPts val="0"/>
                        </a:spcAft>
                        <a:buNone/>
                      </a:pPr>
                      <a:endParaRPr lang="en-GB" sz="1400" b="0" i="0" u="none" strike="noStrike" baseline="0" noProof="0" dirty="0">
                        <a:solidFill>
                          <a:srgbClr val="000000"/>
                        </a:solidFill>
                        <a:effectLst/>
                        <a:highlight>
                          <a:srgbClr val="FFFF00"/>
                        </a:highlight>
                        <a:latin typeface="Arial"/>
                      </a:endParaRPr>
                    </a:p>
                  </a:txBody>
                  <a:tcPr marL="144018" marR="360045" marT="72009" marB="7200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9287114"/>
                  </a:ext>
                </a:extLst>
              </a:tr>
            </a:tbl>
          </a:graphicData>
        </a:graphic>
      </p:graphicFrame>
    </p:spTree>
    <p:extLst>
      <p:ext uri="{BB962C8B-B14F-4D97-AF65-F5344CB8AC3E}">
        <p14:creationId xmlns:p14="http://schemas.microsoft.com/office/powerpoint/2010/main" val="15309251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6887C2-0766-E145-1A72-D63F8342E880}"/>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859E04C4-99F6-1A0A-FBCA-94F69F08073D}"/>
              </a:ext>
            </a:extLst>
          </p:cNvPr>
          <p:cNvSpPr>
            <a:spLocks noGrp="1"/>
          </p:cNvSpPr>
          <p:nvPr>
            <p:ph type="title"/>
          </p:nvPr>
        </p:nvSpPr>
        <p:spPr>
          <a:xfrm>
            <a:off x="837789" y="501057"/>
            <a:ext cx="11216005" cy="560984"/>
          </a:xfrm>
        </p:spPr>
        <p:txBody>
          <a:bodyPr/>
          <a:lstStyle/>
          <a:p>
            <a:r>
              <a:rPr lang="sl-SI" sz="2800" b="1">
                <a:solidFill>
                  <a:srgbClr val="034EA2"/>
                </a:solidFill>
                <a:effectLst>
                  <a:outerShdw blurRad="38100" dist="38100" dir="2700000" algn="tl">
                    <a:srgbClr val="000000">
                      <a:alpha val="43137"/>
                    </a:srgbClr>
                  </a:outerShdw>
                </a:effectLst>
                <a:latin typeface="Republika"/>
              </a:rPr>
              <a:t>Napredek pri izvajanju programa CP 4 - ESRR</a:t>
            </a:r>
          </a:p>
        </p:txBody>
      </p:sp>
      <p:sp>
        <p:nvSpPr>
          <p:cNvPr id="3" name="Označba mesta vsebine 2">
            <a:extLst>
              <a:ext uri="{FF2B5EF4-FFF2-40B4-BE49-F238E27FC236}">
                <a16:creationId xmlns:a16="http://schemas.microsoft.com/office/drawing/2014/main" id="{CB631433-CDF0-36AC-4876-E7FA821FD0C3}"/>
              </a:ext>
            </a:extLst>
          </p:cNvPr>
          <p:cNvSpPr>
            <a:spLocks noGrp="1"/>
          </p:cNvSpPr>
          <p:nvPr>
            <p:ph idx="1"/>
          </p:nvPr>
        </p:nvSpPr>
        <p:spPr>
          <a:xfrm>
            <a:off x="838200" y="1825625"/>
            <a:ext cx="10515600" cy="4024759"/>
          </a:xfrm>
        </p:spPr>
        <p:txBody>
          <a:bodyPr/>
          <a:lstStyle/>
          <a:p>
            <a:pPr marL="457200" lvl="1" indent="0">
              <a:lnSpc>
                <a:spcPct val="107000"/>
              </a:lnSpc>
              <a:spcAft>
                <a:spcPts val="800"/>
              </a:spcAft>
              <a:buNone/>
            </a:pPr>
            <a:endParaRPr lang="sl-SI" sz="120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lgn="just">
              <a:lnSpc>
                <a:spcPct val="107000"/>
              </a:lnSpc>
              <a:spcAft>
                <a:spcPts val="800"/>
              </a:spcAft>
              <a:buNone/>
            </a:pPr>
            <a:endParaRPr lang="sl-SI" sz="1200">
              <a:effectLst/>
              <a:latin typeface="Calibri" panose="020F0502020204030204" pitchFamily="34" charset="0"/>
              <a:ea typeface="Calibri" panose="020F0502020204030204" pitchFamily="34" charset="0"/>
              <a:cs typeface="Times New Roman" panose="02020603050405020304" pitchFamily="18" charset="0"/>
            </a:endParaRPr>
          </a:p>
          <a:p>
            <a:endParaRPr lang="sl-SI">
              <a:latin typeface="Republika" panose="02000506040000020004" pitchFamily="2" charset="-18"/>
            </a:endParaRPr>
          </a:p>
        </p:txBody>
      </p:sp>
      <p:pic>
        <p:nvPicPr>
          <p:cNvPr id="4" name="Slika 3">
            <a:extLst>
              <a:ext uri="{FF2B5EF4-FFF2-40B4-BE49-F238E27FC236}">
                <a16:creationId xmlns:a16="http://schemas.microsoft.com/office/drawing/2014/main" id="{E168E785-0FEE-DA0D-3BC4-D98A40262E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7216" y="6033143"/>
            <a:ext cx="2689861" cy="564319"/>
          </a:xfrm>
          <a:prstGeom prst="rect">
            <a:avLst/>
          </a:prstGeom>
        </p:spPr>
      </p:pic>
      <p:pic>
        <p:nvPicPr>
          <p:cNvPr id="5" name="Picture 4" descr="Logo image name">
            <a:extLst>
              <a:ext uri="{FF2B5EF4-FFF2-40B4-BE49-F238E27FC236}">
                <a16:creationId xmlns:a16="http://schemas.microsoft.com/office/drawing/2014/main" id="{C424D38D-AD18-1B95-D3BD-2D437888A1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29" y="6081245"/>
            <a:ext cx="1050232" cy="51621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Kolenski povezovalnik 6">
            <a:extLst>
              <a:ext uri="{FF2B5EF4-FFF2-40B4-BE49-F238E27FC236}">
                <a16:creationId xmlns:a16="http://schemas.microsoft.com/office/drawing/2014/main" id="{922A5023-5167-162E-2453-D92F4830BF2B}"/>
              </a:ext>
            </a:extLst>
          </p:cNvPr>
          <p:cNvCxnSpPr/>
          <p:nvPr/>
        </p:nvCxnSpPr>
        <p:spPr>
          <a:xfrm flipV="1">
            <a:off x="372807" y="262233"/>
            <a:ext cx="3736258" cy="2637408"/>
          </a:xfrm>
          <a:prstGeom prst="bentConnector3">
            <a:avLst>
              <a:gd name="adj1" fmla="val 0"/>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Kolenski povezovalnik 7">
            <a:extLst>
              <a:ext uri="{FF2B5EF4-FFF2-40B4-BE49-F238E27FC236}">
                <a16:creationId xmlns:a16="http://schemas.microsoft.com/office/drawing/2014/main" id="{2E7E9F65-C511-1F0F-6404-2AB09DEA2FE3}"/>
              </a:ext>
            </a:extLst>
          </p:cNvPr>
          <p:cNvCxnSpPr/>
          <p:nvPr/>
        </p:nvCxnSpPr>
        <p:spPr>
          <a:xfrm flipV="1">
            <a:off x="8514735" y="4197949"/>
            <a:ext cx="3342968" cy="2408904"/>
          </a:xfrm>
          <a:prstGeom prst="bentConnector3">
            <a:avLst>
              <a:gd name="adj1" fmla="val 100294"/>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aphicFrame>
        <p:nvGraphicFramePr>
          <p:cNvPr id="13" name="Table 12">
            <a:extLst>
              <a:ext uri="{FF2B5EF4-FFF2-40B4-BE49-F238E27FC236}">
                <a16:creationId xmlns:a16="http://schemas.microsoft.com/office/drawing/2014/main" id="{3C1B5F6A-8BA0-F61E-6272-EE2EB63EA9E4}"/>
              </a:ext>
            </a:extLst>
          </p:cNvPr>
          <p:cNvGraphicFramePr>
            <a:graphicFrameLocks noGrp="1"/>
          </p:cNvGraphicFramePr>
          <p:nvPr>
            <p:extLst>
              <p:ext uri="{D42A27DB-BD31-4B8C-83A1-F6EECF244321}">
                <p14:modId xmlns:p14="http://schemas.microsoft.com/office/powerpoint/2010/main" val="1753205659"/>
              </p:ext>
            </p:extLst>
          </p:nvPr>
        </p:nvGraphicFramePr>
        <p:xfrm>
          <a:off x="1185333" y="1284111"/>
          <a:ext cx="9692637" cy="4713001"/>
        </p:xfrm>
        <a:graphic>
          <a:graphicData uri="http://schemas.openxmlformats.org/drawingml/2006/table">
            <a:tbl>
              <a:tblPr bandRow="1">
                <a:tableStyleId>{5C22544A-7EE6-4342-B048-85BDC9FD1C3A}</a:tableStyleId>
              </a:tblPr>
              <a:tblGrid>
                <a:gridCol w="1531617">
                  <a:extLst>
                    <a:ext uri="{9D8B030D-6E8A-4147-A177-3AD203B41FA5}">
                      <a16:colId xmlns:a16="http://schemas.microsoft.com/office/drawing/2014/main" val="3812947472"/>
                    </a:ext>
                  </a:extLst>
                </a:gridCol>
                <a:gridCol w="8161020">
                  <a:extLst>
                    <a:ext uri="{9D8B030D-6E8A-4147-A177-3AD203B41FA5}">
                      <a16:colId xmlns:a16="http://schemas.microsoft.com/office/drawing/2014/main" val="981187402"/>
                    </a:ext>
                  </a:extLst>
                </a:gridCol>
              </a:tblGrid>
              <a:tr h="804929">
                <a:tc>
                  <a:txBody>
                    <a:bodyPr/>
                    <a:lstStyle/>
                    <a:p>
                      <a:pPr algn="l" fontAlgn="base">
                        <a:lnSpc>
                          <a:spcPts val="2400"/>
                        </a:lnSpc>
                        <a:buNone/>
                      </a:pPr>
                      <a:r>
                        <a:rPr lang="sl-SI" sz="2000" b="0">
                          <a:solidFill>
                            <a:schemeClr val="bg1"/>
                          </a:solidFill>
                          <a:effectLst/>
                          <a:latin typeface="Republika"/>
                        </a:rPr>
                        <a:t>UČINKI/</a:t>
                      </a:r>
                      <a:endParaRPr lang="en-US"/>
                    </a:p>
                    <a:p>
                      <a:pPr lvl="0" algn="l">
                        <a:lnSpc>
                          <a:spcPts val="2400"/>
                        </a:lnSpc>
                        <a:buNone/>
                      </a:pPr>
                      <a:r>
                        <a:rPr lang="sl-SI" sz="2000" b="0">
                          <a:solidFill>
                            <a:schemeClr val="bg1"/>
                          </a:solidFill>
                          <a:effectLst/>
                          <a:latin typeface="Republika"/>
                        </a:rPr>
                        <a:t>REZULTATI</a:t>
                      </a:r>
                    </a:p>
                  </a:txBody>
                  <a:tcPr marL="32252" marR="32252" marT="9525">
                    <a:lnL w="9525" cap="flat" cmpd="sng" algn="ctr">
                      <a:solidFill>
                        <a:srgbClr val="000000"/>
                      </a:solidFill>
                      <a:prstDash val="solid"/>
                      <a:round/>
                      <a:headEnd type="none" w="med" len="med"/>
                      <a:tailEnd type="none" w="med" len="med"/>
                    </a:lnL>
                    <a:lnR w="38099">
                      <a:solidFill>
                        <a:schemeClr val="tx1"/>
                      </a:solid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5">
                        <a:lumMod val="75000"/>
                      </a:schemeClr>
                    </a:solidFill>
                  </a:tcPr>
                </a:tc>
                <a:tc>
                  <a:txBody>
                    <a:bodyPr/>
                    <a:lstStyle/>
                    <a:p>
                      <a:pPr marL="0" marR="0" lvl="0" indent="0" algn="l">
                        <a:spcBef>
                          <a:spcPts val="600"/>
                        </a:spcBef>
                        <a:spcAft>
                          <a:spcPts val="600"/>
                        </a:spcAft>
                        <a:buNone/>
                      </a:pPr>
                      <a:r>
                        <a:rPr lang="en-GB" sz="2000" b="0" i="0" u="none" strike="noStrike" noProof="0">
                          <a:solidFill>
                            <a:srgbClr val="000000"/>
                          </a:solidFill>
                          <a:effectLst/>
                          <a:latin typeface="Calibri"/>
                        </a:rPr>
                        <a:t>Prva </a:t>
                      </a:r>
                      <a:r>
                        <a:rPr lang="en-GB" sz="2000" b="0" i="0" u="none" strike="noStrike" noProof="0" err="1">
                          <a:solidFill>
                            <a:srgbClr val="000000"/>
                          </a:solidFill>
                          <a:effectLst/>
                          <a:latin typeface="Calibri"/>
                        </a:rPr>
                        <a:t>izplačila</a:t>
                      </a:r>
                      <a:r>
                        <a:rPr lang="en-GB" sz="2000" b="0" i="0" u="none" strike="noStrike" noProof="0">
                          <a:solidFill>
                            <a:srgbClr val="000000"/>
                          </a:solidFill>
                          <a:effectLst/>
                          <a:latin typeface="Calibri"/>
                        </a:rPr>
                        <a:t> </a:t>
                      </a:r>
                      <a:r>
                        <a:rPr lang="en-GB" sz="2000" b="0" i="0" u="none" strike="noStrike" noProof="0" err="1">
                          <a:solidFill>
                            <a:srgbClr val="000000"/>
                          </a:solidFill>
                          <a:effectLst/>
                          <a:latin typeface="Calibri"/>
                        </a:rPr>
                        <a:t>na</a:t>
                      </a:r>
                      <a:r>
                        <a:rPr lang="en-GB" sz="2000" b="0" i="0" u="none" strike="noStrike" noProof="0">
                          <a:solidFill>
                            <a:srgbClr val="000000"/>
                          </a:solidFill>
                          <a:effectLst/>
                          <a:latin typeface="Calibri"/>
                        </a:rPr>
                        <a:t> </a:t>
                      </a:r>
                      <a:r>
                        <a:rPr lang="en-GB" sz="2000" b="0" i="0" u="none" strike="noStrike" noProof="0" err="1">
                          <a:solidFill>
                            <a:srgbClr val="000000"/>
                          </a:solidFill>
                          <a:effectLst/>
                          <a:latin typeface="Calibri"/>
                        </a:rPr>
                        <a:t>projektu</a:t>
                      </a:r>
                      <a:r>
                        <a:rPr lang="en-GB" sz="2000" b="0" i="0" u="none" strike="noStrike" noProof="0">
                          <a:solidFill>
                            <a:srgbClr val="000000"/>
                          </a:solidFill>
                          <a:effectLst/>
                          <a:latin typeface="Calibri"/>
                        </a:rPr>
                        <a:t> </a:t>
                      </a:r>
                      <a:r>
                        <a:rPr lang="en-GB" sz="2000" b="0" i="0" u="none" strike="noStrike" noProof="0" err="1">
                          <a:solidFill>
                            <a:srgbClr val="000000"/>
                          </a:solidFill>
                          <a:effectLst/>
                          <a:latin typeface="Calibri"/>
                        </a:rPr>
                        <a:t>zdravstvene</a:t>
                      </a:r>
                      <a:r>
                        <a:rPr lang="en-GB" sz="2000" b="0" i="0" u="none" strike="noStrike" noProof="0">
                          <a:solidFill>
                            <a:srgbClr val="000000"/>
                          </a:solidFill>
                          <a:effectLst/>
                          <a:latin typeface="Calibri"/>
                        </a:rPr>
                        <a:t> </a:t>
                      </a:r>
                      <a:r>
                        <a:rPr lang="en-GB" sz="2000" b="0" i="0" u="none" strike="noStrike" noProof="0" err="1">
                          <a:solidFill>
                            <a:srgbClr val="000000"/>
                          </a:solidFill>
                          <a:effectLst/>
                          <a:latin typeface="Calibri"/>
                        </a:rPr>
                        <a:t>infrastrukture</a:t>
                      </a:r>
                      <a:r>
                        <a:rPr lang="en-GB" sz="2000" b="0" i="0" u="none" strike="noStrike" noProof="0">
                          <a:solidFill>
                            <a:srgbClr val="000000"/>
                          </a:solidFill>
                          <a:effectLst/>
                          <a:latin typeface="Calibri"/>
                        </a:rPr>
                        <a:t> </a:t>
                      </a:r>
                      <a:r>
                        <a:rPr lang="en-GB" sz="2000" b="0" i="0" u="none" strike="noStrike" noProof="0" err="1">
                          <a:solidFill>
                            <a:srgbClr val="000000"/>
                          </a:solidFill>
                          <a:effectLst/>
                          <a:latin typeface="Calibri"/>
                        </a:rPr>
                        <a:t>bodo</a:t>
                      </a:r>
                      <a:r>
                        <a:rPr lang="en-GB" sz="2000" b="0" i="0" u="none" strike="noStrike" noProof="0">
                          <a:solidFill>
                            <a:srgbClr val="000000"/>
                          </a:solidFill>
                          <a:effectLst/>
                          <a:latin typeface="Calibri"/>
                        </a:rPr>
                        <a:t> </a:t>
                      </a:r>
                      <a:r>
                        <a:rPr lang="en-GB" sz="2000" b="0" i="0" u="none" strike="noStrike" noProof="0" err="1">
                          <a:solidFill>
                            <a:srgbClr val="000000"/>
                          </a:solidFill>
                          <a:effectLst/>
                          <a:latin typeface="Calibri"/>
                        </a:rPr>
                        <a:t>izvedena</a:t>
                      </a:r>
                      <a:r>
                        <a:rPr lang="en-GB" sz="2000" b="0" i="0" u="none" strike="noStrike" noProof="0">
                          <a:solidFill>
                            <a:srgbClr val="000000"/>
                          </a:solidFill>
                          <a:effectLst/>
                          <a:latin typeface="Calibri"/>
                        </a:rPr>
                        <a:t> do </a:t>
                      </a:r>
                      <a:r>
                        <a:rPr lang="en-GB" sz="2000" b="0" i="0" u="none" strike="noStrike" noProof="0" err="1">
                          <a:solidFill>
                            <a:srgbClr val="000000"/>
                          </a:solidFill>
                          <a:effectLst/>
                          <a:latin typeface="Calibri"/>
                        </a:rPr>
                        <a:t>konca</a:t>
                      </a:r>
                      <a:r>
                        <a:rPr lang="en-GB" sz="2000" b="0" i="0" u="none" strike="noStrike" noProof="0">
                          <a:solidFill>
                            <a:srgbClr val="000000"/>
                          </a:solidFill>
                          <a:effectLst/>
                          <a:latin typeface="Calibri"/>
                        </a:rPr>
                        <a:t> l. 2025 (10 </a:t>
                      </a:r>
                      <a:r>
                        <a:rPr lang="en-GB" sz="2000" b="0" i="0" u="none" strike="noStrike" noProof="0" err="1">
                          <a:solidFill>
                            <a:srgbClr val="000000"/>
                          </a:solidFill>
                          <a:effectLst/>
                          <a:latin typeface="Calibri"/>
                        </a:rPr>
                        <a:t>mio</a:t>
                      </a:r>
                      <a:r>
                        <a:rPr lang="en-GB" sz="2000" b="0" i="0" u="none" strike="noStrike" noProof="0">
                          <a:solidFill>
                            <a:srgbClr val="000000"/>
                          </a:solidFill>
                          <a:effectLst/>
                          <a:latin typeface="Calibri"/>
                        </a:rPr>
                        <a:t> EUR).</a:t>
                      </a:r>
                    </a:p>
                  </a:txBody>
                  <a:tcPr marL="144018" marR="360045" marT="72009" marB="72009">
                    <a:lnL w="38099">
                      <a:solidFill>
                        <a:schemeClr val="tx1"/>
                      </a:solidFill>
                    </a:lnL>
                    <a:lnR w="38099">
                      <a:solidFill>
                        <a:schemeClr val="tx1"/>
                      </a:solid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9287114"/>
                  </a:ext>
                </a:extLst>
              </a:tr>
              <a:tr h="362218">
                <a:tc gridSpan="2">
                  <a:txBody>
                    <a:bodyPr/>
                    <a:lstStyle/>
                    <a:p>
                      <a:pPr lvl="0" algn="l">
                        <a:lnSpc>
                          <a:spcPts val="2400"/>
                        </a:lnSpc>
                        <a:buNone/>
                      </a:pPr>
                      <a:endParaRPr lang="sl-SI" sz="2000" b="0">
                        <a:solidFill>
                          <a:schemeClr val="bg1"/>
                        </a:solidFill>
                        <a:effectLst/>
                        <a:latin typeface="Republika"/>
                      </a:endParaRPr>
                    </a:p>
                  </a:txBody>
                  <a:tcPr marL="32252" marR="32252" marT="9524">
                    <a:lnL w="9524">
                      <a:solidFill>
                        <a:srgbClr val="000000"/>
                      </a:solidFill>
                    </a:lnL>
                    <a:lnR w="38099">
                      <a:solidFill>
                        <a:schemeClr val="tx1"/>
                      </a:solidFill>
                    </a:lnR>
                    <a:lnT w="9525" cap="flat" cmpd="sng" algn="ctr">
                      <a:solidFill>
                        <a:srgbClr val="000000"/>
                      </a:solidFill>
                      <a:prstDash val="solid"/>
                      <a:round/>
                      <a:headEnd type="none" w="med" len="med"/>
                      <a:tailEnd type="none" w="med" len="med"/>
                    </a:lnT>
                    <a:lnB w="9524">
                      <a:solidFill>
                        <a:srgbClr val="000000"/>
                      </a:solidFill>
                    </a:lnB>
                    <a:solidFill>
                      <a:schemeClr val="bg1"/>
                    </a:solidFill>
                  </a:tcPr>
                </a:tc>
                <a:tc hMerge="1">
                  <a:txBody>
                    <a:bodyPr/>
                    <a:lstStyle/>
                    <a:p>
                      <a:endParaRPr lang="en-US"/>
                    </a:p>
                  </a:txBody>
                  <a:tcPr marL="144018" marR="360045" marT="72009" marB="72009">
                    <a:lnL w="38099" cap="flat" cmpd="sng" algn="ctr">
                      <a:solidFill>
                        <a:schemeClr val="tx1"/>
                      </a:solidFill>
                      <a:prstDash val="solid"/>
                      <a:round/>
                      <a:headEnd type="none" w="med" len="med"/>
                      <a:tailEnd type="none" w="med" len="med"/>
                    </a:lnL>
                    <a:lnR w="38099">
                      <a:solidFill>
                        <a:schemeClr val="tx1"/>
                      </a:solidFill>
                    </a:lnR>
                    <a:lnT w="38100" cap="flat" cmpd="sng" algn="ctr">
                      <a:solidFill>
                        <a:schemeClr val="tx1"/>
                      </a:solidFill>
                      <a:prstDash val="solid"/>
                      <a:round/>
                      <a:headEnd type="none" w="med" len="med"/>
                      <a:tailEnd type="none" w="med" len="med"/>
                    </a:lnT>
                    <a:lnB w="38099"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47384955"/>
                  </a:ext>
                </a:extLst>
              </a:tr>
              <a:tr h="1547301">
                <a:tc>
                  <a:txBody>
                    <a:bodyPr/>
                    <a:lstStyle/>
                    <a:p>
                      <a:pPr lvl="0" algn="l">
                        <a:lnSpc>
                          <a:spcPts val="2400"/>
                        </a:lnSpc>
                        <a:buNone/>
                      </a:pPr>
                      <a:r>
                        <a:rPr lang="sl-SI" sz="2000" b="0" i="0" u="none" strike="noStrike" noProof="0">
                          <a:solidFill>
                            <a:schemeClr val="bg1"/>
                          </a:solidFill>
                          <a:effectLst/>
                          <a:latin typeface="Republika"/>
                        </a:rPr>
                        <a:t>TEŽAVE/</a:t>
                      </a:r>
                      <a:endParaRPr lang="en-US" sz="2000" b="0" i="0" u="none" strike="noStrike" noProof="0">
                        <a:solidFill>
                          <a:srgbClr val="000000"/>
                        </a:solidFill>
                        <a:effectLst/>
                        <a:latin typeface="Republika"/>
                      </a:endParaRPr>
                    </a:p>
                    <a:p>
                      <a:pPr lvl="0" algn="l">
                        <a:lnSpc>
                          <a:spcPts val="2400"/>
                        </a:lnSpc>
                        <a:buNone/>
                      </a:pPr>
                      <a:r>
                        <a:rPr lang="sl-SI" sz="2000" b="0" i="0" u="none" strike="noStrike" noProof="0">
                          <a:solidFill>
                            <a:schemeClr val="bg1"/>
                          </a:solidFill>
                          <a:effectLst/>
                          <a:latin typeface="Republika"/>
                        </a:rPr>
                        <a:t>IZZIVI/</a:t>
                      </a:r>
                    </a:p>
                    <a:p>
                      <a:pPr lvl="0" algn="l">
                        <a:lnSpc>
                          <a:spcPts val="2400"/>
                        </a:lnSpc>
                        <a:buNone/>
                      </a:pPr>
                      <a:r>
                        <a:rPr lang="sl-SI" sz="2000" b="0" i="0" u="none" strike="noStrike" noProof="0">
                          <a:solidFill>
                            <a:schemeClr val="bg1"/>
                          </a:solidFill>
                          <a:effectLst/>
                          <a:latin typeface="Republika"/>
                        </a:rPr>
                        <a:t>OZKA GRLA</a:t>
                      </a:r>
                      <a:endParaRPr lang="sl-SI"/>
                    </a:p>
                  </a:txBody>
                  <a:tcPr marL="32252" marR="32252" marT="9524">
                    <a:lnL w="9524">
                      <a:solidFill>
                        <a:srgbClr val="000000"/>
                      </a:solidFill>
                    </a:lnL>
                    <a:lnR w="38099">
                      <a:solidFill>
                        <a:schemeClr val="tx1"/>
                      </a:solidFill>
                    </a:lnR>
                    <a:lnT w="9524">
                      <a:solidFill>
                        <a:srgbClr val="000000"/>
                      </a:solidFill>
                    </a:lnT>
                    <a:lnB w="9524">
                      <a:solidFill>
                        <a:srgbClr val="000000"/>
                      </a:solidFill>
                    </a:lnB>
                    <a:solidFill>
                      <a:schemeClr val="accent5">
                        <a:lumMod val="75000"/>
                      </a:schemeClr>
                    </a:solidFill>
                  </a:tcPr>
                </a:tc>
                <a:tc>
                  <a:txBody>
                    <a:bodyPr/>
                    <a:lstStyle/>
                    <a:p>
                      <a:pPr marL="0" lvl="0" indent="0" algn="l">
                        <a:spcBef>
                          <a:spcPts val="600"/>
                        </a:spcBef>
                        <a:spcAft>
                          <a:spcPts val="600"/>
                        </a:spcAft>
                        <a:buNone/>
                      </a:pPr>
                      <a:r>
                        <a:rPr lang="en-GB" sz="2000" b="0" i="0" u="none" strike="noStrike" noProof="0" dirty="0" err="1">
                          <a:solidFill>
                            <a:srgbClr val="000000"/>
                          </a:solidFill>
                          <a:effectLst/>
                          <a:latin typeface="Calibri"/>
                        </a:rPr>
                        <a:t>Kadrovske</a:t>
                      </a:r>
                      <a:r>
                        <a:rPr lang="en-GB" sz="2000" b="0" i="0" u="none" strike="noStrike" noProof="0" dirty="0">
                          <a:solidFill>
                            <a:srgbClr val="000000"/>
                          </a:solidFill>
                          <a:effectLst/>
                          <a:latin typeface="Calibri"/>
                        </a:rPr>
                        <a:t> </a:t>
                      </a:r>
                      <a:r>
                        <a:rPr lang="en-GB" sz="2000" b="0" i="0" u="none" strike="noStrike" noProof="0" dirty="0" err="1">
                          <a:solidFill>
                            <a:srgbClr val="000000"/>
                          </a:solidFill>
                          <a:effectLst/>
                          <a:latin typeface="Calibri"/>
                        </a:rPr>
                        <a:t>težave</a:t>
                      </a:r>
                      <a:r>
                        <a:rPr lang="en-GB" sz="2000" b="0" i="0" u="none" strike="noStrike" noProof="0" dirty="0">
                          <a:solidFill>
                            <a:srgbClr val="000000"/>
                          </a:solidFill>
                          <a:effectLst/>
                          <a:latin typeface="Calibri"/>
                        </a:rPr>
                        <a:t> </a:t>
                      </a:r>
                      <a:r>
                        <a:rPr lang="en-GB" sz="2000" b="0" i="0" u="none" strike="noStrike" noProof="0" dirty="0" err="1">
                          <a:solidFill>
                            <a:srgbClr val="000000"/>
                          </a:solidFill>
                          <a:effectLst/>
                          <a:latin typeface="Calibri"/>
                        </a:rPr>
                        <a:t>na</a:t>
                      </a:r>
                      <a:r>
                        <a:rPr lang="en-GB" sz="2000" b="0" i="0" u="none" strike="noStrike" noProof="0" dirty="0">
                          <a:solidFill>
                            <a:srgbClr val="000000"/>
                          </a:solidFill>
                          <a:effectLst/>
                          <a:latin typeface="Calibri"/>
                        </a:rPr>
                        <a:t> </a:t>
                      </a:r>
                      <a:r>
                        <a:rPr lang="en-GB" sz="2000" b="0" i="0" u="none" strike="noStrike" noProof="0" dirty="0" err="1">
                          <a:solidFill>
                            <a:srgbClr val="000000"/>
                          </a:solidFill>
                          <a:effectLst/>
                          <a:latin typeface="Calibri"/>
                        </a:rPr>
                        <a:t>PTjih</a:t>
                      </a:r>
                      <a:r>
                        <a:rPr lang="en-GB" sz="2000" b="0" i="0" u="none" strike="noStrike" noProof="0" dirty="0">
                          <a:solidFill>
                            <a:srgbClr val="000000"/>
                          </a:solidFill>
                          <a:effectLst/>
                          <a:latin typeface="Calibri"/>
                        </a:rPr>
                        <a:t> </a:t>
                      </a:r>
                      <a:r>
                        <a:rPr lang="en-GB" sz="2000" b="0" i="0" u="none" strike="noStrike" noProof="0" dirty="0" err="1">
                          <a:solidFill>
                            <a:srgbClr val="000000"/>
                          </a:solidFill>
                          <a:effectLst/>
                          <a:latin typeface="Calibri"/>
                        </a:rPr>
                        <a:t>zaradi</a:t>
                      </a:r>
                      <a:r>
                        <a:rPr lang="en-GB" sz="2000" b="0" i="0" u="none" strike="noStrike" noProof="0" dirty="0">
                          <a:solidFill>
                            <a:srgbClr val="000000"/>
                          </a:solidFill>
                          <a:effectLst/>
                          <a:latin typeface="Calibri"/>
                        </a:rPr>
                        <a:t> </a:t>
                      </a:r>
                      <a:r>
                        <a:rPr lang="en-GB" sz="2000" b="0" i="0" u="none" strike="noStrike" noProof="0" dirty="0" err="1">
                          <a:solidFill>
                            <a:srgbClr val="000000"/>
                          </a:solidFill>
                          <a:effectLst/>
                          <a:latin typeface="Calibri"/>
                        </a:rPr>
                        <a:t>istočasnega</a:t>
                      </a:r>
                      <a:r>
                        <a:rPr lang="en-GB" sz="2000" b="0" i="0" u="none" strike="noStrike" noProof="0" dirty="0">
                          <a:solidFill>
                            <a:srgbClr val="000000"/>
                          </a:solidFill>
                          <a:effectLst/>
                          <a:latin typeface="Calibri"/>
                        </a:rPr>
                        <a:t> </a:t>
                      </a:r>
                      <a:r>
                        <a:rPr lang="en-GB" sz="2000" b="0" i="0" u="none" strike="noStrike" noProof="0" dirty="0" err="1">
                          <a:solidFill>
                            <a:srgbClr val="000000"/>
                          </a:solidFill>
                          <a:effectLst/>
                          <a:latin typeface="Calibri"/>
                        </a:rPr>
                        <a:t>zaključevanja</a:t>
                      </a:r>
                      <a:r>
                        <a:rPr lang="en-GB" sz="2000" b="0" i="0" u="none" strike="noStrike" noProof="0" dirty="0">
                          <a:solidFill>
                            <a:srgbClr val="000000"/>
                          </a:solidFill>
                          <a:effectLst/>
                          <a:latin typeface="Calibri"/>
                        </a:rPr>
                        <a:t> NOO </a:t>
                      </a:r>
                      <a:r>
                        <a:rPr lang="en-GB" sz="2000" b="0" i="0" u="none" strike="noStrike" noProof="0" dirty="0" err="1">
                          <a:solidFill>
                            <a:srgbClr val="000000"/>
                          </a:solidFill>
                          <a:effectLst/>
                          <a:latin typeface="Calibri"/>
                        </a:rPr>
                        <a:t>projektov</a:t>
                      </a:r>
                      <a:r>
                        <a:rPr lang="en-GB" sz="2000" b="0" i="0" u="none" strike="noStrike" noProof="0" dirty="0">
                          <a:solidFill>
                            <a:srgbClr val="000000"/>
                          </a:solidFill>
                          <a:effectLst/>
                          <a:latin typeface="Calibri"/>
                        </a:rPr>
                        <a:t>.</a:t>
                      </a:r>
                    </a:p>
                    <a:p>
                      <a:pPr marL="0" lvl="0" indent="0" algn="l">
                        <a:spcBef>
                          <a:spcPts val="600"/>
                        </a:spcBef>
                        <a:spcAft>
                          <a:spcPts val="600"/>
                        </a:spcAft>
                        <a:buNone/>
                      </a:pPr>
                      <a:r>
                        <a:rPr lang="en-GB" sz="2000" b="0" i="0" u="none" strike="noStrike" noProof="0" dirty="0" err="1">
                          <a:solidFill>
                            <a:srgbClr val="000000"/>
                          </a:solidFill>
                          <a:effectLst/>
                          <a:latin typeface="Calibri"/>
                        </a:rPr>
                        <a:t>Operacije</a:t>
                      </a:r>
                      <a:r>
                        <a:rPr lang="en-GB" sz="2000" b="0" i="0" u="none" strike="noStrike" noProof="0" dirty="0">
                          <a:solidFill>
                            <a:srgbClr val="000000"/>
                          </a:solidFill>
                          <a:effectLst/>
                          <a:latin typeface="Calibri"/>
                        </a:rPr>
                        <a:t> </a:t>
                      </a:r>
                      <a:r>
                        <a:rPr lang="en-GB" sz="2000" b="0" i="0" u="none" strike="noStrike" noProof="0" dirty="0" err="1">
                          <a:solidFill>
                            <a:srgbClr val="000000"/>
                          </a:solidFill>
                          <a:effectLst/>
                          <a:latin typeface="Calibri"/>
                        </a:rPr>
                        <a:t>strateškega</a:t>
                      </a:r>
                      <a:r>
                        <a:rPr lang="en-GB" sz="2000" b="0" i="0" u="none" strike="noStrike" noProof="0" dirty="0">
                          <a:solidFill>
                            <a:srgbClr val="000000"/>
                          </a:solidFill>
                          <a:effectLst/>
                          <a:latin typeface="Calibri"/>
                        </a:rPr>
                        <a:t> </a:t>
                      </a:r>
                      <a:r>
                        <a:rPr lang="en-GB" sz="2000" b="0" i="0" u="none" strike="noStrike" noProof="0" dirty="0" err="1">
                          <a:solidFill>
                            <a:srgbClr val="000000"/>
                          </a:solidFill>
                          <a:effectLst/>
                          <a:latin typeface="Calibri"/>
                        </a:rPr>
                        <a:t>pomena</a:t>
                      </a:r>
                      <a:r>
                        <a:rPr lang="en-GB" sz="2000" b="0" i="0" u="none" strike="noStrike" noProof="0" dirty="0">
                          <a:solidFill>
                            <a:srgbClr val="000000"/>
                          </a:solidFill>
                          <a:effectLst/>
                          <a:latin typeface="Calibri"/>
                        </a:rPr>
                        <a:t> so </a:t>
                      </a:r>
                      <a:r>
                        <a:rPr lang="en-GB" sz="2000" b="0" i="0" u="none" strike="noStrike" noProof="0" dirty="0" err="1">
                          <a:solidFill>
                            <a:srgbClr val="000000"/>
                          </a:solidFill>
                          <a:effectLst/>
                          <a:latin typeface="Calibri"/>
                        </a:rPr>
                        <a:t>zelo</a:t>
                      </a:r>
                      <a:r>
                        <a:rPr lang="en-GB" sz="2000" b="0" i="0" u="none" strike="noStrike" noProof="0" dirty="0">
                          <a:solidFill>
                            <a:srgbClr val="000000"/>
                          </a:solidFill>
                          <a:effectLst/>
                          <a:latin typeface="Calibri"/>
                        </a:rPr>
                        <a:t> </a:t>
                      </a:r>
                      <a:r>
                        <a:rPr lang="en-GB" sz="2000" b="0" i="0" u="none" strike="noStrike" noProof="0" dirty="0" err="1">
                          <a:solidFill>
                            <a:srgbClr val="000000"/>
                          </a:solidFill>
                          <a:effectLst/>
                          <a:latin typeface="Calibri"/>
                        </a:rPr>
                        <a:t>kompleksne</a:t>
                      </a:r>
                      <a:r>
                        <a:rPr lang="en-GB" sz="2000" b="0" i="0" u="none" strike="noStrike" noProof="0" dirty="0">
                          <a:solidFill>
                            <a:srgbClr val="000000"/>
                          </a:solidFill>
                          <a:effectLst/>
                          <a:latin typeface="Calibri"/>
                        </a:rPr>
                        <a:t> in </a:t>
                      </a:r>
                      <a:r>
                        <a:rPr lang="en-GB" sz="2000" b="0" i="0" u="none" strike="noStrike" noProof="0" dirty="0" err="1">
                          <a:solidFill>
                            <a:srgbClr val="000000"/>
                          </a:solidFill>
                          <a:effectLst/>
                          <a:latin typeface="Calibri"/>
                        </a:rPr>
                        <a:t>zahtevajo</a:t>
                      </a:r>
                      <a:r>
                        <a:rPr lang="en-GB" sz="2000" b="0" i="0" u="none" strike="noStrike" noProof="0" dirty="0">
                          <a:solidFill>
                            <a:srgbClr val="000000"/>
                          </a:solidFill>
                          <a:effectLst/>
                          <a:latin typeface="Calibri"/>
                        </a:rPr>
                        <a:t> </a:t>
                      </a:r>
                      <a:r>
                        <a:rPr lang="en-GB" sz="2000" b="0" i="0" u="none" strike="noStrike" noProof="0" dirty="0" err="1">
                          <a:solidFill>
                            <a:srgbClr val="000000"/>
                          </a:solidFill>
                          <a:effectLst/>
                          <a:latin typeface="Calibri"/>
                        </a:rPr>
                        <a:t>veliko</a:t>
                      </a:r>
                      <a:r>
                        <a:rPr lang="en-GB" sz="2000" b="0" i="0" u="none" strike="noStrike" noProof="0" dirty="0">
                          <a:solidFill>
                            <a:srgbClr val="000000"/>
                          </a:solidFill>
                          <a:effectLst/>
                          <a:latin typeface="Calibri"/>
                        </a:rPr>
                        <a:t> </a:t>
                      </a:r>
                      <a:r>
                        <a:rPr lang="en-GB" sz="2000" b="0" i="0" u="none" strike="noStrike" noProof="0" dirty="0" err="1">
                          <a:solidFill>
                            <a:srgbClr val="000000"/>
                          </a:solidFill>
                          <a:effectLst/>
                          <a:latin typeface="Calibri"/>
                        </a:rPr>
                        <a:t>usklajevanja</a:t>
                      </a:r>
                      <a:r>
                        <a:rPr lang="en-GB" sz="2000" b="0" i="0" u="none" strike="noStrike" noProof="0" dirty="0">
                          <a:solidFill>
                            <a:srgbClr val="000000"/>
                          </a:solidFill>
                          <a:effectLst/>
                          <a:latin typeface="Calibri"/>
                        </a:rPr>
                        <a:t>.</a:t>
                      </a:r>
                    </a:p>
                    <a:p>
                      <a:pPr marL="0" lvl="0" indent="0" algn="l">
                        <a:spcBef>
                          <a:spcPts val="600"/>
                        </a:spcBef>
                        <a:spcAft>
                          <a:spcPts val="600"/>
                        </a:spcAft>
                        <a:buNone/>
                      </a:pPr>
                      <a:r>
                        <a:rPr lang="en-GB" sz="2000" b="0" i="0" u="none" strike="noStrike" baseline="0" noProof="0" dirty="0" err="1">
                          <a:solidFill>
                            <a:srgbClr val="000000"/>
                          </a:solidFill>
                          <a:effectLst/>
                          <a:latin typeface="Calibri"/>
                        </a:rPr>
                        <a:t>Zaradi</a:t>
                      </a:r>
                      <a:r>
                        <a:rPr lang="en-GB" sz="2000" b="0" i="0" u="none" strike="noStrike" baseline="0" noProof="0" dirty="0">
                          <a:solidFill>
                            <a:srgbClr val="000000"/>
                          </a:solidFill>
                          <a:effectLst/>
                          <a:latin typeface="Calibri"/>
                        </a:rPr>
                        <a:t> </a:t>
                      </a:r>
                      <a:r>
                        <a:rPr lang="en-GB" sz="2000" b="0" i="0" u="none" strike="noStrike" baseline="0" noProof="0" dirty="0" err="1">
                          <a:solidFill>
                            <a:srgbClr val="000000"/>
                          </a:solidFill>
                          <a:effectLst/>
                          <a:latin typeface="Calibri"/>
                        </a:rPr>
                        <a:t>poznega</a:t>
                      </a:r>
                      <a:r>
                        <a:rPr lang="en-GB" sz="2000" b="0" i="0" u="none" strike="noStrike" baseline="0" noProof="0" dirty="0">
                          <a:solidFill>
                            <a:srgbClr val="000000"/>
                          </a:solidFill>
                          <a:effectLst/>
                          <a:latin typeface="Calibri"/>
                        </a:rPr>
                        <a:t> </a:t>
                      </a:r>
                      <a:r>
                        <a:rPr lang="en-GB" sz="2000" b="0" i="0" u="none" strike="noStrike" baseline="0" noProof="0" dirty="0" err="1">
                          <a:solidFill>
                            <a:srgbClr val="000000"/>
                          </a:solidFill>
                          <a:effectLst/>
                          <a:latin typeface="Calibri"/>
                        </a:rPr>
                        <a:t>začetka</a:t>
                      </a:r>
                      <a:r>
                        <a:rPr lang="en-GB" sz="2000" b="0" i="0" u="none" strike="noStrike" baseline="0" noProof="0" dirty="0">
                          <a:solidFill>
                            <a:srgbClr val="000000"/>
                          </a:solidFill>
                          <a:effectLst/>
                          <a:latin typeface="Calibri"/>
                        </a:rPr>
                        <a:t> </a:t>
                      </a:r>
                      <a:r>
                        <a:rPr lang="en-GB" sz="2000" b="0" i="0" u="none" strike="noStrike" baseline="0" noProof="0" dirty="0" err="1">
                          <a:solidFill>
                            <a:srgbClr val="000000"/>
                          </a:solidFill>
                          <a:effectLst/>
                          <a:latin typeface="Calibri"/>
                        </a:rPr>
                        <a:t>izvajanja</a:t>
                      </a:r>
                      <a:r>
                        <a:rPr lang="en-GB" sz="2000" b="0" i="0" u="none" strike="noStrike" baseline="0" noProof="0" dirty="0">
                          <a:solidFill>
                            <a:srgbClr val="000000"/>
                          </a:solidFill>
                          <a:effectLst/>
                          <a:latin typeface="Calibri"/>
                        </a:rPr>
                        <a:t> </a:t>
                      </a:r>
                      <a:r>
                        <a:rPr lang="en-GB" sz="2000" b="0" i="0" u="none" strike="noStrike" baseline="0" noProof="0" dirty="0" err="1">
                          <a:solidFill>
                            <a:srgbClr val="000000"/>
                          </a:solidFill>
                          <a:effectLst/>
                          <a:latin typeface="Calibri"/>
                        </a:rPr>
                        <a:t>ukrepov</a:t>
                      </a:r>
                      <a:r>
                        <a:rPr lang="en-GB" sz="2000" b="0" i="0" u="none" strike="noStrike" baseline="0" noProof="0" dirty="0">
                          <a:solidFill>
                            <a:srgbClr val="000000"/>
                          </a:solidFill>
                          <a:effectLst/>
                          <a:latin typeface="Calibri"/>
                        </a:rPr>
                        <a:t> je </a:t>
                      </a:r>
                      <a:r>
                        <a:rPr lang="en-GB" sz="2000" b="0" i="0" u="none" strike="noStrike" baseline="0" noProof="0" dirty="0" err="1">
                          <a:solidFill>
                            <a:srgbClr val="000000"/>
                          </a:solidFill>
                          <a:effectLst/>
                          <a:latin typeface="Calibri"/>
                        </a:rPr>
                        <a:t>načrtovana</a:t>
                      </a:r>
                      <a:r>
                        <a:rPr lang="en-GB" sz="2000" b="0" i="0" u="none" strike="noStrike" baseline="0" noProof="0" dirty="0">
                          <a:solidFill>
                            <a:srgbClr val="000000"/>
                          </a:solidFill>
                          <a:effectLst/>
                          <a:latin typeface="Calibri"/>
                        </a:rPr>
                        <a:t> </a:t>
                      </a:r>
                      <a:r>
                        <a:rPr lang="en-GB" sz="2000" b="0" i="0" u="none" strike="noStrike" baseline="0" noProof="0" dirty="0" err="1">
                          <a:solidFill>
                            <a:srgbClr val="000000"/>
                          </a:solidFill>
                          <a:effectLst/>
                          <a:latin typeface="Calibri"/>
                        </a:rPr>
                        <a:t>realizacija</a:t>
                      </a:r>
                      <a:r>
                        <a:rPr lang="en-GB" sz="2000" b="0" i="0" u="none" strike="noStrike" baseline="0" noProof="0" dirty="0">
                          <a:solidFill>
                            <a:srgbClr val="000000"/>
                          </a:solidFill>
                          <a:effectLst/>
                          <a:latin typeface="Calibri"/>
                        </a:rPr>
                        <a:t> </a:t>
                      </a:r>
                      <a:r>
                        <a:rPr lang="en-GB" sz="2000" b="0" i="0" u="none" strike="noStrike" baseline="0" noProof="0" dirty="0" err="1">
                          <a:solidFill>
                            <a:srgbClr val="000000"/>
                          </a:solidFill>
                          <a:effectLst/>
                          <a:latin typeface="Calibri"/>
                        </a:rPr>
                        <a:t>počasnejša</a:t>
                      </a:r>
                      <a:r>
                        <a:rPr lang="en-GB" sz="2000" b="0" i="0" u="none" strike="noStrike" baseline="0" noProof="0" dirty="0">
                          <a:solidFill>
                            <a:srgbClr val="000000"/>
                          </a:solidFill>
                          <a:effectLst/>
                          <a:latin typeface="Calibri"/>
                        </a:rPr>
                        <a:t> od </a:t>
                      </a:r>
                      <a:r>
                        <a:rPr lang="en-GB" sz="2000" b="0" i="0" u="none" strike="noStrike" baseline="0" noProof="0" dirty="0" err="1">
                          <a:solidFill>
                            <a:srgbClr val="000000"/>
                          </a:solidFill>
                          <a:effectLst/>
                          <a:latin typeface="Calibri"/>
                        </a:rPr>
                        <a:t>načrtovane</a:t>
                      </a:r>
                      <a:endParaRPr lang="en-GB" dirty="0"/>
                    </a:p>
                  </a:txBody>
                  <a:tcPr marL="144018" marR="360045" marT="72009" marB="72009">
                    <a:lnL w="38099" cap="flat" cmpd="sng" algn="ctr">
                      <a:solidFill>
                        <a:schemeClr val="tx1"/>
                      </a:solidFill>
                      <a:prstDash val="solid"/>
                      <a:round/>
                      <a:headEnd type="none" w="med" len="med"/>
                      <a:tailEnd type="none" w="med" len="med"/>
                    </a:lnL>
                    <a:lnR w="38099">
                      <a:solidFill>
                        <a:schemeClr val="tx1"/>
                      </a:solidFill>
                    </a:lnR>
                    <a:lnT w="38099" cap="flat" cmpd="sng" algn="ctr">
                      <a:solidFill>
                        <a:schemeClr val="tx1"/>
                      </a:solidFill>
                      <a:prstDash val="solid"/>
                      <a:round/>
                      <a:headEnd type="none" w="med" len="med"/>
                      <a:tailEnd type="none" w="med" len="med"/>
                    </a:lnT>
                    <a:lnB w="38099"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73291136"/>
                  </a:ext>
                </a:extLst>
              </a:tr>
              <a:tr h="362218">
                <a:tc gridSpan="2">
                  <a:txBody>
                    <a:bodyPr/>
                    <a:lstStyle/>
                    <a:p>
                      <a:pPr lvl="0" algn="l">
                        <a:lnSpc>
                          <a:spcPts val="2400"/>
                        </a:lnSpc>
                        <a:buNone/>
                      </a:pPr>
                      <a:endParaRPr lang="sl-SI" sz="2000" b="0">
                        <a:solidFill>
                          <a:schemeClr val="bg1"/>
                        </a:solidFill>
                        <a:effectLst/>
                        <a:latin typeface="Republika"/>
                      </a:endParaRPr>
                    </a:p>
                  </a:txBody>
                  <a:tcPr marL="32252" marR="32252" marT="9524">
                    <a:lnL w="9524">
                      <a:solidFill>
                        <a:srgbClr val="000000"/>
                      </a:solidFill>
                    </a:lnL>
                    <a:lnR w="38099">
                      <a:solidFill>
                        <a:schemeClr val="tx1"/>
                      </a:solidFill>
                    </a:lnR>
                    <a:lnT w="9524">
                      <a:solidFill>
                        <a:srgbClr val="000000"/>
                      </a:solidFill>
                    </a:lnT>
                    <a:lnB w="9524">
                      <a:solidFill>
                        <a:srgbClr val="000000"/>
                      </a:solidFill>
                    </a:lnB>
                    <a:solidFill>
                      <a:schemeClr val="bg1"/>
                    </a:solidFill>
                  </a:tcPr>
                </a:tc>
                <a:tc hMerge="1">
                  <a:txBody>
                    <a:bodyPr/>
                    <a:lstStyle/>
                    <a:p>
                      <a:endParaRPr lang="en-US"/>
                    </a:p>
                  </a:txBody>
                  <a:tcPr marL="144018" marR="360045" marT="72009" marB="72009">
                    <a:lnL w="38099" cap="flat" cmpd="sng" algn="ctr">
                      <a:solidFill>
                        <a:schemeClr val="tx1"/>
                      </a:solidFill>
                      <a:prstDash val="solid"/>
                      <a:round/>
                      <a:headEnd type="none" w="med" len="med"/>
                      <a:tailEnd type="none" w="med" len="med"/>
                    </a:lnL>
                    <a:lnR w="38099">
                      <a:solidFill>
                        <a:schemeClr val="tx1"/>
                      </a:solidFill>
                    </a:lnR>
                    <a:lnT w="38099" cap="flat" cmpd="sng" algn="ctr">
                      <a:solidFill>
                        <a:schemeClr val="tx1"/>
                      </a:solidFill>
                      <a:prstDash val="solid"/>
                      <a:round/>
                      <a:headEnd type="none" w="med" len="med"/>
                      <a:tailEnd type="none" w="med" len="med"/>
                    </a:lnT>
                    <a:lnB w="38099"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2306373"/>
                  </a:ext>
                </a:extLst>
              </a:tr>
              <a:tr h="909560">
                <a:tc>
                  <a:txBody>
                    <a:bodyPr/>
                    <a:lstStyle/>
                    <a:p>
                      <a:pPr lvl="0" algn="l">
                        <a:lnSpc>
                          <a:spcPts val="2400"/>
                        </a:lnSpc>
                        <a:buNone/>
                      </a:pPr>
                      <a:r>
                        <a:rPr lang="sl-SI" sz="2000" b="0">
                          <a:solidFill>
                            <a:schemeClr val="bg1"/>
                          </a:solidFill>
                          <a:effectLst/>
                          <a:latin typeface="Republika"/>
                        </a:rPr>
                        <a:t>NASLEDNJI KORAKI</a:t>
                      </a:r>
                    </a:p>
                  </a:txBody>
                  <a:tcPr marL="32252" marR="32252" marT="9524">
                    <a:lnL w="9524">
                      <a:solidFill>
                        <a:srgbClr val="000000"/>
                      </a:solidFill>
                    </a:lnL>
                    <a:lnR w="38099">
                      <a:solidFill>
                        <a:schemeClr val="tx1"/>
                      </a:solidFill>
                    </a:lnR>
                    <a:lnT w="9524">
                      <a:solidFill>
                        <a:srgbClr val="000000"/>
                      </a:solidFill>
                    </a:lnT>
                    <a:lnB w="9524">
                      <a:solidFill>
                        <a:srgbClr val="000000"/>
                      </a:solidFill>
                    </a:lnB>
                    <a:solidFill>
                      <a:schemeClr val="accent5">
                        <a:lumMod val="75000"/>
                      </a:schemeClr>
                    </a:solidFill>
                  </a:tcPr>
                </a:tc>
                <a:tc>
                  <a:txBody>
                    <a:bodyPr/>
                    <a:lstStyle/>
                    <a:p>
                      <a:pPr marL="0" lvl="0" indent="0" algn="l">
                        <a:spcBef>
                          <a:spcPts val="600"/>
                        </a:spcBef>
                        <a:spcAft>
                          <a:spcPts val="600"/>
                        </a:spcAft>
                        <a:buNone/>
                      </a:pPr>
                      <a:r>
                        <a:rPr lang="en-GB" sz="2000" b="0" i="0" u="none" strike="noStrike" kern="1200" noProof="0" dirty="0" err="1">
                          <a:solidFill>
                            <a:srgbClr val="000000"/>
                          </a:solidFill>
                          <a:effectLst/>
                          <a:latin typeface="Calibri"/>
                        </a:rPr>
                        <a:t>Pospešitev</a:t>
                      </a:r>
                      <a:r>
                        <a:rPr lang="en-GB" sz="2000" b="0" i="0" u="none" strike="noStrike" kern="1200" noProof="0" dirty="0">
                          <a:solidFill>
                            <a:srgbClr val="000000"/>
                          </a:solidFill>
                          <a:effectLst/>
                          <a:latin typeface="Calibri"/>
                        </a:rPr>
                        <a:t> </a:t>
                      </a:r>
                      <a:r>
                        <a:rPr lang="en-GB" sz="2000" b="0" i="0" u="none" strike="noStrike" kern="1200" noProof="0" dirty="0" err="1">
                          <a:solidFill>
                            <a:srgbClr val="000000"/>
                          </a:solidFill>
                          <a:effectLst/>
                          <a:latin typeface="Calibri"/>
                        </a:rPr>
                        <a:t>izvedbe</a:t>
                      </a:r>
                      <a:r>
                        <a:rPr lang="en-GB" sz="2000" b="0" i="0" u="none" strike="noStrike" kern="1200" noProof="0" dirty="0">
                          <a:solidFill>
                            <a:srgbClr val="000000"/>
                          </a:solidFill>
                          <a:effectLst/>
                          <a:latin typeface="Calibri"/>
                        </a:rPr>
                        <a:t> </a:t>
                      </a:r>
                      <a:r>
                        <a:rPr lang="en-GB" sz="2000" b="0" i="0" u="none" strike="noStrike" kern="1200" noProof="0" dirty="0" err="1">
                          <a:solidFill>
                            <a:srgbClr val="000000"/>
                          </a:solidFill>
                          <a:effectLst/>
                          <a:latin typeface="Calibri"/>
                        </a:rPr>
                        <a:t>potrjenih</a:t>
                      </a:r>
                      <a:r>
                        <a:rPr lang="en-GB" sz="2000" b="0" i="0" u="none" strike="noStrike" kern="1200" noProof="0" dirty="0">
                          <a:solidFill>
                            <a:srgbClr val="000000"/>
                          </a:solidFill>
                          <a:effectLst/>
                          <a:latin typeface="Calibri"/>
                        </a:rPr>
                        <a:t> </a:t>
                      </a:r>
                      <a:r>
                        <a:rPr lang="en-GB" sz="2000" b="0" i="0" u="none" strike="noStrike" kern="1200" noProof="0" dirty="0" err="1">
                          <a:solidFill>
                            <a:srgbClr val="000000"/>
                          </a:solidFill>
                          <a:effectLst/>
                          <a:latin typeface="Calibri"/>
                        </a:rPr>
                        <a:t>operacij</a:t>
                      </a:r>
                      <a:r>
                        <a:rPr lang="en-GB" sz="2000" b="0" i="0" u="none" strike="noStrike" kern="1200" noProof="0" dirty="0">
                          <a:solidFill>
                            <a:srgbClr val="000000"/>
                          </a:solidFill>
                          <a:effectLst/>
                          <a:latin typeface="Calibri"/>
                        </a:rPr>
                        <a:t>.</a:t>
                      </a:r>
                    </a:p>
                    <a:p>
                      <a:pPr marL="0" lvl="0" indent="0" algn="l">
                        <a:spcBef>
                          <a:spcPts val="600"/>
                        </a:spcBef>
                        <a:spcAft>
                          <a:spcPts val="600"/>
                        </a:spcAft>
                        <a:buNone/>
                      </a:pPr>
                      <a:r>
                        <a:rPr lang="en-GB" sz="2000" b="0" i="0" u="none" strike="noStrike" kern="1200" noProof="0" dirty="0" err="1">
                          <a:solidFill>
                            <a:srgbClr val="000000"/>
                          </a:solidFill>
                          <a:effectLst/>
                          <a:latin typeface="Calibri"/>
                        </a:rPr>
                        <a:t>Priprava</a:t>
                      </a:r>
                      <a:r>
                        <a:rPr lang="en-GB" sz="2000" b="0" i="0" u="none" strike="noStrike" kern="1200" noProof="0" dirty="0">
                          <a:solidFill>
                            <a:srgbClr val="000000"/>
                          </a:solidFill>
                          <a:effectLst/>
                          <a:latin typeface="Calibri"/>
                        </a:rPr>
                        <a:t> </a:t>
                      </a:r>
                      <a:r>
                        <a:rPr lang="en-GB" sz="2000" b="0" i="0" u="none" strike="noStrike" kern="1200" noProof="0" dirty="0" err="1">
                          <a:solidFill>
                            <a:srgbClr val="000000"/>
                          </a:solidFill>
                          <a:effectLst/>
                          <a:latin typeface="Calibri"/>
                        </a:rPr>
                        <a:t>dokumentacije</a:t>
                      </a:r>
                      <a:r>
                        <a:rPr lang="en-GB" sz="2000" b="0" i="0" u="none" strike="noStrike" kern="1200" noProof="0" dirty="0">
                          <a:solidFill>
                            <a:srgbClr val="000000"/>
                          </a:solidFill>
                          <a:effectLst/>
                          <a:latin typeface="Calibri"/>
                        </a:rPr>
                        <a:t> za </a:t>
                      </a:r>
                      <a:r>
                        <a:rPr lang="en-GB" sz="2000" b="0" i="0" u="none" strike="noStrike" kern="1200" noProof="0" dirty="0" err="1">
                          <a:solidFill>
                            <a:srgbClr val="000000"/>
                          </a:solidFill>
                          <a:effectLst/>
                          <a:latin typeface="Calibri"/>
                        </a:rPr>
                        <a:t>operacije</a:t>
                      </a:r>
                      <a:r>
                        <a:rPr lang="en-GB" sz="2000" b="0" i="0" u="none" strike="noStrike" kern="1200" noProof="0" dirty="0">
                          <a:solidFill>
                            <a:srgbClr val="000000"/>
                          </a:solidFill>
                          <a:effectLst/>
                          <a:latin typeface="Calibri"/>
                        </a:rPr>
                        <a:t> </a:t>
                      </a:r>
                      <a:r>
                        <a:rPr lang="en-GB" sz="2000" b="0" i="0" u="none" strike="noStrike" kern="1200" noProof="0" dirty="0" err="1">
                          <a:solidFill>
                            <a:srgbClr val="000000"/>
                          </a:solidFill>
                          <a:effectLst/>
                          <a:latin typeface="Calibri"/>
                        </a:rPr>
                        <a:t>strateškega</a:t>
                      </a:r>
                      <a:r>
                        <a:rPr lang="en-GB" sz="2000" b="0" i="0" u="none" strike="noStrike" kern="1200" noProof="0" dirty="0">
                          <a:solidFill>
                            <a:srgbClr val="000000"/>
                          </a:solidFill>
                          <a:effectLst/>
                          <a:latin typeface="Calibri"/>
                        </a:rPr>
                        <a:t> </a:t>
                      </a:r>
                      <a:r>
                        <a:rPr lang="en-GB" sz="2000" b="0" i="0" u="none" strike="noStrike" kern="1200" noProof="0" dirty="0" err="1">
                          <a:solidFill>
                            <a:srgbClr val="000000"/>
                          </a:solidFill>
                          <a:effectLst/>
                          <a:latin typeface="Calibri"/>
                        </a:rPr>
                        <a:t>pomena</a:t>
                      </a:r>
                      <a:r>
                        <a:rPr lang="en-GB" sz="2000" b="0" i="0" u="none" strike="noStrike" kern="1200" noProof="0" dirty="0">
                          <a:solidFill>
                            <a:srgbClr val="000000"/>
                          </a:solidFill>
                          <a:effectLst/>
                          <a:latin typeface="Calibri"/>
                        </a:rPr>
                        <a:t> in </a:t>
                      </a:r>
                      <a:r>
                        <a:rPr lang="en-GB" sz="2000" b="0" i="0" u="none" strike="noStrike" kern="1200" noProof="0" dirty="0" err="1">
                          <a:solidFill>
                            <a:srgbClr val="000000"/>
                          </a:solidFill>
                          <a:effectLst/>
                          <a:latin typeface="Calibri"/>
                        </a:rPr>
                        <a:t>nadaljnje</a:t>
                      </a:r>
                      <a:r>
                        <a:rPr lang="en-GB" sz="2000" b="0" i="0" u="none" strike="noStrike" kern="1200" noProof="0" dirty="0">
                          <a:solidFill>
                            <a:srgbClr val="000000"/>
                          </a:solidFill>
                          <a:effectLst/>
                          <a:latin typeface="Calibri"/>
                        </a:rPr>
                        <a:t> </a:t>
                      </a:r>
                      <a:r>
                        <a:rPr lang="en-GB" sz="2000" b="0" i="0" u="none" strike="noStrike" kern="1200" noProof="0" dirty="0" err="1">
                          <a:solidFill>
                            <a:srgbClr val="000000"/>
                          </a:solidFill>
                          <a:effectLst/>
                          <a:latin typeface="Calibri"/>
                        </a:rPr>
                        <a:t>javne</a:t>
                      </a:r>
                      <a:r>
                        <a:rPr lang="en-GB" sz="2000" b="0" i="0" u="none" strike="noStrike" kern="1200" noProof="0" dirty="0">
                          <a:solidFill>
                            <a:srgbClr val="000000"/>
                          </a:solidFill>
                          <a:effectLst/>
                          <a:latin typeface="Calibri"/>
                        </a:rPr>
                        <a:t> </a:t>
                      </a:r>
                      <a:r>
                        <a:rPr lang="en-GB" sz="2000" b="0" i="0" u="none" strike="noStrike" kern="1200" noProof="0" dirty="0" err="1">
                          <a:solidFill>
                            <a:srgbClr val="000000"/>
                          </a:solidFill>
                          <a:effectLst/>
                          <a:latin typeface="Calibri"/>
                        </a:rPr>
                        <a:t>razpise</a:t>
                      </a:r>
                      <a:r>
                        <a:rPr lang="en-GB" sz="2000" b="0" i="0" u="none" strike="noStrike" kern="1200" noProof="0" dirty="0">
                          <a:solidFill>
                            <a:srgbClr val="000000"/>
                          </a:solidFill>
                          <a:effectLst/>
                          <a:latin typeface="Calibri"/>
                        </a:rPr>
                        <a:t>.</a:t>
                      </a:r>
                    </a:p>
                  </a:txBody>
                  <a:tcPr marL="144018" marR="360045" marT="72009" marB="72009">
                    <a:lnL w="38099" cap="flat" cmpd="sng" algn="ctr">
                      <a:solidFill>
                        <a:schemeClr val="tx1"/>
                      </a:solidFill>
                      <a:prstDash val="solid"/>
                      <a:round/>
                      <a:headEnd type="none" w="med" len="med"/>
                      <a:tailEnd type="none" w="med" len="med"/>
                    </a:lnL>
                    <a:lnR w="38099">
                      <a:solidFill>
                        <a:schemeClr val="tx1"/>
                      </a:solidFill>
                    </a:lnR>
                    <a:lnT w="38099" cap="flat" cmpd="sng" algn="ctr">
                      <a:solidFill>
                        <a:schemeClr val="tx1"/>
                      </a:solidFill>
                      <a:prstDash val="solid"/>
                      <a:round/>
                      <a:headEnd type="none" w="med" len="med"/>
                      <a:tailEnd type="none" w="med" len="med"/>
                    </a:lnT>
                    <a:lnB w="38099">
                      <a:solidFill>
                        <a:schemeClr val="tx1"/>
                      </a:solidFill>
                    </a:lnB>
                    <a:noFill/>
                  </a:tcPr>
                </a:tc>
                <a:extLst>
                  <a:ext uri="{0D108BD9-81ED-4DB2-BD59-A6C34878D82A}">
                    <a16:rowId xmlns:a16="http://schemas.microsoft.com/office/drawing/2014/main" val="1585954724"/>
                  </a:ext>
                </a:extLst>
              </a:tr>
            </a:tbl>
          </a:graphicData>
        </a:graphic>
      </p:graphicFrame>
    </p:spTree>
    <p:extLst>
      <p:ext uri="{BB962C8B-B14F-4D97-AF65-F5344CB8AC3E}">
        <p14:creationId xmlns:p14="http://schemas.microsoft.com/office/powerpoint/2010/main" val="35549804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3A13BE-DAD5-E649-2742-18810C55B0E5}"/>
            </a:ext>
          </a:extLst>
        </p:cNvPr>
        <p:cNvGrpSpPr/>
        <p:nvPr/>
      </p:nvGrpSpPr>
      <p:grpSpPr>
        <a:xfrm>
          <a:off x="0" y="0"/>
          <a:ext cx="0" cy="0"/>
          <a:chOff x="0" y="0"/>
          <a:chExt cx="0" cy="0"/>
        </a:xfrm>
      </p:grpSpPr>
      <p:graphicFrame>
        <p:nvGraphicFramePr>
          <p:cNvPr id="13" name="Table 12">
            <a:extLst>
              <a:ext uri="{FF2B5EF4-FFF2-40B4-BE49-F238E27FC236}">
                <a16:creationId xmlns:a16="http://schemas.microsoft.com/office/drawing/2014/main" id="{70D00C0D-3CBC-D1D0-E69A-9CEB85E24ACD}"/>
              </a:ext>
            </a:extLst>
          </p:cNvPr>
          <p:cNvGraphicFramePr>
            <a:graphicFrameLocks noGrp="1"/>
          </p:cNvGraphicFramePr>
          <p:nvPr/>
        </p:nvGraphicFramePr>
        <p:xfrm>
          <a:off x="782046" y="1007616"/>
          <a:ext cx="11037147" cy="5565672"/>
        </p:xfrm>
        <a:graphic>
          <a:graphicData uri="http://schemas.openxmlformats.org/drawingml/2006/table">
            <a:tbl>
              <a:tblPr bandRow="1">
                <a:tableStyleId>{5C22544A-7EE6-4342-B048-85BDC9FD1C3A}</a:tableStyleId>
              </a:tblPr>
              <a:tblGrid>
                <a:gridCol w="1783122">
                  <a:extLst>
                    <a:ext uri="{9D8B030D-6E8A-4147-A177-3AD203B41FA5}">
                      <a16:colId xmlns:a16="http://schemas.microsoft.com/office/drawing/2014/main" val="3812947472"/>
                    </a:ext>
                  </a:extLst>
                </a:gridCol>
                <a:gridCol w="9254025">
                  <a:extLst>
                    <a:ext uri="{9D8B030D-6E8A-4147-A177-3AD203B41FA5}">
                      <a16:colId xmlns:a16="http://schemas.microsoft.com/office/drawing/2014/main" val="981187402"/>
                    </a:ext>
                  </a:extLst>
                </a:gridCol>
              </a:tblGrid>
              <a:tr h="1452709">
                <a:tc>
                  <a:txBody>
                    <a:bodyPr/>
                    <a:lstStyle/>
                    <a:p>
                      <a:pPr lvl="0" algn="l">
                        <a:lnSpc>
                          <a:spcPts val="2400"/>
                        </a:lnSpc>
                        <a:buNone/>
                      </a:pPr>
                      <a:r>
                        <a:rPr lang="sl-SI" sz="2000" b="0" i="0" u="none" strike="noStrike" noProof="0" dirty="0">
                          <a:solidFill>
                            <a:schemeClr val="tx1"/>
                          </a:solidFill>
                          <a:effectLst/>
                          <a:latin typeface="Republika"/>
                        </a:rPr>
                        <a:t>TRENUTNO STANJE</a:t>
                      </a:r>
                      <a:endParaRPr lang="en-US" dirty="0">
                        <a:solidFill>
                          <a:schemeClr val="tx1"/>
                        </a:solidFill>
                      </a:endParaRPr>
                    </a:p>
                  </a:txBody>
                  <a:tcPr marL="32252" marR="32252" marT="9525">
                    <a:lnL w="9525" cap="flat" cmpd="sng" algn="ctr">
                      <a:solidFill>
                        <a:srgbClr val="000000"/>
                      </a:solidFill>
                      <a:prstDash val="solid"/>
                      <a:round/>
                      <a:headEnd type="none" w="med" len="med"/>
                      <a:tailEnd type="none" w="med" len="med"/>
                    </a:lnL>
                    <a:lnR w="38099">
                      <a:solidFill>
                        <a:schemeClr val="tx1"/>
                      </a:solid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5">
                        <a:lumMod val="75000"/>
                      </a:schemeClr>
                    </a:solidFill>
                  </a:tcPr>
                </a:tc>
                <a:tc>
                  <a:txBody>
                    <a:bodyPr/>
                    <a:lstStyle/>
                    <a:p>
                      <a:pPr marL="0" marR="0" lvl="0" indent="0" algn="l">
                        <a:lnSpc>
                          <a:spcPct val="90000"/>
                        </a:lnSpc>
                        <a:spcBef>
                          <a:spcPts val="1000"/>
                        </a:spcBef>
                        <a:spcAft>
                          <a:spcPts val="1000"/>
                        </a:spcAft>
                        <a:buClr>
                          <a:srgbClr val="000000"/>
                        </a:buClr>
                        <a:buNone/>
                      </a:pPr>
                      <a:r>
                        <a:rPr lang="sl-SI" sz="1600" b="1" i="0" u="none" strike="noStrike" noProof="0" dirty="0">
                          <a:solidFill>
                            <a:schemeClr val="tx1"/>
                          </a:solidFill>
                          <a:effectLst/>
                          <a:latin typeface="Calibri"/>
                        </a:rPr>
                        <a:t>CTN:  </a:t>
                      </a:r>
                      <a:r>
                        <a:rPr lang="sl-SI" sz="1600" b="0" i="0" u="none" strike="noStrike" noProof="0" dirty="0">
                          <a:solidFill>
                            <a:schemeClr val="tx1"/>
                          </a:solidFill>
                          <a:effectLst/>
                          <a:latin typeface="Calibri"/>
                        </a:rPr>
                        <a:t>PT ZMOS je v maju 2025 objavilo novo povabilo za izbor operacij. 10 operacij je bilo izbranih. </a:t>
                      </a:r>
                      <a:r>
                        <a:rPr lang="sl-SI" sz="1600" b="0" i="0" u="none" strike="noStrike" noProof="0" dirty="0">
                          <a:solidFill>
                            <a:schemeClr val="tx1"/>
                          </a:solidFill>
                          <a:effectLst/>
                          <a:latin typeface="+mn-lt"/>
                        </a:rPr>
                        <a:t>Trenutno poteka priprava vlog za odločitev o podpori v okviru 2. faze.</a:t>
                      </a:r>
                    </a:p>
                    <a:p>
                      <a:pPr marL="0" marR="0" lvl="0" indent="0" algn="l">
                        <a:lnSpc>
                          <a:spcPct val="90000"/>
                        </a:lnSpc>
                        <a:spcBef>
                          <a:spcPts val="1000"/>
                        </a:spcBef>
                        <a:spcAft>
                          <a:spcPts val="1000"/>
                        </a:spcAft>
                        <a:buClr>
                          <a:srgbClr val="000000"/>
                        </a:buClr>
                        <a:buNone/>
                      </a:pPr>
                      <a:r>
                        <a:rPr lang="sl-SI" sz="1600" b="1" i="0" u="none" strike="noStrike" noProof="0" dirty="0">
                          <a:solidFill>
                            <a:schemeClr val="tx1"/>
                          </a:solidFill>
                          <a:effectLst/>
                          <a:latin typeface="+mn-lt"/>
                        </a:rPr>
                        <a:t>CLLD</a:t>
                      </a:r>
                      <a:r>
                        <a:rPr lang="sl-SI" sz="1600" b="0" i="0" u="none" strike="noStrike" noProof="0" dirty="0">
                          <a:solidFill>
                            <a:schemeClr val="tx1"/>
                          </a:solidFill>
                          <a:effectLst/>
                          <a:latin typeface="+mn-lt"/>
                        </a:rPr>
                        <a:t>: </a:t>
                      </a:r>
                      <a:r>
                        <a:rPr lang="sl-SI" sz="1600" kern="1200" noProof="0" dirty="0">
                          <a:solidFill>
                            <a:schemeClr val="tx1"/>
                          </a:solidFill>
                          <a:effectLst/>
                          <a:latin typeface="+mn-lt"/>
                          <a:ea typeface="+mn-ea"/>
                          <a:cs typeface="+mn-cs"/>
                        </a:rPr>
                        <a:t>LAS-i so na svojih območjih izvedli prve javne pozive. Na PT MKRR so v pregled predložili 155 vlog izbranih na JP, od tega je bilo podpisanih 28 pogodb o sofinanciranju. Projekti se izvajajo in prvi zahtevki za izplačila bodo izplačani do konec leta 2025. </a:t>
                      </a:r>
                    </a:p>
                  </a:txBody>
                  <a:tcPr marL="144018" marR="360045" marT="72009" marB="72009">
                    <a:lnL w="38099">
                      <a:solidFill>
                        <a:schemeClr val="tx1"/>
                      </a:solidFill>
                    </a:lnL>
                    <a:lnR w="38099"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9287114"/>
                  </a:ext>
                </a:extLst>
              </a:tr>
              <a:tr h="344876">
                <a:tc gridSpan="2">
                  <a:txBody>
                    <a:bodyPr/>
                    <a:lstStyle/>
                    <a:p>
                      <a:pPr lvl="0" algn="l">
                        <a:lnSpc>
                          <a:spcPts val="2400"/>
                        </a:lnSpc>
                        <a:buNone/>
                      </a:pPr>
                      <a:endParaRPr lang="sl-SI" sz="2000" b="0" dirty="0">
                        <a:solidFill>
                          <a:schemeClr val="tx1"/>
                        </a:solidFill>
                        <a:effectLst/>
                        <a:latin typeface="Republika"/>
                      </a:endParaRPr>
                    </a:p>
                  </a:txBody>
                  <a:tcPr marL="32252" marR="32252" marT="9524">
                    <a:lnL w="9524">
                      <a:solidFill>
                        <a:srgbClr val="000000"/>
                      </a:solidFill>
                    </a:lnL>
                    <a:lnR w="9524"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4">
                      <a:solidFill>
                        <a:srgbClr val="000000"/>
                      </a:solidFill>
                    </a:lnB>
                    <a:solidFill>
                      <a:schemeClr val="bg1"/>
                    </a:solidFill>
                  </a:tcPr>
                </a:tc>
                <a:tc hMerge="1">
                  <a:txBody>
                    <a:bodyPr/>
                    <a:lstStyle/>
                    <a:p>
                      <a:endParaRPr lang="en-US"/>
                    </a:p>
                  </a:txBody>
                  <a:tcPr/>
                </a:tc>
                <a:extLst>
                  <a:ext uri="{0D108BD9-81ED-4DB2-BD59-A6C34878D82A}">
                    <a16:rowId xmlns:a16="http://schemas.microsoft.com/office/drawing/2014/main" val="2435560740"/>
                  </a:ext>
                </a:extLst>
              </a:tr>
              <a:tr h="1451769">
                <a:tc>
                  <a:txBody>
                    <a:bodyPr/>
                    <a:lstStyle/>
                    <a:p>
                      <a:pPr lvl="0" algn="l">
                        <a:lnSpc>
                          <a:spcPts val="2400"/>
                        </a:lnSpc>
                        <a:buNone/>
                      </a:pPr>
                      <a:r>
                        <a:rPr lang="sl-SI" sz="2000" b="0" i="0" u="none" strike="noStrike" noProof="0">
                          <a:solidFill>
                            <a:schemeClr val="tx1"/>
                          </a:solidFill>
                          <a:effectLst/>
                          <a:latin typeface="Republika"/>
                        </a:rPr>
                        <a:t>UČINKI/</a:t>
                      </a:r>
                      <a:endParaRPr lang="en-US" sz="2000" b="0" i="0" u="none" strike="noStrike" noProof="0">
                        <a:solidFill>
                          <a:schemeClr val="tx1"/>
                        </a:solidFill>
                        <a:effectLst/>
                        <a:latin typeface="Republika"/>
                      </a:endParaRPr>
                    </a:p>
                    <a:p>
                      <a:pPr lvl="0" algn="l">
                        <a:lnSpc>
                          <a:spcPts val="2400"/>
                        </a:lnSpc>
                        <a:buNone/>
                      </a:pPr>
                      <a:r>
                        <a:rPr lang="sl-SI" sz="2000" b="0" i="0" u="none" strike="noStrike" noProof="0">
                          <a:solidFill>
                            <a:schemeClr val="tx1"/>
                          </a:solidFill>
                          <a:effectLst/>
                          <a:latin typeface="Republika"/>
                        </a:rPr>
                        <a:t>REZULTATI</a:t>
                      </a:r>
                      <a:endParaRPr lang="sl-SI">
                        <a:solidFill>
                          <a:schemeClr val="tx1"/>
                        </a:solidFill>
                      </a:endParaRPr>
                    </a:p>
                  </a:txBody>
                  <a:tcPr marL="32252" marR="32252" marT="9524">
                    <a:lnL w="9524">
                      <a:solidFill>
                        <a:srgbClr val="000000"/>
                      </a:solidFill>
                    </a:lnL>
                    <a:lnR w="38099" cap="flat" cmpd="sng" algn="ctr">
                      <a:solidFill>
                        <a:schemeClr val="tx1"/>
                      </a:solidFill>
                      <a:prstDash val="solid"/>
                      <a:round/>
                      <a:headEnd type="none" w="med" len="med"/>
                      <a:tailEnd type="none" w="med" len="med"/>
                    </a:lnR>
                    <a:lnT w="9524" cap="flat" cmpd="sng" algn="ctr">
                      <a:solidFill>
                        <a:srgbClr val="000000"/>
                      </a:solidFill>
                      <a:prstDash val="solid"/>
                      <a:round/>
                      <a:headEnd type="none" w="med" len="med"/>
                      <a:tailEnd type="none" w="med" len="med"/>
                    </a:lnT>
                    <a:lnB w="9524">
                      <a:solidFill>
                        <a:srgbClr val="000000"/>
                      </a:solidFill>
                    </a:lnB>
                    <a:solidFill>
                      <a:schemeClr val="accent5">
                        <a:lumMod val="75000"/>
                      </a:schemeClr>
                    </a:solidFill>
                  </a:tcPr>
                </a:tc>
                <a:tc>
                  <a:txBody>
                    <a:bodyPr/>
                    <a:lstStyle/>
                    <a:p>
                      <a:pPr marL="0" lvl="0" indent="0" algn="l">
                        <a:spcBef>
                          <a:spcPts val="600"/>
                        </a:spcBef>
                        <a:spcAft>
                          <a:spcPts val="600"/>
                        </a:spcAft>
                        <a:buNone/>
                      </a:pPr>
                      <a:r>
                        <a:rPr lang="en-GB" sz="1600" b="1" i="0" u="none" strike="noStrike" baseline="0" noProof="0" dirty="0">
                          <a:solidFill>
                            <a:schemeClr val="tx1"/>
                          </a:solidFill>
                          <a:effectLst/>
                          <a:latin typeface="+mn-lt"/>
                        </a:rPr>
                        <a:t>CTN: </a:t>
                      </a:r>
                      <a:r>
                        <a:rPr lang="sl-SI" sz="1600" b="0" i="0" u="none" strike="noStrike" baseline="0" noProof="0" dirty="0">
                          <a:solidFill>
                            <a:schemeClr val="tx1"/>
                          </a:solidFill>
                          <a:effectLst/>
                          <a:latin typeface="+mn-lt"/>
                        </a:rPr>
                        <a:t>12 potrjenih operacij, v l. 2025 izplačila v vrednosti 28,8 mio EUR (EU del)</a:t>
                      </a:r>
                    </a:p>
                    <a:p>
                      <a:pPr marL="0" marR="0" lvl="0" indent="0" algn="l" defTabSz="914400" rtl="0" eaLnBrk="1" fontAlgn="auto" latinLnBrk="0" hangingPunct="1">
                        <a:lnSpc>
                          <a:spcPct val="100000"/>
                        </a:lnSpc>
                        <a:spcBef>
                          <a:spcPts val="600"/>
                        </a:spcBef>
                        <a:spcAft>
                          <a:spcPts val="600"/>
                        </a:spcAft>
                        <a:buClrTx/>
                        <a:buSzTx/>
                        <a:buFontTx/>
                        <a:buNone/>
                        <a:tabLst/>
                        <a:defRPr/>
                      </a:pPr>
                      <a:r>
                        <a:rPr lang="sl-SI" sz="1600" b="1" kern="1200" dirty="0">
                          <a:solidFill>
                            <a:schemeClr val="tx1"/>
                          </a:solidFill>
                          <a:effectLst/>
                          <a:latin typeface="+mn-lt"/>
                          <a:ea typeface="+mn-ea"/>
                          <a:cs typeface="+mn-cs"/>
                        </a:rPr>
                        <a:t>CLLD:</a:t>
                      </a:r>
                      <a:r>
                        <a:rPr lang="sl-SI" sz="1600" kern="1200" dirty="0">
                          <a:solidFill>
                            <a:schemeClr val="tx1"/>
                          </a:solidFill>
                          <a:effectLst/>
                          <a:latin typeface="+mn-lt"/>
                          <a:ea typeface="+mn-ea"/>
                          <a:cs typeface="+mn-cs"/>
                        </a:rPr>
                        <a:t> Vseh 37 LAS-ov izvaja aktivnosti v okviru Upravljanja LAS, kjer so vsi izvedli/objavili vsaj po 1 javni poziv za izbor projektov izvajanja na posamezni LAS (skupaj na območju države 37 JP). Skupaj so v okviru Upravljanja LAS in podpisanih pogodb o sofinanciranju projektov izvajanja v letu 2025 predvidena izplačila v višini 2,2 mio EUR (1,5 mio EUR v okviru Upravljanja LAS in 0,7 mio v okviru projektov izvajanja).</a:t>
                      </a:r>
                    </a:p>
                  </a:txBody>
                  <a:tcPr marL="144018" marR="360045" marT="72009" marB="72009">
                    <a:lnL w="38099" cap="flat" cmpd="sng" algn="ctr">
                      <a:solidFill>
                        <a:schemeClr val="tx1"/>
                      </a:solidFill>
                      <a:prstDash val="solid"/>
                      <a:round/>
                      <a:headEnd type="none" w="med" len="med"/>
                      <a:tailEnd type="none" w="med" len="med"/>
                    </a:lnL>
                    <a:lnR w="38099" cap="flat" cmpd="sng" algn="ctr">
                      <a:solidFill>
                        <a:schemeClr val="tx1"/>
                      </a:solidFill>
                      <a:prstDash val="solid"/>
                      <a:round/>
                      <a:headEnd type="none" w="med" len="med"/>
                      <a:tailEnd type="none" w="med" len="med"/>
                    </a:lnR>
                    <a:lnT w="38099" cap="flat" cmpd="sng" algn="ctr">
                      <a:solidFill>
                        <a:schemeClr val="tx1"/>
                      </a:solidFill>
                      <a:prstDash val="solid"/>
                      <a:round/>
                      <a:headEnd type="none" w="med" len="med"/>
                      <a:tailEnd type="none" w="med" len="med"/>
                    </a:lnT>
                    <a:lnB w="38099"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73291136"/>
                  </a:ext>
                </a:extLst>
              </a:tr>
              <a:tr h="429910">
                <a:tc>
                  <a:txBody>
                    <a:bodyPr/>
                    <a:lstStyle/>
                    <a:p>
                      <a:pPr lvl="0" algn="l">
                        <a:lnSpc>
                          <a:spcPct val="100000"/>
                        </a:lnSpc>
                        <a:buNone/>
                      </a:pPr>
                      <a:endParaRPr lang="sl-SI" sz="2000" b="0" kern="1200" dirty="0">
                        <a:solidFill>
                          <a:schemeClr val="tx1"/>
                        </a:solidFill>
                        <a:effectLst/>
                        <a:latin typeface="Republika"/>
                        <a:ea typeface="+mn-ea"/>
                        <a:cs typeface="+mn-cs"/>
                      </a:endParaRPr>
                    </a:p>
                  </a:txBody>
                  <a:tcPr marL="32252" marR="32252" marT="9524">
                    <a:lnL w="9524">
                      <a:solidFill>
                        <a:srgbClr val="000000"/>
                      </a:solidFill>
                    </a:lnL>
                    <a:lnR w="38099" cap="flat" cmpd="sng" algn="ctr">
                      <a:solidFill>
                        <a:schemeClr val="tx1"/>
                      </a:solidFill>
                      <a:prstDash val="solid"/>
                      <a:round/>
                      <a:headEnd type="none" w="med" len="med"/>
                      <a:tailEnd type="none" w="med" len="med"/>
                    </a:lnR>
                    <a:lnT w="9524" cap="flat" cmpd="sng" algn="ctr">
                      <a:solidFill>
                        <a:srgbClr val="000000"/>
                      </a:solidFill>
                      <a:prstDash val="solid"/>
                      <a:round/>
                      <a:headEnd type="none" w="med" len="med"/>
                      <a:tailEnd type="none" w="med" len="med"/>
                    </a:lnT>
                    <a:lnB w="9524" cap="flat" cmpd="sng" algn="ctr">
                      <a:solidFill>
                        <a:srgbClr val="000000"/>
                      </a:solidFill>
                      <a:prstDash val="solid"/>
                      <a:round/>
                      <a:headEnd type="none" w="med" len="med"/>
                      <a:tailEnd type="none" w="med" len="med"/>
                    </a:lnB>
                    <a:solidFill>
                      <a:schemeClr val="accent5">
                        <a:lumMod val="75000"/>
                      </a:schemeClr>
                    </a:solidFill>
                  </a:tcPr>
                </a:tc>
                <a:tc>
                  <a:txBody>
                    <a:bodyPr/>
                    <a:lstStyle/>
                    <a:p>
                      <a:pPr marL="0" lvl="0" indent="0" algn="l">
                        <a:spcBef>
                          <a:spcPts val="600"/>
                        </a:spcBef>
                        <a:spcAft>
                          <a:spcPts val="600"/>
                        </a:spcAft>
                        <a:buNone/>
                      </a:pPr>
                      <a:endParaRPr lang="en-GB" sz="2000" b="0" kern="1200" noProof="0" dirty="0">
                        <a:solidFill>
                          <a:schemeClr val="tx1"/>
                        </a:solidFill>
                        <a:effectLst/>
                        <a:latin typeface="Republika"/>
                        <a:ea typeface="+mn-ea"/>
                        <a:cs typeface="+mn-cs"/>
                      </a:endParaRPr>
                    </a:p>
                  </a:txBody>
                  <a:tcPr marL="144018" marR="360045" marT="72009" marB="72009">
                    <a:lnL w="38099" cap="flat" cmpd="sng" algn="ctr">
                      <a:solidFill>
                        <a:schemeClr val="tx1"/>
                      </a:solidFill>
                      <a:prstDash val="solid"/>
                      <a:round/>
                      <a:headEnd type="none" w="med" len="med"/>
                      <a:tailEnd type="none" w="med" len="med"/>
                    </a:lnL>
                    <a:lnR w="38099" cap="flat" cmpd="sng" algn="ctr">
                      <a:solidFill>
                        <a:schemeClr val="tx1"/>
                      </a:solidFill>
                      <a:prstDash val="solid"/>
                      <a:round/>
                      <a:headEnd type="none" w="med" len="med"/>
                      <a:tailEnd type="none" w="med" len="med"/>
                    </a:lnR>
                    <a:lnT w="38099" cap="flat" cmpd="sng" algn="ctr">
                      <a:solidFill>
                        <a:schemeClr val="tx1"/>
                      </a:solidFill>
                      <a:prstDash val="solid"/>
                      <a:round/>
                      <a:headEnd type="none" w="med" len="med"/>
                      <a:tailEnd type="none" w="med" len="med"/>
                    </a:lnT>
                    <a:lnB w="38099"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85954724"/>
                  </a:ext>
                </a:extLst>
              </a:tr>
              <a:tr h="1745894">
                <a:tc>
                  <a:txBody>
                    <a:bodyPr/>
                    <a:lstStyle/>
                    <a:p>
                      <a:pPr lvl="0" algn="l">
                        <a:lnSpc>
                          <a:spcPts val="2400"/>
                        </a:lnSpc>
                        <a:buNone/>
                      </a:pPr>
                      <a:r>
                        <a:rPr lang="sl-SI" sz="2000" b="0" i="0" u="none" strike="noStrike" noProof="0" dirty="0">
                          <a:solidFill>
                            <a:schemeClr val="tx1"/>
                          </a:solidFill>
                          <a:effectLst/>
                          <a:latin typeface="Republika"/>
                        </a:rPr>
                        <a:t>NASLEDNJI KORAKI</a:t>
                      </a:r>
                      <a:endParaRPr lang="en-US" dirty="0">
                        <a:solidFill>
                          <a:schemeClr val="tx1"/>
                        </a:solidFill>
                      </a:endParaRPr>
                    </a:p>
                  </a:txBody>
                  <a:tcPr marL="32252" marR="32252" marT="9524">
                    <a:lnL w="9524">
                      <a:solidFill>
                        <a:srgbClr val="000000"/>
                      </a:solidFill>
                    </a:lnL>
                    <a:lnR w="38099">
                      <a:solidFill>
                        <a:schemeClr val="tx1"/>
                      </a:solidFill>
                    </a:lnR>
                    <a:lnT w="9524">
                      <a:solidFill>
                        <a:srgbClr val="000000"/>
                      </a:solidFill>
                    </a:lnT>
                    <a:lnB w="9524">
                      <a:solidFill>
                        <a:srgbClr val="000000"/>
                      </a:solidFill>
                    </a:lnB>
                    <a:solidFill>
                      <a:schemeClr val="accent5">
                        <a:lumMod val="75000"/>
                      </a:schemeClr>
                    </a:solidFill>
                  </a:tcPr>
                </a:tc>
                <a:tc>
                  <a:txBody>
                    <a:bodyPr/>
                    <a:lstStyle/>
                    <a:p>
                      <a:pPr lvl="0" algn="l">
                        <a:lnSpc>
                          <a:spcPct val="100000"/>
                        </a:lnSpc>
                        <a:buNone/>
                      </a:pPr>
                      <a:r>
                        <a:rPr lang="sl-SI" sz="1600" b="1" i="0" u="none" strike="noStrike" kern="1200" baseline="0" noProof="0" dirty="0">
                          <a:solidFill>
                            <a:schemeClr val="tx1"/>
                          </a:solidFill>
                          <a:effectLst/>
                          <a:latin typeface="+mn-lt"/>
                        </a:rPr>
                        <a:t>C</a:t>
                      </a:r>
                      <a:r>
                        <a:rPr lang="sl-SI" sz="1600" b="1" kern="1200" noProof="0" dirty="0">
                          <a:solidFill>
                            <a:schemeClr val="tx1"/>
                          </a:solidFill>
                          <a:effectLst/>
                          <a:latin typeface="+mn-lt"/>
                          <a:ea typeface="+mn-ea"/>
                          <a:cs typeface="+mn-cs"/>
                        </a:rPr>
                        <a:t>TN: </a:t>
                      </a:r>
                      <a:r>
                        <a:rPr lang="sl-SI" sz="1600" kern="1200" noProof="0" dirty="0">
                          <a:solidFill>
                            <a:schemeClr val="tx1"/>
                          </a:solidFill>
                          <a:effectLst/>
                          <a:latin typeface="+mn-lt"/>
                          <a:ea typeface="+mn-ea"/>
                          <a:cs typeface="+mn-cs"/>
                        </a:rPr>
                        <a:t>Pregled in odobritev projektov izbranih v okviru 2. povabila CTN.</a:t>
                      </a:r>
                    </a:p>
                    <a:p>
                      <a:pPr lvl="0" algn="l">
                        <a:lnSpc>
                          <a:spcPct val="100000"/>
                        </a:lnSpc>
                        <a:buNone/>
                      </a:pPr>
                      <a:endParaRPr lang="sl-SI" sz="160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600" b="1" kern="1200" dirty="0">
                          <a:solidFill>
                            <a:schemeClr val="tx1"/>
                          </a:solidFill>
                          <a:effectLst/>
                          <a:latin typeface="+mn-lt"/>
                          <a:ea typeface="+mn-ea"/>
                          <a:cs typeface="+mn-cs"/>
                        </a:rPr>
                        <a:t>CLLD: </a:t>
                      </a:r>
                      <a:r>
                        <a:rPr lang="sl-SI" sz="1600" kern="1200" dirty="0">
                          <a:solidFill>
                            <a:schemeClr val="tx1"/>
                          </a:solidFill>
                          <a:effectLst/>
                          <a:latin typeface="+mn-lt"/>
                          <a:ea typeface="+mn-ea"/>
                          <a:cs typeface="+mn-cs"/>
                        </a:rPr>
                        <a:t>V okviru nadaljnjih aktivnosti potekajo usklajevanja besedil in potrditev novih javnih razpisov v okviru vseh </a:t>
                      </a:r>
                      <a:r>
                        <a:rPr lang="sl-SI" sz="1600" kern="1200" dirty="0" err="1">
                          <a:solidFill>
                            <a:schemeClr val="tx1"/>
                          </a:solidFill>
                          <a:effectLst/>
                          <a:latin typeface="+mn-lt"/>
                          <a:ea typeface="+mn-ea"/>
                          <a:cs typeface="+mn-cs"/>
                        </a:rPr>
                        <a:t>LASov</a:t>
                      </a:r>
                      <a:r>
                        <a:rPr lang="sl-SI" sz="1600" kern="1200" dirty="0">
                          <a:solidFill>
                            <a:schemeClr val="tx1"/>
                          </a:solidFill>
                          <a:effectLst/>
                          <a:latin typeface="+mn-lt"/>
                          <a:ea typeface="+mn-ea"/>
                          <a:cs typeface="+mn-cs"/>
                        </a:rPr>
                        <a:t>, ki bodo objavili vsaj 2 oz. 3 javni poziv. Sledile bodo aktivnosti pregleda in potrditev vlog s strani PT MKRR ter sklenitev pogodb o sofinanciranju za projekte izvajanja v okviru SLR. Aktivnosti so k doseganju ciljev in ukrepov, ki so predvideni v posameznih SLR in ostalih strateških dokumentih. </a:t>
                      </a:r>
                      <a:endParaRPr lang="en-US" baseline="0" dirty="0">
                        <a:solidFill>
                          <a:schemeClr val="tx1"/>
                        </a:solidFill>
                      </a:endParaRPr>
                    </a:p>
                  </a:txBody>
                  <a:tcPr marL="144018" marR="360045" marT="72009" marB="72009">
                    <a:lnL w="38099">
                      <a:solidFill>
                        <a:schemeClr val="tx1"/>
                      </a:solidFill>
                    </a:lnL>
                    <a:lnR w="38099" cap="flat" cmpd="sng" algn="ctr">
                      <a:solidFill>
                        <a:schemeClr val="tx1"/>
                      </a:solidFill>
                      <a:prstDash val="solid"/>
                      <a:round/>
                      <a:headEnd type="none" w="med" len="med"/>
                      <a:tailEnd type="none" w="med" len="med"/>
                    </a:lnR>
                    <a:lnT w="38099">
                      <a:solidFill>
                        <a:schemeClr val="tx1"/>
                      </a:solidFill>
                    </a:lnT>
                    <a:lnB w="38099">
                      <a:solidFill>
                        <a:schemeClr val="tx1"/>
                      </a:solidFill>
                    </a:lnB>
                    <a:noFill/>
                  </a:tcPr>
                </a:tc>
                <a:extLst>
                  <a:ext uri="{0D108BD9-81ED-4DB2-BD59-A6C34878D82A}">
                    <a16:rowId xmlns:a16="http://schemas.microsoft.com/office/drawing/2014/main" val="2224970833"/>
                  </a:ext>
                </a:extLst>
              </a:tr>
            </a:tbl>
          </a:graphicData>
        </a:graphic>
      </p:graphicFrame>
      <p:sp>
        <p:nvSpPr>
          <p:cNvPr id="2" name="Naslov 1">
            <a:extLst>
              <a:ext uri="{FF2B5EF4-FFF2-40B4-BE49-F238E27FC236}">
                <a16:creationId xmlns:a16="http://schemas.microsoft.com/office/drawing/2014/main" id="{CE970A22-B96D-CABB-8FED-BBC5A3451146}"/>
              </a:ext>
            </a:extLst>
          </p:cNvPr>
          <p:cNvSpPr>
            <a:spLocks noGrp="1"/>
          </p:cNvSpPr>
          <p:nvPr>
            <p:ph type="title"/>
          </p:nvPr>
        </p:nvSpPr>
        <p:spPr>
          <a:xfrm>
            <a:off x="837789" y="501057"/>
            <a:ext cx="11216005" cy="560984"/>
          </a:xfrm>
        </p:spPr>
        <p:txBody>
          <a:bodyPr/>
          <a:lstStyle/>
          <a:p>
            <a:r>
              <a:rPr lang="sl-SI" sz="2800" b="1">
                <a:solidFill>
                  <a:srgbClr val="034EA2"/>
                </a:solidFill>
                <a:effectLst>
                  <a:outerShdw blurRad="38100" dist="38100" dir="2700000" algn="tl">
                    <a:srgbClr val="000000">
                      <a:alpha val="43137"/>
                    </a:srgbClr>
                  </a:outerShdw>
                </a:effectLst>
                <a:latin typeface="Republika"/>
              </a:rPr>
              <a:t>Napredek pri izvajanju programa CP 5 - ESRR</a:t>
            </a:r>
          </a:p>
        </p:txBody>
      </p:sp>
      <p:sp>
        <p:nvSpPr>
          <p:cNvPr id="3" name="Označba mesta vsebine 2">
            <a:extLst>
              <a:ext uri="{FF2B5EF4-FFF2-40B4-BE49-F238E27FC236}">
                <a16:creationId xmlns:a16="http://schemas.microsoft.com/office/drawing/2014/main" id="{E01DF154-C5E0-FB85-B7D2-F0F6D20180A2}"/>
              </a:ext>
            </a:extLst>
          </p:cNvPr>
          <p:cNvSpPr>
            <a:spLocks noGrp="1"/>
          </p:cNvSpPr>
          <p:nvPr>
            <p:ph idx="1"/>
          </p:nvPr>
        </p:nvSpPr>
        <p:spPr>
          <a:xfrm>
            <a:off x="838200" y="1825625"/>
            <a:ext cx="10515600" cy="4024759"/>
          </a:xfrm>
        </p:spPr>
        <p:txBody>
          <a:bodyPr/>
          <a:lstStyle/>
          <a:p>
            <a:pPr marL="457200" lvl="1" indent="0">
              <a:lnSpc>
                <a:spcPct val="107000"/>
              </a:lnSpc>
              <a:spcAft>
                <a:spcPts val="800"/>
              </a:spcAft>
              <a:buNone/>
            </a:pPr>
            <a:endParaRPr lang="sl-SI" sz="120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lgn="just">
              <a:lnSpc>
                <a:spcPct val="107000"/>
              </a:lnSpc>
              <a:spcAft>
                <a:spcPts val="800"/>
              </a:spcAft>
              <a:buNone/>
            </a:pPr>
            <a:endParaRPr lang="sl-SI" sz="1200">
              <a:effectLst/>
              <a:latin typeface="Calibri" panose="020F0502020204030204" pitchFamily="34" charset="0"/>
              <a:ea typeface="Calibri" panose="020F0502020204030204" pitchFamily="34" charset="0"/>
              <a:cs typeface="Times New Roman" panose="02020603050405020304" pitchFamily="18" charset="0"/>
            </a:endParaRPr>
          </a:p>
          <a:p>
            <a:endParaRPr lang="sl-SI">
              <a:latin typeface="Republika" panose="02000506040000020004" pitchFamily="2" charset="-18"/>
            </a:endParaRPr>
          </a:p>
        </p:txBody>
      </p:sp>
      <p:cxnSp>
        <p:nvCxnSpPr>
          <p:cNvPr id="7" name="Kolenski povezovalnik 6">
            <a:extLst>
              <a:ext uri="{FF2B5EF4-FFF2-40B4-BE49-F238E27FC236}">
                <a16:creationId xmlns:a16="http://schemas.microsoft.com/office/drawing/2014/main" id="{87D2A7D4-C9EF-B8FE-654F-339F7615EC31}"/>
              </a:ext>
            </a:extLst>
          </p:cNvPr>
          <p:cNvCxnSpPr/>
          <p:nvPr/>
        </p:nvCxnSpPr>
        <p:spPr>
          <a:xfrm flipV="1">
            <a:off x="372807" y="262233"/>
            <a:ext cx="3736258" cy="2637408"/>
          </a:xfrm>
          <a:prstGeom prst="bentConnector3">
            <a:avLst>
              <a:gd name="adj1" fmla="val 0"/>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Kolenski povezovalnik 7">
            <a:extLst>
              <a:ext uri="{FF2B5EF4-FFF2-40B4-BE49-F238E27FC236}">
                <a16:creationId xmlns:a16="http://schemas.microsoft.com/office/drawing/2014/main" id="{BB7CCB21-5821-E836-9A18-266CEA7CDE68}"/>
              </a:ext>
            </a:extLst>
          </p:cNvPr>
          <p:cNvCxnSpPr/>
          <p:nvPr/>
        </p:nvCxnSpPr>
        <p:spPr>
          <a:xfrm flipV="1">
            <a:off x="8514735" y="4197949"/>
            <a:ext cx="3342968" cy="2408904"/>
          </a:xfrm>
          <a:prstGeom prst="bentConnector3">
            <a:avLst>
              <a:gd name="adj1" fmla="val 100294"/>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37305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E447D-5C13-0FB1-E412-621DA564AD16}"/>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15BC8FB1-E3F7-D88A-F693-01B35D22D68A}"/>
              </a:ext>
            </a:extLst>
          </p:cNvPr>
          <p:cNvSpPr>
            <a:spLocks noGrp="1"/>
          </p:cNvSpPr>
          <p:nvPr>
            <p:ph type="title"/>
          </p:nvPr>
        </p:nvSpPr>
        <p:spPr>
          <a:xfrm>
            <a:off x="837789" y="501057"/>
            <a:ext cx="11216005" cy="560984"/>
          </a:xfrm>
        </p:spPr>
        <p:txBody>
          <a:bodyPr/>
          <a:lstStyle/>
          <a:p>
            <a:r>
              <a:rPr lang="sl-SI" sz="2800" b="1">
                <a:solidFill>
                  <a:srgbClr val="034EA2"/>
                </a:solidFill>
                <a:effectLst>
                  <a:outerShdw blurRad="38100" dist="38100" dir="2700000" algn="tl">
                    <a:srgbClr val="000000">
                      <a:alpha val="43137"/>
                    </a:srgbClr>
                  </a:outerShdw>
                </a:effectLst>
                <a:latin typeface="Republika"/>
              </a:rPr>
              <a:t>Napredek pri izvajanju programa CP 6 - SPP</a:t>
            </a:r>
          </a:p>
        </p:txBody>
      </p:sp>
      <p:sp>
        <p:nvSpPr>
          <p:cNvPr id="3" name="Označba mesta vsebine 2">
            <a:extLst>
              <a:ext uri="{FF2B5EF4-FFF2-40B4-BE49-F238E27FC236}">
                <a16:creationId xmlns:a16="http://schemas.microsoft.com/office/drawing/2014/main" id="{8DAB5147-36B8-910E-42A0-B3C8FCCC99B4}"/>
              </a:ext>
            </a:extLst>
          </p:cNvPr>
          <p:cNvSpPr>
            <a:spLocks noGrp="1"/>
          </p:cNvSpPr>
          <p:nvPr>
            <p:ph idx="1"/>
          </p:nvPr>
        </p:nvSpPr>
        <p:spPr>
          <a:xfrm>
            <a:off x="838200" y="1825625"/>
            <a:ext cx="10515600" cy="4024759"/>
          </a:xfrm>
        </p:spPr>
        <p:txBody>
          <a:bodyPr/>
          <a:lstStyle/>
          <a:p>
            <a:pPr marL="457200" lvl="1" indent="0">
              <a:lnSpc>
                <a:spcPct val="107000"/>
              </a:lnSpc>
              <a:spcAft>
                <a:spcPts val="800"/>
              </a:spcAft>
              <a:buNone/>
            </a:pPr>
            <a:endParaRPr lang="sl-SI" sz="120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lgn="just">
              <a:lnSpc>
                <a:spcPct val="107000"/>
              </a:lnSpc>
              <a:spcAft>
                <a:spcPts val="800"/>
              </a:spcAft>
              <a:buNone/>
            </a:pPr>
            <a:endParaRPr lang="sl-SI" sz="1200">
              <a:effectLst/>
              <a:latin typeface="Calibri" panose="020F0502020204030204" pitchFamily="34" charset="0"/>
              <a:ea typeface="Calibri" panose="020F0502020204030204" pitchFamily="34" charset="0"/>
              <a:cs typeface="Times New Roman" panose="02020603050405020304" pitchFamily="18" charset="0"/>
            </a:endParaRPr>
          </a:p>
          <a:p>
            <a:endParaRPr lang="sl-SI">
              <a:latin typeface="Republika" panose="02000506040000020004" pitchFamily="2" charset="-18"/>
            </a:endParaRPr>
          </a:p>
        </p:txBody>
      </p:sp>
      <p:pic>
        <p:nvPicPr>
          <p:cNvPr id="4" name="Slika 3">
            <a:extLst>
              <a:ext uri="{FF2B5EF4-FFF2-40B4-BE49-F238E27FC236}">
                <a16:creationId xmlns:a16="http://schemas.microsoft.com/office/drawing/2014/main" id="{66D6B3BC-4287-996E-899F-F2C0994D85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7216" y="6033143"/>
            <a:ext cx="2689861" cy="564319"/>
          </a:xfrm>
          <a:prstGeom prst="rect">
            <a:avLst/>
          </a:prstGeom>
        </p:spPr>
      </p:pic>
      <p:pic>
        <p:nvPicPr>
          <p:cNvPr id="5" name="Picture 4" descr="Logo image name">
            <a:extLst>
              <a:ext uri="{FF2B5EF4-FFF2-40B4-BE49-F238E27FC236}">
                <a16:creationId xmlns:a16="http://schemas.microsoft.com/office/drawing/2014/main" id="{7D9E2383-56BF-A361-5D90-07D5169F13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29" y="6081245"/>
            <a:ext cx="1050232" cy="51621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Kolenski povezovalnik 6">
            <a:extLst>
              <a:ext uri="{FF2B5EF4-FFF2-40B4-BE49-F238E27FC236}">
                <a16:creationId xmlns:a16="http://schemas.microsoft.com/office/drawing/2014/main" id="{FD5DDBCC-AC12-2AF5-ED44-3762678EC60E}"/>
              </a:ext>
            </a:extLst>
          </p:cNvPr>
          <p:cNvCxnSpPr/>
          <p:nvPr/>
        </p:nvCxnSpPr>
        <p:spPr>
          <a:xfrm flipV="1">
            <a:off x="372807" y="262233"/>
            <a:ext cx="3736258" cy="2637408"/>
          </a:xfrm>
          <a:prstGeom prst="bentConnector3">
            <a:avLst>
              <a:gd name="adj1" fmla="val 0"/>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Kolenski povezovalnik 7">
            <a:extLst>
              <a:ext uri="{FF2B5EF4-FFF2-40B4-BE49-F238E27FC236}">
                <a16:creationId xmlns:a16="http://schemas.microsoft.com/office/drawing/2014/main" id="{4B24AB15-DA71-0773-E184-A0FD8AA0EE77}"/>
              </a:ext>
            </a:extLst>
          </p:cNvPr>
          <p:cNvCxnSpPr/>
          <p:nvPr/>
        </p:nvCxnSpPr>
        <p:spPr>
          <a:xfrm flipV="1">
            <a:off x="8514735" y="4197949"/>
            <a:ext cx="3342968" cy="2408904"/>
          </a:xfrm>
          <a:prstGeom prst="bentConnector3">
            <a:avLst>
              <a:gd name="adj1" fmla="val 100294"/>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aphicFrame>
        <p:nvGraphicFramePr>
          <p:cNvPr id="13" name="Table 12">
            <a:extLst>
              <a:ext uri="{FF2B5EF4-FFF2-40B4-BE49-F238E27FC236}">
                <a16:creationId xmlns:a16="http://schemas.microsoft.com/office/drawing/2014/main" id="{063B3899-436C-9262-6F2F-E9341BBA6E23}"/>
              </a:ext>
            </a:extLst>
          </p:cNvPr>
          <p:cNvGraphicFramePr>
            <a:graphicFrameLocks noGrp="1"/>
          </p:cNvGraphicFramePr>
          <p:nvPr>
            <p:extLst>
              <p:ext uri="{D42A27DB-BD31-4B8C-83A1-F6EECF244321}">
                <p14:modId xmlns:p14="http://schemas.microsoft.com/office/powerpoint/2010/main" val="125400506"/>
              </p:ext>
            </p:extLst>
          </p:nvPr>
        </p:nvGraphicFramePr>
        <p:xfrm>
          <a:off x="1136472" y="1093767"/>
          <a:ext cx="9692634" cy="4776978"/>
        </p:xfrm>
        <a:graphic>
          <a:graphicData uri="http://schemas.openxmlformats.org/drawingml/2006/table">
            <a:tbl>
              <a:tblPr bandRow="1">
                <a:tableStyleId>{5C22544A-7EE6-4342-B048-85BDC9FD1C3A}</a:tableStyleId>
              </a:tblPr>
              <a:tblGrid>
                <a:gridCol w="1565908">
                  <a:extLst>
                    <a:ext uri="{9D8B030D-6E8A-4147-A177-3AD203B41FA5}">
                      <a16:colId xmlns:a16="http://schemas.microsoft.com/office/drawing/2014/main" val="3812947472"/>
                    </a:ext>
                  </a:extLst>
                </a:gridCol>
                <a:gridCol w="8126726">
                  <a:extLst>
                    <a:ext uri="{9D8B030D-6E8A-4147-A177-3AD203B41FA5}">
                      <a16:colId xmlns:a16="http://schemas.microsoft.com/office/drawing/2014/main" val="981187402"/>
                    </a:ext>
                  </a:extLst>
                </a:gridCol>
              </a:tblGrid>
              <a:tr h="4282622">
                <a:tc>
                  <a:txBody>
                    <a:bodyPr/>
                    <a:lstStyle/>
                    <a:p>
                      <a:pPr lvl="0" algn="l">
                        <a:lnSpc>
                          <a:spcPts val="2400"/>
                        </a:lnSpc>
                        <a:buNone/>
                      </a:pPr>
                      <a:r>
                        <a:rPr lang="sl-SI" sz="2000" b="0" i="0" u="none" strike="noStrike" noProof="0" dirty="0">
                          <a:solidFill>
                            <a:schemeClr val="bg1"/>
                          </a:solidFill>
                          <a:effectLst/>
                          <a:latin typeface="Republika"/>
                        </a:rPr>
                        <a:t>TRENUTNO STANJE</a:t>
                      </a:r>
                      <a:endParaRPr lang="en-US" dirty="0"/>
                    </a:p>
                  </a:txBody>
                  <a:tcPr marL="32252" marR="32252" marT="9525">
                    <a:lnL w="9525" cap="flat" cmpd="sng" algn="ctr">
                      <a:solidFill>
                        <a:srgbClr val="000000"/>
                      </a:solidFill>
                      <a:prstDash val="solid"/>
                      <a:round/>
                      <a:headEnd type="none" w="med" len="med"/>
                      <a:tailEnd type="none" w="med" len="med"/>
                    </a:lnL>
                    <a:lnR w="38099">
                      <a:solidFill>
                        <a:schemeClr val="tx1"/>
                      </a:solid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5">
                        <a:lumMod val="75000"/>
                      </a:schemeClr>
                    </a:solidFill>
                  </a:tcPr>
                </a:tc>
                <a:tc>
                  <a:txBody>
                    <a:bodyPr/>
                    <a:lstStyle/>
                    <a:p>
                      <a:pPr marL="171450" lvl="0" indent="-171450" algn="just">
                        <a:lnSpc>
                          <a:spcPct val="100000"/>
                        </a:lnSpc>
                        <a:spcBef>
                          <a:spcPts val="0"/>
                        </a:spcBef>
                        <a:spcAft>
                          <a:spcPts val="0"/>
                        </a:spcAft>
                        <a:buClr>
                          <a:srgbClr val="000000"/>
                        </a:buClr>
                        <a:buFont typeface="Arial"/>
                        <a:buChar char="•"/>
                      </a:pPr>
                      <a:r>
                        <a:rPr lang="sl-SI" sz="1600" b="0" i="0" u="none" strike="noStrike" noProof="0" dirty="0">
                          <a:solidFill>
                            <a:srgbClr val="000000"/>
                          </a:solidFill>
                          <a:effectLst/>
                          <a:latin typeface="Republika"/>
                        </a:rPr>
                        <a:t>vsi načrtovani JR za sofinanciranje izgradnje ekonomske poslovne infrastrukture v SAŠA in zasavski premogovni regiji, za katere so upravičenci občine, v skupni vrednosti 48,9 mio EUR. Izbrane operacije se v obeh regijah že izvajajo. </a:t>
                      </a:r>
                      <a:endParaRPr lang="en-GB" sz="1600" b="0" i="0" u="none" strike="noStrike" noProof="0" dirty="0">
                        <a:solidFill>
                          <a:srgbClr val="000000"/>
                        </a:solidFill>
                        <a:effectLst/>
                        <a:latin typeface="Calibri"/>
                      </a:endParaRPr>
                    </a:p>
                    <a:p>
                      <a:pPr marL="171450" lvl="0" indent="-171450" algn="just">
                        <a:lnSpc>
                          <a:spcPct val="100000"/>
                        </a:lnSpc>
                        <a:spcBef>
                          <a:spcPts val="0"/>
                        </a:spcBef>
                        <a:spcAft>
                          <a:spcPts val="0"/>
                        </a:spcAft>
                        <a:buClr>
                          <a:srgbClr val="000000"/>
                        </a:buClr>
                        <a:buFont typeface="Arial"/>
                        <a:buChar char="•"/>
                      </a:pPr>
                      <a:r>
                        <a:rPr lang="sl-SI" sz="1600" b="0" i="0" u="none" strike="noStrike" noProof="0" dirty="0">
                          <a:solidFill>
                            <a:srgbClr val="000000"/>
                          </a:solidFill>
                          <a:effectLst/>
                          <a:latin typeface="Republika"/>
                        </a:rPr>
                        <a:t>V letu 2025 objavljena JR Obogateno izvajanje kakovostnega in dostopnega učenja ter uvajanja krožnih vsebin v VIZ za obe regiji, izbrana sta po en projekt v posamezni regiji, ki se izvajata</a:t>
                      </a:r>
                      <a:endParaRPr lang="en-GB" sz="1600" b="0" i="0" u="none" strike="noStrike" noProof="0" dirty="0">
                        <a:solidFill>
                          <a:srgbClr val="000000"/>
                        </a:solidFill>
                        <a:effectLst/>
                        <a:latin typeface="Calibri"/>
                      </a:endParaRPr>
                    </a:p>
                    <a:p>
                      <a:pPr marL="171450" lvl="0" indent="-171450" algn="just">
                        <a:lnSpc>
                          <a:spcPct val="100000"/>
                        </a:lnSpc>
                        <a:spcBef>
                          <a:spcPts val="0"/>
                        </a:spcBef>
                        <a:spcAft>
                          <a:spcPts val="0"/>
                        </a:spcAft>
                        <a:buClr>
                          <a:srgbClr val="000000"/>
                        </a:buClr>
                        <a:buFont typeface="Arial"/>
                        <a:buChar char="•"/>
                      </a:pPr>
                      <a:r>
                        <a:rPr lang="sl-SI" sz="1600" b="0" i="0" u="none" strike="noStrike" noProof="0" dirty="0">
                          <a:solidFill>
                            <a:srgbClr val="000000"/>
                          </a:solidFill>
                          <a:effectLst/>
                          <a:latin typeface="Republika"/>
                        </a:rPr>
                        <a:t>3.10.2025  objavljena JR za spodbujanje investicij za gospodarsko prestrukturiranje v Zasavski in Savinjsko – Šaleški premogovni regiji v okviru Sklada za pravični prehod v obdobju 2025 – 2028 (SPP produktivne naložbe 2025 – 2028) v skupni vrednosti 68,7 mio EUR ter </a:t>
                      </a:r>
                      <a:r>
                        <a:rPr lang="sl-SI" sz="1600" b="0" i="0" u="none" strike="noStrike" noProof="0" dirty="0" err="1">
                          <a:solidFill>
                            <a:srgbClr val="000000"/>
                          </a:solidFill>
                          <a:effectLst/>
                          <a:latin typeface="Republika"/>
                        </a:rPr>
                        <a:t>JRza</a:t>
                      </a:r>
                      <a:r>
                        <a:rPr lang="sl-SI" sz="1600" b="0" i="0" u="none" strike="noStrike" noProof="0" dirty="0">
                          <a:solidFill>
                            <a:srgbClr val="000000"/>
                          </a:solidFill>
                          <a:effectLst/>
                          <a:latin typeface="Republika"/>
                        </a:rPr>
                        <a:t> sofinanciranje raziskovalno-razvojnih in demonstracijsko-pilotnih projektov v premogovnih regijah Zasavje in SAŠA v okviru Sklada za pravični prehod (JR RRI DEMO PILOTI SPP) v skupni vrednosti 14.420.000  EUR.</a:t>
                      </a:r>
                    </a:p>
                    <a:p>
                      <a:pPr marL="171450" lvl="0" indent="-171450" algn="just">
                        <a:lnSpc>
                          <a:spcPct val="100000"/>
                        </a:lnSpc>
                        <a:spcBef>
                          <a:spcPts val="0"/>
                        </a:spcBef>
                        <a:spcAft>
                          <a:spcPts val="0"/>
                        </a:spcAft>
                        <a:buClr>
                          <a:srgbClr val="000000"/>
                        </a:buClr>
                        <a:buFont typeface="Arial"/>
                        <a:buChar char="•"/>
                      </a:pPr>
                      <a:r>
                        <a:rPr lang="sl-SI" sz="1600" b="0" i="0" u="none" strike="noStrike" noProof="0" dirty="0">
                          <a:solidFill>
                            <a:srgbClr val="000000"/>
                          </a:solidFill>
                          <a:effectLst/>
                          <a:latin typeface="Republika"/>
                        </a:rPr>
                        <a:t>Izvajata se obe operaciji strateškega pomena, Center za demonstracije in usposabljanje za </a:t>
                      </a:r>
                      <a:r>
                        <a:rPr lang="sl-SI" sz="1600" b="0" i="0" u="none" strike="noStrike" noProof="0" dirty="0" err="1">
                          <a:solidFill>
                            <a:srgbClr val="000000"/>
                          </a:solidFill>
                          <a:effectLst/>
                          <a:latin typeface="Republika"/>
                        </a:rPr>
                        <a:t>brezogljične</a:t>
                      </a:r>
                      <a:r>
                        <a:rPr lang="sl-SI" sz="1600" b="0" i="0" u="none" strike="noStrike" noProof="0" dirty="0">
                          <a:solidFill>
                            <a:srgbClr val="000000"/>
                          </a:solidFill>
                          <a:effectLst/>
                          <a:latin typeface="Republika"/>
                        </a:rPr>
                        <a:t> tehnologije (Center DUBT) v okviru izvajanja ONPP Zasavje ter Preobrazba sistema daljinskega ogrevanja Šaleške doline</a:t>
                      </a:r>
                      <a:endParaRPr lang="en-GB" sz="1600" dirty="0"/>
                    </a:p>
                    <a:p>
                      <a:pPr marL="171450" lvl="0" indent="-171450" algn="just">
                        <a:lnSpc>
                          <a:spcPct val="100000"/>
                        </a:lnSpc>
                        <a:spcBef>
                          <a:spcPts val="0"/>
                        </a:spcBef>
                        <a:spcAft>
                          <a:spcPts val="0"/>
                        </a:spcAft>
                        <a:buClr>
                          <a:srgbClr val="000000"/>
                        </a:buClr>
                        <a:buFont typeface="Arial"/>
                        <a:buChar char="•"/>
                      </a:pPr>
                      <a:r>
                        <a:rPr lang="sl-SI" sz="1600" b="0" i="0" u="none" strike="noStrike" noProof="0" dirty="0">
                          <a:solidFill>
                            <a:srgbClr val="000000"/>
                          </a:solidFill>
                          <a:effectLst/>
                          <a:latin typeface="Republika"/>
                        </a:rPr>
                        <a:t>Izgradnja sončne elektrarne Prapretno 2 in 3 z baterijskim hranilnikom (odločitev o podpori 4.8.2025), v premogovni regiji SAŠA pa še operacija (NPO) Laboratorij za raziskave </a:t>
                      </a:r>
                      <a:r>
                        <a:rPr lang="sl-SI" sz="1600" b="0" i="0" u="none" strike="noStrike" noProof="0" dirty="0" err="1">
                          <a:solidFill>
                            <a:srgbClr val="000000"/>
                          </a:solidFill>
                          <a:effectLst/>
                          <a:latin typeface="Republika"/>
                        </a:rPr>
                        <a:t>biorafinacije</a:t>
                      </a:r>
                      <a:r>
                        <a:rPr lang="sl-SI" sz="1600" b="0" i="0" u="none" strike="noStrike" noProof="0" dirty="0">
                          <a:solidFill>
                            <a:srgbClr val="000000"/>
                          </a:solidFill>
                          <a:effectLst/>
                          <a:latin typeface="Republika"/>
                        </a:rPr>
                        <a:t> biomase v Savinjsko– Šaleški regiji  (odločitev o podpori 20.8.2025).</a:t>
                      </a:r>
                    </a:p>
                  </a:txBody>
                  <a:tcPr marL="144018" marR="360045" marT="72009" marB="72009">
                    <a:lnL w="38099">
                      <a:solidFill>
                        <a:schemeClr val="tx1"/>
                      </a:solidFill>
                    </a:lnL>
                    <a:lnR w="38099"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9287114"/>
                  </a:ext>
                </a:extLst>
              </a:tr>
            </a:tbl>
          </a:graphicData>
        </a:graphic>
      </p:graphicFrame>
    </p:spTree>
    <p:extLst>
      <p:ext uri="{BB962C8B-B14F-4D97-AF65-F5344CB8AC3E}">
        <p14:creationId xmlns:p14="http://schemas.microsoft.com/office/powerpoint/2010/main" val="10849730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83AFD3-74FC-2333-1826-EDEEFE80D68F}"/>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B14109F3-3059-BEC8-7F5E-FFC90E3D6085}"/>
              </a:ext>
            </a:extLst>
          </p:cNvPr>
          <p:cNvSpPr>
            <a:spLocks noGrp="1"/>
          </p:cNvSpPr>
          <p:nvPr>
            <p:ph type="title"/>
          </p:nvPr>
        </p:nvSpPr>
        <p:spPr>
          <a:xfrm>
            <a:off x="837789" y="501057"/>
            <a:ext cx="11216005" cy="560984"/>
          </a:xfrm>
        </p:spPr>
        <p:txBody>
          <a:bodyPr/>
          <a:lstStyle/>
          <a:p>
            <a:r>
              <a:rPr lang="sl-SI" sz="2800" b="1">
                <a:solidFill>
                  <a:srgbClr val="034EA2"/>
                </a:solidFill>
                <a:effectLst>
                  <a:outerShdw blurRad="38100" dist="38100" dir="2700000" algn="tl">
                    <a:srgbClr val="000000">
                      <a:alpha val="43137"/>
                    </a:srgbClr>
                  </a:outerShdw>
                </a:effectLst>
                <a:latin typeface="Republika"/>
              </a:rPr>
              <a:t>Napredek pri izvajanju programa CP 6 - SPP</a:t>
            </a:r>
          </a:p>
        </p:txBody>
      </p:sp>
      <p:sp>
        <p:nvSpPr>
          <p:cNvPr id="3" name="Označba mesta vsebine 2">
            <a:extLst>
              <a:ext uri="{FF2B5EF4-FFF2-40B4-BE49-F238E27FC236}">
                <a16:creationId xmlns:a16="http://schemas.microsoft.com/office/drawing/2014/main" id="{4D699D12-89B5-5EAD-3298-1CD6FB506BB3}"/>
              </a:ext>
            </a:extLst>
          </p:cNvPr>
          <p:cNvSpPr>
            <a:spLocks noGrp="1"/>
          </p:cNvSpPr>
          <p:nvPr>
            <p:ph idx="1"/>
          </p:nvPr>
        </p:nvSpPr>
        <p:spPr>
          <a:xfrm>
            <a:off x="838200" y="1825625"/>
            <a:ext cx="10515600" cy="4024759"/>
          </a:xfrm>
        </p:spPr>
        <p:txBody>
          <a:bodyPr/>
          <a:lstStyle/>
          <a:p>
            <a:pPr marL="457200" lvl="1" indent="0">
              <a:lnSpc>
                <a:spcPct val="107000"/>
              </a:lnSpc>
              <a:spcAft>
                <a:spcPts val="800"/>
              </a:spcAft>
              <a:buNone/>
            </a:pPr>
            <a:endParaRPr lang="sl-SI" sz="120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lgn="just">
              <a:lnSpc>
                <a:spcPct val="107000"/>
              </a:lnSpc>
              <a:spcAft>
                <a:spcPts val="800"/>
              </a:spcAft>
              <a:buNone/>
            </a:pPr>
            <a:endParaRPr lang="sl-SI" sz="1200">
              <a:effectLst/>
              <a:latin typeface="Calibri" panose="020F0502020204030204" pitchFamily="34" charset="0"/>
              <a:ea typeface="Calibri" panose="020F0502020204030204" pitchFamily="34" charset="0"/>
              <a:cs typeface="Times New Roman" panose="02020603050405020304" pitchFamily="18" charset="0"/>
            </a:endParaRPr>
          </a:p>
          <a:p>
            <a:endParaRPr lang="sl-SI">
              <a:latin typeface="Republika" panose="02000506040000020004" pitchFamily="2" charset="-18"/>
            </a:endParaRPr>
          </a:p>
        </p:txBody>
      </p:sp>
      <p:pic>
        <p:nvPicPr>
          <p:cNvPr id="4" name="Slika 3">
            <a:extLst>
              <a:ext uri="{FF2B5EF4-FFF2-40B4-BE49-F238E27FC236}">
                <a16:creationId xmlns:a16="http://schemas.microsoft.com/office/drawing/2014/main" id="{12BD6F85-F50B-3BC7-6DD0-FEB5FD496B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7216" y="6033143"/>
            <a:ext cx="2689861" cy="564319"/>
          </a:xfrm>
          <a:prstGeom prst="rect">
            <a:avLst/>
          </a:prstGeom>
        </p:spPr>
      </p:pic>
      <p:pic>
        <p:nvPicPr>
          <p:cNvPr id="5" name="Picture 4" descr="Logo image name">
            <a:extLst>
              <a:ext uri="{FF2B5EF4-FFF2-40B4-BE49-F238E27FC236}">
                <a16:creationId xmlns:a16="http://schemas.microsoft.com/office/drawing/2014/main" id="{3E9F6445-0501-2439-8767-13DA5435BE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29" y="6081245"/>
            <a:ext cx="1050232" cy="51621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Kolenski povezovalnik 6">
            <a:extLst>
              <a:ext uri="{FF2B5EF4-FFF2-40B4-BE49-F238E27FC236}">
                <a16:creationId xmlns:a16="http://schemas.microsoft.com/office/drawing/2014/main" id="{51F923F1-BB7B-F820-CA05-7D5A3D3EEA6A}"/>
              </a:ext>
            </a:extLst>
          </p:cNvPr>
          <p:cNvCxnSpPr/>
          <p:nvPr/>
        </p:nvCxnSpPr>
        <p:spPr>
          <a:xfrm flipV="1">
            <a:off x="372807" y="262233"/>
            <a:ext cx="3736258" cy="2637408"/>
          </a:xfrm>
          <a:prstGeom prst="bentConnector3">
            <a:avLst>
              <a:gd name="adj1" fmla="val 0"/>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Kolenski povezovalnik 7">
            <a:extLst>
              <a:ext uri="{FF2B5EF4-FFF2-40B4-BE49-F238E27FC236}">
                <a16:creationId xmlns:a16="http://schemas.microsoft.com/office/drawing/2014/main" id="{0884AA51-E62F-E8E2-3BFC-672990027AD3}"/>
              </a:ext>
            </a:extLst>
          </p:cNvPr>
          <p:cNvCxnSpPr/>
          <p:nvPr/>
        </p:nvCxnSpPr>
        <p:spPr>
          <a:xfrm flipV="1">
            <a:off x="8514735" y="4197949"/>
            <a:ext cx="3342968" cy="2408904"/>
          </a:xfrm>
          <a:prstGeom prst="bentConnector3">
            <a:avLst>
              <a:gd name="adj1" fmla="val 100294"/>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aphicFrame>
        <p:nvGraphicFramePr>
          <p:cNvPr id="13" name="Table 12">
            <a:extLst>
              <a:ext uri="{FF2B5EF4-FFF2-40B4-BE49-F238E27FC236}">
                <a16:creationId xmlns:a16="http://schemas.microsoft.com/office/drawing/2014/main" id="{AEC5FD78-47E1-3907-47A7-F544675420E8}"/>
              </a:ext>
            </a:extLst>
          </p:cNvPr>
          <p:cNvGraphicFramePr>
            <a:graphicFrameLocks noGrp="1"/>
          </p:cNvGraphicFramePr>
          <p:nvPr>
            <p:extLst>
              <p:ext uri="{D42A27DB-BD31-4B8C-83A1-F6EECF244321}">
                <p14:modId xmlns:p14="http://schemas.microsoft.com/office/powerpoint/2010/main" val="1548891674"/>
              </p:ext>
            </p:extLst>
          </p:nvPr>
        </p:nvGraphicFramePr>
        <p:xfrm>
          <a:off x="1102734" y="1090871"/>
          <a:ext cx="9692637" cy="4767628"/>
        </p:xfrm>
        <a:graphic>
          <a:graphicData uri="http://schemas.openxmlformats.org/drawingml/2006/table">
            <a:tbl>
              <a:tblPr bandRow="1">
                <a:tableStyleId>{5C22544A-7EE6-4342-B048-85BDC9FD1C3A}</a:tableStyleId>
              </a:tblPr>
              <a:tblGrid>
                <a:gridCol w="1531617">
                  <a:extLst>
                    <a:ext uri="{9D8B030D-6E8A-4147-A177-3AD203B41FA5}">
                      <a16:colId xmlns:a16="http://schemas.microsoft.com/office/drawing/2014/main" val="3812947472"/>
                    </a:ext>
                  </a:extLst>
                </a:gridCol>
                <a:gridCol w="8161020">
                  <a:extLst>
                    <a:ext uri="{9D8B030D-6E8A-4147-A177-3AD203B41FA5}">
                      <a16:colId xmlns:a16="http://schemas.microsoft.com/office/drawing/2014/main" val="981187402"/>
                    </a:ext>
                  </a:extLst>
                </a:gridCol>
              </a:tblGrid>
              <a:tr h="628288">
                <a:tc>
                  <a:txBody>
                    <a:bodyPr/>
                    <a:lstStyle/>
                    <a:p>
                      <a:pPr algn="l" fontAlgn="base">
                        <a:lnSpc>
                          <a:spcPts val="2400"/>
                        </a:lnSpc>
                        <a:buNone/>
                      </a:pPr>
                      <a:r>
                        <a:rPr lang="sl-SI" sz="1800" b="0">
                          <a:solidFill>
                            <a:schemeClr val="bg1"/>
                          </a:solidFill>
                          <a:effectLst/>
                          <a:latin typeface="+mn-lt"/>
                        </a:rPr>
                        <a:t>UČINKI/</a:t>
                      </a:r>
                      <a:endParaRPr lang="en-US" sz="1800">
                        <a:latin typeface="+mn-lt"/>
                      </a:endParaRPr>
                    </a:p>
                    <a:p>
                      <a:pPr lvl="0" algn="l">
                        <a:lnSpc>
                          <a:spcPts val="2400"/>
                        </a:lnSpc>
                        <a:buNone/>
                      </a:pPr>
                      <a:r>
                        <a:rPr lang="sl-SI" sz="1800" b="0">
                          <a:solidFill>
                            <a:schemeClr val="bg1"/>
                          </a:solidFill>
                          <a:effectLst/>
                          <a:latin typeface="+mn-lt"/>
                        </a:rPr>
                        <a:t>REZULTATI</a:t>
                      </a:r>
                    </a:p>
                  </a:txBody>
                  <a:tcPr marL="32252" marR="32252" marT="9525">
                    <a:lnL w="9525" cap="flat" cmpd="sng" algn="ctr">
                      <a:solidFill>
                        <a:srgbClr val="000000"/>
                      </a:solidFill>
                      <a:prstDash val="solid"/>
                      <a:round/>
                      <a:headEnd type="none" w="med" len="med"/>
                      <a:tailEnd type="none" w="med" len="med"/>
                    </a:lnL>
                    <a:lnR w="38099">
                      <a:solidFill>
                        <a:schemeClr val="tx1"/>
                      </a:solid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5">
                        <a:lumMod val="75000"/>
                      </a:schemeClr>
                    </a:solidFill>
                  </a:tcPr>
                </a:tc>
                <a:tc>
                  <a:txBody>
                    <a:bodyPr/>
                    <a:lstStyle/>
                    <a:p>
                      <a:pPr marL="0" marR="0" lvl="0" indent="0" algn="l">
                        <a:spcBef>
                          <a:spcPts val="600"/>
                        </a:spcBef>
                        <a:spcAft>
                          <a:spcPts val="600"/>
                        </a:spcAft>
                        <a:buNone/>
                      </a:pPr>
                      <a:r>
                        <a:rPr lang="en-GB" sz="1800" b="0" i="0" u="none" strike="noStrike" noProof="0" err="1">
                          <a:solidFill>
                            <a:srgbClr val="000000"/>
                          </a:solidFill>
                          <a:effectLst/>
                          <a:latin typeface="+mn-lt"/>
                        </a:rPr>
                        <a:t>Učinki</a:t>
                      </a:r>
                      <a:r>
                        <a:rPr lang="en-GB" sz="1800" b="0" i="0" u="none" strike="noStrike" noProof="0">
                          <a:solidFill>
                            <a:srgbClr val="000000"/>
                          </a:solidFill>
                          <a:effectLst/>
                          <a:latin typeface="+mn-lt"/>
                        </a:rPr>
                        <a:t>/</a:t>
                      </a:r>
                      <a:r>
                        <a:rPr lang="en-GB" sz="1800" b="0" i="0" u="none" strike="noStrike" noProof="0" err="1">
                          <a:solidFill>
                            <a:srgbClr val="000000"/>
                          </a:solidFill>
                          <a:effectLst/>
                          <a:latin typeface="+mn-lt"/>
                        </a:rPr>
                        <a:t>rezultati</a:t>
                      </a:r>
                      <a:r>
                        <a:rPr lang="en-GB" sz="1800" b="0" i="0" u="none" strike="noStrike" noProof="0">
                          <a:solidFill>
                            <a:srgbClr val="000000"/>
                          </a:solidFill>
                          <a:effectLst/>
                          <a:latin typeface="+mn-lt"/>
                        </a:rPr>
                        <a:t> </a:t>
                      </a:r>
                      <a:r>
                        <a:rPr lang="en-GB" sz="1800" b="0" i="0" u="none" strike="noStrike" noProof="0" err="1">
                          <a:solidFill>
                            <a:srgbClr val="000000"/>
                          </a:solidFill>
                          <a:effectLst/>
                          <a:latin typeface="+mn-lt"/>
                        </a:rPr>
                        <a:t>še</a:t>
                      </a:r>
                      <a:r>
                        <a:rPr lang="en-GB" sz="1800" b="0" i="0" u="none" strike="noStrike" noProof="0">
                          <a:solidFill>
                            <a:srgbClr val="000000"/>
                          </a:solidFill>
                          <a:effectLst/>
                          <a:latin typeface="+mn-lt"/>
                        </a:rPr>
                        <a:t> </a:t>
                      </a:r>
                      <a:r>
                        <a:rPr lang="en-GB" sz="1800" b="0" i="0" u="none" strike="noStrike" noProof="0" err="1">
                          <a:solidFill>
                            <a:srgbClr val="000000"/>
                          </a:solidFill>
                          <a:effectLst/>
                          <a:latin typeface="+mn-lt"/>
                        </a:rPr>
                        <a:t>niso</a:t>
                      </a:r>
                      <a:r>
                        <a:rPr lang="en-GB" sz="1800" b="0" i="0" u="none" strike="noStrike" noProof="0">
                          <a:solidFill>
                            <a:srgbClr val="000000"/>
                          </a:solidFill>
                          <a:effectLst/>
                          <a:latin typeface="+mn-lt"/>
                        </a:rPr>
                        <a:t> </a:t>
                      </a:r>
                      <a:r>
                        <a:rPr lang="en-GB" sz="1800" b="0" i="0" u="none" strike="noStrike" noProof="0" err="1">
                          <a:solidFill>
                            <a:srgbClr val="000000"/>
                          </a:solidFill>
                          <a:effectLst/>
                          <a:latin typeface="+mn-lt"/>
                        </a:rPr>
                        <a:t>doseženi</a:t>
                      </a:r>
                      <a:endParaRPr lang="en-US" sz="1800" err="1">
                        <a:latin typeface="+mn-lt"/>
                      </a:endParaRPr>
                    </a:p>
                  </a:txBody>
                  <a:tcPr marL="144018" marR="360045" marT="72009" marB="72009">
                    <a:lnL w="38099">
                      <a:solidFill>
                        <a:schemeClr val="tx1"/>
                      </a:solidFill>
                    </a:lnL>
                    <a:lnR w="38099">
                      <a:solidFill>
                        <a:schemeClr val="tx1"/>
                      </a:solid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9287114"/>
                  </a:ext>
                </a:extLst>
              </a:tr>
              <a:tr h="362218">
                <a:tc gridSpan="2">
                  <a:txBody>
                    <a:bodyPr/>
                    <a:lstStyle/>
                    <a:p>
                      <a:pPr lvl="0" algn="l">
                        <a:lnSpc>
                          <a:spcPts val="2400"/>
                        </a:lnSpc>
                        <a:buNone/>
                      </a:pPr>
                      <a:endParaRPr lang="sl-SI" sz="1800" b="0">
                        <a:solidFill>
                          <a:schemeClr val="bg1"/>
                        </a:solidFill>
                        <a:effectLst/>
                        <a:latin typeface="+mn-lt"/>
                      </a:endParaRPr>
                    </a:p>
                  </a:txBody>
                  <a:tcPr marL="32252" marR="32252" marT="9524">
                    <a:lnL w="9524">
                      <a:solidFill>
                        <a:srgbClr val="000000"/>
                      </a:solidFill>
                    </a:lnL>
                    <a:lnR w="38099">
                      <a:solidFill>
                        <a:schemeClr val="tx1"/>
                      </a:solidFill>
                    </a:lnR>
                    <a:lnT w="9525" cap="flat" cmpd="sng" algn="ctr">
                      <a:solidFill>
                        <a:srgbClr val="000000"/>
                      </a:solidFill>
                      <a:prstDash val="solid"/>
                      <a:round/>
                      <a:headEnd type="none" w="med" len="med"/>
                      <a:tailEnd type="none" w="med" len="med"/>
                    </a:lnT>
                    <a:lnB w="9524">
                      <a:solidFill>
                        <a:srgbClr val="000000"/>
                      </a:solidFill>
                    </a:lnB>
                    <a:solidFill>
                      <a:schemeClr val="bg1"/>
                    </a:solidFill>
                  </a:tcPr>
                </a:tc>
                <a:tc hMerge="1">
                  <a:txBody>
                    <a:bodyPr/>
                    <a:lstStyle/>
                    <a:p>
                      <a:endParaRPr lang="en-US"/>
                    </a:p>
                  </a:txBody>
                  <a:tcPr marL="144018" marR="360045" marT="72009" marB="72009">
                    <a:lnL w="38099" cap="flat" cmpd="sng" algn="ctr">
                      <a:solidFill>
                        <a:schemeClr val="tx1"/>
                      </a:solidFill>
                      <a:prstDash val="solid"/>
                      <a:round/>
                      <a:headEnd type="none" w="med" len="med"/>
                      <a:tailEnd type="none" w="med" len="med"/>
                    </a:lnL>
                    <a:lnR w="38099">
                      <a:solidFill>
                        <a:schemeClr val="tx1"/>
                      </a:solidFill>
                    </a:lnR>
                    <a:lnT w="38100" cap="flat" cmpd="sng" algn="ctr">
                      <a:solidFill>
                        <a:schemeClr val="tx1"/>
                      </a:solidFill>
                      <a:prstDash val="solid"/>
                      <a:round/>
                      <a:headEnd type="none" w="med" len="med"/>
                      <a:tailEnd type="none" w="med" len="med"/>
                    </a:lnT>
                    <a:lnB w="38099"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47384955"/>
                  </a:ext>
                </a:extLst>
              </a:tr>
              <a:tr h="920767">
                <a:tc>
                  <a:txBody>
                    <a:bodyPr/>
                    <a:lstStyle/>
                    <a:p>
                      <a:pPr lvl="0" algn="l">
                        <a:lnSpc>
                          <a:spcPts val="2400"/>
                        </a:lnSpc>
                        <a:buNone/>
                      </a:pPr>
                      <a:r>
                        <a:rPr lang="sl-SI" sz="1800" b="0" i="0" u="none" strike="noStrike" noProof="0">
                          <a:solidFill>
                            <a:schemeClr val="bg1"/>
                          </a:solidFill>
                          <a:effectLst/>
                          <a:latin typeface="+mn-lt"/>
                        </a:rPr>
                        <a:t>TEŽAVE/</a:t>
                      </a:r>
                      <a:endParaRPr lang="en-US" sz="1800" b="0" i="0" u="none" strike="noStrike" noProof="0">
                        <a:solidFill>
                          <a:srgbClr val="000000"/>
                        </a:solidFill>
                        <a:effectLst/>
                        <a:latin typeface="+mn-lt"/>
                      </a:endParaRPr>
                    </a:p>
                    <a:p>
                      <a:pPr lvl="0" algn="l">
                        <a:lnSpc>
                          <a:spcPts val="2400"/>
                        </a:lnSpc>
                        <a:buNone/>
                      </a:pPr>
                      <a:r>
                        <a:rPr lang="sl-SI" sz="1800" b="0" i="0" u="none" strike="noStrike" noProof="0">
                          <a:solidFill>
                            <a:schemeClr val="bg1"/>
                          </a:solidFill>
                          <a:effectLst/>
                          <a:latin typeface="+mn-lt"/>
                        </a:rPr>
                        <a:t>IZZIVI/</a:t>
                      </a:r>
                    </a:p>
                    <a:p>
                      <a:pPr lvl="0" algn="l">
                        <a:lnSpc>
                          <a:spcPts val="2400"/>
                        </a:lnSpc>
                        <a:buNone/>
                      </a:pPr>
                      <a:r>
                        <a:rPr lang="sl-SI" sz="1800" b="0" i="0" u="none" strike="noStrike" noProof="0">
                          <a:solidFill>
                            <a:schemeClr val="bg1"/>
                          </a:solidFill>
                          <a:effectLst/>
                          <a:latin typeface="+mn-lt"/>
                        </a:rPr>
                        <a:t>OZKA GRLA</a:t>
                      </a:r>
                      <a:endParaRPr lang="sl-SI" sz="1800">
                        <a:latin typeface="+mn-lt"/>
                      </a:endParaRPr>
                    </a:p>
                  </a:txBody>
                  <a:tcPr marL="32252" marR="32252" marT="9524">
                    <a:lnL w="9524">
                      <a:solidFill>
                        <a:srgbClr val="000000"/>
                      </a:solidFill>
                    </a:lnL>
                    <a:lnR w="38099">
                      <a:solidFill>
                        <a:schemeClr val="tx1"/>
                      </a:solidFill>
                    </a:lnR>
                    <a:lnT w="9524">
                      <a:solidFill>
                        <a:srgbClr val="000000"/>
                      </a:solidFill>
                    </a:lnT>
                    <a:lnB w="9524">
                      <a:solidFill>
                        <a:srgbClr val="000000"/>
                      </a:solidFill>
                    </a:lnB>
                    <a:solidFill>
                      <a:schemeClr val="accent5">
                        <a:lumMod val="75000"/>
                      </a:schemeClr>
                    </a:solidFill>
                  </a:tcPr>
                </a:tc>
                <a:tc>
                  <a:txBody>
                    <a:bodyPr/>
                    <a:lstStyle/>
                    <a:p>
                      <a:pPr marL="342900" lvl="0" indent="-342900" algn="l">
                        <a:spcBef>
                          <a:spcPts val="600"/>
                        </a:spcBef>
                        <a:spcAft>
                          <a:spcPts val="600"/>
                        </a:spcAft>
                        <a:buFont typeface="Arial"/>
                        <a:buChar char="•"/>
                      </a:pPr>
                      <a:r>
                        <a:rPr lang="en-GB" sz="1800" b="0" i="0" u="none" strike="noStrike" noProof="0" err="1">
                          <a:solidFill>
                            <a:srgbClr val="000000"/>
                          </a:solidFill>
                          <a:effectLst/>
                          <a:latin typeface="+mn-lt"/>
                        </a:rPr>
                        <a:t>Dolgo</a:t>
                      </a:r>
                      <a:r>
                        <a:rPr lang="en-GB" sz="1800" b="0" i="0" u="none" strike="noStrike" noProof="0">
                          <a:solidFill>
                            <a:srgbClr val="000000"/>
                          </a:solidFill>
                          <a:effectLst/>
                          <a:latin typeface="+mn-lt"/>
                        </a:rPr>
                        <a:t> </a:t>
                      </a:r>
                      <a:r>
                        <a:rPr lang="en-GB" sz="1800" b="0" i="0" u="none" strike="noStrike" noProof="0" err="1">
                          <a:solidFill>
                            <a:srgbClr val="000000"/>
                          </a:solidFill>
                          <a:effectLst/>
                          <a:latin typeface="+mn-lt"/>
                        </a:rPr>
                        <a:t>pripravljalno</a:t>
                      </a:r>
                      <a:r>
                        <a:rPr lang="en-GB" sz="1800" b="0" i="0" u="none" strike="noStrike" noProof="0">
                          <a:solidFill>
                            <a:srgbClr val="000000"/>
                          </a:solidFill>
                          <a:effectLst/>
                          <a:latin typeface="+mn-lt"/>
                        </a:rPr>
                        <a:t> </a:t>
                      </a:r>
                      <a:r>
                        <a:rPr lang="en-GB" sz="1800" b="0" i="0" u="none" strike="noStrike" noProof="0" err="1">
                          <a:solidFill>
                            <a:srgbClr val="000000"/>
                          </a:solidFill>
                          <a:effectLst/>
                          <a:latin typeface="+mn-lt"/>
                        </a:rPr>
                        <a:t>obdobje</a:t>
                      </a:r>
                      <a:r>
                        <a:rPr lang="en-GB" sz="1800" b="0" i="0" u="none" strike="noStrike" noProof="0">
                          <a:solidFill>
                            <a:srgbClr val="000000"/>
                          </a:solidFill>
                          <a:effectLst/>
                          <a:latin typeface="+mn-lt"/>
                        </a:rPr>
                        <a:t> za </a:t>
                      </a:r>
                      <a:r>
                        <a:rPr lang="en-GB" sz="1800" b="0" i="0" u="none" strike="noStrike" noProof="0" err="1">
                          <a:solidFill>
                            <a:srgbClr val="000000"/>
                          </a:solidFill>
                          <a:effectLst/>
                          <a:latin typeface="+mn-lt"/>
                        </a:rPr>
                        <a:t>projekte</a:t>
                      </a:r>
                      <a:r>
                        <a:rPr lang="en-GB" sz="1800" b="0" i="0" u="none" strike="noStrike" noProof="0">
                          <a:solidFill>
                            <a:srgbClr val="000000"/>
                          </a:solidFill>
                          <a:effectLst/>
                          <a:latin typeface="+mn-lt"/>
                        </a:rPr>
                        <a:t> OVE (</a:t>
                      </a:r>
                      <a:r>
                        <a:rPr lang="en-GB" sz="1800" b="0" i="0" u="none" strike="noStrike" noProof="0" err="1">
                          <a:solidFill>
                            <a:srgbClr val="000000"/>
                          </a:solidFill>
                          <a:effectLst/>
                          <a:latin typeface="+mn-lt"/>
                        </a:rPr>
                        <a:t>predvsem</a:t>
                      </a:r>
                      <a:r>
                        <a:rPr lang="en-GB" sz="1800" b="0" i="0" u="none" strike="noStrike" noProof="0">
                          <a:solidFill>
                            <a:srgbClr val="000000"/>
                          </a:solidFill>
                          <a:effectLst/>
                          <a:latin typeface="+mn-lt"/>
                        </a:rPr>
                        <a:t> v SAŠA </a:t>
                      </a:r>
                      <a:r>
                        <a:rPr lang="en-GB" sz="1800" b="0" i="0" u="none" strike="noStrike" noProof="0" err="1">
                          <a:solidFill>
                            <a:srgbClr val="000000"/>
                          </a:solidFill>
                          <a:effectLst/>
                          <a:latin typeface="+mn-lt"/>
                        </a:rPr>
                        <a:t>regiji</a:t>
                      </a:r>
                      <a:r>
                        <a:rPr lang="en-GB" sz="1800" b="0" i="0" u="none" strike="noStrike" noProof="0">
                          <a:solidFill>
                            <a:srgbClr val="000000"/>
                          </a:solidFill>
                          <a:effectLst/>
                          <a:latin typeface="+mn-lt"/>
                        </a:rPr>
                        <a:t>)</a:t>
                      </a:r>
                    </a:p>
                    <a:p>
                      <a:pPr marL="342900" lvl="0" indent="-342900" algn="l">
                        <a:spcBef>
                          <a:spcPts val="600"/>
                        </a:spcBef>
                        <a:spcAft>
                          <a:spcPts val="600"/>
                        </a:spcAft>
                        <a:buFont typeface="Arial"/>
                        <a:buChar char="•"/>
                      </a:pPr>
                      <a:r>
                        <a:rPr lang="en-GB" sz="1800" b="0" i="0" u="none" strike="noStrike" noProof="0">
                          <a:solidFill>
                            <a:srgbClr val="000000"/>
                          </a:solidFill>
                          <a:effectLst/>
                          <a:latin typeface="+mn-lt"/>
                        </a:rPr>
                        <a:t>Za </a:t>
                      </a:r>
                      <a:r>
                        <a:rPr lang="en-GB" sz="1800" b="0" i="0" u="none" strike="noStrike" noProof="0" err="1">
                          <a:solidFill>
                            <a:srgbClr val="000000"/>
                          </a:solidFill>
                          <a:effectLst/>
                          <a:latin typeface="+mn-lt"/>
                        </a:rPr>
                        <a:t>ukrep</a:t>
                      </a:r>
                      <a:r>
                        <a:rPr lang="en-GB" sz="1800" b="0" i="0" u="none" strike="noStrike" noProof="0">
                          <a:solidFill>
                            <a:srgbClr val="000000"/>
                          </a:solidFill>
                          <a:effectLst/>
                          <a:latin typeface="+mn-lt"/>
                        </a:rPr>
                        <a:t> </a:t>
                      </a:r>
                      <a:r>
                        <a:rPr lang="en-GB" sz="1800" b="0" i="0" u="none" strike="noStrike" noProof="0" err="1">
                          <a:solidFill>
                            <a:srgbClr val="000000"/>
                          </a:solidFill>
                          <a:effectLst/>
                          <a:latin typeface="+mn-lt"/>
                        </a:rPr>
                        <a:t>Zaposlitve</a:t>
                      </a:r>
                      <a:r>
                        <a:rPr lang="en-GB" sz="1800" b="0" i="0" u="none" strike="noStrike" noProof="0">
                          <a:solidFill>
                            <a:srgbClr val="000000"/>
                          </a:solidFill>
                          <a:effectLst/>
                          <a:latin typeface="+mn-lt"/>
                        </a:rPr>
                        <a:t> in </a:t>
                      </a:r>
                      <a:r>
                        <a:rPr lang="en-GB" sz="1800" b="0" i="0" u="none" strike="noStrike" noProof="0" err="1">
                          <a:solidFill>
                            <a:srgbClr val="000000"/>
                          </a:solidFill>
                          <a:effectLst/>
                          <a:latin typeface="+mn-lt"/>
                        </a:rPr>
                        <a:t>veščine</a:t>
                      </a:r>
                      <a:r>
                        <a:rPr lang="en-GB" sz="1800" b="0" i="0" u="none" strike="noStrike" noProof="0">
                          <a:solidFill>
                            <a:srgbClr val="000000"/>
                          </a:solidFill>
                          <a:effectLst/>
                          <a:latin typeface="+mn-lt"/>
                        </a:rPr>
                        <a:t> za </a:t>
                      </a:r>
                      <a:r>
                        <a:rPr lang="en-GB" sz="1800" b="0" i="0" u="none" strike="noStrike" noProof="0" err="1">
                          <a:solidFill>
                            <a:srgbClr val="000000"/>
                          </a:solidFill>
                          <a:effectLst/>
                          <a:latin typeface="+mn-lt"/>
                        </a:rPr>
                        <a:t>vse</a:t>
                      </a:r>
                      <a:r>
                        <a:rPr lang="en-GB" sz="1800" b="0" i="0" u="none" strike="noStrike" noProof="0">
                          <a:solidFill>
                            <a:srgbClr val="000000"/>
                          </a:solidFill>
                          <a:effectLst/>
                          <a:latin typeface="+mn-lt"/>
                        </a:rPr>
                        <a:t> </a:t>
                      </a:r>
                      <a:r>
                        <a:rPr lang="en-GB" sz="1800" b="0" i="0" u="none" strike="noStrike" noProof="0" err="1">
                          <a:solidFill>
                            <a:srgbClr val="000000"/>
                          </a:solidFill>
                          <a:effectLst/>
                          <a:latin typeface="+mn-lt"/>
                        </a:rPr>
                        <a:t>potrebna</a:t>
                      </a:r>
                      <a:r>
                        <a:rPr lang="en-GB" sz="1800" b="0" i="0" u="none" strike="noStrike" noProof="0">
                          <a:solidFill>
                            <a:srgbClr val="000000"/>
                          </a:solidFill>
                          <a:effectLst/>
                          <a:latin typeface="+mn-lt"/>
                        </a:rPr>
                        <a:t> </a:t>
                      </a:r>
                      <a:r>
                        <a:rPr lang="en-GB" sz="1800" b="0" i="0" u="none" strike="noStrike" noProof="0" err="1">
                          <a:solidFill>
                            <a:srgbClr val="000000"/>
                          </a:solidFill>
                          <a:effectLst/>
                          <a:latin typeface="+mn-lt"/>
                        </a:rPr>
                        <a:t>sprememba</a:t>
                      </a:r>
                      <a:r>
                        <a:rPr lang="en-GB" sz="1800" b="0" i="0" u="none" strike="noStrike" noProof="0">
                          <a:solidFill>
                            <a:srgbClr val="000000"/>
                          </a:solidFill>
                          <a:effectLst/>
                          <a:latin typeface="+mn-lt"/>
                        </a:rPr>
                        <a:t> ONPP in </a:t>
                      </a:r>
                      <a:r>
                        <a:rPr lang="en-GB" sz="1800" b="0" i="0" u="none" strike="noStrike" noProof="0" err="1">
                          <a:solidFill>
                            <a:srgbClr val="000000"/>
                          </a:solidFill>
                          <a:effectLst/>
                          <a:latin typeface="+mn-lt"/>
                        </a:rPr>
                        <a:t>meril</a:t>
                      </a:r>
                      <a:r>
                        <a:rPr lang="en-GB" sz="1800" b="0" i="0" u="none" strike="noStrike" noProof="0">
                          <a:solidFill>
                            <a:srgbClr val="000000"/>
                          </a:solidFill>
                          <a:effectLst/>
                          <a:latin typeface="+mn-lt"/>
                        </a:rPr>
                        <a:t> za </a:t>
                      </a:r>
                      <a:r>
                        <a:rPr lang="en-GB" sz="1800" b="0" i="0" u="none" strike="noStrike" noProof="0" err="1">
                          <a:solidFill>
                            <a:srgbClr val="000000"/>
                          </a:solidFill>
                          <a:effectLst/>
                          <a:latin typeface="+mn-lt"/>
                        </a:rPr>
                        <a:t>izbor</a:t>
                      </a:r>
                      <a:r>
                        <a:rPr lang="en-GB" sz="1800" b="0" i="0" u="none" strike="noStrike" noProof="0">
                          <a:solidFill>
                            <a:srgbClr val="000000"/>
                          </a:solidFill>
                          <a:effectLst/>
                          <a:latin typeface="+mn-lt"/>
                        </a:rPr>
                        <a:t> </a:t>
                      </a:r>
                      <a:r>
                        <a:rPr lang="en-GB" sz="1800" b="0" i="0" u="none" strike="noStrike" noProof="0" err="1">
                          <a:solidFill>
                            <a:srgbClr val="000000"/>
                          </a:solidFill>
                          <a:effectLst/>
                          <a:latin typeface="+mn-lt"/>
                        </a:rPr>
                        <a:t>operacij</a:t>
                      </a:r>
                    </a:p>
                  </a:txBody>
                  <a:tcPr marL="144018" marR="360045" marT="72009" marB="72009">
                    <a:lnL w="38099" cap="flat" cmpd="sng" algn="ctr">
                      <a:solidFill>
                        <a:schemeClr val="tx1"/>
                      </a:solidFill>
                      <a:prstDash val="solid"/>
                      <a:round/>
                      <a:headEnd type="none" w="med" len="med"/>
                      <a:tailEnd type="none" w="med" len="med"/>
                    </a:lnL>
                    <a:lnR w="38099">
                      <a:solidFill>
                        <a:schemeClr val="tx1"/>
                      </a:solidFill>
                    </a:lnR>
                    <a:lnT w="38099" cap="flat" cmpd="sng" algn="ctr">
                      <a:solidFill>
                        <a:schemeClr val="tx1"/>
                      </a:solidFill>
                      <a:prstDash val="solid"/>
                      <a:round/>
                      <a:headEnd type="none" w="med" len="med"/>
                      <a:tailEnd type="none" w="med" len="med"/>
                    </a:lnT>
                    <a:lnB w="38099"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73291136"/>
                  </a:ext>
                </a:extLst>
              </a:tr>
              <a:tr h="362218">
                <a:tc gridSpan="2">
                  <a:txBody>
                    <a:bodyPr/>
                    <a:lstStyle/>
                    <a:p>
                      <a:pPr lvl="0" algn="l">
                        <a:lnSpc>
                          <a:spcPts val="2400"/>
                        </a:lnSpc>
                        <a:buNone/>
                      </a:pPr>
                      <a:endParaRPr lang="sl-SI" sz="1800" b="0">
                        <a:solidFill>
                          <a:schemeClr val="bg1"/>
                        </a:solidFill>
                        <a:effectLst/>
                        <a:latin typeface="+mn-lt"/>
                      </a:endParaRPr>
                    </a:p>
                  </a:txBody>
                  <a:tcPr marL="32252" marR="32252" marT="9524">
                    <a:lnL w="9524">
                      <a:solidFill>
                        <a:srgbClr val="000000"/>
                      </a:solidFill>
                    </a:lnL>
                    <a:lnR w="38099">
                      <a:solidFill>
                        <a:schemeClr val="tx1"/>
                      </a:solidFill>
                    </a:lnR>
                    <a:lnT w="9524">
                      <a:solidFill>
                        <a:srgbClr val="000000"/>
                      </a:solidFill>
                    </a:lnT>
                    <a:lnB w="9524">
                      <a:solidFill>
                        <a:srgbClr val="000000"/>
                      </a:solidFill>
                    </a:lnB>
                    <a:solidFill>
                      <a:schemeClr val="bg1"/>
                    </a:solidFill>
                  </a:tcPr>
                </a:tc>
                <a:tc hMerge="1">
                  <a:txBody>
                    <a:bodyPr/>
                    <a:lstStyle/>
                    <a:p>
                      <a:endParaRPr lang="en-US"/>
                    </a:p>
                  </a:txBody>
                  <a:tcPr marL="144018" marR="360045" marT="72009" marB="72009">
                    <a:lnL w="38099" cap="flat" cmpd="sng" algn="ctr">
                      <a:solidFill>
                        <a:schemeClr val="tx1"/>
                      </a:solidFill>
                      <a:prstDash val="solid"/>
                      <a:round/>
                      <a:headEnd type="none" w="med" len="med"/>
                      <a:tailEnd type="none" w="med" len="med"/>
                    </a:lnL>
                    <a:lnR w="38099">
                      <a:solidFill>
                        <a:schemeClr val="tx1"/>
                      </a:solidFill>
                    </a:lnR>
                    <a:lnT w="38099" cap="flat" cmpd="sng" algn="ctr">
                      <a:solidFill>
                        <a:schemeClr val="tx1"/>
                      </a:solidFill>
                      <a:prstDash val="solid"/>
                      <a:round/>
                      <a:headEnd type="none" w="med" len="med"/>
                      <a:tailEnd type="none" w="med" len="med"/>
                    </a:lnT>
                    <a:lnB w="38099"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2306373"/>
                  </a:ext>
                </a:extLst>
              </a:tr>
              <a:tr h="2274844">
                <a:tc>
                  <a:txBody>
                    <a:bodyPr/>
                    <a:lstStyle/>
                    <a:p>
                      <a:pPr lvl="0" algn="l">
                        <a:lnSpc>
                          <a:spcPts val="2400"/>
                        </a:lnSpc>
                        <a:buNone/>
                      </a:pPr>
                      <a:r>
                        <a:rPr lang="sl-SI" sz="1800" b="0" dirty="0">
                          <a:solidFill>
                            <a:schemeClr val="bg1"/>
                          </a:solidFill>
                          <a:effectLst/>
                          <a:latin typeface="+mn-lt"/>
                        </a:rPr>
                        <a:t>NASLEDNJI KORAKI</a:t>
                      </a:r>
                    </a:p>
                  </a:txBody>
                  <a:tcPr marL="32252" marR="32252" marT="9524">
                    <a:lnL w="9524">
                      <a:solidFill>
                        <a:srgbClr val="000000"/>
                      </a:solidFill>
                    </a:lnL>
                    <a:lnR w="38099">
                      <a:solidFill>
                        <a:schemeClr val="tx1"/>
                      </a:solidFill>
                    </a:lnR>
                    <a:lnT w="9524">
                      <a:solidFill>
                        <a:srgbClr val="000000"/>
                      </a:solidFill>
                    </a:lnT>
                    <a:lnB w="9524">
                      <a:solidFill>
                        <a:srgbClr val="000000"/>
                      </a:solidFill>
                    </a:lnB>
                    <a:solidFill>
                      <a:schemeClr val="accent5">
                        <a:lumMod val="75000"/>
                      </a:schemeClr>
                    </a:solidFill>
                  </a:tcPr>
                </a:tc>
                <a:tc>
                  <a:txBody>
                    <a:bodyPr/>
                    <a:lstStyle/>
                    <a:p>
                      <a:pPr lvl="0" algn="l">
                        <a:lnSpc>
                          <a:spcPct val="100000"/>
                        </a:lnSpc>
                        <a:spcBef>
                          <a:spcPts val="0"/>
                        </a:spcBef>
                        <a:spcAft>
                          <a:spcPts val="0"/>
                        </a:spcAft>
                        <a:buNone/>
                      </a:pPr>
                      <a:r>
                        <a:rPr lang="en-GB" sz="1800" b="0" i="0" u="none" strike="noStrike" kern="1200" noProof="0" dirty="0" err="1">
                          <a:solidFill>
                            <a:srgbClr val="000000"/>
                          </a:solidFill>
                          <a:effectLst/>
                          <a:latin typeface="+mn-lt"/>
                        </a:rPr>
                        <a:t>Predvidene</a:t>
                      </a:r>
                      <a:r>
                        <a:rPr lang="en-GB" sz="1800" b="0" i="0" u="none" strike="noStrike" kern="1200" noProof="0" dirty="0">
                          <a:solidFill>
                            <a:srgbClr val="000000"/>
                          </a:solidFill>
                          <a:effectLst/>
                          <a:latin typeface="+mn-lt"/>
                        </a:rPr>
                        <a:t> </a:t>
                      </a:r>
                      <a:r>
                        <a:rPr lang="en-GB" sz="1800" b="0" i="0" u="none" strike="noStrike" kern="1200" noProof="0" dirty="0" err="1">
                          <a:solidFill>
                            <a:srgbClr val="000000"/>
                          </a:solidFill>
                          <a:effectLst/>
                          <a:latin typeface="+mn-lt"/>
                        </a:rPr>
                        <a:t>odločitve</a:t>
                      </a:r>
                      <a:r>
                        <a:rPr lang="en-GB" sz="1800" b="0" i="0" u="none" strike="noStrike" kern="1200" noProof="0" dirty="0">
                          <a:solidFill>
                            <a:srgbClr val="000000"/>
                          </a:solidFill>
                          <a:effectLst/>
                          <a:latin typeface="+mn-lt"/>
                        </a:rPr>
                        <a:t> v </a:t>
                      </a:r>
                      <a:r>
                        <a:rPr lang="en-GB" sz="1800" b="0" i="0" u="none" strike="noStrike" kern="1200" noProof="0" dirty="0" err="1">
                          <a:solidFill>
                            <a:srgbClr val="000000"/>
                          </a:solidFill>
                          <a:effectLst/>
                          <a:latin typeface="+mn-lt"/>
                        </a:rPr>
                        <a:t>letu</a:t>
                      </a:r>
                      <a:r>
                        <a:rPr lang="en-GB" sz="1800" b="0" i="0" u="none" strike="noStrike" kern="1200" noProof="0" dirty="0">
                          <a:solidFill>
                            <a:srgbClr val="000000"/>
                          </a:solidFill>
                          <a:effectLst/>
                          <a:latin typeface="+mn-lt"/>
                        </a:rPr>
                        <a:t> 2026</a:t>
                      </a:r>
                      <a:endParaRPr lang="en-US" sz="1800" dirty="0">
                        <a:latin typeface="+mn-lt"/>
                      </a:endParaRPr>
                    </a:p>
                    <a:p>
                      <a:pPr marL="342900" lvl="0" indent="-342900" algn="just">
                        <a:lnSpc>
                          <a:spcPct val="100000"/>
                        </a:lnSpc>
                        <a:spcBef>
                          <a:spcPts val="1200"/>
                        </a:spcBef>
                        <a:spcAft>
                          <a:spcPts val="0"/>
                        </a:spcAft>
                        <a:buClr>
                          <a:srgbClr val="000000"/>
                        </a:buClr>
                        <a:buFont typeface="Wingdings,Sans-Serif"/>
                        <a:buChar char="Ø"/>
                      </a:pPr>
                      <a:r>
                        <a:rPr lang="en-GB" sz="1800" b="0" i="0" u="none" strike="noStrike" kern="1200" noProof="0" dirty="0" err="1">
                          <a:solidFill>
                            <a:srgbClr val="000000"/>
                          </a:solidFill>
                          <a:effectLst/>
                          <a:latin typeface="+mn-lt"/>
                        </a:rPr>
                        <a:t>Zaposlitve</a:t>
                      </a:r>
                      <a:r>
                        <a:rPr lang="en-GB" sz="1800" b="0" i="0" u="none" strike="noStrike" kern="1200" noProof="0" dirty="0">
                          <a:solidFill>
                            <a:srgbClr val="000000"/>
                          </a:solidFill>
                          <a:effectLst/>
                          <a:latin typeface="+mn-lt"/>
                        </a:rPr>
                        <a:t> in </a:t>
                      </a:r>
                      <a:r>
                        <a:rPr lang="en-GB" sz="1800" b="0" i="0" u="none" strike="noStrike" kern="1200" noProof="0" dirty="0" err="1">
                          <a:solidFill>
                            <a:srgbClr val="000000"/>
                          </a:solidFill>
                          <a:effectLst/>
                          <a:latin typeface="+mn-lt"/>
                        </a:rPr>
                        <a:t>veščine</a:t>
                      </a:r>
                      <a:r>
                        <a:rPr lang="en-GB" sz="1800" b="0" i="0" u="none" strike="noStrike" kern="1200" noProof="0" dirty="0">
                          <a:solidFill>
                            <a:srgbClr val="000000"/>
                          </a:solidFill>
                          <a:effectLst/>
                          <a:latin typeface="+mn-lt"/>
                        </a:rPr>
                        <a:t> za </a:t>
                      </a:r>
                      <a:r>
                        <a:rPr lang="en-GB" sz="1800" b="0" i="0" u="none" strike="noStrike" kern="1200" noProof="0" dirty="0" err="1">
                          <a:solidFill>
                            <a:srgbClr val="000000"/>
                          </a:solidFill>
                          <a:effectLst/>
                          <a:latin typeface="+mn-lt"/>
                        </a:rPr>
                        <a:t>vse</a:t>
                      </a:r>
                      <a:r>
                        <a:rPr lang="en-GB" sz="1800" b="0" i="0" u="none" strike="noStrike" kern="1200" noProof="0" dirty="0">
                          <a:solidFill>
                            <a:srgbClr val="000000"/>
                          </a:solidFill>
                          <a:effectLst/>
                          <a:latin typeface="+mn-lt"/>
                        </a:rPr>
                        <a:t> – za </a:t>
                      </a:r>
                      <a:r>
                        <a:rPr lang="en-GB" sz="1800" b="0" i="0" u="none" strike="noStrike" kern="1200" noProof="0" dirty="0" err="1">
                          <a:solidFill>
                            <a:srgbClr val="000000"/>
                          </a:solidFill>
                          <a:effectLst/>
                          <a:latin typeface="+mn-lt"/>
                        </a:rPr>
                        <a:t>obe</a:t>
                      </a:r>
                      <a:r>
                        <a:rPr lang="en-GB" sz="1800" b="0" i="0" u="none" strike="noStrike" kern="1200" noProof="0" dirty="0">
                          <a:solidFill>
                            <a:srgbClr val="000000"/>
                          </a:solidFill>
                          <a:effectLst/>
                          <a:latin typeface="+mn-lt"/>
                        </a:rPr>
                        <a:t> </a:t>
                      </a:r>
                      <a:r>
                        <a:rPr lang="en-GB" sz="1800" b="0" i="0" u="none" strike="noStrike" kern="1200" noProof="0" dirty="0" err="1">
                          <a:solidFill>
                            <a:srgbClr val="000000"/>
                          </a:solidFill>
                          <a:effectLst/>
                          <a:latin typeface="+mn-lt"/>
                        </a:rPr>
                        <a:t>regiji</a:t>
                      </a:r>
                      <a:endParaRPr lang="en-GB" sz="1800" dirty="0">
                        <a:latin typeface="+mn-lt"/>
                      </a:endParaRPr>
                    </a:p>
                    <a:p>
                      <a:pPr marL="342900" lvl="0" indent="-342900" algn="just">
                        <a:lnSpc>
                          <a:spcPct val="100000"/>
                        </a:lnSpc>
                        <a:spcBef>
                          <a:spcPts val="1200"/>
                        </a:spcBef>
                        <a:spcAft>
                          <a:spcPts val="0"/>
                        </a:spcAft>
                        <a:buClr>
                          <a:srgbClr val="000000"/>
                        </a:buClr>
                        <a:buFont typeface="Wingdings,Sans-Serif"/>
                        <a:buChar char="Ø"/>
                      </a:pPr>
                      <a:r>
                        <a:rPr lang="en-GB" sz="1800" b="0" i="0" u="none" strike="noStrike" kern="1200" noProof="0" dirty="0" err="1">
                          <a:solidFill>
                            <a:srgbClr val="000000"/>
                          </a:solidFill>
                          <a:effectLst/>
                          <a:latin typeface="+mn-lt"/>
                        </a:rPr>
                        <a:t>Projekti</a:t>
                      </a:r>
                      <a:r>
                        <a:rPr lang="en-GB" sz="1800" b="0" i="0" u="none" strike="noStrike" kern="1200" noProof="0" dirty="0">
                          <a:solidFill>
                            <a:srgbClr val="000000"/>
                          </a:solidFill>
                          <a:effectLst/>
                          <a:latin typeface="+mn-lt"/>
                        </a:rPr>
                        <a:t> OVE in </a:t>
                      </a:r>
                      <a:r>
                        <a:rPr lang="en-GB" sz="1800" b="0" i="0" u="none" strike="noStrike" kern="1200" noProof="0" dirty="0" err="1">
                          <a:solidFill>
                            <a:srgbClr val="000000"/>
                          </a:solidFill>
                          <a:effectLst/>
                          <a:latin typeface="+mn-lt"/>
                        </a:rPr>
                        <a:t>hramba</a:t>
                      </a:r>
                      <a:r>
                        <a:rPr lang="en-GB" sz="1800" b="0" i="0" u="none" strike="noStrike" kern="1200" noProof="0" dirty="0">
                          <a:solidFill>
                            <a:srgbClr val="000000"/>
                          </a:solidFill>
                          <a:effectLst/>
                          <a:latin typeface="+mn-lt"/>
                        </a:rPr>
                        <a:t> </a:t>
                      </a:r>
                      <a:r>
                        <a:rPr lang="en-GB" sz="1800" b="0" i="0" u="none" strike="noStrike" kern="1200" noProof="0" dirty="0" err="1">
                          <a:solidFill>
                            <a:srgbClr val="000000"/>
                          </a:solidFill>
                          <a:effectLst/>
                          <a:latin typeface="+mn-lt"/>
                        </a:rPr>
                        <a:t>energije</a:t>
                      </a:r>
                      <a:endParaRPr lang="en-GB" sz="1800" b="0" i="0" u="none" strike="noStrike" kern="1200" noProof="0" dirty="0">
                        <a:solidFill>
                          <a:srgbClr val="000000"/>
                        </a:solidFill>
                        <a:effectLst/>
                        <a:latin typeface="+mn-lt"/>
                      </a:endParaRPr>
                    </a:p>
                    <a:p>
                      <a:pPr marL="342900" lvl="0" indent="-342900" algn="just">
                        <a:lnSpc>
                          <a:spcPct val="100000"/>
                        </a:lnSpc>
                        <a:spcBef>
                          <a:spcPts val="1200"/>
                        </a:spcBef>
                        <a:spcAft>
                          <a:spcPts val="0"/>
                        </a:spcAft>
                        <a:buClr>
                          <a:srgbClr val="000000"/>
                        </a:buClr>
                        <a:buFont typeface="Wingdings,Sans-Serif"/>
                        <a:buChar char="Ø"/>
                      </a:pPr>
                      <a:r>
                        <a:rPr lang="en-GB" sz="1800" b="0" i="0" u="none" strike="noStrike" kern="1200" noProof="0" dirty="0" err="1">
                          <a:solidFill>
                            <a:srgbClr val="000000"/>
                          </a:solidFill>
                          <a:effectLst/>
                          <a:latin typeface="+mn-lt"/>
                        </a:rPr>
                        <a:t>Cenovno</a:t>
                      </a:r>
                      <a:r>
                        <a:rPr lang="en-GB" sz="1800" b="0" i="0" u="none" strike="noStrike" kern="1200" noProof="0" dirty="0">
                          <a:solidFill>
                            <a:srgbClr val="000000"/>
                          </a:solidFill>
                          <a:effectLst/>
                          <a:latin typeface="+mn-lt"/>
                        </a:rPr>
                        <a:t> </a:t>
                      </a:r>
                      <a:r>
                        <a:rPr lang="en-GB" sz="1800" b="0" i="0" u="none" strike="noStrike" kern="1200" noProof="0" dirty="0" err="1">
                          <a:solidFill>
                            <a:srgbClr val="000000"/>
                          </a:solidFill>
                          <a:effectLst/>
                          <a:latin typeface="+mn-lt"/>
                        </a:rPr>
                        <a:t>dostopna</a:t>
                      </a:r>
                      <a:r>
                        <a:rPr lang="en-GB" sz="1800" b="0" i="0" u="none" strike="noStrike" kern="1200" noProof="0" dirty="0">
                          <a:solidFill>
                            <a:srgbClr val="000000"/>
                          </a:solidFill>
                          <a:effectLst/>
                          <a:latin typeface="+mn-lt"/>
                        </a:rPr>
                        <a:t> in </a:t>
                      </a:r>
                      <a:r>
                        <a:rPr lang="en-GB" sz="1800" b="0" i="0" u="none" strike="noStrike" kern="1200" noProof="0" dirty="0" err="1">
                          <a:solidFill>
                            <a:srgbClr val="000000"/>
                          </a:solidFill>
                          <a:effectLst/>
                          <a:latin typeface="+mn-lt"/>
                        </a:rPr>
                        <a:t>trajnostna</a:t>
                      </a:r>
                      <a:r>
                        <a:rPr lang="en-GB" sz="1800" b="0" i="0" u="none" strike="noStrike" kern="1200" noProof="0" dirty="0">
                          <a:solidFill>
                            <a:srgbClr val="000000"/>
                          </a:solidFill>
                          <a:effectLst/>
                          <a:latin typeface="+mn-lt"/>
                        </a:rPr>
                        <a:t> </a:t>
                      </a:r>
                      <a:r>
                        <a:rPr lang="en-GB" sz="1800" b="0" i="0" u="none" strike="noStrike" kern="1200" noProof="0" dirty="0" err="1">
                          <a:solidFill>
                            <a:srgbClr val="000000"/>
                          </a:solidFill>
                          <a:effectLst/>
                          <a:latin typeface="+mn-lt"/>
                        </a:rPr>
                        <a:t>stanovanja</a:t>
                      </a:r>
                      <a:endParaRPr lang="en-GB" sz="1800" b="0" i="0" u="none" strike="noStrike" kern="1200" noProof="0" dirty="0">
                        <a:solidFill>
                          <a:srgbClr val="000000"/>
                        </a:solidFill>
                        <a:effectLst/>
                        <a:latin typeface="+mn-lt"/>
                      </a:endParaRPr>
                    </a:p>
                  </a:txBody>
                  <a:tcPr marL="144018" marR="360045" marT="72009" marB="72009">
                    <a:lnL w="38099" cap="flat" cmpd="sng" algn="ctr">
                      <a:solidFill>
                        <a:schemeClr val="tx1"/>
                      </a:solidFill>
                      <a:prstDash val="solid"/>
                      <a:round/>
                      <a:headEnd type="none" w="med" len="med"/>
                      <a:tailEnd type="none" w="med" len="med"/>
                    </a:lnL>
                    <a:lnR w="38099">
                      <a:solidFill>
                        <a:schemeClr val="tx1"/>
                      </a:solidFill>
                    </a:lnR>
                    <a:lnT w="38099" cap="flat" cmpd="sng" algn="ctr">
                      <a:solidFill>
                        <a:schemeClr val="tx1"/>
                      </a:solidFill>
                      <a:prstDash val="solid"/>
                      <a:round/>
                      <a:headEnd type="none" w="med" len="med"/>
                      <a:tailEnd type="none" w="med" len="med"/>
                    </a:lnT>
                    <a:lnB w="38099">
                      <a:solidFill>
                        <a:schemeClr val="tx1"/>
                      </a:solidFill>
                    </a:lnB>
                    <a:noFill/>
                  </a:tcPr>
                </a:tc>
                <a:extLst>
                  <a:ext uri="{0D108BD9-81ED-4DB2-BD59-A6C34878D82A}">
                    <a16:rowId xmlns:a16="http://schemas.microsoft.com/office/drawing/2014/main" val="1585954724"/>
                  </a:ext>
                </a:extLst>
              </a:tr>
            </a:tbl>
          </a:graphicData>
        </a:graphic>
      </p:graphicFrame>
    </p:spTree>
    <p:extLst>
      <p:ext uri="{BB962C8B-B14F-4D97-AF65-F5344CB8AC3E}">
        <p14:creationId xmlns:p14="http://schemas.microsoft.com/office/powerpoint/2010/main" val="470174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AB14F3-3D68-5F22-AA78-4CED069CBE5D}"/>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02F18867-237E-C926-A776-9395B92A851B}"/>
              </a:ext>
            </a:extLst>
          </p:cNvPr>
          <p:cNvSpPr>
            <a:spLocks noGrp="1"/>
          </p:cNvSpPr>
          <p:nvPr>
            <p:ph type="title"/>
          </p:nvPr>
        </p:nvSpPr>
        <p:spPr>
          <a:xfrm>
            <a:off x="838200" y="365125"/>
            <a:ext cx="10515600" cy="1028706"/>
          </a:xfrm>
        </p:spPr>
        <p:txBody>
          <a:bodyPr>
            <a:normAutofit/>
          </a:bodyPr>
          <a:lstStyle/>
          <a:p>
            <a:r>
              <a:rPr lang="sl-SI" sz="2800" b="1" dirty="0">
                <a:solidFill>
                  <a:srgbClr val="034EA2"/>
                </a:solidFill>
                <a:effectLst>
                  <a:outerShdw blurRad="38100" dist="38100" dir="2700000" algn="tl">
                    <a:srgbClr val="000000">
                      <a:alpha val="43137"/>
                    </a:srgbClr>
                  </a:outerShdw>
                </a:effectLst>
                <a:latin typeface="Republika" panose="02000506040000020004" pitchFamily="2" charset="-18"/>
              </a:rPr>
              <a:t>Dnevni red - </a:t>
            </a:r>
          </a:p>
        </p:txBody>
      </p:sp>
      <p:sp>
        <p:nvSpPr>
          <p:cNvPr id="3" name="Označba mesta vsebine 2">
            <a:extLst>
              <a:ext uri="{FF2B5EF4-FFF2-40B4-BE49-F238E27FC236}">
                <a16:creationId xmlns:a16="http://schemas.microsoft.com/office/drawing/2014/main" id="{6674C5C0-42BE-A560-8B90-80F8191D61DE}"/>
              </a:ext>
            </a:extLst>
          </p:cNvPr>
          <p:cNvSpPr>
            <a:spLocks noGrp="1"/>
          </p:cNvSpPr>
          <p:nvPr>
            <p:ph idx="1"/>
          </p:nvPr>
        </p:nvSpPr>
        <p:spPr>
          <a:xfrm>
            <a:off x="838200" y="1212292"/>
            <a:ext cx="10515600" cy="4868953"/>
          </a:xfrm>
        </p:spPr>
        <p:txBody>
          <a:bodyPr vert="horz" lIns="91440" tIns="45720" rIns="91440" bIns="45720" rtlCol="0" anchor="t">
            <a:noAutofit/>
          </a:bodyPr>
          <a:lstStyle/>
          <a:p>
            <a:pPr marL="571500" indent="-342900">
              <a:lnSpc>
                <a:spcPct val="100000"/>
              </a:lnSpc>
              <a:spcBef>
                <a:spcPts val="900"/>
              </a:spcBef>
              <a:buAutoNum type="arabicPeriod"/>
            </a:pPr>
            <a:r>
              <a:rPr lang="sl-SI" sz="2000" dirty="0">
                <a:solidFill>
                  <a:schemeClr val="tx1">
                    <a:lumMod val="95000"/>
                    <a:lumOff val="5000"/>
                  </a:schemeClr>
                </a:solidFill>
                <a:effectLst>
                  <a:outerShdw blurRad="38100" dist="38100" dir="2700000" algn="tl">
                    <a:srgbClr val="000000">
                      <a:alpha val="43137"/>
                    </a:srgbClr>
                  </a:outerShdw>
                </a:effectLst>
                <a:ea typeface="+mn-lt"/>
                <a:cs typeface="+mn-lt"/>
              </a:rPr>
              <a:t>Predstavitev in potrditev dnevnega reda </a:t>
            </a:r>
            <a:endParaRPr lang="en-US" sz="2000" dirty="0">
              <a:solidFill>
                <a:schemeClr val="tx1">
                  <a:lumMod val="95000"/>
                  <a:lumOff val="5000"/>
                </a:schemeClr>
              </a:solidFill>
              <a:ea typeface="Calibri"/>
              <a:cs typeface="Calibri"/>
            </a:endParaRPr>
          </a:p>
          <a:p>
            <a:pPr marL="571500" indent="-342900">
              <a:lnSpc>
                <a:spcPct val="100000"/>
              </a:lnSpc>
              <a:spcBef>
                <a:spcPts val="900"/>
              </a:spcBef>
              <a:buAutoNum type="arabicPeriod"/>
            </a:pPr>
            <a:r>
              <a:rPr lang="sl-SI" sz="2000" dirty="0">
                <a:solidFill>
                  <a:schemeClr val="tx1">
                    <a:lumMod val="95000"/>
                    <a:lumOff val="5000"/>
                  </a:schemeClr>
                </a:solidFill>
                <a:effectLst>
                  <a:outerShdw blurRad="38100" dist="38100" dir="2700000" algn="tl">
                    <a:srgbClr val="000000">
                      <a:alpha val="43137"/>
                    </a:srgbClr>
                  </a:outerShdw>
                </a:effectLst>
                <a:ea typeface="+mn-lt"/>
                <a:cs typeface="+mn-lt"/>
              </a:rPr>
              <a:t>Potrditev </a:t>
            </a:r>
            <a:r>
              <a:rPr lang="sl-SI" sz="2000" b="1" dirty="0">
                <a:solidFill>
                  <a:schemeClr val="tx1">
                    <a:lumMod val="95000"/>
                    <a:lumOff val="5000"/>
                  </a:schemeClr>
                </a:solidFill>
                <a:effectLst>
                  <a:outerShdw blurRad="38100" dist="38100" dir="2700000" algn="tl">
                    <a:srgbClr val="000000">
                      <a:alpha val="43137"/>
                    </a:srgbClr>
                  </a:outerShdw>
                </a:effectLst>
                <a:ea typeface="+mn-lt"/>
                <a:cs typeface="+mn-lt"/>
              </a:rPr>
              <a:t>zapisnika 4. redne seje Odbora za spremljanje Programa evropske kohezijske politike v obdobju 2021–2027</a:t>
            </a:r>
            <a:endParaRPr lang="sl-SI" sz="2000" b="1" dirty="0">
              <a:solidFill>
                <a:schemeClr val="tx1">
                  <a:lumMod val="95000"/>
                  <a:lumOff val="5000"/>
                </a:schemeClr>
              </a:solidFill>
              <a:ea typeface="Calibri"/>
              <a:cs typeface="Calibri"/>
            </a:endParaRPr>
          </a:p>
          <a:p>
            <a:pPr marL="571500" indent="-342900">
              <a:lnSpc>
                <a:spcPct val="100000"/>
              </a:lnSpc>
              <a:spcBef>
                <a:spcPts val="900"/>
              </a:spcBef>
              <a:buAutoNum type="arabicPeriod"/>
            </a:pPr>
            <a:r>
              <a:rPr lang="sl-SI" sz="2000" dirty="0">
                <a:solidFill>
                  <a:schemeClr val="tx1">
                    <a:lumMod val="95000"/>
                    <a:lumOff val="5000"/>
                  </a:schemeClr>
                </a:solidFill>
                <a:effectLst>
                  <a:outerShdw blurRad="38100" dist="38100" dir="2700000" algn="tl">
                    <a:srgbClr val="000000">
                      <a:alpha val="43137"/>
                    </a:srgbClr>
                  </a:outerShdw>
                </a:effectLst>
                <a:ea typeface="+mn-lt"/>
                <a:cs typeface="+mn-lt"/>
              </a:rPr>
              <a:t>Predstavitev </a:t>
            </a:r>
            <a:r>
              <a:rPr lang="sl-SI" sz="2000" b="1" dirty="0">
                <a:solidFill>
                  <a:schemeClr val="tx1">
                    <a:lumMod val="95000"/>
                    <a:lumOff val="5000"/>
                  </a:schemeClr>
                </a:solidFill>
                <a:effectLst>
                  <a:outerShdw blurRad="38100" dist="38100" dir="2700000" algn="tl">
                    <a:srgbClr val="000000">
                      <a:alpha val="43137"/>
                    </a:srgbClr>
                  </a:outerShdw>
                </a:effectLst>
                <a:ea typeface="+mn-lt"/>
                <a:cs typeface="+mn-lt"/>
              </a:rPr>
              <a:t>napredka pri izvajanju Programa EKP v obdobju 2021–2027</a:t>
            </a:r>
            <a:r>
              <a:rPr lang="sl-SI" sz="2000" dirty="0">
                <a:solidFill>
                  <a:schemeClr val="tx1">
                    <a:lumMod val="95000"/>
                    <a:lumOff val="5000"/>
                  </a:schemeClr>
                </a:solidFill>
                <a:effectLst>
                  <a:outerShdw blurRad="38100" dist="38100" dir="2700000" algn="tl">
                    <a:srgbClr val="000000">
                      <a:alpha val="43137"/>
                    </a:srgbClr>
                  </a:outerShdw>
                </a:effectLst>
                <a:ea typeface="+mn-lt"/>
                <a:cs typeface="+mn-lt"/>
              </a:rPr>
              <a:t> za podporo iz ESRR, KS, ESS+ in SPP v okviru cilja “naložbe za delovna mesta in rast” v Sloveniji po ciljih politik in predstavitev napredka pri operacijah strateškega pomena </a:t>
            </a:r>
          </a:p>
          <a:p>
            <a:pPr marL="571500" indent="-342900">
              <a:lnSpc>
                <a:spcPct val="100000"/>
              </a:lnSpc>
              <a:spcBef>
                <a:spcPts val="900"/>
              </a:spcBef>
              <a:buAutoNum type="arabicPeriod"/>
            </a:pPr>
            <a:r>
              <a:rPr lang="sl-SI" sz="2000" dirty="0">
                <a:solidFill>
                  <a:schemeClr val="tx1">
                    <a:lumMod val="95000"/>
                    <a:lumOff val="5000"/>
                  </a:schemeClr>
                </a:solidFill>
                <a:effectLst>
                  <a:outerShdw blurRad="38100" dist="38100" dir="2700000" algn="tl">
                    <a:srgbClr val="000000">
                      <a:alpha val="43137"/>
                    </a:srgbClr>
                  </a:outerShdw>
                </a:effectLst>
                <a:ea typeface="+mn-lt"/>
                <a:cs typeface="+mn-lt"/>
              </a:rPr>
              <a:t>Predstavitev in </a:t>
            </a:r>
            <a:r>
              <a:rPr lang="sl-SI" sz="2000" b="1" dirty="0">
                <a:solidFill>
                  <a:schemeClr val="tx1">
                    <a:lumMod val="95000"/>
                    <a:lumOff val="5000"/>
                  </a:schemeClr>
                </a:solidFill>
                <a:effectLst>
                  <a:outerShdw blurRad="38100" dist="38100" dir="2700000" algn="tl">
                    <a:srgbClr val="000000">
                      <a:alpha val="43137"/>
                    </a:srgbClr>
                  </a:outerShdw>
                </a:effectLst>
                <a:ea typeface="+mn-lt"/>
                <a:cs typeface="+mn-lt"/>
              </a:rPr>
              <a:t>potrditev spremembe Programa evropske kohezijske politike v obdobju 2021–2027</a:t>
            </a:r>
            <a:r>
              <a:rPr lang="sl-SI" sz="2000" dirty="0">
                <a:solidFill>
                  <a:schemeClr val="tx1">
                    <a:lumMod val="95000"/>
                    <a:lumOff val="5000"/>
                  </a:schemeClr>
                </a:solidFill>
                <a:effectLst>
                  <a:outerShdw blurRad="38100" dist="38100" dir="2700000" algn="tl">
                    <a:srgbClr val="000000">
                      <a:alpha val="43137"/>
                    </a:srgbClr>
                  </a:outerShdw>
                </a:effectLst>
                <a:ea typeface="+mn-lt"/>
                <a:cs typeface="+mn-lt"/>
              </a:rPr>
              <a:t> ter dopolnitev Vmesnega poročila o izvajanju Programa evropske kohezijske politike v obdobju 2021–2027</a:t>
            </a:r>
            <a:endParaRPr lang="sl-SI" sz="2000" dirty="0">
              <a:solidFill>
                <a:schemeClr val="tx1">
                  <a:lumMod val="95000"/>
                  <a:lumOff val="5000"/>
                </a:schemeClr>
              </a:solidFill>
              <a:ea typeface="Calibri"/>
              <a:cs typeface="Calibri"/>
            </a:endParaRPr>
          </a:p>
          <a:p>
            <a:pPr marL="571500" indent="-342900">
              <a:lnSpc>
                <a:spcPct val="100000"/>
              </a:lnSpc>
              <a:spcBef>
                <a:spcPts val="900"/>
              </a:spcBef>
              <a:buAutoNum type="arabicPeriod"/>
            </a:pPr>
            <a:r>
              <a:rPr lang="sl-SI" sz="2000" dirty="0">
                <a:solidFill>
                  <a:schemeClr val="tx1">
                    <a:lumMod val="95000"/>
                    <a:lumOff val="5000"/>
                  </a:schemeClr>
                </a:solidFill>
                <a:effectLst>
                  <a:outerShdw blurRad="38100" dist="38100" dir="2700000" algn="tl">
                    <a:srgbClr val="000000">
                      <a:alpha val="43137"/>
                    </a:srgbClr>
                  </a:outerShdw>
                </a:effectLst>
                <a:ea typeface="+mn-lt"/>
                <a:cs typeface="+mn-lt"/>
              </a:rPr>
              <a:t>Predstavitev </a:t>
            </a:r>
            <a:r>
              <a:rPr lang="sl-SI" sz="2000" b="1" dirty="0">
                <a:solidFill>
                  <a:schemeClr val="tx1">
                    <a:lumMod val="95000"/>
                    <a:lumOff val="5000"/>
                  </a:schemeClr>
                </a:solidFill>
                <a:effectLst>
                  <a:outerShdw blurRad="38100" dist="38100" dir="2700000" algn="tl">
                    <a:srgbClr val="000000">
                      <a:alpha val="43137"/>
                    </a:srgbClr>
                  </a:outerShdw>
                </a:effectLst>
                <a:ea typeface="+mn-lt"/>
                <a:cs typeface="+mn-lt"/>
              </a:rPr>
              <a:t>aktivnosti organa za </a:t>
            </a:r>
            <a:r>
              <a:rPr lang="sl-SI" sz="2000" b="1" dirty="0" err="1">
                <a:solidFill>
                  <a:schemeClr val="tx1">
                    <a:lumMod val="95000"/>
                    <a:lumOff val="5000"/>
                  </a:schemeClr>
                </a:solidFill>
                <a:effectLst>
                  <a:outerShdw blurRad="38100" dist="38100" dir="2700000" algn="tl">
                    <a:srgbClr val="000000">
                      <a:alpha val="43137"/>
                    </a:srgbClr>
                  </a:outerShdw>
                </a:effectLst>
                <a:ea typeface="+mn-lt"/>
                <a:cs typeface="+mn-lt"/>
              </a:rPr>
              <a:t>računovodenje</a:t>
            </a:r>
            <a:r>
              <a:rPr lang="sl-SI" sz="2000" b="1" dirty="0">
                <a:solidFill>
                  <a:schemeClr val="tx1">
                    <a:lumMod val="95000"/>
                    <a:lumOff val="5000"/>
                  </a:schemeClr>
                </a:solidFill>
                <a:effectLst>
                  <a:outerShdw blurRad="38100" dist="38100" dir="2700000" algn="tl">
                    <a:srgbClr val="000000">
                      <a:alpha val="43137"/>
                    </a:srgbClr>
                  </a:outerShdw>
                </a:effectLst>
                <a:ea typeface="+mn-lt"/>
                <a:cs typeface="+mn-lt"/>
              </a:rPr>
              <a:t> in organa za revidiranje</a:t>
            </a:r>
            <a:endParaRPr lang="sl-SI" sz="2000" b="1" dirty="0">
              <a:solidFill>
                <a:schemeClr val="tx1">
                  <a:lumMod val="95000"/>
                  <a:lumOff val="5000"/>
                </a:schemeClr>
              </a:solidFill>
              <a:ea typeface="Calibri"/>
              <a:cs typeface="Calibri"/>
            </a:endParaRPr>
          </a:p>
          <a:p>
            <a:pPr marL="571500" indent="-342900">
              <a:lnSpc>
                <a:spcPct val="100000"/>
              </a:lnSpc>
              <a:spcBef>
                <a:spcPts val="900"/>
              </a:spcBef>
              <a:buAutoNum type="arabicPeriod"/>
            </a:pPr>
            <a:r>
              <a:rPr lang="sl-SI" sz="2000" dirty="0">
                <a:solidFill>
                  <a:schemeClr val="tx1">
                    <a:lumMod val="95000"/>
                    <a:lumOff val="5000"/>
                  </a:schemeClr>
                </a:solidFill>
                <a:effectLst>
                  <a:outerShdw blurRad="38100" dist="38100" dir="2700000" algn="tl">
                    <a:srgbClr val="000000">
                      <a:alpha val="43137"/>
                    </a:srgbClr>
                  </a:outerShdw>
                </a:effectLst>
                <a:ea typeface="+mn-lt"/>
                <a:cs typeface="+mn-lt"/>
              </a:rPr>
              <a:t>Predstavitev in </a:t>
            </a:r>
            <a:r>
              <a:rPr lang="sl-SI" sz="2000" b="1" dirty="0">
                <a:solidFill>
                  <a:schemeClr val="tx1">
                    <a:lumMod val="95000"/>
                    <a:lumOff val="5000"/>
                  </a:schemeClr>
                </a:solidFill>
                <a:effectLst>
                  <a:outerShdw blurRad="38100" dist="38100" dir="2700000" algn="tl">
                    <a:srgbClr val="000000">
                      <a:alpha val="43137"/>
                    </a:srgbClr>
                  </a:outerShdw>
                </a:effectLst>
                <a:ea typeface="+mn-lt"/>
                <a:cs typeface="+mn-lt"/>
              </a:rPr>
              <a:t>potrditev spremembe Meril za izbor operacij</a:t>
            </a:r>
            <a:r>
              <a:rPr lang="sl-SI" sz="2000" dirty="0">
                <a:solidFill>
                  <a:schemeClr val="tx1">
                    <a:lumMod val="95000"/>
                    <a:lumOff val="5000"/>
                  </a:schemeClr>
                </a:solidFill>
                <a:effectLst>
                  <a:outerShdw blurRad="38100" dist="38100" dir="2700000" algn="tl">
                    <a:srgbClr val="000000">
                      <a:alpha val="43137"/>
                    </a:srgbClr>
                  </a:outerShdw>
                </a:effectLst>
                <a:ea typeface="+mn-lt"/>
                <a:cs typeface="+mn-lt"/>
              </a:rPr>
              <a:t> v okviru Programa evropske kohezijske politike v obdobju 2021-2027 v Sloveniji</a:t>
            </a:r>
            <a:endParaRPr lang="sl-SI" sz="2000" dirty="0">
              <a:solidFill>
                <a:schemeClr val="tx1">
                  <a:lumMod val="95000"/>
                  <a:lumOff val="5000"/>
                </a:schemeClr>
              </a:solidFill>
              <a:ea typeface="Calibri"/>
              <a:cs typeface="Calibri"/>
            </a:endParaRPr>
          </a:p>
          <a:p>
            <a:pPr marL="571500" indent="-342900">
              <a:lnSpc>
                <a:spcPct val="100000"/>
              </a:lnSpc>
              <a:spcBef>
                <a:spcPts val="900"/>
              </a:spcBef>
              <a:buAutoNum type="arabicPeriod"/>
            </a:pPr>
            <a:r>
              <a:rPr lang="sl-SI" sz="2000" dirty="0">
                <a:solidFill>
                  <a:schemeClr val="tx1">
                    <a:lumMod val="95000"/>
                    <a:lumOff val="5000"/>
                  </a:schemeClr>
                </a:solidFill>
                <a:effectLst>
                  <a:outerShdw blurRad="38100" dist="38100" dir="2700000" algn="tl">
                    <a:srgbClr val="000000">
                      <a:alpha val="43137"/>
                    </a:srgbClr>
                  </a:outerShdw>
                </a:effectLst>
                <a:ea typeface="+mn-lt"/>
                <a:cs typeface="+mn-lt"/>
              </a:rPr>
              <a:t>Predstavitev k</a:t>
            </a:r>
            <a:r>
              <a:rPr lang="sl-SI" sz="2000" b="1" dirty="0">
                <a:solidFill>
                  <a:schemeClr val="tx1">
                    <a:lumMod val="95000"/>
                    <a:lumOff val="5000"/>
                  </a:schemeClr>
                </a:solidFill>
                <a:effectLst>
                  <a:outerShdw blurRad="38100" dist="38100" dir="2700000" algn="tl">
                    <a:srgbClr val="000000">
                      <a:alpha val="43137"/>
                    </a:srgbClr>
                  </a:outerShdw>
                </a:effectLst>
                <a:ea typeface="+mn-lt"/>
                <a:cs typeface="+mn-lt"/>
              </a:rPr>
              <a:t>omunikacijskih aktivnosti kohezijske politike 2021–2027</a:t>
            </a:r>
            <a:endParaRPr lang="sl-SI" sz="2000" dirty="0">
              <a:solidFill>
                <a:schemeClr val="tx1">
                  <a:lumMod val="95000"/>
                  <a:lumOff val="5000"/>
                </a:schemeClr>
              </a:solidFill>
              <a:effectLst>
                <a:outerShdw blurRad="38100" dist="38100" dir="2700000" algn="tl">
                  <a:srgbClr val="000000">
                    <a:alpha val="43137"/>
                  </a:srgbClr>
                </a:outerShdw>
              </a:effectLst>
              <a:ea typeface="Calibri"/>
              <a:cs typeface="Calibri"/>
            </a:endParaRPr>
          </a:p>
          <a:p>
            <a:pPr marL="0" indent="0">
              <a:lnSpc>
                <a:spcPct val="100000"/>
              </a:lnSpc>
              <a:spcBef>
                <a:spcPts val="0"/>
              </a:spcBef>
              <a:buNone/>
            </a:pPr>
            <a:endParaRPr lang="sl-SI" sz="1100" b="1" dirty="0">
              <a:effectLst>
                <a:outerShdw blurRad="38100" dist="38100" dir="2700000" algn="tl">
                  <a:srgbClr val="000000">
                    <a:alpha val="43137"/>
                  </a:srgbClr>
                </a:outerShdw>
              </a:effectLst>
              <a:highlight>
                <a:srgbClr val="FFFF00"/>
              </a:highlight>
              <a:ea typeface="Calibri" panose="020F0502020204030204"/>
              <a:cs typeface="Calibri" panose="020F0502020204030204"/>
            </a:endParaRPr>
          </a:p>
          <a:p>
            <a:pPr>
              <a:buNone/>
            </a:pPr>
            <a:endParaRPr lang="sl-SI" sz="1200" dirty="0">
              <a:ea typeface="Calibri"/>
              <a:cs typeface="Calibri"/>
            </a:endParaRPr>
          </a:p>
          <a:p>
            <a:pPr>
              <a:buNone/>
            </a:pPr>
            <a:endParaRPr lang="sl-SI" sz="1200" dirty="0">
              <a:ea typeface="Calibri"/>
              <a:cs typeface="Calibri"/>
            </a:endParaRPr>
          </a:p>
          <a:p>
            <a:pPr marL="0" indent="0">
              <a:lnSpc>
                <a:spcPct val="100000"/>
              </a:lnSpc>
              <a:spcBef>
                <a:spcPts val="0"/>
              </a:spcBef>
              <a:buNone/>
            </a:pPr>
            <a:endParaRPr lang="sl-SI" sz="1100" b="1" dirty="0">
              <a:effectLst>
                <a:outerShdw blurRad="38100" dist="38100" dir="2700000" algn="tl">
                  <a:srgbClr val="000000">
                    <a:alpha val="43137"/>
                  </a:srgbClr>
                </a:outerShdw>
              </a:effectLst>
              <a:ea typeface="Calibri"/>
              <a:cs typeface="Calibri"/>
            </a:endParaRPr>
          </a:p>
          <a:p>
            <a:pPr>
              <a:lnSpc>
                <a:spcPct val="100000"/>
              </a:lnSpc>
              <a:spcBef>
                <a:spcPts val="0"/>
              </a:spcBef>
              <a:buAutoNum type="arabicPeriod"/>
            </a:pPr>
            <a:endParaRPr lang="sl-SI" sz="1100" b="1" dirty="0">
              <a:effectLst>
                <a:outerShdw blurRad="38100" dist="38100" dir="2700000" algn="tl">
                  <a:srgbClr val="000000">
                    <a:alpha val="43137"/>
                  </a:srgbClr>
                </a:outerShdw>
              </a:effectLst>
              <a:ea typeface="Calibri"/>
              <a:cs typeface="Calibri"/>
            </a:endParaRPr>
          </a:p>
          <a:p>
            <a:pPr marL="0" indent="0">
              <a:lnSpc>
                <a:spcPct val="100000"/>
              </a:lnSpc>
              <a:spcBef>
                <a:spcPts val="0"/>
              </a:spcBef>
              <a:buNone/>
            </a:pPr>
            <a:endParaRPr lang="sl-SI" sz="1100" b="1" dirty="0">
              <a:effectLst>
                <a:outerShdw blurRad="38100" dist="38100" dir="2700000" algn="tl">
                  <a:srgbClr val="000000">
                    <a:alpha val="43137"/>
                  </a:srgbClr>
                </a:outerShdw>
              </a:effectLst>
              <a:latin typeface="Calibri"/>
              <a:ea typeface="Calibri"/>
              <a:cs typeface="Calibri"/>
            </a:endParaRPr>
          </a:p>
          <a:p>
            <a:pPr algn="just">
              <a:spcAft>
                <a:spcPts val="1000"/>
              </a:spcAft>
              <a:buAutoNum type="arabicPeriod"/>
            </a:pPr>
            <a:endParaRPr lang="pl-PL" sz="1050" dirty="0">
              <a:latin typeface="Republika" panose="02000506040000020004" pitchFamily="2" charset="-18"/>
              <a:cs typeface="Times New Roman"/>
            </a:endParaRPr>
          </a:p>
          <a:p>
            <a:pPr marL="0" indent="0" algn="just">
              <a:buNone/>
            </a:pPr>
            <a:endParaRPr lang="sl-SI" sz="1100" dirty="0">
              <a:latin typeface="Republika" panose="02000506040000020004" pitchFamily="2" charset="-18"/>
            </a:endParaRPr>
          </a:p>
          <a:p>
            <a:pPr algn="just">
              <a:buAutoNum type="arabicPeriod"/>
            </a:pPr>
            <a:endParaRPr lang="sl-SI" sz="1100" dirty="0">
              <a:latin typeface="Republika" panose="02000506040000020004" pitchFamily="2" charset="-18"/>
            </a:endParaRPr>
          </a:p>
          <a:p>
            <a:pPr algn="just">
              <a:buAutoNum type="arabicPeriod"/>
            </a:pPr>
            <a:endParaRPr lang="sl-SI" sz="1100" dirty="0">
              <a:latin typeface="Republika" panose="02000506040000020004" pitchFamily="2" charset="-18"/>
            </a:endParaRPr>
          </a:p>
          <a:p>
            <a:pPr marL="0" indent="0" algn="just">
              <a:buNone/>
            </a:pPr>
            <a:endParaRPr lang="sl-SI" sz="600" dirty="0">
              <a:latin typeface="Republika" panose="02000506040000020004" pitchFamily="2" charset="-18"/>
            </a:endParaRPr>
          </a:p>
        </p:txBody>
      </p:sp>
      <p:pic>
        <p:nvPicPr>
          <p:cNvPr id="4" name="Slika 3">
            <a:extLst>
              <a:ext uri="{FF2B5EF4-FFF2-40B4-BE49-F238E27FC236}">
                <a16:creationId xmlns:a16="http://schemas.microsoft.com/office/drawing/2014/main" id="{842C90C6-245D-481E-CC3D-0265BDEAEED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9724" y="6084804"/>
            <a:ext cx="2689861" cy="564319"/>
          </a:xfrm>
          <a:prstGeom prst="rect">
            <a:avLst/>
          </a:prstGeom>
        </p:spPr>
      </p:pic>
      <p:pic>
        <p:nvPicPr>
          <p:cNvPr id="5" name="Picture 4" descr="Logo image name">
            <a:extLst>
              <a:ext uri="{FF2B5EF4-FFF2-40B4-BE49-F238E27FC236}">
                <a16:creationId xmlns:a16="http://schemas.microsoft.com/office/drawing/2014/main" id="{4E13E8B4-24F7-474E-E24D-FB8DF33B98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29" y="6081245"/>
            <a:ext cx="1050232" cy="51621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Kolenski povezovalnik 6">
            <a:extLst>
              <a:ext uri="{FF2B5EF4-FFF2-40B4-BE49-F238E27FC236}">
                <a16:creationId xmlns:a16="http://schemas.microsoft.com/office/drawing/2014/main" id="{F101878A-53CB-6BB6-5FDA-380F4B4D31EC}"/>
              </a:ext>
            </a:extLst>
          </p:cNvPr>
          <p:cNvCxnSpPr/>
          <p:nvPr/>
        </p:nvCxnSpPr>
        <p:spPr>
          <a:xfrm flipV="1">
            <a:off x="645582" y="364598"/>
            <a:ext cx="3736258" cy="2637408"/>
          </a:xfrm>
          <a:prstGeom prst="bentConnector3">
            <a:avLst>
              <a:gd name="adj1" fmla="val 0"/>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Kolenski povezovalnik 7">
            <a:extLst>
              <a:ext uri="{FF2B5EF4-FFF2-40B4-BE49-F238E27FC236}">
                <a16:creationId xmlns:a16="http://schemas.microsoft.com/office/drawing/2014/main" id="{BE552B38-39B6-91DD-C1E7-4CFB63CC1CC7}"/>
              </a:ext>
            </a:extLst>
          </p:cNvPr>
          <p:cNvCxnSpPr/>
          <p:nvPr/>
        </p:nvCxnSpPr>
        <p:spPr>
          <a:xfrm flipV="1">
            <a:off x="9319995" y="4220633"/>
            <a:ext cx="2610276" cy="2428442"/>
          </a:xfrm>
          <a:prstGeom prst="bentConnector3">
            <a:avLst>
              <a:gd name="adj1" fmla="val 100294"/>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PoljeZBesedilom 5">
            <a:extLst>
              <a:ext uri="{FF2B5EF4-FFF2-40B4-BE49-F238E27FC236}">
                <a16:creationId xmlns:a16="http://schemas.microsoft.com/office/drawing/2014/main" id="{B1275C89-40C2-F117-9FB8-7FD475CDDD1E}"/>
              </a:ext>
            </a:extLst>
          </p:cNvPr>
          <p:cNvSpPr txBox="1"/>
          <p:nvPr/>
        </p:nvSpPr>
        <p:spPr>
          <a:xfrm>
            <a:off x="2858537" y="696075"/>
            <a:ext cx="10355615" cy="400110"/>
          </a:xfrm>
          <a:prstGeom prst="rect">
            <a:avLst/>
          </a:prstGeom>
          <a:noFill/>
        </p:spPr>
        <p:txBody>
          <a:bodyPr wrap="square">
            <a:spAutoFit/>
          </a:bodyPr>
          <a:lstStyle/>
          <a:p>
            <a:r>
              <a:rPr lang="sl-SI" sz="2000" b="1" dirty="0">
                <a:solidFill>
                  <a:schemeClr val="accent5">
                    <a:lumMod val="75000"/>
                  </a:schemeClr>
                </a:solidFill>
              </a:rPr>
              <a:t>https://evropskasredstva.si/izvajanje/odbor-za-spremljanje-operativnega-programa/</a:t>
            </a:r>
          </a:p>
        </p:txBody>
      </p:sp>
    </p:spTree>
    <p:extLst>
      <p:ext uri="{BB962C8B-B14F-4D97-AF65-F5344CB8AC3E}">
        <p14:creationId xmlns:p14="http://schemas.microsoft.com/office/powerpoint/2010/main" val="3606387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365125"/>
            <a:ext cx="10515600" cy="1028706"/>
          </a:xfrm>
        </p:spPr>
        <p:txBody>
          <a:bodyPr>
            <a:normAutofit/>
          </a:bodyPr>
          <a:lstStyle/>
          <a:p>
            <a:r>
              <a:rPr lang="sl-SI" sz="2800">
                <a:solidFill>
                  <a:srgbClr val="034EA2"/>
                </a:solidFill>
                <a:effectLst>
                  <a:outerShdw blurRad="38100" dist="38100" dir="2700000" algn="tl">
                    <a:srgbClr val="000000">
                      <a:alpha val="43137"/>
                    </a:srgbClr>
                  </a:outerShdw>
                </a:effectLst>
                <a:latin typeface="Republika" panose="02000506040000020004" pitchFamily="2" charset="-18"/>
              </a:rPr>
              <a:t>Napredek pri izvajanju programa </a:t>
            </a:r>
            <a:r>
              <a:rPr lang="sl-SI" sz="2400">
                <a:solidFill>
                  <a:srgbClr val="034EA2"/>
                </a:solidFill>
                <a:effectLst>
                  <a:outerShdw blurRad="38100" dist="38100" dir="2700000" algn="tl">
                    <a:srgbClr val="000000">
                      <a:alpha val="43137"/>
                    </a:srgbClr>
                  </a:outerShdw>
                </a:effectLst>
                <a:latin typeface="Republika" panose="02000506040000020004" pitchFamily="2" charset="-18"/>
              </a:rPr>
              <a:t>– Oblike teritorialnega pristopa</a:t>
            </a:r>
            <a:endParaRPr lang="sl-SI" sz="2400">
              <a:solidFill>
                <a:srgbClr val="034EA2"/>
              </a:solidFill>
              <a:effectLst>
                <a:outerShdw blurRad="38100" dist="38100" dir="2700000" algn="tl">
                  <a:srgbClr val="000000">
                    <a:alpha val="43137"/>
                  </a:srgbClr>
                </a:outerShdw>
              </a:effectLst>
            </a:endParaRPr>
          </a:p>
        </p:txBody>
      </p:sp>
      <p:sp>
        <p:nvSpPr>
          <p:cNvPr id="3" name="Označba mesta vsebine 2"/>
          <p:cNvSpPr>
            <a:spLocks noGrp="1"/>
          </p:cNvSpPr>
          <p:nvPr>
            <p:ph idx="1"/>
          </p:nvPr>
        </p:nvSpPr>
        <p:spPr>
          <a:xfrm>
            <a:off x="882268" y="1249153"/>
            <a:ext cx="10515600" cy="4685509"/>
          </a:xfrm>
        </p:spPr>
        <p:txBody>
          <a:bodyPr vert="horz" lIns="91440" tIns="45720" rIns="91440" bIns="45720" rtlCol="0" anchor="t">
            <a:normAutofit fontScale="92500"/>
          </a:bodyPr>
          <a:lstStyle/>
          <a:p>
            <a:pPr marL="0" indent="0">
              <a:lnSpc>
                <a:spcPct val="100000"/>
              </a:lnSpc>
              <a:spcBef>
                <a:spcPts val="0"/>
              </a:spcBef>
              <a:buNone/>
            </a:pPr>
            <a:r>
              <a:rPr lang="sl-SI" sz="2200" b="1" dirty="0">
                <a:effectLst>
                  <a:outerShdw blurRad="38100" dist="38100" dir="2700000" algn="tl">
                    <a:srgbClr val="000000">
                      <a:alpha val="43137"/>
                    </a:srgbClr>
                  </a:outerShdw>
                </a:effectLst>
              </a:rPr>
              <a:t>Dogovori za razvoj regij (DRR):</a:t>
            </a:r>
            <a:endParaRPr lang="sl-SI" sz="2200" b="1" dirty="0">
              <a:effectLst>
                <a:outerShdw blurRad="38100" dist="38100" dir="2700000" algn="tl">
                  <a:srgbClr val="000000">
                    <a:alpha val="43137"/>
                  </a:srgbClr>
                </a:outerShdw>
              </a:effectLst>
              <a:ea typeface="Calibri"/>
              <a:cs typeface="Calibri"/>
            </a:endParaRPr>
          </a:p>
          <a:p>
            <a:r>
              <a:rPr lang="sl-SI" sz="2200" dirty="0">
                <a:effectLst>
                  <a:outerShdw blurRad="38100" dist="38100" dir="2700000" algn="tl">
                    <a:srgbClr val="000000">
                      <a:alpha val="43137"/>
                    </a:srgbClr>
                  </a:outerShdw>
                </a:effectLst>
                <a:ea typeface="+mn-lt"/>
                <a:cs typeface="+mn-lt"/>
              </a:rPr>
              <a:t>Junij 2023: Povabilo za pripravo in podpis DRR</a:t>
            </a:r>
            <a:endParaRPr lang="sl-SI" dirty="0">
              <a:ea typeface="Calibri" panose="020F0502020204030204"/>
              <a:cs typeface="Calibri" panose="020F0502020204030204"/>
            </a:endParaRPr>
          </a:p>
          <a:p>
            <a:r>
              <a:rPr lang="sl-SI" sz="2200" dirty="0">
                <a:effectLst>
                  <a:outerShdw blurRad="38100" dist="38100" dir="2700000" algn="tl">
                    <a:srgbClr val="000000">
                      <a:alpha val="43137"/>
                    </a:srgbClr>
                  </a:outerShdw>
                </a:effectLst>
                <a:ea typeface="+mn-lt"/>
                <a:cs typeface="+mn-lt"/>
              </a:rPr>
              <a:t>Prvotno povabilo: sofinanciranje projektov (PONI) – 18,47 mio EUR - vsi projekti so v izvajanju</a:t>
            </a:r>
            <a:endParaRPr lang="sl-SI" dirty="0">
              <a:ea typeface="Calibri" panose="020F0502020204030204"/>
              <a:cs typeface="Calibri" panose="020F0502020204030204"/>
            </a:endParaRPr>
          </a:p>
          <a:p>
            <a:r>
              <a:rPr lang="sl-SI" sz="2200" dirty="0">
                <a:effectLst>
                  <a:outerShdw blurRad="38100" dist="38100" dir="2700000" algn="tl">
                    <a:srgbClr val="000000">
                      <a:alpha val="43137"/>
                    </a:srgbClr>
                  </a:outerShdw>
                </a:effectLst>
                <a:ea typeface="+mn-lt"/>
                <a:cs typeface="+mn-lt"/>
              </a:rPr>
              <a:t>Dopolnitev marca 2024: vključitev dodatnih vsebin (inkubatorji, odvajanje in čiščenje odpadne vode, pitna voda, zelena infrastruktura, mobilnost)</a:t>
            </a:r>
          </a:p>
          <a:p>
            <a:r>
              <a:rPr lang="sl-SI" sz="2200" dirty="0">
                <a:effectLst>
                  <a:outerShdw blurRad="38100" dist="38100" dir="2700000" algn="tl">
                    <a:srgbClr val="000000">
                      <a:alpha val="43137"/>
                    </a:srgbClr>
                  </a:outerShdw>
                </a:effectLst>
                <a:ea typeface="+mn-lt"/>
                <a:cs typeface="+mn-lt"/>
              </a:rPr>
              <a:t>Skupni obseg sredstev: 458,54 mio EUR (298,04 mio EUR KRVS, 160,49 mio EUR KRZS)</a:t>
            </a:r>
            <a:endParaRPr lang="sl-SI" dirty="0">
              <a:ea typeface="Calibri" panose="020F0502020204030204"/>
              <a:cs typeface="Calibri" panose="020F0502020204030204"/>
            </a:endParaRPr>
          </a:p>
          <a:p>
            <a:r>
              <a:rPr lang="sl-SI" sz="2200" dirty="0">
                <a:effectLst>
                  <a:outerShdw blurRad="38100" dist="38100" dir="2700000" algn="tl">
                    <a:srgbClr val="000000">
                      <a:alpha val="43137"/>
                    </a:srgbClr>
                  </a:outerShdw>
                </a:effectLst>
                <a:ea typeface="+mn-lt"/>
                <a:cs typeface="+mn-lt"/>
              </a:rPr>
              <a:t>Regije so do 30. 10. 2024 posredovale projektne predloge za dogovore za razvoj regij</a:t>
            </a:r>
          </a:p>
          <a:p>
            <a:r>
              <a:rPr lang="sl-SI" sz="2200" dirty="0">
                <a:effectLst>
                  <a:outerShdw blurRad="38100" dist="38100" dir="2700000" algn="tl">
                    <a:srgbClr val="000000">
                      <a:alpha val="43137"/>
                    </a:srgbClr>
                  </a:outerShdw>
                </a:effectLst>
                <a:ea typeface="+mn-lt"/>
                <a:cs typeface="+mn-lt"/>
              </a:rPr>
              <a:t>V nadaljnjem postopku so bili projektni predlogi administrativno pregledani s strani MKRR ter naknadno predloženi v vsebinski pregled na pristojno ministrstvo (PT MNVP, PT MOPE, PT MZI in PT MKRR); sledil je teritorialni dialog med predstavniki regij, potencialnih upravičencev in vsemi PT-ji in na koncu še formalni podpisi Dogovorov za razvoj regij</a:t>
            </a:r>
          </a:p>
          <a:p>
            <a:r>
              <a:rPr lang="sl-SI" sz="2200" dirty="0">
                <a:effectLst>
                  <a:outerShdw blurRad="38100" dist="38100" dir="2700000" algn="tl">
                    <a:srgbClr val="000000">
                      <a:alpha val="43137"/>
                    </a:srgbClr>
                  </a:outerShdw>
                </a:effectLst>
                <a:ea typeface="+mn-lt"/>
                <a:cs typeface="+mn-lt"/>
              </a:rPr>
              <a:t>V pregledu na ministrstvih je trenutno 35 projektov; 12 projektov  PONI in 2 inkubatorja pa že v izvajanju</a:t>
            </a:r>
            <a:endParaRPr lang="sl-SI" dirty="0">
              <a:ea typeface="Calibri" panose="020F0502020204030204"/>
              <a:cs typeface="Calibri" panose="020F0502020204030204"/>
            </a:endParaRPr>
          </a:p>
          <a:p>
            <a:pPr>
              <a:buNone/>
            </a:pPr>
            <a:endParaRPr lang="sl-SI" dirty="0"/>
          </a:p>
          <a:p>
            <a:pPr>
              <a:buNone/>
            </a:pPr>
            <a:endParaRPr lang="sl-SI" dirty="0"/>
          </a:p>
          <a:p>
            <a:pPr marL="0" indent="0">
              <a:lnSpc>
                <a:spcPct val="100000"/>
              </a:lnSpc>
              <a:spcBef>
                <a:spcPts val="0"/>
              </a:spcBef>
              <a:buNone/>
            </a:pPr>
            <a:endParaRPr lang="sl-SI" sz="2200" b="1" dirty="0">
              <a:effectLst>
                <a:outerShdw blurRad="38100" dist="38100" dir="2700000" algn="tl">
                  <a:srgbClr val="000000">
                    <a:alpha val="43137"/>
                  </a:srgbClr>
                </a:outerShdw>
              </a:effectLst>
              <a:ea typeface="Calibri"/>
              <a:cs typeface="Calibri"/>
            </a:endParaRPr>
          </a:p>
          <a:p>
            <a:pPr>
              <a:lnSpc>
                <a:spcPct val="100000"/>
              </a:lnSpc>
              <a:spcBef>
                <a:spcPts val="0"/>
              </a:spcBef>
            </a:pPr>
            <a:endParaRPr lang="sl-SI" sz="2200" b="1" dirty="0">
              <a:effectLst>
                <a:outerShdw blurRad="38100" dist="38100" dir="2700000" algn="tl">
                  <a:srgbClr val="000000">
                    <a:alpha val="43137"/>
                  </a:srgbClr>
                </a:outerShdw>
              </a:effectLst>
              <a:ea typeface="Calibri"/>
              <a:cs typeface="Calibri"/>
            </a:endParaRPr>
          </a:p>
          <a:p>
            <a:pPr marL="0" indent="0">
              <a:lnSpc>
                <a:spcPct val="100000"/>
              </a:lnSpc>
              <a:spcBef>
                <a:spcPts val="0"/>
              </a:spcBef>
              <a:buNone/>
            </a:pPr>
            <a:endParaRPr lang="sl-SI" sz="2200" b="1" dirty="0">
              <a:effectLst>
                <a:outerShdw blurRad="38100" dist="38100" dir="2700000" algn="tl">
                  <a:srgbClr val="000000">
                    <a:alpha val="43137"/>
                  </a:srgbClr>
                </a:outerShdw>
              </a:effectLst>
              <a:latin typeface="Calibri"/>
              <a:ea typeface="Calibri"/>
              <a:cs typeface="Calibri"/>
            </a:endParaRPr>
          </a:p>
          <a:p>
            <a:pPr algn="just">
              <a:spcAft>
                <a:spcPts val="1000"/>
              </a:spcAft>
            </a:pPr>
            <a:endParaRPr lang="pl-PL" sz="2000" dirty="0">
              <a:latin typeface="Republika" panose="02000506040000020004" pitchFamily="2" charset="-18"/>
              <a:cs typeface="Times New Roman"/>
            </a:endParaRPr>
          </a:p>
          <a:p>
            <a:pPr marL="0" indent="0" algn="just">
              <a:buNone/>
            </a:pPr>
            <a:endParaRPr lang="sl-SI" sz="2400" dirty="0">
              <a:latin typeface="Republika" panose="02000506040000020004" pitchFamily="2" charset="-18"/>
            </a:endParaRPr>
          </a:p>
          <a:p>
            <a:pPr algn="just"/>
            <a:endParaRPr lang="sl-SI" sz="2400" dirty="0">
              <a:latin typeface="Republika" panose="02000506040000020004" pitchFamily="2" charset="-18"/>
            </a:endParaRPr>
          </a:p>
          <a:p>
            <a:pPr algn="just"/>
            <a:endParaRPr lang="sl-SI" sz="2400" dirty="0">
              <a:latin typeface="Republika" panose="02000506040000020004" pitchFamily="2" charset="-18"/>
            </a:endParaRPr>
          </a:p>
          <a:p>
            <a:pPr marL="0" indent="0" algn="just">
              <a:buNone/>
            </a:pPr>
            <a:endParaRPr lang="sl-SI" sz="1000" dirty="0">
              <a:latin typeface="Republika" panose="02000506040000020004" pitchFamily="2" charset="-18"/>
            </a:endParaRPr>
          </a:p>
        </p:txBody>
      </p:sp>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9724" y="6084804"/>
            <a:ext cx="2689861" cy="564319"/>
          </a:xfrm>
          <a:prstGeom prst="rect">
            <a:avLst/>
          </a:prstGeom>
        </p:spPr>
      </p:pic>
      <p:pic>
        <p:nvPicPr>
          <p:cNvPr id="5" name="Picture 4" descr="Logo image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29" y="6081245"/>
            <a:ext cx="1050232" cy="51621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Kolenski povezovalnik 6"/>
          <p:cNvCxnSpPr/>
          <p:nvPr/>
        </p:nvCxnSpPr>
        <p:spPr>
          <a:xfrm flipV="1">
            <a:off x="271637" y="265820"/>
            <a:ext cx="3736258" cy="2637408"/>
          </a:xfrm>
          <a:prstGeom prst="bentConnector3">
            <a:avLst>
              <a:gd name="adj1" fmla="val 0"/>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Kolenski povezovalnik 7"/>
          <p:cNvCxnSpPr/>
          <p:nvPr/>
        </p:nvCxnSpPr>
        <p:spPr>
          <a:xfrm flipV="1">
            <a:off x="9319995" y="4220633"/>
            <a:ext cx="2610276" cy="2428442"/>
          </a:xfrm>
          <a:prstGeom prst="bentConnector3">
            <a:avLst>
              <a:gd name="adj1" fmla="val 100294"/>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71620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22058" y="9932"/>
            <a:ext cx="10515600" cy="1351587"/>
          </a:xfrm>
        </p:spPr>
        <p:txBody>
          <a:bodyPr>
            <a:normAutofit/>
          </a:bodyPr>
          <a:lstStyle/>
          <a:p>
            <a:r>
              <a:rPr lang="sl-SI" sz="2800">
                <a:solidFill>
                  <a:srgbClr val="034EA2"/>
                </a:solidFill>
                <a:effectLst>
                  <a:outerShdw blurRad="38100" dist="38100" dir="2700000" algn="tl">
                    <a:srgbClr val="000000">
                      <a:alpha val="43137"/>
                    </a:srgbClr>
                  </a:outerShdw>
                </a:effectLst>
                <a:latin typeface="Republika" panose="02000506040000020004" pitchFamily="2" charset="-18"/>
              </a:rPr>
              <a:t>Napredek pri izvajanju programa </a:t>
            </a:r>
            <a:r>
              <a:rPr lang="sl-SI" sz="2400">
                <a:solidFill>
                  <a:srgbClr val="034EA2"/>
                </a:solidFill>
                <a:effectLst>
                  <a:outerShdw blurRad="38100" dist="38100" dir="2700000" algn="tl">
                    <a:srgbClr val="000000">
                      <a:alpha val="43137"/>
                    </a:srgbClr>
                  </a:outerShdw>
                </a:effectLst>
                <a:latin typeface="Republika" panose="02000506040000020004" pitchFamily="2" charset="-18"/>
              </a:rPr>
              <a:t>– Oblike teritorialnega pristopa</a:t>
            </a:r>
            <a:endParaRPr lang="sl-SI" sz="2400">
              <a:solidFill>
                <a:srgbClr val="034EA2"/>
              </a:solidFill>
              <a:effectLst>
                <a:outerShdw blurRad="38100" dist="38100" dir="2700000" algn="tl">
                  <a:srgbClr val="000000">
                    <a:alpha val="43137"/>
                  </a:srgbClr>
                </a:outerShdw>
              </a:effectLst>
            </a:endParaRPr>
          </a:p>
        </p:txBody>
      </p:sp>
      <p:sp>
        <p:nvSpPr>
          <p:cNvPr id="3" name="Označba mesta vsebine 2"/>
          <p:cNvSpPr>
            <a:spLocks noGrp="1"/>
          </p:cNvSpPr>
          <p:nvPr>
            <p:ph idx="1"/>
          </p:nvPr>
        </p:nvSpPr>
        <p:spPr>
          <a:xfrm>
            <a:off x="854342" y="877434"/>
            <a:ext cx="10617222" cy="4913765"/>
          </a:xfrm>
        </p:spPr>
        <p:txBody>
          <a:bodyPr vert="horz" lIns="91440" tIns="45720" rIns="91440" bIns="45720" rtlCol="0" anchor="t">
            <a:normAutofit fontScale="25000" lnSpcReduction="20000"/>
          </a:bodyPr>
          <a:lstStyle/>
          <a:p>
            <a:pPr marL="0" indent="0">
              <a:buNone/>
            </a:pPr>
            <a:endParaRPr lang="sl-SI" sz="8000" b="1" dirty="0">
              <a:latin typeface="Republika" panose="02000506040000020004" pitchFamily="2" charset="-18"/>
            </a:endParaRPr>
          </a:p>
          <a:p>
            <a:pPr marL="0" indent="0">
              <a:spcAft>
                <a:spcPts val="1000"/>
              </a:spcAft>
              <a:buNone/>
            </a:pPr>
            <a:r>
              <a:rPr lang="sl-SI" sz="8000" b="1" dirty="0">
                <a:effectLst>
                  <a:outerShdw blurRad="38100" dist="38100" dir="2700000" algn="tl">
                    <a:srgbClr val="000000">
                      <a:alpha val="43137"/>
                    </a:srgbClr>
                  </a:outerShdw>
                </a:effectLst>
              </a:rPr>
              <a:t>Lokalni razvoj, ki ga vodi skupnost (CLLD):</a:t>
            </a:r>
            <a:endParaRPr lang="sl-SI" sz="8000" b="1" dirty="0">
              <a:effectLst>
                <a:outerShdw blurRad="38100" dist="38100" dir="2700000" algn="tl">
                  <a:srgbClr val="000000">
                    <a:alpha val="43137"/>
                  </a:srgbClr>
                </a:outerShdw>
              </a:effectLst>
              <a:ea typeface="Calibri"/>
              <a:cs typeface="Calibri"/>
            </a:endParaRPr>
          </a:p>
          <a:p>
            <a:pPr algn="just">
              <a:spcBef>
                <a:spcPts val="600"/>
              </a:spcBef>
              <a:spcAft>
                <a:spcPts val="600"/>
              </a:spcAft>
            </a:pPr>
            <a:r>
              <a:rPr lang="sl-SI" sz="8800" dirty="0">
                <a:effectLst>
                  <a:outerShdw blurRad="38100" dist="38100" dir="2700000" algn="tl">
                    <a:srgbClr val="000000">
                      <a:alpha val="43137"/>
                    </a:srgbClr>
                  </a:outerShdw>
                </a:effectLst>
                <a:ea typeface="+mn-lt"/>
                <a:cs typeface="+mn-lt"/>
              </a:rPr>
              <a:t>Na območju države deluje 37 lokalnih akcijskih skupin (LAS).</a:t>
            </a:r>
          </a:p>
          <a:p>
            <a:pPr algn="just">
              <a:spcBef>
                <a:spcPts val="600"/>
              </a:spcBef>
              <a:spcAft>
                <a:spcPts val="600"/>
              </a:spcAft>
            </a:pPr>
            <a:r>
              <a:rPr lang="sl-SI" sz="8800" dirty="0">
                <a:effectLst>
                  <a:outerShdw blurRad="38100" dist="38100" dir="2700000" algn="tl">
                    <a:srgbClr val="000000">
                      <a:alpha val="43137"/>
                    </a:srgbClr>
                  </a:outerShdw>
                </a:effectLst>
                <a:ea typeface="+mn-lt"/>
                <a:cs typeface="+mn-lt"/>
              </a:rPr>
              <a:t>Strategije lokalnega razvoja (SLR) za vsa območja so potrjene.</a:t>
            </a:r>
          </a:p>
          <a:p>
            <a:pPr algn="just">
              <a:spcBef>
                <a:spcPts val="600"/>
              </a:spcBef>
              <a:spcAft>
                <a:spcPts val="600"/>
              </a:spcAft>
            </a:pPr>
            <a:r>
              <a:rPr lang="sl-SI" sz="8800" dirty="0">
                <a:effectLst>
                  <a:outerShdw blurRad="38100" dist="38100" dir="2700000" algn="tl">
                    <a:srgbClr val="000000">
                      <a:alpha val="43137"/>
                    </a:srgbClr>
                  </a:outerShdw>
                </a:effectLst>
                <a:ea typeface="+mn-lt"/>
                <a:cs typeface="+mn-lt"/>
              </a:rPr>
              <a:t>LAS pripravljajo in objavljajo javne pozive na vseh 37 območjih.</a:t>
            </a:r>
          </a:p>
          <a:p>
            <a:pPr algn="just">
              <a:spcBef>
                <a:spcPts val="600"/>
              </a:spcBef>
              <a:spcAft>
                <a:spcPts val="600"/>
              </a:spcAft>
            </a:pPr>
            <a:r>
              <a:rPr lang="sl-SI" sz="8800" dirty="0">
                <a:effectLst>
                  <a:outerShdw blurRad="38100" dist="38100" dir="2700000" algn="tl">
                    <a:srgbClr val="000000">
                      <a:alpha val="43137"/>
                    </a:srgbClr>
                  </a:outerShdw>
                </a:effectLst>
                <a:ea typeface="+mn-lt"/>
                <a:cs typeface="+mn-lt"/>
              </a:rPr>
              <a:t>V okviru Upravljanja LAS se izvajajo tekoče aktivnosti upravljanja, spremljanja in vrednotenja strategij lokalnega razvoja (SLR) ter njene animacije. LAS-i tekoče pripravljajo in izvajajo objavljajo javne pozive na svojih območjih ter izbirajo projekte izvajanja glede na vsebine in ukrepe določene v posamezni strategiji.</a:t>
            </a:r>
          </a:p>
          <a:p>
            <a:pPr algn="just">
              <a:spcBef>
                <a:spcPts val="600"/>
              </a:spcBef>
              <a:spcAft>
                <a:spcPts val="600"/>
              </a:spcAft>
            </a:pPr>
            <a:r>
              <a:rPr lang="sl-SI" sz="8800" dirty="0">
                <a:effectLst>
                  <a:outerShdw blurRad="38100" dist="38100" dir="2700000" algn="tl">
                    <a:srgbClr val="000000">
                      <a:alpha val="43137"/>
                    </a:srgbClr>
                  </a:outerShdw>
                </a:effectLst>
                <a:ea typeface="+mn-lt"/>
                <a:cs typeface="+mn-lt"/>
              </a:rPr>
              <a:t>S strani ministrstva so bili v septembru potrjeni prvi projekti izvajanja v okviru SLR in podpisane prve pogodbe o sofinanciranju. Projekti se izvajajo, prva izplačila bodo izvedena do konec leta 2025. </a:t>
            </a:r>
          </a:p>
          <a:p>
            <a:pPr algn="just">
              <a:spcBef>
                <a:spcPts val="600"/>
              </a:spcBef>
              <a:spcAft>
                <a:spcPts val="600"/>
              </a:spcAft>
            </a:pPr>
            <a:r>
              <a:rPr lang="sl-SI" sz="8800" dirty="0">
                <a:effectLst>
                  <a:outerShdw blurRad="38100" dist="38100" dir="2700000" algn="tl">
                    <a:srgbClr val="000000">
                      <a:alpha val="43137"/>
                    </a:srgbClr>
                  </a:outerShdw>
                </a:effectLst>
                <a:ea typeface="+mn-lt"/>
                <a:cs typeface="+mn-lt"/>
              </a:rPr>
              <a:t>Nadaljujejo se aktivnosti potrjevanja projektov izvajanja v okviru SLR in podpisovanje pogodb o sofinanciranju, ki so predvideni za črpanje sredstev v naslednjih letih.</a:t>
            </a:r>
            <a:endParaRPr lang="sl-SI" sz="8000" dirty="0">
              <a:ea typeface="Calibri" panose="020F0502020204030204"/>
              <a:cs typeface="Calibri" panose="020F0502020204030204"/>
            </a:endParaRPr>
          </a:p>
          <a:p>
            <a:pPr marL="0" indent="0">
              <a:lnSpc>
                <a:spcPct val="120000"/>
              </a:lnSpc>
              <a:spcBef>
                <a:spcPts val="0"/>
              </a:spcBef>
              <a:buNone/>
            </a:pPr>
            <a:endParaRPr lang="sl-SI" sz="8000" b="1" dirty="0">
              <a:effectLst>
                <a:outerShdw blurRad="38100" dist="38100" dir="2700000" algn="tl">
                  <a:srgbClr val="000000">
                    <a:alpha val="43137"/>
                  </a:srgbClr>
                </a:outerShdw>
              </a:effectLst>
            </a:endParaRPr>
          </a:p>
          <a:p>
            <a:pPr algn="just">
              <a:lnSpc>
                <a:spcPct val="120000"/>
              </a:lnSpc>
              <a:spcBef>
                <a:spcPts val="0"/>
              </a:spcBef>
            </a:pPr>
            <a:endParaRPr lang="sl-SI" sz="8000" dirty="0"/>
          </a:p>
          <a:p>
            <a:pPr algn="just">
              <a:lnSpc>
                <a:spcPct val="120000"/>
              </a:lnSpc>
              <a:spcBef>
                <a:spcPts val="0"/>
              </a:spcBef>
            </a:pPr>
            <a:endParaRPr lang="sl-SI" sz="8000" dirty="0"/>
          </a:p>
          <a:p>
            <a:pPr algn="just">
              <a:spcAft>
                <a:spcPts val="1000"/>
              </a:spcAft>
            </a:pPr>
            <a:endParaRPr lang="sl-SI" sz="2400" b="1" dirty="0">
              <a:latin typeface="Republika" panose="02000506040000020004" pitchFamily="2" charset="-18"/>
            </a:endParaRPr>
          </a:p>
        </p:txBody>
      </p:sp>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7216" y="6033143"/>
            <a:ext cx="2689861" cy="564319"/>
          </a:xfrm>
          <a:prstGeom prst="rect">
            <a:avLst/>
          </a:prstGeom>
        </p:spPr>
      </p:pic>
      <p:pic>
        <p:nvPicPr>
          <p:cNvPr id="5" name="Picture 4" descr="Logo image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29" y="6081245"/>
            <a:ext cx="1050232" cy="51621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Kolenski povezovalnik 6"/>
          <p:cNvCxnSpPr/>
          <p:nvPr/>
        </p:nvCxnSpPr>
        <p:spPr>
          <a:xfrm flipV="1">
            <a:off x="-307426" y="-446996"/>
            <a:ext cx="3736258" cy="2637408"/>
          </a:xfrm>
          <a:prstGeom prst="bentConnector3">
            <a:avLst>
              <a:gd name="adj1" fmla="val 0"/>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Kolenski povezovalnik 7"/>
          <p:cNvCxnSpPr/>
          <p:nvPr/>
        </p:nvCxnSpPr>
        <p:spPr>
          <a:xfrm flipV="1">
            <a:off x="8514735" y="4197949"/>
            <a:ext cx="3342968" cy="2408904"/>
          </a:xfrm>
          <a:prstGeom prst="bentConnector3">
            <a:avLst>
              <a:gd name="adj1" fmla="val 100294"/>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07688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C9A573-0F16-5EC7-CA3F-D657F01E257E}"/>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C1804773-45B6-826E-8701-B16475AD8F40}"/>
              </a:ext>
            </a:extLst>
          </p:cNvPr>
          <p:cNvSpPr>
            <a:spLocks noGrp="1"/>
          </p:cNvSpPr>
          <p:nvPr>
            <p:ph type="title"/>
          </p:nvPr>
        </p:nvSpPr>
        <p:spPr>
          <a:xfrm>
            <a:off x="822058" y="9932"/>
            <a:ext cx="10515600" cy="1351587"/>
          </a:xfrm>
        </p:spPr>
        <p:txBody>
          <a:bodyPr>
            <a:normAutofit/>
          </a:bodyPr>
          <a:lstStyle/>
          <a:p>
            <a:r>
              <a:rPr lang="sl-SI" sz="2800">
                <a:solidFill>
                  <a:srgbClr val="034EA2"/>
                </a:solidFill>
                <a:effectLst>
                  <a:outerShdw blurRad="38100" dist="38100" dir="2700000" algn="tl">
                    <a:srgbClr val="000000">
                      <a:alpha val="43137"/>
                    </a:srgbClr>
                  </a:outerShdw>
                </a:effectLst>
                <a:latin typeface="Republika" panose="02000506040000020004" pitchFamily="2" charset="-18"/>
              </a:rPr>
              <a:t>Napredek pri izvajanju programa </a:t>
            </a:r>
            <a:r>
              <a:rPr lang="sl-SI" sz="2400">
                <a:solidFill>
                  <a:srgbClr val="034EA2"/>
                </a:solidFill>
                <a:effectLst>
                  <a:outerShdw blurRad="38100" dist="38100" dir="2700000" algn="tl">
                    <a:srgbClr val="000000">
                      <a:alpha val="43137"/>
                    </a:srgbClr>
                  </a:outerShdw>
                </a:effectLst>
                <a:latin typeface="Republika" panose="02000506040000020004" pitchFamily="2" charset="-18"/>
              </a:rPr>
              <a:t>– Oblike teritorialnega pristopa</a:t>
            </a:r>
            <a:endParaRPr lang="sl-SI" sz="2400">
              <a:solidFill>
                <a:srgbClr val="034EA2"/>
              </a:solidFill>
              <a:effectLst>
                <a:outerShdw blurRad="38100" dist="38100" dir="2700000" algn="tl">
                  <a:srgbClr val="000000">
                    <a:alpha val="43137"/>
                  </a:srgbClr>
                </a:outerShdw>
              </a:effectLst>
            </a:endParaRPr>
          </a:p>
        </p:txBody>
      </p:sp>
      <p:sp>
        <p:nvSpPr>
          <p:cNvPr id="3" name="Označba mesta vsebine 2">
            <a:extLst>
              <a:ext uri="{FF2B5EF4-FFF2-40B4-BE49-F238E27FC236}">
                <a16:creationId xmlns:a16="http://schemas.microsoft.com/office/drawing/2014/main" id="{40573A7A-267C-7528-1B53-0CB0CB6A818C}"/>
              </a:ext>
            </a:extLst>
          </p:cNvPr>
          <p:cNvSpPr>
            <a:spLocks noGrp="1"/>
          </p:cNvSpPr>
          <p:nvPr>
            <p:ph idx="1"/>
          </p:nvPr>
        </p:nvSpPr>
        <p:spPr>
          <a:xfrm>
            <a:off x="823027" y="1096640"/>
            <a:ext cx="10648537" cy="4117102"/>
          </a:xfrm>
        </p:spPr>
        <p:txBody>
          <a:bodyPr vert="horz" lIns="91440" tIns="45720" rIns="91440" bIns="45720" rtlCol="0" anchor="t">
            <a:normAutofit fontScale="77500" lnSpcReduction="20000"/>
          </a:bodyPr>
          <a:lstStyle/>
          <a:p>
            <a:pPr marL="0" indent="0">
              <a:buNone/>
            </a:pPr>
            <a:r>
              <a:rPr lang="sl-SI" b="1" dirty="0">
                <a:effectLst>
                  <a:outerShdw blurRad="38100" dist="38100" dir="2700000" algn="tl">
                    <a:srgbClr val="000000">
                      <a:alpha val="43137"/>
                    </a:srgbClr>
                  </a:outerShdw>
                </a:effectLst>
              </a:rPr>
              <a:t>Celostne teritorialne naložbe (CTN): </a:t>
            </a:r>
            <a:endParaRPr lang="sl-SI" b="1" dirty="0">
              <a:effectLst>
                <a:outerShdw blurRad="38100" dist="38100" dir="2700000" algn="tl">
                  <a:srgbClr val="000000">
                    <a:alpha val="43137"/>
                  </a:srgbClr>
                </a:outerShdw>
              </a:effectLst>
              <a:ea typeface="Calibri"/>
              <a:cs typeface="Calibri"/>
            </a:endParaRPr>
          </a:p>
          <a:p>
            <a:pPr>
              <a:buNone/>
            </a:pPr>
            <a:r>
              <a:rPr lang="sl-SI" dirty="0">
                <a:effectLst>
                  <a:outerShdw blurRad="38100" dist="38100" dir="2700000" algn="tl">
                    <a:srgbClr val="000000">
                      <a:alpha val="43137"/>
                    </a:srgbClr>
                  </a:outerShdw>
                </a:effectLst>
                <a:ea typeface="+mn-lt"/>
                <a:cs typeface="+mn-lt"/>
              </a:rPr>
              <a:t> Mehanizem CTN se izvaja na treh specifičnih ciljih in sicer: RSO 2.7 – zelene infrastrukture, RSO 2.8 – trajnostna mobilnost in RSO 5.1 – učinkovita raba prostora v urbanih območjih. </a:t>
            </a:r>
            <a:endParaRPr lang="sl-SI" dirty="0">
              <a:ea typeface="+mn-lt"/>
              <a:cs typeface="+mn-lt"/>
            </a:endParaRPr>
          </a:p>
          <a:p>
            <a:pPr>
              <a:buNone/>
            </a:pPr>
            <a:r>
              <a:rPr lang="sl-SI" dirty="0">
                <a:effectLst>
                  <a:outerShdw blurRad="38100" dist="38100" dir="2700000" algn="tl">
                    <a:srgbClr val="000000">
                      <a:alpha val="43137"/>
                    </a:srgbClr>
                  </a:outerShdw>
                </a:effectLst>
                <a:ea typeface="+mn-lt"/>
                <a:cs typeface="+mn-lt"/>
              </a:rPr>
              <a:t>PT ZMOS je v oktobru in novembru 2023 objavilo prva tri povabila za izbor operacij na vseh treh specifičnih ciljih. Izbranih je bilo 39 operacij, od tega je bilo 25 popolnih vlog za odločitev o podpori, za katere je OU izdal odločitve o podpori v skupni vrednosti 44,2 mio EUR. </a:t>
            </a:r>
            <a:endParaRPr lang="sl-SI" dirty="0">
              <a:ea typeface="+mn-lt"/>
              <a:cs typeface="+mn-lt"/>
            </a:endParaRPr>
          </a:p>
          <a:p>
            <a:pPr>
              <a:buNone/>
            </a:pPr>
            <a:r>
              <a:rPr lang="sl-SI" dirty="0">
                <a:effectLst>
                  <a:outerShdw blurRad="38100" dist="38100" dir="2700000" algn="tl">
                    <a:srgbClr val="000000">
                      <a:alpha val="43137"/>
                    </a:srgbClr>
                  </a:outerShdw>
                </a:effectLst>
                <a:ea typeface="+mn-lt"/>
                <a:cs typeface="+mn-lt"/>
              </a:rPr>
              <a:t>Naslednja štiri povabila je PT ZMOS objavilo v marcu, aprilu in maju 2025, na katerih je bilo izbranih 41 operacij. Mestne občine (upravičenci) so pričele s pripravo vlog za odločitev o podpori in usklajevanjem le-teh s PT MOPE in PT MNVP. </a:t>
            </a:r>
            <a:endParaRPr lang="sl-SI" dirty="0">
              <a:ea typeface="Calibri"/>
              <a:cs typeface="Calibri"/>
            </a:endParaRPr>
          </a:p>
          <a:p>
            <a:pPr>
              <a:buNone/>
            </a:pPr>
            <a:r>
              <a:rPr lang="sl-SI" dirty="0">
                <a:effectLst>
                  <a:outerShdw blurRad="38100" dist="38100" dir="2700000" algn="tl">
                    <a:srgbClr val="000000">
                      <a:alpha val="43137"/>
                    </a:srgbClr>
                  </a:outerShdw>
                </a:effectLst>
                <a:ea typeface="+mn-lt"/>
                <a:cs typeface="+mn-lt"/>
              </a:rPr>
              <a:t>V okviru CTN se na RSO 5.1 izvajajo tri operacije strateškega pomena, in sicer so to projekti Evropske prestolnice kulture: SUPER 8, EPK GO!2025 - Revitalizacija trga Evrope in EPK GO!2025 - EPIC, za katere je OU izdal odločitve o podpori v skupni vrednosti 3,9 mio EUR.</a:t>
            </a:r>
            <a:endParaRPr lang="sl-SI" dirty="0"/>
          </a:p>
          <a:p>
            <a:pPr marL="0" indent="0">
              <a:buNone/>
            </a:pPr>
            <a:endParaRPr lang="sl-SI" b="1" dirty="0">
              <a:effectLst>
                <a:outerShdw blurRad="38100" dist="38100" dir="2700000" algn="tl">
                  <a:srgbClr val="000000">
                    <a:alpha val="43137"/>
                  </a:srgbClr>
                </a:outerShdw>
              </a:effectLst>
              <a:ea typeface="Calibri"/>
              <a:cs typeface="Calibri"/>
            </a:endParaRPr>
          </a:p>
          <a:p>
            <a:pPr algn="just">
              <a:lnSpc>
                <a:spcPct val="120000"/>
              </a:lnSpc>
              <a:spcBef>
                <a:spcPts val="0"/>
              </a:spcBef>
            </a:pPr>
            <a:endParaRPr lang="sl-SI" sz="8000" dirty="0"/>
          </a:p>
          <a:p>
            <a:pPr algn="just">
              <a:lnSpc>
                <a:spcPct val="120000"/>
              </a:lnSpc>
              <a:spcBef>
                <a:spcPts val="0"/>
              </a:spcBef>
            </a:pPr>
            <a:endParaRPr lang="sl-SI" sz="8000" dirty="0">
              <a:latin typeface="Calibri" panose="020F0502020204030204"/>
              <a:ea typeface="Calibri" panose="020F0502020204030204"/>
              <a:cs typeface="Calibri" panose="020F0502020204030204"/>
            </a:endParaRPr>
          </a:p>
          <a:p>
            <a:pPr algn="just">
              <a:spcAft>
                <a:spcPts val="1000"/>
              </a:spcAft>
            </a:pPr>
            <a:endParaRPr lang="sl-SI" sz="2400" b="1" dirty="0">
              <a:latin typeface="Republika" panose="02000506040000020004" pitchFamily="2" charset="-18"/>
            </a:endParaRPr>
          </a:p>
        </p:txBody>
      </p:sp>
      <p:pic>
        <p:nvPicPr>
          <p:cNvPr id="4" name="Slika 3">
            <a:extLst>
              <a:ext uri="{FF2B5EF4-FFF2-40B4-BE49-F238E27FC236}">
                <a16:creationId xmlns:a16="http://schemas.microsoft.com/office/drawing/2014/main" id="{6651766D-CC58-A217-EE10-455A98CD39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7216" y="6033143"/>
            <a:ext cx="2689861" cy="564319"/>
          </a:xfrm>
          <a:prstGeom prst="rect">
            <a:avLst/>
          </a:prstGeom>
        </p:spPr>
      </p:pic>
      <p:pic>
        <p:nvPicPr>
          <p:cNvPr id="5" name="Picture 4" descr="Logo image name">
            <a:extLst>
              <a:ext uri="{FF2B5EF4-FFF2-40B4-BE49-F238E27FC236}">
                <a16:creationId xmlns:a16="http://schemas.microsoft.com/office/drawing/2014/main" id="{9C3C9AE0-1320-54EF-7EB0-C08C46CF6B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29" y="6081245"/>
            <a:ext cx="1050232" cy="51621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Kolenski povezovalnik 6">
            <a:extLst>
              <a:ext uri="{FF2B5EF4-FFF2-40B4-BE49-F238E27FC236}">
                <a16:creationId xmlns:a16="http://schemas.microsoft.com/office/drawing/2014/main" id="{3FBD7C1B-E6B3-0A95-D5AE-16D1E9095FF2}"/>
              </a:ext>
            </a:extLst>
          </p:cNvPr>
          <p:cNvCxnSpPr/>
          <p:nvPr/>
        </p:nvCxnSpPr>
        <p:spPr>
          <a:xfrm flipV="1">
            <a:off x="-307426" y="-446996"/>
            <a:ext cx="3736258" cy="2637408"/>
          </a:xfrm>
          <a:prstGeom prst="bentConnector3">
            <a:avLst>
              <a:gd name="adj1" fmla="val 0"/>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Kolenski povezovalnik 7">
            <a:extLst>
              <a:ext uri="{FF2B5EF4-FFF2-40B4-BE49-F238E27FC236}">
                <a16:creationId xmlns:a16="http://schemas.microsoft.com/office/drawing/2014/main" id="{A7F1558F-7C73-902B-AF20-F4F46372A9CC}"/>
              </a:ext>
            </a:extLst>
          </p:cNvPr>
          <p:cNvCxnSpPr/>
          <p:nvPr/>
        </p:nvCxnSpPr>
        <p:spPr>
          <a:xfrm flipV="1">
            <a:off x="8514735" y="4197949"/>
            <a:ext cx="3342968" cy="2408904"/>
          </a:xfrm>
          <a:prstGeom prst="bentConnector3">
            <a:avLst>
              <a:gd name="adj1" fmla="val 100294"/>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86585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158206"/>
            <a:ext cx="10515600" cy="1351587"/>
          </a:xfrm>
        </p:spPr>
        <p:txBody>
          <a:bodyPr>
            <a:normAutofit/>
          </a:bodyPr>
          <a:lstStyle/>
          <a:p>
            <a:r>
              <a:rPr lang="sl-SI" sz="2800">
                <a:solidFill>
                  <a:srgbClr val="034EA2"/>
                </a:solidFill>
                <a:effectLst>
                  <a:outerShdw blurRad="38100" dist="38100" dir="2700000" algn="tl">
                    <a:srgbClr val="000000">
                      <a:alpha val="43137"/>
                    </a:srgbClr>
                  </a:outerShdw>
                </a:effectLst>
                <a:latin typeface="Republika" panose="02000506040000020004" pitchFamily="2" charset="-18"/>
              </a:rPr>
              <a:t>Napredek pri izvajanju programa </a:t>
            </a:r>
            <a:r>
              <a:rPr lang="sl-SI" sz="2400">
                <a:solidFill>
                  <a:srgbClr val="034EA2"/>
                </a:solidFill>
                <a:effectLst>
                  <a:outerShdw blurRad="38100" dist="38100" dir="2700000" algn="tl">
                    <a:srgbClr val="000000">
                      <a:alpha val="43137"/>
                    </a:srgbClr>
                  </a:outerShdw>
                </a:effectLst>
                <a:latin typeface="Republika" panose="02000506040000020004" pitchFamily="2" charset="-18"/>
              </a:rPr>
              <a:t>– SPP - Izvajanje</a:t>
            </a:r>
            <a:endParaRPr lang="sl-SI" sz="2400">
              <a:solidFill>
                <a:srgbClr val="034EA2"/>
              </a:solidFill>
              <a:effectLst>
                <a:outerShdw blurRad="38100" dist="38100" dir="2700000" algn="tl">
                  <a:srgbClr val="000000">
                    <a:alpha val="43137"/>
                  </a:srgbClr>
                </a:outerShdw>
              </a:effectLst>
            </a:endParaRPr>
          </a:p>
        </p:txBody>
      </p:sp>
      <p:sp>
        <p:nvSpPr>
          <p:cNvPr id="3" name="Označba mesta vsebine 2"/>
          <p:cNvSpPr>
            <a:spLocks noGrp="1"/>
          </p:cNvSpPr>
          <p:nvPr>
            <p:ph idx="1"/>
          </p:nvPr>
        </p:nvSpPr>
        <p:spPr>
          <a:xfrm>
            <a:off x="838199" y="1040918"/>
            <a:ext cx="11107993" cy="4833409"/>
          </a:xfrm>
        </p:spPr>
        <p:txBody>
          <a:bodyPr vert="horz" lIns="91440" tIns="45720" rIns="91440" bIns="45720" rtlCol="0" anchor="t">
            <a:normAutofit/>
          </a:bodyPr>
          <a:lstStyle/>
          <a:p>
            <a:pPr marL="0" indent="0" algn="just">
              <a:buNone/>
            </a:pPr>
            <a:endParaRPr lang="sl-SI" sz="2900">
              <a:latin typeface="Republika"/>
            </a:endParaRPr>
          </a:p>
          <a:p>
            <a:pPr marL="0" indent="0">
              <a:spcAft>
                <a:spcPts val="1000"/>
              </a:spcAft>
              <a:buNone/>
            </a:pPr>
            <a:endParaRPr lang="sl-SI" sz="2600" b="1">
              <a:latin typeface="Republika" panose="02000506040000020004" pitchFamily="2" charset="-18"/>
            </a:endParaRPr>
          </a:p>
        </p:txBody>
      </p:sp>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7216" y="6033143"/>
            <a:ext cx="2689861" cy="564319"/>
          </a:xfrm>
          <a:prstGeom prst="rect">
            <a:avLst/>
          </a:prstGeom>
        </p:spPr>
      </p:pic>
      <p:pic>
        <p:nvPicPr>
          <p:cNvPr id="5" name="Picture 4" descr="Logo image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29" y="6081245"/>
            <a:ext cx="1050232" cy="51621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Kolenski povezovalnik 6"/>
          <p:cNvCxnSpPr/>
          <p:nvPr/>
        </p:nvCxnSpPr>
        <p:spPr>
          <a:xfrm flipV="1">
            <a:off x="245807" y="304566"/>
            <a:ext cx="3736258" cy="2637408"/>
          </a:xfrm>
          <a:prstGeom prst="bentConnector3">
            <a:avLst>
              <a:gd name="adj1" fmla="val 0"/>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Kolenski povezovalnik 7"/>
          <p:cNvCxnSpPr/>
          <p:nvPr/>
        </p:nvCxnSpPr>
        <p:spPr>
          <a:xfrm flipV="1">
            <a:off x="8514735" y="4197949"/>
            <a:ext cx="3342968" cy="2408904"/>
          </a:xfrm>
          <a:prstGeom prst="bentConnector3">
            <a:avLst>
              <a:gd name="adj1" fmla="val 100294"/>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PoljeZBesedilom 8">
            <a:extLst>
              <a:ext uri="{FF2B5EF4-FFF2-40B4-BE49-F238E27FC236}">
                <a16:creationId xmlns:a16="http://schemas.microsoft.com/office/drawing/2014/main" id="{366EBAC4-33FA-7A71-70A3-C3C704D6090D}"/>
              </a:ext>
            </a:extLst>
          </p:cNvPr>
          <p:cNvSpPr txBox="1"/>
          <p:nvPr/>
        </p:nvSpPr>
        <p:spPr>
          <a:xfrm>
            <a:off x="838198" y="1193054"/>
            <a:ext cx="10440954" cy="5047536"/>
          </a:xfrm>
          <a:prstGeom prst="rect">
            <a:avLst/>
          </a:prstGeom>
          <a:noFill/>
        </p:spPr>
        <p:txBody>
          <a:bodyPr wrap="square" lIns="91440" tIns="45720" rIns="91440" bIns="45720" anchor="t">
            <a:spAutoFit/>
          </a:bodyPr>
          <a:lstStyle/>
          <a:p>
            <a:pPr marL="0" indent="0">
              <a:lnSpc>
                <a:spcPct val="100000"/>
              </a:lnSpc>
              <a:spcBef>
                <a:spcPts val="0"/>
              </a:spcBef>
              <a:buNone/>
            </a:pPr>
            <a:r>
              <a:rPr lang="sl-SI" sz="1800" b="1" dirty="0">
                <a:effectLst>
                  <a:outerShdw blurRad="38100" dist="38100" dir="2700000" algn="tl">
                    <a:srgbClr val="000000">
                      <a:alpha val="43137"/>
                    </a:srgbClr>
                  </a:outerShdw>
                </a:effectLst>
              </a:rPr>
              <a:t>Sklad za pravičen prehod (SPP):</a:t>
            </a:r>
          </a:p>
          <a:p>
            <a:pPr marL="285750" indent="-285750">
              <a:lnSpc>
                <a:spcPct val="100000"/>
              </a:lnSpc>
              <a:spcBef>
                <a:spcPts val="0"/>
              </a:spcBef>
              <a:buFont typeface="Arial" panose="020B0604020202020204" pitchFamily="34" charset="0"/>
              <a:buChar char="•"/>
            </a:pPr>
            <a:endParaRPr lang="sl-SI" sz="1800" b="1" dirty="0">
              <a:effectLst>
                <a:outerShdw blurRad="38100" dist="38100" dir="2700000" algn="tl">
                  <a:srgbClr val="000000">
                    <a:alpha val="43137"/>
                  </a:srgbClr>
                </a:outerShdw>
              </a:effectLst>
              <a:ea typeface="Calibri"/>
              <a:cs typeface="Calibri"/>
            </a:endParaRPr>
          </a:p>
          <a:p>
            <a:pPr marL="285750" indent="-285750" algn="just">
              <a:buFont typeface="Arial"/>
              <a:buChar char="•"/>
            </a:pPr>
            <a:r>
              <a:rPr lang="sl-SI" dirty="0">
                <a:effectLst>
                  <a:outerShdw blurRad="38100" dist="38100" dir="2700000" algn="tl">
                    <a:srgbClr val="000000">
                      <a:alpha val="43137"/>
                    </a:srgbClr>
                  </a:outerShdw>
                </a:effectLst>
                <a:ea typeface="Calibri"/>
                <a:cs typeface="Calibri"/>
              </a:rPr>
              <a:t>v letu 2024 so bili objavljeni vsi načrtovani JR za sofinanciranje izgradnje ekonomske poslovne infrastrukture v SAŠA in zasavski premogovni regiji, upravičenci občine, v skupni vrednosti 48,9 mio EUR, izbrane operacije se izvajajo</a:t>
            </a:r>
            <a:endParaRPr lang="sl-SI" dirty="0">
              <a:latin typeface="Calibri" panose="020F0502020204030204"/>
              <a:ea typeface="Calibri"/>
              <a:cs typeface="Calibri" panose="020F0502020204030204"/>
            </a:endParaRPr>
          </a:p>
          <a:p>
            <a:pPr marL="285750" indent="-285750" algn="just">
              <a:buFont typeface="Arial"/>
              <a:buChar char="•"/>
            </a:pPr>
            <a:r>
              <a:rPr lang="sl-SI" dirty="0">
                <a:effectLst>
                  <a:outerShdw blurRad="38100" dist="38100" dir="2700000" algn="tl">
                    <a:srgbClr val="000000">
                      <a:alpha val="43137"/>
                    </a:srgbClr>
                  </a:outerShdw>
                </a:effectLst>
                <a:latin typeface="Calibri"/>
                <a:ea typeface="Calibri"/>
                <a:cs typeface="Calibri"/>
              </a:rPr>
              <a:t>V letu 2025 izvedena JR Obogateno izvajanje kakovostnega in dostopnega učenja ter uvajanje krožnih vsebin v VIZ – za obe regiji, v vsaki regiji izbrana ena operacija, ki se že izvaja</a:t>
            </a:r>
            <a:endParaRPr lang="sl-SI" dirty="0">
              <a:ea typeface="Calibri" panose="020F0502020204030204"/>
              <a:cs typeface="Calibri" panose="020F0502020204030204"/>
            </a:endParaRPr>
          </a:p>
          <a:p>
            <a:pPr marL="285750" indent="-285750" algn="just">
              <a:buFont typeface="Arial"/>
              <a:buChar char="•"/>
            </a:pPr>
            <a:r>
              <a:rPr lang="sl-SI" dirty="0">
                <a:effectLst>
                  <a:outerShdw blurRad="38100" dist="38100" dir="2700000" algn="tl">
                    <a:srgbClr val="000000">
                      <a:alpha val="43137"/>
                    </a:srgbClr>
                  </a:outerShdw>
                </a:effectLst>
                <a:ea typeface="Calibri"/>
                <a:cs typeface="Calibri"/>
              </a:rPr>
              <a:t>3.10.2025 objavljena dva JR za podjetja: JR za spodbujanje investicij za gospodarsko prestrukturiranje v zasavski in SAŠA premogovni regiji v skupni vrednosti 68,7 mio EUR; in </a:t>
            </a:r>
            <a:r>
              <a:rPr lang="sl-SI" dirty="0">
                <a:effectLst>
                  <a:outerShdw blurRad="38100" dist="38100" dir="2700000" algn="tl">
                    <a:srgbClr val="000000">
                      <a:alpha val="43137"/>
                    </a:srgbClr>
                  </a:outerShdw>
                </a:effectLst>
                <a:latin typeface="Calibri"/>
                <a:ea typeface="Calibri"/>
                <a:cs typeface="Calibri"/>
              </a:rPr>
              <a:t>JR za sofinanciranje RRI in demo-pilotnih projektov v obeh regijah v skupni vrednosti 14,420 mio EUR</a:t>
            </a:r>
            <a:endParaRPr lang="sl-SI" sz="1000" dirty="0">
              <a:effectLst>
                <a:outerShdw blurRad="38100" dist="38100" dir="2700000" algn="tl">
                  <a:srgbClr val="000000">
                    <a:alpha val="43137"/>
                  </a:srgbClr>
                </a:outerShdw>
              </a:effectLst>
              <a:latin typeface="Republika"/>
              <a:ea typeface="Calibri" panose="020F0502020204030204"/>
              <a:cs typeface="Calibri" panose="020F0502020204030204"/>
            </a:endParaRPr>
          </a:p>
          <a:p>
            <a:pPr marL="285750" indent="-285750" algn="just">
              <a:buFont typeface="Arial"/>
              <a:buChar char="•"/>
            </a:pPr>
            <a:r>
              <a:rPr lang="sl-SI" dirty="0">
                <a:effectLst>
                  <a:outerShdw blurRad="38100" dist="38100" dir="2700000" algn="tl">
                    <a:srgbClr val="000000">
                      <a:alpha val="43137"/>
                    </a:srgbClr>
                  </a:outerShdw>
                </a:effectLst>
                <a:ea typeface="Calibri"/>
                <a:cs typeface="Calibri"/>
              </a:rPr>
              <a:t>Izvajata se obe operaciji strateškega pomena, Center za demonstracije in usposabljanje za </a:t>
            </a:r>
            <a:r>
              <a:rPr lang="sl-SI" dirty="0" err="1">
                <a:effectLst>
                  <a:outerShdw blurRad="38100" dist="38100" dir="2700000" algn="tl">
                    <a:srgbClr val="000000">
                      <a:alpha val="43137"/>
                    </a:srgbClr>
                  </a:outerShdw>
                </a:effectLst>
                <a:ea typeface="Calibri"/>
                <a:cs typeface="Calibri"/>
              </a:rPr>
              <a:t>brezogljične</a:t>
            </a:r>
            <a:r>
              <a:rPr lang="sl-SI" dirty="0">
                <a:effectLst>
                  <a:outerShdw blurRad="38100" dist="38100" dir="2700000" algn="tl">
                    <a:srgbClr val="000000">
                      <a:alpha val="43137"/>
                    </a:srgbClr>
                  </a:outerShdw>
                </a:effectLst>
                <a:ea typeface="Calibri"/>
                <a:cs typeface="Calibri"/>
              </a:rPr>
              <a:t> tehnologije (Center DUBT) v okviru izvajanja ONPP Zasavje in </a:t>
            </a:r>
            <a:r>
              <a:rPr lang="sl-SI" dirty="0">
                <a:effectLst>
                  <a:outerShdw blurRad="38100" dist="38100" dir="2700000" algn="tl">
                    <a:srgbClr val="000000">
                      <a:alpha val="43137"/>
                    </a:srgbClr>
                  </a:outerShdw>
                </a:effectLst>
                <a:latin typeface="Calibri"/>
                <a:ea typeface="Calibri"/>
                <a:cs typeface="Calibri"/>
              </a:rPr>
              <a:t>Preobrazba</a:t>
            </a:r>
            <a:r>
              <a:rPr lang="sl-SI" dirty="0">
                <a:effectLst>
                  <a:outerShdw blurRad="38100" dist="38100" dir="2700000" algn="tl">
                    <a:srgbClr val="000000">
                      <a:alpha val="43137"/>
                    </a:srgbClr>
                  </a:outerShdw>
                </a:effectLst>
                <a:ea typeface="Calibri"/>
                <a:cs typeface="Calibri"/>
              </a:rPr>
              <a:t> sistema daljinskega ogrevanja Šaleške doline - 1.faza</a:t>
            </a:r>
          </a:p>
          <a:p>
            <a:pPr marL="285750" indent="-285750" algn="just">
              <a:buFont typeface="Arial"/>
              <a:buChar char="•"/>
            </a:pPr>
            <a:r>
              <a:rPr lang="sl-SI" b="1" dirty="0">
                <a:effectLst>
                  <a:outerShdw blurRad="38100" dist="38100" dir="2700000" algn="tl">
                    <a:srgbClr val="000000">
                      <a:alpha val="43137"/>
                    </a:srgbClr>
                  </a:outerShdw>
                </a:effectLst>
                <a:ea typeface="Calibri"/>
                <a:cs typeface="Calibri"/>
              </a:rPr>
              <a:t>v letu  2026 predvidoma vloge za odločitev o podpori </a:t>
            </a:r>
            <a:r>
              <a:rPr lang="sl-SI" dirty="0">
                <a:effectLst>
                  <a:outerShdw blurRad="38100" dist="38100" dir="2700000" algn="tl">
                    <a:srgbClr val="000000">
                      <a:alpha val="43137"/>
                    </a:srgbClr>
                  </a:outerShdw>
                </a:effectLst>
                <a:ea typeface="Calibri"/>
                <a:cs typeface="Calibri"/>
              </a:rPr>
              <a:t>: </a:t>
            </a:r>
            <a:endParaRPr lang="sl-SI" dirty="0">
              <a:ea typeface="Calibri" panose="020F0502020204030204"/>
              <a:cs typeface="Calibri" panose="020F0502020204030204"/>
            </a:endParaRPr>
          </a:p>
          <a:p>
            <a:pPr marL="742950" lvl="1" indent="-285750" algn="just">
              <a:buFont typeface="Courier New"/>
              <a:buChar char="o"/>
            </a:pPr>
            <a:r>
              <a:rPr lang="sl-SI" dirty="0">
                <a:effectLst>
                  <a:outerShdw blurRad="38100" dist="38100" dir="2700000" algn="tl">
                    <a:srgbClr val="000000">
                      <a:alpha val="43137"/>
                    </a:srgbClr>
                  </a:outerShdw>
                </a:effectLst>
                <a:ea typeface="Calibri"/>
                <a:cs typeface="Calibri"/>
              </a:rPr>
              <a:t>Zaposlitve in veščine za vse – za obe regiji</a:t>
            </a:r>
            <a:endParaRPr lang="sl-SI" dirty="0">
              <a:ea typeface="Calibri" panose="020F0502020204030204"/>
              <a:cs typeface="Calibri" panose="020F0502020204030204"/>
            </a:endParaRPr>
          </a:p>
          <a:p>
            <a:pPr marL="742950" lvl="1" indent="-285750" algn="just">
              <a:buFont typeface="Courier New"/>
              <a:buChar char="o"/>
            </a:pPr>
            <a:r>
              <a:rPr lang="sl-SI" dirty="0">
                <a:effectLst>
                  <a:outerShdw blurRad="38100" dist="38100" dir="2700000" algn="tl">
                    <a:srgbClr val="000000">
                      <a:alpha val="43137"/>
                    </a:srgbClr>
                  </a:outerShdw>
                </a:effectLst>
                <a:ea typeface="Calibri"/>
                <a:cs typeface="Calibri"/>
              </a:rPr>
              <a:t>Operacije OVE in hramba energija</a:t>
            </a:r>
            <a:endParaRPr lang="sl-SI" dirty="0">
              <a:ea typeface="Calibri" panose="020F0502020204030204"/>
              <a:cs typeface="Calibri" panose="020F0502020204030204"/>
            </a:endParaRPr>
          </a:p>
          <a:p>
            <a:endParaRPr lang="sl-SI" sz="1800" b="1" dirty="0">
              <a:effectLst>
                <a:outerShdw blurRad="38100" dist="38100" dir="2700000" algn="tl">
                  <a:srgbClr val="000000">
                    <a:alpha val="43137"/>
                  </a:srgbClr>
                </a:outerShdw>
              </a:effectLst>
              <a:highlight>
                <a:srgbClr val="FFFF00"/>
              </a:highlight>
              <a:ea typeface="Calibri"/>
              <a:cs typeface="Calibri"/>
            </a:endParaRPr>
          </a:p>
          <a:p>
            <a:pPr algn="just">
              <a:spcAft>
                <a:spcPts val="1000"/>
              </a:spcAft>
            </a:pPr>
            <a:endParaRPr lang="pl-PL" sz="1600" dirty="0">
              <a:latin typeface="Republika" panose="02000506040000020004" pitchFamily="2" charset="-18"/>
              <a:cs typeface="Times New Roman"/>
            </a:endParaRPr>
          </a:p>
        </p:txBody>
      </p:sp>
    </p:spTree>
    <p:extLst>
      <p:ext uri="{BB962C8B-B14F-4D97-AF65-F5344CB8AC3E}">
        <p14:creationId xmlns:p14="http://schemas.microsoft.com/office/powerpoint/2010/main" val="7714550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E8D488B-DE23-1073-FB25-4FF8DCD74DE3}"/>
              </a:ext>
            </a:extLst>
          </p:cNvPr>
          <p:cNvSpPr>
            <a:spLocks noGrp="1"/>
          </p:cNvSpPr>
          <p:nvPr>
            <p:ph type="title"/>
          </p:nvPr>
        </p:nvSpPr>
        <p:spPr/>
        <p:txBody>
          <a:bodyPr/>
          <a:lstStyle/>
          <a:p>
            <a:r>
              <a:rPr kumimoji="0" lang="sl-SI" sz="2800" b="0" i="0" u="none" strike="noStrike" kern="1200" cap="none" spc="0" normalizeH="0" baseline="0" noProof="0">
                <a:ln>
                  <a:noFill/>
                </a:ln>
                <a:solidFill>
                  <a:srgbClr val="034EA2"/>
                </a:solidFill>
                <a:effectLst>
                  <a:outerShdw blurRad="38100" dist="38100" dir="2700000" algn="tl">
                    <a:srgbClr val="000000">
                      <a:alpha val="43137"/>
                    </a:srgbClr>
                  </a:outerShdw>
                </a:effectLst>
                <a:uLnTx/>
                <a:uFillTx/>
                <a:latin typeface="Republika" panose="02000506040000020004" pitchFamily="2" charset="-18"/>
                <a:ea typeface="+mj-ea"/>
                <a:cs typeface="+mj-cs"/>
              </a:rPr>
              <a:t>Napredek pri izvajanju programa </a:t>
            </a:r>
            <a:r>
              <a:rPr kumimoji="0" lang="sl-SI" sz="2400" b="0" i="0" u="none" strike="noStrike" kern="1200" cap="none" spc="0" normalizeH="0" baseline="0" noProof="0">
                <a:ln>
                  <a:noFill/>
                </a:ln>
                <a:solidFill>
                  <a:srgbClr val="034EA2"/>
                </a:solidFill>
                <a:effectLst>
                  <a:outerShdw blurRad="38100" dist="38100" dir="2700000" algn="tl">
                    <a:srgbClr val="000000">
                      <a:alpha val="43137"/>
                    </a:srgbClr>
                  </a:outerShdw>
                </a:effectLst>
                <a:uLnTx/>
                <a:uFillTx/>
                <a:latin typeface="Republika" panose="02000506040000020004" pitchFamily="2" charset="-18"/>
                <a:ea typeface="+mj-ea"/>
                <a:cs typeface="+mj-cs"/>
              </a:rPr>
              <a:t>– SPP - 2</a:t>
            </a:r>
            <a:endParaRPr lang="sl-SI"/>
          </a:p>
        </p:txBody>
      </p:sp>
      <p:cxnSp>
        <p:nvCxnSpPr>
          <p:cNvPr id="4" name="Kolenski povezovalnik 6">
            <a:extLst>
              <a:ext uri="{FF2B5EF4-FFF2-40B4-BE49-F238E27FC236}">
                <a16:creationId xmlns:a16="http://schemas.microsoft.com/office/drawing/2014/main" id="{F628F985-AD2F-C5F7-F464-73C8086F743C}"/>
              </a:ext>
            </a:extLst>
          </p:cNvPr>
          <p:cNvCxnSpPr/>
          <p:nvPr/>
        </p:nvCxnSpPr>
        <p:spPr>
          <a:xfrm flipV="1">
            <a:off x="245807" y="304566"/>
            <a:ext cx="3736258" cy="2637408"/>
          </a:xfrm>
          <a:prstGeom prst="bentConnector3">
            <a:avLst>
              <a:gd name="adj1" fmla="val 0"/>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5" name="Picture 4" descr="Logo image name">
            <a:extLst>
              <a:ext uri="{FF2B5EF4-FFF2-40B4-BE49-F238E27FC236}">
                <a16:creationId xmlns:a16="http://schemas.microsoft.com/office/drawing/2014/main" id="{267824DC-E312-E385-146E-8E24CBFC6B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529" y="6081245"/>
            <a:ext cx="1050232" cy="516217"/>
          </a:xfrm>
          <a:prstGeom prst="rect">
            <a:avLst/>
          </a:prstGeom>
          <a:noFill/>
          <a:extLst>
            <a:ext uri="{909E8E84-426E-40DD-AFC4-6F175D3DCCD1}">
              <a14:hiddenFill xmlns:a14="http://schemas.microsoft.com/office/drawing/2010/main">
                <a:solidFill>
                  <a:srgbClr val="FFFFFF"/>
                </a:solidFill>
              </a14:hiddenFill>
            </a:ext>
          </a:extLst>
        </p:spPr>
      </p:pic>
      <p:pic>
        <p:nvPicPr>
          <p:cNvPr id="6" name="Slika 5">
            <a:extLst>
              <a:ext uri="{FF2B5EF4-FFF2-40B4-BE49-F238E27FC236}">
                <a16:creationId xmlns:a16="http://schemas.microsoft.com/office/drawing/2014/main" id="{C609940D-11B5-5CBE-EE0E-97A32A88A1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7216" y="6033143"/>
            <a:ext cx="2689861" cy="564319"/>
          </a:xfrm>
          <a:prstGeom prst="rect">
            <a:avLst/>
          </a:prstGeom>
        </p:spPr>
      </p:pic>
      <p:sp>
        <p:nvSpPr>
          <p:cNvPr id="8" name="Označba mesta vsebine 7">
            <a:extLst>
              <a:ext uri="{FF2B5EF4-FFF2-40B4-BE49-F238E27FC236}">
                <a16:creationId xmlns:a16="http://schemas.microsoft.com/office/drawing/2014/main" id="{0A6B4E61-4E79-3CFD-963C-D6405CECFD7A}"/>
              </a:ext>
            </a:extLst>
          </p:cNvPr>
          <p:cNvSpPr>
            <a:spLocks noGrp="1"/>
          </p:cNvSpPr>
          <p:nvPr>
            <p:ph idx="1"/>
          </p:nvPr>
        </p:nvSpPr>
        <p:spPr/>
        <p:txBody>
          <a:bodyPr vert="horz" lIns="91440" tIns="45720" rIns="91440" bIns="45720" rtlCol="0" anchor="t">
            <a:normAutofit/>
          </a:bodyPr>
          <a:lstStyle/>
          <a:p>
            <a:pPr marL="0" indent="0">
              <a:buNone/>
            </a:pPr>
            <a:r>
              <a:rPr lang="sl-SI" sz="2400" b="1">
                <a:ea typeface="Calibri"/>
                <a:cs typeface="Calibri"/>
              </a:rPr>
              <a:t>Sklad za pravični prehod (SPP) – spremljanje, vrednotenje:</a:t>
            </a:r>
            <a:endParaRPr lang="sl-SI">
              <a:ea typeface="Calibri" panose="020F0502020204030204"/>
              <a:cs typeface="Calibri" panose="020F0502020204030204"/>
            </a:endParaRPr>
          </a:p>
          <a:p>
            <a:pPr algn="just">
              <a:lnSpc>
                <a:spcPct val="120000"/>
              </a:lnSpc>
              <a:spcBef>
                <a:spcPts val="0"/>
              </a:spcBef>
            </a:pPr>
            <a:r>
              <a:rPr lang="sl-SI" sz="1800">
                <a:ea typeface="Calibri"/>
                <a:cs typeface="Calibri"/>
              </a:rPr>
              <a:t>Razvojna sveta obeh premogovni regij sta se seznanila s poročilom o izvajanju posameznega ONPP za leto 2024 (SAŠA dne 5.3.2025 , Zasavje dne 13.3.2025)</a:t>
            </a:r>
          </a:p>
          <a:p>
            <a:pPr algn="just">
              <a:lnSpc>
                <a:spcPct val="120000"/>
              </a:lnSpc>
              <a:spcBef>
                <a:spcPts val="0"/>
              </a:spcBef>
            </a:pPr>
            <a:r>
              <a:rPr lang="sl-SI" sz="1800">
                <a:ea typeface="Calibri"/>
                <a:cs typeface="Calibri"/>
              </a:rPr>
              <a:t>Julija 2025 je bilo s pripravo Končnega poročila zaključeno izvajanje </a:t>
            </a:r>
            <a:r>
              <a:rPr lang="sl-SI" sz="1800" b="1">
                <a:ea typeface="Calibri"/>
                <a:cs typeface="Calibri"/>
              </a:rPr>
              <a:t>vrednotenja</a:t>
            </a:r>
            <a:r>
              <a:rPr lang="sl-SI" sz="1800">
                <a:ea typeface="Calibri"/>
                <a:cs typeface="Calibri"/>
              </a:rPr>
              <a:t> uspešnosti izvajanja ONPP SAŠA in ONPP Zasavje</a:t>
            </a:r>
          </a:p>
          <a:p>
            <a:pPr algn="just">
              <a:lnSpc>
                <a:spcPct val="120000"/>
              </a:lnSpc>
              <a:spcBef>
                <a:spcPts val="0"/>
              </a:spcBef>
            </a:pPr>
            <a:r>
              <a:rPr lang="sl-SI" sz="1800">
                <a:ea typeface="Calibri"/>
                <a:cs typeface="Calibri"/>
              </a:rPr>
              <a:t>V proces vrednotenja so bili vključeni, razen vseh relevantnih PT, tudi deležniki iz premogovnih regij</a:t>
            </a:r>
          </a:p>
          <a:p>
            <a:pPr algn="just">
              <a:lnSpc>
                <a:spcPct val="120000"/>
              </a:lnSpc>
              <a:spcBef>
                <a:spcPts val="0"/>
              </a:spcBef>
            </a:pPr>
            <a:r>
              <a:rPr lang="sl-SI" sz="1800">
                <a:ea typeface="Calibri"/>
                <a:cs typeface="Calibri"/>
              </a:rPr>
              <a:t>Končno poročilo je bilo obravnavano na razvojnih svetih obeh premogovnih regij (SAŠA 1.7.2025, Zasavje 2.7.2025).</a:t>
            </a:r>
          </a:p>
          <a:p>
            <a:endParaRPr lang="sl-SI">
              <a:ea typeface="Calibri"/>
              <a:cs typeface="Calibri"/>
            </a:endParaRPr>
          </a:p>
        </p:txBody>
      </p:sp>
    </p:spTree>
    <p:extLst>
      <p:ext uri="{BB962C8B-B14F-4D97-AF65-F5344CB8AC3E}">
        <p14:creationId xmlns:p14="http://schemas.microsoft.com/office/powerpoint/2010/main" val="701572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329848"/>
            <a:ext cx="10515600" cy="1012920"/>
          </a:xfrm>
        </p:spPr>
        <p:txBody>
          <a:bodyPr>
            <a:normAutofit/>
          </a:bodyPr>
          <a:lstStyle/>
          <a:p>
            <a:r>
              <a:rPr kumimoji="0" lang="sl-SI" sz="2800" i="0" u="none" strike="noStrike" kern="1200" cap="none" spc="0" normalizeH="0" baseline="0" noProof="0">
                <a:ln>
                  <a:noFill/>
                </a:ln>
                <a:solidFill>
                  <a:srgbClr val="034EA2"/>
                </a:solidFill>
                <a:effectLst>
                  <a:outerShdw blurRad="38100" dist="38100" dir="2700000" algn="tl">
                    <a:srgbClr val="000000">
                      <a:alpha val="43137"/>
                    </a:srgbClr>
                  </a:outerShdw>
                </a:effectLst>
                <a:uLnTx/>
                <a:uFillTx/>
                <a:latin typeface="Republika"/>
              </a:rPr>
              <a:t>Napredek pri izvajanju </a:t>
            </a:r>
            <a:r>
              <a:rPr lang="sl-SI" sz="2400">
                <a:solidFill>
                  <a:srgbClr val="034EA2"/>
                </a:solidFill>
                <a:effectLst>
                  <a:outerShdw blurRad="38100" dist="38100" dir="2700000" algn="tl">
                    <a:srgbClr val="000000">
                      <a:alpha val="43137"/>
                    </a:srgbClr>
                  </a:outerShdw>
                </a:effectLst>
                <a:latin typeface="Republika"/>
              </a:rPr>
              <a:t>programa – FINANČNI INSTRUMENTI iz ESRR</a:t>
            </a:r>
            <a:endParaRPr lang="sl-SI" sz="2400">
              <a:solidFill>
                <a:srgbClr val="034EA2"/>
              </a:solidFill>
              <a:effectLst>
                <a:outerShdw blurRad="38100" dist="38100" dir="2700000" algn="tl">
                  <a:srgbClr val="000000">
                    <a:alpha val="43137"/>
                  </a:srgbClr>
                </a:outerShdw>
              </a:effectLst>
              <a:latin typeface="Republika" panose="02000506040000020004" pitchFamily="2" charset="-18"/>
            </a:endParaRPr>
          </a:p>
        </p:txBody>
      </p:sp>
      <p:sp>
        <p:nvSpPr>
          <p:cNvPr id="3" name="Označba mesta vsebine 2"/>
          <p:cNvSpPr>
            <a:spLocks noGrp="1"/>
          </p:cNvSpPr>
          <p:nvPr>
            <p:ph idx="1"/>
          </p:nvPr>
        </p:nvSpPr>
        <p:spPr>
          <a:xfrm>
            <a:off x="838200" y="1262128"/>
            <a:ext cx="10515600" cy="4561684"/>
          </a:xfrm>
        </p:spPr>
        <p:txBody>
          <a:bodyPr vert="horz" lIns="91440" tIns="45720" rIns="91440" bIns="45720" rtlCol="0" anchor="t">
            <a:noAutofit/>
          </a:bodyPr>
          <a:lstStyle/>
          <a:p>
            <a:pPr algn="just"/>
            <a:r>
              <a:rPr lang="sl-SI" sz="2400" b="1" dirty="0">
                <a:solidFill>
                  <a:srgbClr val="000000"/>
                </a:solidFill>
                <a:latin typeface="Calibri"/>
                <a:ea typeface="Calibri"/>
                <a:cs typeface="Calibri"/>
              </a:rPr>
              <a:t>Marec 2025 </a:t>
            </a:r>
            <a:endParaRPr lang="en-US" sz="2400" b="1" dirty="0">
              <a:solidFill>
                <a:srgbClr val="000000"/>
              </a:solidFill>
              <a:latin typeface="Calibri"/>
              <a:ea typeface="Calibri"/>
              <a:cs typeface="Calibri"/>
            </a:endParaRPr>
          </a:p>
          <a:p>
            <a:pPr lvl="1" algn="just">
              <a:buFont typeface="Courier New" panose="020B0604020202020204" pitchFamily="34" charset="0"/>
              <a:buChar char="o"/>
            </a:pPr>
            <a:r>
              <a:rPr lang="sl-SI" dirty="0">
                <a:solidFill>
                  <a:srgbClr val="000000"/>
                </a:solidFill>
                <a:latin typeface="Calibri"/>
                <a:ea typeface="Calibri"/>
                <a:cs typeface="Calibri"/>
              </a:rPr>
              <a:t>Odločitev o podpori, ki jo je izdal organ upravljanja </a:t>
            </a:r>
            <a:endParaRPr lang="en-US" dirty="0">
              <a:solidFill>
                <a:srgbClr val="000000"/>
              </a:solidFill>
              <a:latin typeface="Calibri"/>
              <a:ea typeface="Calibri"/>
              <a:cs typeface="Calibri"/>
            </a:endParaRPr>
          </a:p>
          <a:p>
            <a:pPr lvl="1" algn="just">
              <a:buFont typeface="Courier New" panose="020B0604020202020204" pitchFamily="34" charset="0"/>
              <a:buChar char="o"/>
            </a:pPr>
            <a:r>
              <a:rPr lang="sl-SI" dirty="0">
                <a:solidFill>
                  <a:srgbClr val="000000"/>
                </a:solidFill>
                <a:latin typeface="Calibri"/>
                <a:ea typeface="Calibri"/>
                <a:cs typeface="Calibri"/>
              </a:rPr>
              <a:t>Sporazum o financiranju je bil podpisan med PT in HS </a:t>
            </a:r>
            <a:endParaRPr lang="en-US" dirty="0">
              <a:solidFill>
                <a:srgbClr val="000000"/>
              </a:solidFill>
              <a:latin typeface="Calibri"/>
              <a:ea typeface="Calibri"/>
              <a:cs typeface="Calibri"/>
            </a:endParaRPr>
          </a:p>
          <a:p>
            <a:pPr lvl="1" algn="just">
              <a:buFont typeface="Courier New" panose="020B0604020202020204" pitchFamily="34" charset="0"/>
              <a:buChar char="o"/>
            </a:pPr>
            <a:r>
              <a:rPr lang="sl-SI" dirty="0">
                <a:solidFill>
                  <a:srgbClr val="000000"/>
                </a:solidFill>
                <a:latin typeface="Calibri"/>
                <a:ea typeface="Calibri"/>
                <a:cs typeface="Calibri"/>
              </a:rPr>
              <a:t>predplačilo 30 % v aprilu 2025 – 57 milijonov EUR</a:t>
            </a:r>
            <a:endParaRPr lang="en-US" dirty="0">
              <a:solidFill>
                <a:srgbClr val="000000"/>
              </a:solidFill>
              <a:latin typeface="Calibri"/>
              <a:ea typeface="Calibri"/>
              <a:cs typeface="Calibri"/>
            </a:endParaRPr>
          </a:p>
          <a:p>
            <a:pPr algn="just"/>
            <a:r>
              <a:rPr lang="sl-SI" sz="2400" b="1" dirty="0">
                <a:solidFill>
                  <a:srgbClr val="000000"/>
                </a:solidFill>
                <a:latin typeface="Calibri"/>
                <a:ea typeface="Calibri"/>
                <a:cs typeface="Calibri"/>
              </a:rPr>
              <a:t>Holdinški sklad – SID banka bo plasirala na trg finančne instrumente:</a:t>
            </a:r>
            <a:endParaRPr lang="en-US" sz="2400" b="1" dirty="0">
              <a:solidFill>
                <a:srgbClr val="000000"/>
              </a:solidFill>
              <a:latin typeface="Calibri"/>
              <a:ea typeface="Calibri"/>
              <a:cs typeface="Calibri"/>
            </a:endParaRPr>
          </a:p>
          <a:p>
            <a:pPr lvl="1" algn="just">
              <a:buFont typeface="Courier New" panose="020B0604020202020204" pitchFamily="34" charset="0"/>
              <a:buChar char="o"/>
            </a:pPr>
            <a:r>
              <a:rPr lang="sl-SI" b="1" dirty="0">
                <a:solidFill>
                  <a:srgbClr val="000000"/>
                </a:solidFill>
                <a:latin typeface="Calibri"/>
                <a:ea typeface="Calibri"/>
                <a:cs typeface="Calibri"/>
              </a:rPr>
              <a:t>FI Energetska učinkovitost</a:t>
            </a:r>
            <a:r>
              <a:rPr lang="sl-SI" dirty="0">
                <a:solidFill>
                  <a:srgbClr val="000000"/>
                </a:solidFill>
                <a:latin typeface="Calibri"/>
                <a:ea typeface="Calibri"/>
                <a:cs typeface="Calibri"/>
              </a:rPr>
              <a:t> (RSO2.1) v januarju 2026 </a:t>
            </a:r>
            <a:endParaRPr lang="en-US" dirty="0">
              <a:solidFill>
                <a:srgbClr val="000000"/>
              </a:solidFill>
              <a:latin typeface="Calibri"/>
              <a:ea typeface="Calibri"/>
              <a:cs typeface="Calibri"/>
            </a:endParaRPr>
          </a:p>
          <a:p>
            <a:pPr lvl="2" algn="just">
              <a:buFont typeface="Wingdings" panose="020B0604020202020204" pitchFamily="34" charset="0"/>
              <a:buChar char="§"/>
            </a:pPr>
            <a:r>
              <a:rPr lang="sl-SI" sz="2400" dirty="0">
                <a:solidFill>
                  <a:srgbClr val="000000"/>
                </a:solidFill>
                <a:latin typeface="Calibri"/>
                <a:ea typeface="Calibri"/>
                <a:cs typeface="Calibri"/>
              </a:rPr>
              <a:t>Posebni sklad – EKO SKLAD </a:t>
            </a:r>
            <a:endParaRPr lang="en-US" sz="2400" dirty="0">
              <a:solidFill>
                <a:srgbClr val="000000"/>
              </a:solidFill>
              <a:latin typeface="Calibri"/>
              <a:ea typeface="Calibri"/>
              <a:cs typeface="Calibri"/>
            </a:endParaRPr>
          </a:p>
          <a:p>
            <a:pPr lvl="1" algn="just">
              <a:buFont typeface="Courier New" panose="020B0604020202020204" pitchFamily="34" charset="0"/>
              <a:buChar char="o"/>
            </a:pPr>
            <a:r>
              <a:rPr lang="sl-SI" b="1" dirty="0">
                <a:solidFill>
                  <a:srgbClr val="000000"/>
                </a:solidFill>
                <a:latin typeface="Calibri"/>
                <a:ea typeface="Calibri"/>
                <a:cs typeface="Calibri"/>
              </a:rPr>
              <a:t>FI </a:t>
            </a:r>
            <a:r>
              <a:rPr lang="sl-SI" b="1" dirty="0" err="1">
                <a:solidFill>
                  <a:srgbClr val="000000"/>
                </a:solidFill>
                <a:latin typeface="Calibri"/>
                <a:ea typeface="Calibri"/>
                <a:cs typeface="Calibri"/>
              </a:rPr>
              <a:t>Blending</a:t>
            </a:r>
            <a:r>
              <a:rPr lang="sl-SI" b="1" dirty="0">
                <a:solidFill>
                  <a:srgbClr val="000000"/>
                </a:solidFill>
                <a:latin typeface="Calibri"/>
                <a:ea typeface="Calibri"/>
                <a:cs typeface="Calibri"/>
              </a:rPr>
              <a:t> les </a:t>
            </a:r>
            <a:r>
              <a:rPr lang="sl-SI" dirty="0">
                <a:solidFill>
                  <a:srgbClr val="000000"/>
                </a:solidFill>
                <a:latin typeface="Calibri"/>
                <a:ea typeface="Calibri"/>
                <a:cs typeface="Calibri"/>
              </a:rPr>
              <a:t>(RSO2.6) v januarju 2026 </a:t>
            </a:r>
            <a:endParaRPr lang="en-US" dirty="0">
              <a:solidFill>
                <a:srgbClr val="000000"/>
              </a:solidFill>
              <a:latin typeface="Calibri"/>
              <a:ea typeface="Calibri"/>
              <a:cs typeface="Calibri"/>
            </a:endParaRPr>
          </a:p>
          <a:p>
            <a:pPr lvl="2" algn="just">
              <a:buFont typeface="Wingdings" panose="020B0604020202020204" pitchFamily="34" charset="0"/>
              <a:buChar char="§"/>
            </a:pPr>
            <a:r>
              <a:rPr lang="sl-SI" sz="2400" dirty="0">
                <a:solidFill>
                  <a:srgbClr val="000000"/>
                </a:solidFill>
                <a:latin typeface="Calibri"/>
                <a:ea typeface="Calibri"/>
                <a:cs typeface="Calibri"/>
              </a:rPr>
              <a:t>Posebni sklad – Slovenski podjetniški sklad </a:t>
            </a:r>
            <a:endParaRPr lang="en-US" sz="2400" dirty="0">
              <a:solidFill>
                <a:srgbClr val="000000"/>
              </a:solidFill>
              <a:latin typeface="Calibri"/>
              <a:ea typeface="Calibri"/>
              <a:cs typeface="Calibri"/>
            </a:endParaRPr>
          </a:p>
          <a:p>
            <a:pPr lvl="1" algn="just">
              <a:buFont typeface="Courier New" panose="020B0604020202020204" pitchFamily="34" charset="0"/>
              <a:buChar char="o"/>
            </a:pPr>
            <a:r>
              <a:rPr lang="sl-SI" dirty="0">
                <a:solidFill>
                  <a:srgbClr val="000000"/>
                </a:solidFill>
                <a:latin typeface="Calibri"/>
                <a:ea typeface="Calibri"/>
                <a:cs typeface="Calibri"/>
              </a:rPr>
              <a:t>FI Garancije (RSO1.3) v marcu 2026 za MSP </a:t>
            </a:r>
            <a:endParaRPr lang="en-US" dirty="0">
              <a:solidFill>
                <a:srgbClr val="000000"/>
              </a:solidFill>
              <a:latin typeface="Calibri"/>
              <a:ea typeface="Calibri"/>
              <a:cs typeface="Calibri"/>
            </a:endParaRPr>
          </a:p>
          <a:p>
            <a:pPr lvl="2" algn="just">
              <a:buFont typeface="Wingdings" panose="020B0604020202020204" pitchFamily="34" charset="0"/>
              <a:buChar char="§"/>
            </a:pPr>
            <a:r>
              <a:rPr lang="sl-SI" sz="2400" dirty="0">
                <a:solidFill>
                  <a:srgbClr val="000000"/>
                </a:solidFill>
                <a:latin typeface="Calibri"/>
                <a:ea typeface="Calibri"/>
                <a:cs typeface="Calibri"/>
              </a:rPr>
              <a:t>Posebni sklad – Slovenski podjetniški sklad</a:t>
            </a:r>
            <a:endParaRPr lang="en-US" sz="2400" dirty="0">
              <a:solidFill>
                <a:srgbClr val="000000"/>
              </a:solidFill>
              <a:latin typeface="Calibri"/>
              <a:ea typeface="Calibri"/>
              <a:cs typeface="Calibri"/>
            </a:endParaRPr>
          </a:p>
          <a:p>
            <a:pPr marL="0" indent="0" algn="just">
              <a:buNone/>
            </a:pPr>
            <a:endParaRPr lang="sl-SI" sz="1600" dirty="0">
              <a:latin typeface="Republika" panose="02000506040000020004" pitchFamily="2" charset="-18"/>
            </a:endParaRPr>
          </a:p>
        </p:txBody>
      </p:sp>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7216" y="6033143"/>
            <a:ext cx="2689861" cy="564319"/>
          </a:xfrm>
          <a:prstGeom prst="rect">
            <a:avLst/>
          </a:prstGeom>
        </p:spPr>
      </p:pic>
      <p:pic>
        <p:nvPicPr>
          <p:cNvPr id="5" name="Picture 4" descr="Logo image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29" y="6081245"/>
            <a:ext cx="1050232" cy="51621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Kolenski povezovalnik 6"/>
          <p:cNvCxnSpPr/>
          <p:nvPr/>
        </p:nvCxnSpPr>
        <p:spPr>
          <a:xfrm flipV="1">
            <a:off x="245807" y="304566"/>
            <a:ext cx="3736258" cy="2637408"/>
          </a:xfrm>
          <a:prstGeom prst="bentConnector3">
            <a:avLst>
              <a:gd name="adj1" fmla="val 0"/>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Kolenski povezovalnik 7"/>
          <p:cNvCxnSpPr/>
          <p:nvPr/>
        </p:nvCxnSpPr>
        <p:spPr>
          <a:xfrm flipV="1">
            <a:off x="8514735" y="4197949"/>
            <a:ext cx="3342968" cy="2408904"/>
          </a:xfrm>
          <a:prstGeom prst="bentConnector3">
            <a:avLst>
              <a:gd name="adj1" fmla="val 100294"/>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18948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1E4468-2DEA-8D4D-7DFC-3580E20E00F4}"/>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FEE1D77F-D3DF-9EF8-EA8B-A0964F3B07BB}"/>
              </a:ext>
            </a:extLst>
          </p:cNvPr>
          <p:cNvSpPr>
            <a:spLocks noGrp="1"/>
          </p:cNvSpPr>
          <p:nvPr>
            <p:ph type="title"/>
          </p:nvPr>
        </p:nvSpPr>
        <p:spPr>
          <a:xfrm>
            <a:off x="838200" y="301625"/>
            <a:ext cx="10515600" cy="1019976"/>
          </a:xfrm>
        </p:spPr>
        <p:txBody>
          <a:bodyPr>
            <a:normAutofit/>
          </a:bodyPr>
          <a:lstStyle/>
          <a:p>
            <a:r>
              <a:rPr kumimoji="0" lang="sl-SI" sz="2800" i="0" u="none" strike="noStrike" kern="1200" cap="none" spc="0" normalizeH="0" baseline="0" noProof="0">
                <a:ln>
                  <a:noFill/>
                </a:ln>
                <a:solidFill>
                  <a:srgbClr val="034EA2"/>
                </a:solidFill>
                <a:effectLst>
                  <a:outerShdw blurRad="38100" dist="38100" dir="2700000" algn="tl">
                    <a:srgbClr val="000000">
                      <a:alpha val="43137"/>
                    </a:srgbClr>
                  </a:outerShdw>
                </a:effectLst>
                <a:uLnTx/>
                <a:uFillTx/>
                <a:latin typeface="Republika"/>
              </a:rPr>
              <a:t>Napredek pri izvajanju </a:t>
            </a:r>
            <a:r>
              <a:rPr lang="sl-SI" sz="2400">
                <a:solidFill>
                  <a:srgbClr val="034EA2"/>
                </a:solidFill>
                <a:effectLst>
                  <a:outerShdw blurRad="38100" dist="38100" dir="2700000" algn="tl">
                    <a:srgbClr val="000000">
                      <a:alpha val="43137"/>
                    </a:srgbClr>
                  </a:outerShdw>
                </a:effectLst>
                <a:latin typeface="Republika"/>
              </a:rPr>
              <a:t>programa – FINANČNI INSTRUMENTI iz ESS+</a:t>
            </a:r>
            <a:endParaRPr lang="sl-SI" sz="2400">
              <a:solidFill>
                <a:srgbClr val="034EA2"/>
              </a:solidFill>
              <a:effectLst>
                <a:outerShdw blurRad="38100" dist="38100" dir="2700000" algn="tl">
                  <a:srgbClr val="000000">
                    <a:alpha val="43137"/>
                  </a:srgbClr>
                </a:outerShdw>
              </a:effectLst>
              <a:latin typeface="Republika" panose="02000506040000020004" pitchFamily="2" charset="-18"/>
            </a:endParaRPr>
          </a:p>
        </p:txBody>
      </p:sp>
      <p:sp>
        <p:nvSpPr>
          <p:cNvPr id="3" name="Označba mesta vsebine 2">
            <a:extLst>
              <a:ext uri="{FF2B5EF4-FFF2-40B4-BE49-F238E27FC236}">
                <a16:creationId xmlns:a16="http://schemas.microsoft.com/office/drawing/2014/main" id="{677C8BD3-B2B1-0441-A6F7-A8090D4D1367}"/>
              </a:ext>
            </a:extLst>
          </p:cNvPr>
          <p:cNvSpPr>
            <a:spLocks noGrp="1"/>
          </p:cNvSpPr>
          <p:nvPr>
            <p:ph idx="1"/>
          </p:nvPr>
        </p:nvSpPr>
        <p:spPr>
          <a:xfrm>
            <a:off x="838200" y="1275675"/>
            <a:ext cx="10515600" cy="3334019"/>
          </a:xfrm>
        </p:spPr>
        <p:txBody>
          <a:bodyPr vert="horz" lIns="91440" tIns="45720" rIns="91440" bIns="45720" rtlCol="0" anchor="t">
            <a:noAutofit/>
          </a:bodyPr>
          <a:lstStyle/>
          <a:p>
            <a:pPr algn="just"/>
            <a:r>
              <a:rPr lang="sl-SI" sz="1800" b="1" dirty="0">
                <a:ea typeface="Calibri"/>
                <a:cs typeface="Calibri"/>
              </a:rPr>
              <a:t>PILOTNI PROJEKT v skupni vrednosti 10 mio EUR – Finančni instrument za delavske odkupe v okviru ESF+</a:t>
            </a:r>
            <a:endParaRPr lang="en-US" sz="1800" b="1" dirty="0">
              <a:ea typeface="Calibri"/>
              <a:cs typeface="Calibri"/>
            </a:endParaRPr>
          </a:p>
          <a:p>
            <a:pPr algn="just"/>
            <a:r>
              <a:rPr lang="sl-SI" sz="1800" b="1" dirty="0">
                <a:ea typeface="Calibri"/>
                <a:cs typeface="Calibri"/>
              </a:rPr>
              <a:t>Marec 2025</a:t>
            </a:r>
            <a:r>
              <a:rPr lang="sl-SI" sz="1800" dirty="0">
                <a:ea typeface="Calibri"/>
                <a:cs typeface="Calibri"/>
              </a:rPr>
              <a:t> – sprememba programa je vključila FI za delavske odkupe (WBO) v ESF+ v okviru posebnega cilja ESO4.4</a:t>
            </a:r>
          </a:p>
          <a:p>
            <a:pPr algn="just"/>
            <a:r>
              <a:rPr lang="sl-SI" sz="1800" b="1" dirty="0">
                <a:ea typeface="Calibri"/>
                <a:cs typeface="Calibri"/>
              </a:rPr>
              <a:t>Avgust 2025</a:t>
            </a:r>
            <a:r>
              <a:rPr lang="sl-SI" sz="1800" dirty="0">
                <a:ea typeface="Calibri"/>
                <a:cs typeface="Calibri"/>
              </a:rPr>
              <a:t> – Ministrstvo za delo, družino in socialne zadeve pripravi Načrt finančne izvedbe za finančni instrument</a:t>
            </a:r>
          </a:p>
          <a:p>
            <a:pPr algn="just"/>
            <a:r>
              <a:rPr lang="sl-SI" sz="1800" b="1" dirty="0">
                <a:ea typeface="Calibri"/>
                <a:cs typeface="Calibri"/>
              </a:rPr>
              <a:t>24. oktober 2025</a:t>
            </a:r>
            <a:r>
              <a:rPr lang="sl-SI" sz="1800" dirty="0">
                <a:ea typeface="Calibri"/>
                <a:cs typeface="Calibri"/>
              </a:rPr>
              <a:t> – sprejeta zakonodaja ESOP – Zakon o delavskih zadrugah</a:t>
            </a:r>
          </a:p>
          <a:p>
            <a:pPr algn="just"/>
            <a:r>
              <a:rPr lang="sl-SI" sz="1800" b="1" dirty="0">
                <a:ea typeface="Calibri"/>
                <a:cs typeface="Calibri"/>
              </a:rPr>
              <a:t>Oktober 2025</a:t>
            </a:r>
            <a:r>
              <a:rPr lang="sl-SI" sz="1800" dirty="0">
                <a:ea typeface="Calibri"/>
                <a:cs typeface="Calibri"/>
              </a:rPr>
              <a:t> – Končno poročilo o oceni tržne vrzeli pri delavskih odkupih ter predlog zasnove finančnih instrumentov</a:t>
            </a:r>
          </a:p>
          <a:p>
            <a:pPr algn="just"/>
            <a:r>
              <a:rPr lang="sl-SI" sz="1800" b="1" dirty="0" err="1">
                <a:ea typeface="+mn-lt"/>
                <a:cs typeface="+mn-lt"/>
              </a:rPr>
              <a:t>Časovnica</a:t>
            </a:r>
            <a:r>
              <a:rPr lang="sl-SI" sz="1800" b="1" dirty="0">
                <a:ea typeface="+mn-lt"/>
                <a:cs typeface="+mn-lt"/>
              </a:rPr>
              <a:t> izvajanja FI za delavske odkupe v okviru ESF+</a:t>
            </a:r>
            <a:endParaRPr lang="sl-SI" sz="1800" dirty="0">
              <a:ea typeface="Calibri"/>
              <a:cs typeface="Calibri"/>
            </a:endParaRPr>
          </a:p>
          <a:p>
            <a:pPr lvl="1" algn="just">
              <a:buFont typeface="Courier New" panose="020B0604020202020204" pitchFamily="34" charset="0"/>
              <a:buChar char="o"/>
            </a:pPr>
            <a:r>
              <a:rPr lang="sl-SI" sz="1800" b="1" dirty="0">
                <a:ea typeface="+mn-lt"/>
                <a:cs typeface="+mn-lt"/>
              </a:rPr>
              <a:t>December 2025</a:t>
            </a:r>
            <a:r>
              <a:rPr lang="sl-SI" sz="1800" dirty="0">
                <a:ea typeface="+mn-lt"/>
                <a:cs typeface="+mn-lt"/>
              </a:rPr>
              <a:t> – imenovanje posredniškega organa</a:t>
            </a:r>
            <a:endParaRPr lang="sl-SI" sz="1800" dirty="0">
              <a:ea typeface="Calibri"/>
              <a:cs typeface="Calibri"/>
            </a:endParaRPr>
          </a:p>
          <a:p>
            <a:pPr lvl="1" algn="just">
              <a:buFont typeface="Courier New" panose="020B0604020202020204" pitchFamily="34" charset="0"/>
              <a:buChar char="o"/>
            </a:pPr>
            <a:r>
              <a:rPr lang="sl-SI" sz="1800" b="1" dirty="0">
                <a:ea typeface="+mn-lt"/>
                <a:cs typeface="+mn-lt"/>
              </a:rPr>
              <a:t>Februar 2026</a:t>
            </a:r>
            <a:r>
              <a:rPr lang="sl-SI" sz="1800" dirty="0">
                <a:ea typeface="+mn-lt"/>
                <a:cs typeface="+mn-lt"/>
              </a:rPr>
              <a:t> – določitev strukture krovnega sklada ali posebnega sklada</a:t>
            </a:r>
            <a:endParaRPr lang="sl-SI" sz="1800" dirty="0">
              <a:ea typeface="Calibri"/>
              <a:cs typeface="Calibri"/>
            </a:endParaRPr>
          </a:p>
          <a:p>
            <a:pPr lvl="1" algn="just">
              <a:buFont typeface="Courier New" panose="020B0604020202020204" pitchFamily="34" charset="0"/>
              <a:buChar char="o"/>
            </a:pPr>
            <a:r>
              <a:rPr lang="sl-SI" sz="1800" b="1" dirty="0">
                <a:ea typeface="+mn-lt"/>
                <a:cs typeface="+mn-lt"/>
              </a:rPr>
              <a:t>April 2026</a:t>
            </a:r>
            <a:r>
              <a:rPr lang="sl-SI" sz="1800" dirty="0">
                <a:ea typeface="+mn-lt"/>
                <a:cs typeface="+mn-lt"/>
              </a:rPr>
              <a:t> – odločitev organa upravljanja o podpori za FI za delavske odkupe v ESF+</a:t>
            </a:r>
            <a:endParaRPr lang="sl-SI" sz="1800" dirty="0">
              <a:ea typeface="Calibri"/>
              <a:cs typeface="Calibri"/>
            </a:endParaRPr>
          </a:p>
          <a:p>
            <a:pPr lvl="1" algn="just">
              <a:buFont typeface="Courier New" panose="020B0604020202020204" pitchFamily="34" charset="0"/>
              <a:buChar char="o"/>
            </a:pPr>
            <a:r>
              <a:rPr lang="sl-SI" sz="1800" b="1" dirty="0">
                <a:ea typeface="+mn-lt"/>
                <a:cs typeface="+mn-lt"/>
              </a:rPr>
              <a:t>Junij 2026</a:t>
            </a:r>
            <a:r>
              <a:rPr lang="sl-SI" sz="1800" dirty="0">
                <a:ea typeface="+mn-lt"/>
                <a:cs typeface="+mn-lt"/>
              </a:rPr>
              <a:t> – podpis pogodbe o financiranju</a:t>
            </a:r>
            <a:endParaRPr lang="sl-SI" sz="1800" dirty="0">
              <a:ea typeface="Calibri"/>
              <a:cs typeface="Calibri"/>
            </a:endParaRPr>
          </a:p>
          <a:p>
            <a:pPr lvl="1" algn="just">
              <a:buFont typeface="Courier New" panose="020B0604020202020204" pitchFamily="34" charset="0"/>
              <a:buChar char="o"/>
            </a:pPr>
            <a:r>
              <a:rPr lang="sl-SI" sz="1800" b="1" dirty="0">
                <a:ea typeface="+mn-lt"/>
                <a:cs typeface="+mn-lt"/>
              </a:rPr>
              <a:t>Oktober 2026</a:t>
            </a:r>
            <a:r>
              <a:rPr lang="sl-SI" sz="1800" dirty="0">
                <a:ea typeface="+mn-lt"/>
                <a:cs typeface="+mn-lt"/>
              </a:rPr>
              <a:t> – zagon finančnega instrumenta za delavske odkupe v ESF+</a:t>
            </a:r>
            <a:endParaRPr lang="sl-SI" sz="1800" dirty="0">
              <a:ea typeface="Calibri"/>
              <a:cs typeface="Calibri"/>
            </a:endParaRPr>
          </a:p>
          <a:p>
            <a:pPr marL="0" indent="0" algn="just">
              <a:buNone/>
            </a:pPr>
            <a:endParaRPr lang="sl-SI" sz="1600" dirty="0">
              <a:latin typeface="Republika" panose="02000506040000020004" pitchFamily="2" charset="-18"/>
              <a:ea typeface="Calibri"/>
              <a:cs typeface="Calibri"/>
            </a:endParaRPr>
          </a:p>
        </p:txBody>
      </p:sp>
      <p:pic>
        <p:nvPicPr>
          <p:cNvPr id="4" name="Slika 3">
            <a:extLst>
              <a:ext uri="{FF2B5EF4-FFF2-40B4-BE49-F238E27FC236}">
                <a16:creationId xmlns:a16="http://schemas.microsoft.com/office/drawing/2014/main" id="{ECB7DB7A-0626-66F3-EEC6-4B87D36684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7216" y="6033143"/>
            <a:ext cx="2689861" cy="564319"/>
          </a:xfrm>
          <a:prstGeom prst="rect">
            <a:avLst/>
          </a:prstGeom>
        </p:spPr>
      </p:pic>
      <p:pic>
        <p:nvPicPr>
          <p:cNvPr id="5" name="Picture 4" descr="Logo image name">
            <a:extLst>
              <a:ext uri="{FF2B5EF4-FFF2-40B4-BE49-F238E27FC236}">
                <a16:creationId xmlns:a16="http://schemas.microsoft.com/office/drawing/2014/main" id="{A8A063BD-844E-9E46-8429-4D00772575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29" y="6081245"/>
            <a:ext cx="1050232" cy="51621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Kolenski povezovalnik 6">
            <a:extLst>
              <a:ext uri="{FF2B5EF4-FFF2-40B4-BE49-F238E27FC236}">
                <a16:creationId xmlns:a16="http://schemas.microsoft.com/office/drawing/2014/main" id="{4723288C-0399-A7C6-A0C6-853A3BB4D95C}"/>
              </a:ext>
            </a:extLst>
          </p:cNvPr>
          <p:cNvCxnSpPr/>
          <p:nvPr/>
        </p:nvCxnSpPr>
        <p:spPr>
          <a:xfrm flipV="1">
            <a:off x="245807" y="304566"/>
            <a:ext cx="3736258" cy="2637408"/>
          </a:xfrm>
          <a:prstGeom prst="bentConnector3">
            <a:avLst>
              <a:gd name="adj1" fmla="val 0"/>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Kolenski povezovalnik 7">
            <a:extLst>
              <a:ext uri="{FF2B5EF4-FFF2-40B4-BE49-F238E27FC236}">
                <a16:creationId xmlns:a16="http://schemas.microsoft.com/office/drawing/2014/main" id="{C703CA3D-BCDE-C87B-5AA0-4DD4DAA88130}"/>
              </a:ext>
            </a:extLst>
          </p:cNvPr>
          <p:cNvCxnSpPr/>
          <p:nvPr/>
        </p:nvCxnSpPr>
        <p:spPr>
          <a:xfrm flipV="1">
            <a:off x="8514735" y="4197949"/>
            <a:ext cx="3342968" cy="2408904"/>
          </a:xfrm>
          <a:prstGeom prst="bentConnector3">
            <a:avLst>
              <a:gd name="adj1" fmla="val 100294"/>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5000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BDCA6D-1E91-64FA-1CF0-99DB070A6A88}"/>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24B6AB98-96D9-0DF2-5727-BDF5EA06BEF2}"/>
              </a:ext>
            </a:extLst>
          </p:cNvPr>
          <p:cNvSpPr>
            <a:spLocks noGrp="1"/>
          </p:cNvSpPr>
          <p:nvPr>
            <p:ph type="title"/>
          </p:nvPr>
        </p:nvSpPr>
        <p:spPr>
          <a:xfrm>
            <a:off x="838200" y="301625"/>
            <a:ext cx="10515600" cy="769605"/>
          </a:xfrm>
        </p:spPr>
        <p:txBody>
          <a:bodyPr>
            <a:normAutofit/>
          </a:bodyPr>
          <a:lstStyle/>
          <a:p>
            <a:r>
              <a:rPr kumimoji="0" lang="sl-SI" sz="2800" i="0" u="none" strike="noStrike" kern="1200" cap="none" spc="0" normalizeH="0" baseline="0" noProof="0">
                <a:ln>
                  <a:noFill/>
                </a:ln>
                <a:solidFill>
                  <a:srgbClr val="034EA2"/>
                </a:solidFill>
                <a:effectLst>
                  <a:outerShdw blurRad="38100" dist="38100" dir="2700000" algn="tl">
                    <a:srgbClr val="000000">
                      <a:alpha val="43137"/>
                    </a:srgbClr>
                  </a:outerShdw>
                </a:effectLst>
                <a:uLnTx/>
                <a:uFillTx/>
                <a:latin typeface="Republika"/>
              </a:rPr>
              <a:t>Napredek pri izvajanju </a:t>
            </a:r>
            <a:r>
              <a:rPr lang="sl-SI" sz="2400">
                <a:solidFill>
                  <a:srgbClr val="034EA2"/>
                </a:solidFill>
                <a:effectLst>
                  <a:outerShdw blurRad="38100" dist="38100" dir="2700000" algn="tl">
                    <a:srgbClr val="000000">
                      <a:alpha val="43137"/>
                    </a:srgbClr>
                  </a:outerShdw>
                </a:effectLst>
                <a:latin typeface="Republika"/>
              </a:rPr>
              <a:t>programa –  Posebna področja</a:t>
            </a:r>
            <a:endParaRPr lang="sl-SI" sz="2400">
              <a:solidFill>
                <a:srgbClr val="034EA2"/>
              </a:solidFill>
              <a:effectLst>
                <a:outerShdw blurRad="38100" dist="38100" dir="2700000" algn="tl">
                  <a:srgbClr val="000000">
                    <a:alpha val="43137"/>
                  </a:srgbClr>
                </a:outerShdw>
              </a:effectLst>
              <a:latin typeface="Republika" panose="02000506040000020004" pitchFamily="2" charset="-18"/>
            </a:endParaRPr>
          </a:p>
        </p:txBody>
      </p:sp>
      <p:sp>
        <p:nvSpPr>
          <p:cNvPr id="3" name="Označba mesta vsebine 2">
            <a:extLst>
              <a:ext uri="{FF2B5EF4-FFF2-40B4-BE49-F238E27FC236}">
                <a16:creationId xmlns:a16="http://schemas.microsoft.com/office/drawing/2014/main" id="{1FD17197-5AA3-1F0D-1B89-A29B17FC1E4C}"/>
              </a:ext>
            </a:extLst>
          </p:cNvPr>
          <p:cNvSpPr>
            <a:spLocks noGrp="1"/>
          </p:cNvSpPr>
          <p:nvPr>
            <p:ph idx="1"/>
          </p:nvPr>
        </p:nvSpPr>
        <p:spPr>
          <a:xfrm>
            <a:off x="838200" y="1069935"/>
            <a:ext cx="10848304" cy="5018973"/>
          </a:xfrm>
        </p:spPr>
        <p:txBody>
          <a:bodyPr vert="horz" lIns="91440" tIns="45720" rIns="91440" bIns="45720" rtlCol="0" anchor="t">
            <a:noAutofit/>
          </a:bodyPr>
          <a:lstStyle/>
          <a:p>
            <a:pPr algn="just">
              <a:buNone/>
            </a:pPr>
            <a:r>
              <a:rPr lang="sl-SI" sz="1700" b="1">
                <a:solidFill>
                  <a:srgbClr val="000000"/>
                </a:solidFill>
                <a:latin typeface="Calibri"/>
                <a:ea typeface="Calibri"/>
                <a:cs typeface="Calibri"/>
              </a:rPr>
              <a:t>Vključevanje načela, da se ne škoduje bistveno - DNSH:</a:t>
            </a:r>
            <a:endParaRPr lang="sl-SI" sz="1700">
              <a:ea typeface="Calibri"/>
              <a:cs typeface="Calibri"/>
            </a:endParaRPr>
          </a:p>
          <a:p>
            <a:pPr lvl="1" algn="just">
              <a:buNone/>
            </a:pPr>
            <a:r>
              <a:rPr lang="sl-SI" sz="1700">
                <a:solidFill>
                  <a:srgbClr val="000000"/>
                </a:solidFill>
                <a:latin typeface="Calibri"/>
                <a:ea typeface="Calibri"/>
                <a:cs typeface="Arial"/>
              </a:rPr>
              <a:t>•</a:t>
            </a:r>
            <a:r>
              <a:rPr lang="sl-SI" sz="1700">
                <a:solidFill>
                  <a:srgbClr val="000000"/>
                </a:solidFill>
                <a:latin typeface="Calibri"/>
                <a:ea typeface="Calibri"/>
                <a:cs typeface="Calibri"/>
              </a:rPr>
              <a:t>Izdaja smernic OU za uporabo načela DNSH (verzija 1 -junij 2023, verzija 2 – junij 2024) </a:t>
            </a:r>
            <a:endParaRPr lang="sl-SI" sz="1700">
              <a:ea typeface="Calibri"/>
              <a:cs typeface="Calibri"/>
            </a:endParaRPr>
          </a:p>
          <a:p>
            <a:pPr lvl="1" algn="just">
              <a:buNone/>
            </a:pPr>
            <a:r>
              <a:rPr lang="sl-SI" sz="1700">
                <a:solidFill>
                  <a:srgbClr val="000000"/>
                </a:solidFill>
                <a:latin typeface="Calibri"/>
                <a:ea typeface="Calibri"/>
                <a:cs typeface="Arial"/>
              </a:rPr>
              <a:t>•</a:t>
            </a:r>
            <a:r>
              <a:rPr lang="sl-SI" sz="1700">
                <a:solidFill>
                  <a:srgbClr val="000000"/>
                </a:solidFill>
                <a:latin typeface="Calibri"/>
                <a:ea typeface="Calibri"/>
                <a:cs typeface="Calibri"/>
              </a:rPr>
              <a:t>Izvedba delavnic za različne deležnike, vključene v izvajanje EKP (3x v letu 2023, 2x v letu 2024 in 1x v letu 2025)</a:t>
            </a:r>
            <a:endParaRPr lang="sl-SI" sz="1700">
              <a:ea typeface="Calibri"/>
              <a:cs typeface="Calibri"/>
            </a:endParaRPr>
          </a:p>
          <a:p>
            <a:pPr lvl="1" algn="just">
              <a:buNone/>
            </a:pPr>
            <a:r>
              <a:rPr lang="sl-SI" sz="1700">
                <a:solidFill>
                  <a:srgbClr val="000000"/>
                </a:solidFill>
                <a:latin typeface="Calibri"/>
                <a:ea typeface="Calibri"/>
                <a:cs typeface="Arial"/>
              </a:rPr>
              <a:t>•</a:t>
            </a:r>
            <a:r>
              <a:rPr lang="sl-SI" sz="1700">
                <a:solidFill>
                  <a:srgbClr val="000000"/>
                </a:solidFill>
                <a:ea typeface="Calibri"/>
                <a:cs typeface="Calibri"/>
              </a:rPr>
              <a:t>Pri vključevanju načela DNSH se trenutno izvaja projekt tehnične podpore EK, GD za podporo strukturnim reformam (</a:t>
            </a:r>
            <a:r>
              <a:rPr lang="sl-SI" sz="1700" u="sng">
                <a:solidFill>
                  <a:srgbClr val="000000"/>
                </a:solidFill>
                <a:ea typeface="Calibri"/>
                <a:cs typeface="Calibri"/>
              </a:rPr>
              <a:t>projekt se formalno zaključuje 31. 12. 2025, izdelki in delovna orodja za deležnike bodo na voljo v prvi četrtini leta 2026</a:t>
            </a:r>
            <a:r>
              <a:rPr lang="sl-SI" sz="1700">
                <a:solidFill>
                  <a:srgbClr val="000000"/>
                </a:solidFill>
                <a:ea typeface="Calibri"/>
                <a:cs typeface="Calibri"/>
              </a:rPr>
              <a:t>).</a:t>
            </a:r>
            <a:endParaRPr lang="sl-SI" sz="1700">
              <a:ea typeface="Calibri"/>
              <a:cs typeface="Calibri"/>
            </a:endParaRPr>
          </a:p>
          <a:p>
            <a:pPr lvl="1" algn="just">
              <a:buNone/>
            </a:pPr>
            <a:r>
              <a:rPr lang="sl-SI" sz="1700">
                <a:solidFill>
                  <a:srgbClr val="000000"/>
                </a:solidFill>
                <a:latin typeface="Calibri"/>
                <a:ea typeface="Calibri"/>
                <a:cs typeface="Arial"/>
              </a:rPr>
              <a:t>•</a:t>
            </a:r>
            <a:r>
              <a:rPr lang="sl-SI" sz="1700">
                <a:solidFill>
                  <a:srgbClr val="000000"/>
                </a:solidFill>
                <a:ea typeface="Calibri"/>
                <a:cs typeface="Calibri"/>
              </a:rPr>
              <a:t>Pri reševanju odprtih vprašanj kontinuirano poteka komunikacija med OU in različnimi deležniki </a:t>
            </a:r>
            <a:endParaRPr lang="sl-SI" sz="1700">
              <a:ea typeface="Calibri"/>
              <a:cs typeface="Calibri"/>
            </a:endParaRPr>
          </a:p>
          <a:p>
            <a:pPr algn="just">
              <a:buNone/>
            </a:pPr>
            <a:r>
              <a:rPr lang="sl-SI" sz="1700" b="1">
                <a:solidFill>
                  <a:srgbClr val="000000"/>
                </a:solidFill>
                <a:ea typeface="Calibri"/>
                <a:cs typeface="Calibri"/>
              </a:rPr>
              <a:t>NEB – vključevanje načel Novega evropskega Bauhausa:</a:t>
            </a:r>
            <a:endParaRPr lang="sl-SI" sz="1700">
              <a:ea typeface="Calibri"/>
              <a:cs typeface="Calibri"/>
            </a:endParaRPr>
          </a:p>
          <a:p>
            <a:pPr lvl="1" algn="just">
              <a:buNone/>
            </a:pPr>
            <a:r>
              <a:rPr lang="sl-SI" sz="1700">
                <a:solidFill>
                  <a:srgbClr val="000000"/>
                </a:solidFill>
                <a:latin typeface="Calibri"/>
                <a:ea typeface="Calibri"/>
                <a:cs typeface="Arial"/>
              </a:rPr>
              <a:t>•</a:t>
            </a:r>
            <a:r>
              <a:rPr lang="sl-SI" sz="1700">
                <a:solidFill>
                  <a:srgbClr val="000000"/>
                </a:solidFill>
                <a:ea typeface="Calibri"/>
                <a:cs typeface="Calibri"/>
              </a:rPr>
              <a:t>2 delavnici v letu 2023</a:t>
            </a:r>
            <a:endParaRPr lang="sl-SI" sz="1700">
              <a:ea typeface="Calibri"/>
              <a:cs typeface="Calibri"/>
            </a:endParaRPr>
          </a:p>
          <a:p>
            <a:pPr lvl="1" algn="just">
              <a:buNone/>
            </a:pPr>
            <a:r>
              <a:rPr lang="sl-SI" sz="1700">
                <a:solidFill>
                  <a:srgbClr val="000000"/>
                </a:solidFill>
                <a:latin typeface="Calibri"/>
                <a:ea typeface="Calibri"/>
                <a:cs typeface="Arial"/>
              </a:rPr>
              <a:t>•</a:t>
            </a:r>
            <a:r>
              <a:rPr lang="sl-SI" sz="1700">
                <a:solidFill>
                  <a:srgbClr val="000000"/>
                </a:solidFill>
                <a:ea typeface="Calibri"/>
                <a:cs typeface="Calibri"/>
              </a:rPr>
              <a:t>V izvajanje NEB je vključena tehnična podpora strokovnjakov EK, GD za regionalno in mestno politiko</a:t>
            </a:r>
            <a:endParaRPr lang="sl-SI" sz="1700">
              <a:ea typeface="Calibri"/>
              <a:cs typeface="Calibri"/>
            </a:endParaRPr>
          </a:p>
          <a:p>
            <a:pPr lvl="1" algn="just">
              <a:buNone/>
            </a:pPr>
            <a:r>
              <a:rPr lang="sl-SI" sz="1700">
                <a:solidFill>
                  <a:srgbClr val="000000"/>
                </a:solidFill>
                <a:latin typeface="Calibri"/>
                <a:ea typeface="Calibri"/>
                <a:cs typeface="Arial"/>
              </a:rPr>
              <a:t>•</a:t>
            </a:r>
            <a:r>
              <a:rPr lang="sl-SI" sz="1700">
                <a:solidFill>
                  <a:srgbClr val="000000"/>
                </a:solidFill>
                <a:ea typeface="Calibri"/>
                <a:cs typeface="Calibri"/>
              </a:rPr>
              <a:t>Na spletni strani </a:t>
            </a:r>
            <a:r>
              <a:rPr lang="sl-SI" sz="1700">
                <a:solidFill>
                  <a:srgbClr val="000000"/>
                </a:solidFill>
                <a:ea typeface="Calibri"/>
                <a:cs typeface="Calibri"/>
                <a:hlinkClick r:id="rId2"/>
              </a:rPr>
              <a:t>evropska sredstva.si</a:t>
            </a:r>
            <a:r>
              <a:rPr lang="sl-SI" sz="1700">
                <a:solidFill>
                  <a:srgbClr val="000000"/>
                </a:solidFill>
                <a:ea typeface="Calibri"/>
                <a:cs typeface="Calibri"/>
              </a:rPr>
              <a:t> smo odprli posebno podstran namenjeno NEB, kjer bomo objavljali primere dobrih praks</a:t>
            </a:r>
            <a:endParaRPr lang="sl-SI" sz="1700">
              <a:ea typeface="Calibri"/>
              <a:cs typeface="Calibri"/>
            </a:endParaRPr>
          </a:p>
          <a:p>
            <a:pPr algn="just">
              <a:buNone/>
            </a:pPr>
            <a:r>
              <a:rPr lang="sl-SI" sz="1700" b="1">
                <a:solidFill>
                  <a:srgbClr val="000000"/>
                </a:solidFill>
                <a:ea typeface="Calibri"/>
                <a:cs typeface="Calibri"/>
              </a:rPr>
              <a:t>Zagotavljanje krepitve podnebne odpornosti infrastrukturnih naložb (</a:t>
            </a:r>
            <a:r>
              <a:rPr lang="sl-SI" sz="1700" b="1" err="1">
                <a:solidFill>
                  <a:srgbClr val="000000"/>
                </a:solidFill>
                <a:ea typeface="Calibri"/>
                <a:cs typeface="Calibri"/>
              </a:rPr>
              <a:t>Climate</a:t>
            </a:r>
            <a:r>
              <a:rPr lang="sl-SI" sz="1700" b="1">
                <a:solidFill>
                  <a:srgbClr val="000000"/>
                </a:solidFill>
                <a:ea typeface="Calibri"/>
                <a:cs typeface="Calibri"/>
              </a:rPr>
              <a:t> </a:t>
            </a:r>
            <a:r>
              <a:rPr lang="sl-SI" sz="1700" b="1" err="1">
                <a:solidFill>
                  <a:srgbClr val="000000"/>
                </a:solidFill>
                <a:ea typeface="Calibri"/>
                <a:cs typeface="Calibri"/>
              </a:rPr>
              <a:t>Proofing</a:t>
            </a:r>
            <a:r>
              <a:rPr lang="sl-SI" sz="1700" b="1">
                <a:solidFill>
                  <a:srgbClr val="000000"/>
                </a:solidFill>
                <a:ea typeface="Calibri"/>
                <a:cs typeface="Calibri"/>
              </a:rPr>
              <a:t>):</a:t>
            </a:r>
            <a:endParaRPr lang="sl-SI" sz="1700">
              <a:ea typeface="Calibri"/>
              <a:cs typeface="Calibri"/>
            </a:endParaRPr>
          </a:p>
          <a:p>
            <a:pPr lvl="1" algn="just">
              <a:buNone/>
            </a:pPr>
            <a:r>
              <a:rPr lang="sl-SI" sz="1700">
                <a:solidFill>
                  <a:srgbClr val="000000"/>
                </a:solidFill>
                <a:latin typeface="Calibri"/>
                <a:ea typeface="Calibri"/>
                <a:cs typeface="Arial"/>
              </a:rPr>
              <a:t>•</a:t>
            </a:r>
            <a:r>
              <a:rPr lang="sl-SI" sz="1700">
                <a:solidFill>
                  <a:srgbClr val="000000"/>
                </a:solidFill>
                <a:ea typeface="Calibri"/>
                <a:cs typeface="Calibri"/>
              </a:rPr>
              <a:t>Izdaja smernic OU za krepitev podnebne odpornosti infrastrukture v letu 2023 </a:t>
            </a:r>
            <a:endParaRPr lang="sl-SI" sz="1700">
              <a:ea typeface="Calibri"/>
              <a:cs typeface="Calibri"/>
            </a:endParaRPr>
          </a:p>
          <a:p>
            <a:pPr lvl="1" algn="just">
              <a:buNone/>
            </a:pPr>
            <a:r>
              <a:rPr lang="sl-SI" sz="1700">
                <a:solidFill>
                  <a:srgbClr val="000000"/>
                </a:solidFill>
                <a:latin typeface="Calibri"/>
                <a:ea typeface="Calibri"/>
                <a:cs typeface="Arial"/>
              </a:rPr>
              <a:t>•</a:t>
            </a:r>
            <a:r>
              <a:rPr lang="sl-SI" sz="1700">
                <a:solidFill>
                  <a:srgbClr val="000000"/>
                </a:solidFill>
                <a:ea typeface="Calibri"/>
                <a:cs typeface="Calibri"/>
              </a:rPr>
              <a:t>Izvedba delavnic za različne deležnike, vključene v izvajanje EKP (3x v letu 2023, 1x v letu 2024 in 1x v letu 2025)</a:t>
            </a:r>
          </a:p>
          <a:p>
            <a:pPr algn="just">
              <a:buNone/>
            </a:pPr>
            <a:r>
              <a:rPr lang="sl-SI" sz="1700">
                <a:solidFill>
                  <a:srgbClr val="000000"/>
                </a:solidFill>
                <a:ea typeface="Calibri"/>
                <a:cs typeface="Calibri"/>
              </a:rPr>
              <a:t>Vse delavnice so bile izvedene v sodelovanju s strokovnjaki evropske pobude JASPERS in drugimi zunanjimi eksperti. Delavnice so namenjene krepitvi zmogljivosti na navedenih področjih za vse deležnike, vključene v izvajanje EKP 21-27.</a:t>
            </a:r>
            <a:endParaRPr lang="sl-SI" sz="1700">
              <a:ea typeface="Calibri"/>
              <a:cs typeface="Calibri"/>
            </a:endParaRPr>
          </a:p>
          <a:p>
            <a:pPr algn="just">
              <a:buNone/>
            </a:pPr>
            <a:endParaRPr lang="sl-SI" sz="1600">
              <a:highlight>
                <a:srgbClr val="FFFF00"/>
              </a:highlight>
              <a:ea typeface="Calibri"/>
              <a:cs typeface="Calibri"/>
            </a:endParaRPr>
          </a:p>
          <a:p>
            <a:pPr marL="0" indent="0" algn="just">
              <a:buNone/>
            </a:pPr>
            <a:endParaRPr lang="sl-SI" sz="1600">
              <a:solidFill>
                <a:srgbClr val="3C4043"/>
              </a:solidFill>
              <a:highlight>
                <a:srgbClr val="FFFF00"/>
              </a:highlight>
              <a:ea typeface="Calibri"/>
              <a:cs typeface="Calibri"/>
            </a:endParaRPr>
          </a:p>
          <a:p>
            <a:pPr>
              <a:buNone/>
            </a:pPr>
            <a:endParaRPr lang="sl-SI" sz="1600">
              <a:solidFill>
                <a:srgbClr val="3C4043"/>
              </a:solidFill>
              <a:highlight>
                <a:srgbClr val="FFFF00"/>
              </a:highlight>
              <a:latin typeface="Calibri" panose="020F0502020204030204"/>
              <a:ea typeface="Calibri"/>
              <a:cs typeface="Calibri"/>
            </a:endParaRPr>
          </a:p>
          <a:p>
            <a:pPr marL="0" indent="0" algn="just">
              <a:buNone/>
            </a:pPr>
            <a:endParaRPr lang="sl-SI" sz="1400">
              <a:highlight>
                <a:srgbClr val="FFFF00"/>
              </a:highlight>
              <a:latin typeface="Republika" panose="02000506040000020004" pitchFamily="2" charset="-18"/>
              <a:ea typeface="Calibri"/>
              <a:cs typeface="Calibri"/>
            </a:endParaRPr>
          </a:p>
        </p:txBody>
      </p:sp>
      <p:pic>
        <p:nvPicPr>
          <p:cNvPr id="4" name="Slika 3">
            <a:extLst>
              <a:ext uri="{FF2B5EF4-FFF2-40B4-BE49-F238E27FC236}">
                <a16:creationId xmlns:a16="http://schemas.microsoft.com/office/drawing/2014/main" id="{0E0CC023-670C-115B-550A-B734F28676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7216" y="6033143"/>
            <a:ext cx="2689861" cy="564319"/>
          </a:xfrm>
          <a:prstGeom prst="rect">
            <a:avLst/>
          </a:prstGeom>
        </p:spPr>
      </p:pic>
      <p:pic>
        <p:nvPicPr>
          <p:cNvPr id="5" name="Picture 4" descr="Logo image name">
            <a:extLst>
              <a:ext uri="{FF2B5EF4-FFF2-40B4-BE49-F238E27FC236}">
                <a16:creationId xmlns:a16="http://schemas.microsoft.com/office/drawing/2014/main" id="{DC3E29F3-C312-77EF-DDF7-67A03A0F4A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529" y="6081245"/>
            <a:ext cx="1050232" cy="51621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Kolenski povezovalnik 6">
            <a:extLst>
              <a:ext uri="{FF2B5EF4-FFF2-40B4-BE49-F238E27FC236}">
                <a16:creationId xmlns:a16="http://schemas.microsoft.com/office/drawing/2014/main" id="{F5E1AC05-B016-85D2-D3A0-43A6F966E232}"/>
              </a:ext>
            </a:extLst>
          </p:cNvPr>
          <p:cNvCxnSpPr/>
          <p:nvPr/>
        </p:nvCxnSpPr>
        <p:spPr>
          <a:xfrm flipV="1">
            <a:off x="245807" y="304566"/>
            <a:ext cx="3736258" cy="2637408"/>
          </a:xfrm>
          <a:prstGeom prst="bentConnector3">
            <a:avLst>
              <a:gd name="adj1" fmla="val 0"/>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Kolenski povezovalnik 7">
            <a:extLst>
              <a:ext uri="{FF2B5EF4-FFF2-40B4-BE49-F238E27FC236}">
                <a16:creationId xmlns:a16="http://schemas.microsoft.com/office/drawing/2014/main" id="{9AFC9B14-56CD-628C-81C5-340591CA1A69}"/>
              </a:ext>
            </a:extLst>
          </p:cNvPr>
          <p:cNvCxnSpPr/>
          <p:nvPr/>
        </p:nvCxnSpPr>
        <p:spPr>
          <a:xfrm flipV="1">
            <a:off x="8514735" y="4197949"/>
            <a:ext cx="3342968" cy="2408904"/>
          </a:xfrm>
          <a:prstGeom prst="bentConnector3">
            <a:avLst>
              <a:gd name="adj1" fmla="val 100294"/>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27095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365125"/>
            <a:ext cx="10515600" cy="913259"/>
          </a:xfrm>
        </p:spPr>
        <p:txBody>
          <a:bodyPr>
            <a:normAutofit/>
          </a:bodyPr>
          <a:lstStyle/>
          <a:p>
            <a:r>
              <a:rPr lang="sl-SI" sz="3200" dirty="0">
                <a:solidFill>
                  <a:srgbClr val="034EA2"/>
                </a:solidFill>
                <a:effectLst>
                  <a:outerShdw blurRad="38100" dist="38100" dir="2700000" algn="tl">
                    <a:srgbClr val="000000">
                      <a:alpha val="43137"/>
                    </a:srgbClr>
                  </a:outerShdw>
                </a:effectLst>
                <a:latin typeface="Republika"/>
              </a:rPr>
              <a:t>Izpolnjevanje </a:t>
            </a:r>
            <a:r>
              <a:rPr lang="sl-SI" sz="3200" dirty="0" err="1">
                <a:solidFill>
                  <a:srgbClr val="034EA2"/>
                </a:solidFill>
                <a:effectLst>
                  <a:outerShdw blurRad="38100" dist="38100" dir="2700000" algn="tl">
                    <a:srgbClr val="000000">
                      <a:alpha val="43137"/>
                    </a:srgbClr>
                  </a:outerShdw>
                </a:effectLst>
                <a:latin typeface="Republika"/>
              </a:rPr>
              <a:t>omogočitvenih</a:t>
            </a:r>
            <a:r>
              <a:rPr lang="sl-SI" sz="3200" dirty="0">
                <a:solidFill>
                  <a:srgbClr val="034EA2"/>
                </a:solidFill>
                <a:effectLst>
                  <a:outerShdw blurRad="38100" dist="38100" dir="2700000" algn="tl">
                    <a:srgbClr val="000000">
                      <a:alpha val="43137"/>
                    </a:srgbClr>
                  </a:outerShdw>
                </a:effectLst>
                <a:latin typeface="Republika"/>
              </a:rPr>
              <a:t> pogojev – Predstavitev stanja</a:t>
            </a:r>
            <a:endParaRPr lang="en-US" sz="3200" dirty="0"/>
          </a:p>
        </p:txBody>
      </p:sp>
      <p:sp>
        <p:nvSpPr>
          <p:cNvPr id="3" name="Označba mesta vsebine 2"/>
          <p:cNvSpPr>
            <a:spLocks noGrp="1"/>
          </p:cNvSpPr>
          <p:nvPr>
            <p:ph idx="1"/>
          </p:nvPr>
        </p:nvSpPr>
        <p:spPr>
          <a:xfrm>
            <a:off x="900953" y="1213223"/>
            <a:ext cx="10515600" cy="5161940"/>
          </a:xfrm>
        </p:spPr>
        <p:txBody>
          <a:bodyPr vert="horz" lIns="91440" tIns="45720" rIns="91440" bIns="45720" rtlCol="0" anchor="t">
            <a:noAutofit/>
          </a:bodyPr>
          <a:lstStyle/>
          <a:p>
            <a:pPr marL="0" indent="0" algn="just">
              <a:lnSpc>
                <a:spcPct val="120000"/>
              </a:lnSpc>
              <a:spcBef>
                <a:spcPts val="0"/>
              </a:spcBef>
              <a:spcAft>
                <a:spcPts val="600"/>
              </a:spcAft>
              <a:buNone/>
            </a:pPr>
            <a:r>
              <a:rPr lang="sl-SI" sz="2400" b="1" u="sng">
                <a:latin typeface="Calibri"/>
                <a:ea typeface="Calibri"/>
                <a:cs typeface="Calibri"/>
              </a:rPr>
              <a:t>Horizontalni </a:t>
            </a:r>
            <a:r>
              <a:rPr lang="sl-SI" sz="2400" b="1" u="sng" err="1">
                <a:latin typeface="Calibri"/>
                <a:ea typeface="Calibri"/>
                <a:cs typeface="Calibri"/>
              </a:rPr>
              <a:t>omogočitveni</a:t>
            </a:r>
            <a:r>
              <a:rPr lang="sl-SI" sz="2400" b="1" u="sng">
                <a:latin typeface="Calibri"/>
                <a:ea typeface="Calibri"/>
                <a:cs typeface="Calibri"/>
              </a:rPr>
              <a:t> pogoji </a:t>
            </a:r>
            <a:r>
              <a:rPr lang="sl-SI" sz="2400">
                <a:latin typeface="Calibri"/>
                <a:ea typeface="Calibri"/>
                <a:cs typeface="Calibri"/>
              </a:rPr>
              <a:t>ostajajo izpolnjeni </a:t>
            </a:r>
            <a:endParaRPr lang="en-US" sz="2400">
              <a:latin typeface="Calibri"/>
              <a:ea typeface="Calibri"/>
              <a:cs typeface="Calibri"/>
            </a:endParaRPr>
          </a:p>
          <a:p>
            <a:pPr marL="0" indent="0" algn="just">
              <a:lnSpc>
                <a:spcPct val="120000"/>
              </a:lnSpc>
              <a:spcBef>
                <a:spcPts val="0"/>
              </a:spcBef>
              <a:spcAft>
                <a:spcPts val="600"/>
              </a:spcAft>
              <a:buNone/>
            </a:pPr>
            <a:r>
              <a:rPr lang="sl-SI" sz="2400">
                <a:latin typeface="Calibri"/>
                <a:ea typeface="Calibri"/>
                <a:cs typeface="Calibri"/>
              </a:rPr>
              <a:t>Napredek pri Listini in Konvenciji: </a:t>
            </a:r>
            <a:endParaRPr lang="en-US" sz="2400">
              <a:ea typeface="Calibri"/>
              <a:cs typeface="Calibri"/>
            </a:endParaRPr>
          </a:p>
          <a:p>
            <a:pPr marL="687070" indent="-457200">
              <a:lnSpc>
                <a:spcPct val="120000"/>
              </a:lnSpc>
              <a:spcBef>
                <a:spcPts val="0"/>
              </a:spcBef>
              <a:spcAft>
                <a:spcPts val="600"/>
              </a:spcAft>
              <a:buFont typeface="Arial,Sans-Serif"/>
              <a:buChar char="•"/>
            </a:pPr>
            <a:r>
              <a:rPr lang="sl-SI" sz="2400">
                <a:latin typeface="Calibri"/>
                <a:ea typeface="Calibri"/>
                <a:cs typeface="Calibri"/>
              </a:rPr>
              <a:t>Marca 2025 smo v sodelovanju z inštitutom EIPA izvedli delavnico z naslovom Spoštovanje temeljnih pravic v programskem obdobju 2021-2027, </a:t>
            </a:r>
            <a:endParaRPr lang="en-US" sz="2400">
              <a:latin typeface="Calibri"/>
              <a:ea typeface="Calibri"/>
              <a:cs typeface="Calibri"/>
            </a:endParaRPr>
          </a:p>
          <a:p>
            <a:pPr marL="687070" indent="-457200">
              <a:lnSpc>
                <a:spcPct val="120000"/>
              </a:lnSpc>
              <a:spcBef>
                <a:spcPts val="0"/>
              </a:spcBef>
              <a:spcAft>
                <a:spcPts val="600"/>
              </a:spcAft>
              <a:buFont typeface="Arial,Sans-Serif"/>
              <a:buChar char="•"/>
            </a:pPr>
            <a:r>
              <a:rPr lang="sl-SI" sz="2400">
                <a:latin typeface="Calibri"/>
                <a:ea typeface="Calibri"/>
                <a:cs typeface="Calibri"/>
              </a:rPr>
              <a:t>v mesecu aprilu 2025 smo izvedli strokovno usposabljanje z naslovom Listina in Konvencija v okviru EKP sredstev s primerom dobre prakse iz Hrvaške. </a:t>
            </a:r>
            <a:endParaRPr lang="en-US" sz="2400">
              <a:latin typeface="Calibri"/>
              <a:ea typeface="Calibri"/>
              <a:cs typeface="Calibri"/>
            </a:endParaRPr>
          </a:p>
          <a:p>
            <a:pPr marL="687070" indent="-457200">
              <a:lnSpc>
                <a:spcPct val="120000"/>
              </a:lnSpc>
              <a:spcBef>
                <a:spcPts val="0"/>
              </a:spcBef>
              <a:spcAft>
                <a:spcPts val="600"/>
              </a:spcAft>
              <a:buFont typeface="Arial,Sans-Serif"/>
              <a:buChar char="•"/>
            </a:pPr>
            <a:r>
              <a:rPr lang="sl-SI" sz="2400">
                <a:latin typeface="Calibri"/>
                <a:ea typeface="Calibri"/>
                <a:cs typeface="Calibri"/>
              </a:rPr>
              <a:t>V tem času OU ni prejel pritožb.</a:t>
            </a:r>
            <a:endParaRPr lang="en-US" sz="2400">
              <a:ea typeface="Calibri"/>
              <a:cs typeface="Calibri"/>
            </a:endParaRPr>
          </a:p>
          <a:p>
            <a:pPr marL="0" indent="0" algn="just">
              <a:lnSpc>
                <a:spcPct val="120000"/>
              </a:lnSpc>
              <a:spcBef>
                <a:spcPts val="0"/>
              </a:spcBef>
              <a:spcAft>
                <a:spcPts val="600"/>
              </a:spcAft>
              <a:buNone/>
            </a:pPr>
            <a:endParaRPr lang="sl-SI" sz="1700" b="1" u="sng">
              <a:highlight>
                <a:srgbClr val="FFFF00"/>
              </a:highlight>
              <a:ea typeface="Calibri"/>
              <a:cs typeface="Calibri"/>
            </a:endParaRPr>
          </a:p>
        </p:txBody>
      </p:sp>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01016" y="6098457"/>
            <a:ext cx="2689861" cy="564319"/>
          </a:xfrm>
          <a:prstGeom prst="rect">
            <a:avLst/>
          </a:prstGeom>
        </p:spPr>
      </p:pic>
      <p:pic>
        <p:nvPicPr>
          <p:cNvPr id="5" name="Picture 4" descr="Logo image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29" y="6081245"/>
            <a:ext cx="1050232" cy="51621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Kolenski povezovalnik 6"/>
          <p:cNvCxnSpPr/>
          <p:nvPr/>
        </p:nvCxnSpPr>
        <p:spPr>
          <a:xfrm flipV="1">
            <a:off x="245807" y="304566"/>
            <a:ext cx="3736258" cy="2637408"/>
          </a:xfrm>
          <a:prstGeom prst="bentConnector3">
            <a:avLst>
              <a:gd name="adj1" fmla="val 0"/>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Kolenski povezovalnik 7"/>
          <p:cNvCxnSpPr/>
          <p:nvPr/>
        </p:nvCxnSpPr>
        <p:spPr>
          <a:xfrm flipV="1">
            <a:off x="8514735" y="4197949"/>
            <a:ext cx="3342968" cy="2408904"/>
          </a:xfrm>
          <a:prstGeom prst="bentConnector3">
            <a:avLst>
              <a:gd name="adj1" fmla="val 100294"/>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99697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138FEF-3E51-C4FA-8606-21DBEBED9827}"/>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606CF9C7-B2E9-6D37-3302-592E1F14381E}"/>
              </a:ext>
            </a:extLst>
          </p:cNvPr>
          <p:cNvSpPr>
            <a:spLocks noGrp="1"/>
          </p:cNvSpPr>
          <p:nvPr>
            <p:ph type="title"/>
          </p:nvPr>
        </p:nvSpPr>
        <p:spPr>
          <a:xfrm>
            <a:off x="838200" y="365125"/>
            <a:ext cx="10515600" cy="913259"/>
          </a:xfrm>
        </p:spPr>
        <p:txBody>
          <a:bodyPr>
            <a:normAutofit/>
          </a:bodyPr>
          <a:lstStyle/>
          <a:p>
            <a:r>
              <a:rPr lang="sl-SI" sz="3200">
                <a:solidFill>
                  <a:srgbClr val="034EA2"/>
                </a:solidFill>
                <a:effectLst>
                  <a:outerShdw blurRad="38100" dist="38100" dir="2700000" algn="tl">
                    <a:srgbClr val="000000">
                      <a:alpha val="43137"/>
                    </a:srgbClr>
                  </a:outerShdw>
                </a:effectLst>
                <a:latin typeface="Republika"/>
              </a:rPr>
              <a:t>Izpolnjevanje </a:t>
            </a:r>
            <a:r>
              <a:rPr lang="sl-SI" sz="3200" err="1">
                <a:solidFill>
                  <a:srgbClr val="034EA2"/>
                </a:solidFill>
                <a:effectLst>
                  <a:outerShdw blurRad="38100" dist="38100" dir="2700000" algn="tl">
                    <a:srgbClr val="000000">
                      <a:alpha val="43137"/>
                    </a:srgbClr>
                  </a:outerShdw>
                </a:effectLst>
                <a:latin typeface="Republika"/>
              </a:rPr>
              <a:t>omogočitvenih</a:t>
            </a:r>
            <a:r>
              <a:rPr lang="sl-SI" sz="3200">
                <a:solidFill>
                  <a:srgbClr val="034EA2"/>
                </a:solidFill>
                <a:effectLst>
                  <a:outerShdw blurRad="38100" dist="38100" dir="2700000" algn="tl">
                    <a:srgbClr val="000000">
                      <a:alpha val="43137"/>
                    </a:srgbClr>
                  </a:outerShdw>
                </a:effectLst>
                <a:latin typeface="Republika"/>
              </a:rPr>
              <a:t> pogojev – Predstavitev stanja</a:t>
            </a:r>
            <a:endParaRPr lang="en-US" sz="3200"/>
          </a:p>
        </p:txBody>
      </p:sp>
      <p:sp>
        <p:nvSpPr>
          <p:cNvPr id="3" name="Označba mesta vsebine 2">
            <a:extLst>
              <a:ext uri="{FF2B5EF4-FFF2-40B4-BE49-F238E27FC236}">
                <a16:creationId xmlns:a16="http://schemas.microsoft.com/office/drawing/2014/main" id="{48DBA6D1-CE8F-5269-E2A6-69277206916D}"/>
              </a:ext>
            </a:extLst>
          </p:cNvPr>
          <p:cNvSpPr>
            <a:spLocks noGrp="1"/>
          </p:cNvSpPr>
          <p:nvPr>
            <p:ph idx="1"/>
          </p:nvPr>
        </p:nvSpPr>
        <p:spPr>
          <a:xfrm>
            <a:off x="900953" y="1213223"/>
            <a:ext cx="10515600" cy="5161940"/>
          </a:xfrm>
        </p:spPr>
        <p:txBody>
          <a:bodyPr vert="horz" lIns="91440" tIns="45720" rIns="91440" bIns="45720" rtlCol="0" anchor="t">
            <a:noAutofit/>
          </a:bodyPr>
          <a:lstStyle/>
          <a:p>
            <a:pPr marL="0" indent="0" algn="just">
              <a:lnSpc>
                <a:spcPct val="120000"/>
              </a:lnSpc>
              <a:spcBef>
                <a:spcPts val="0"/>
              </a:spcBef>
              <a:spcAft>
                <a:spcPts val="600"/>
              </a:spcAft>
              <a:buNone/>
            </a:pPr>
            <a:r>
              <a:rPr lang="sl-SI" sz="2200" b="1" u="sng" dirty="0">
                <a:latin typeface="Calibri"/>
                <a:ea typeface="Calibri"/>
                <a:cs typeface="Calibri"/>
              </a:rPr>
              <a:t>Tematski </a:t>
            </a:r>
            <a:r>
              <a:rPr lang="sl-SI" sz="2200" b="1" u="sng" dirty="0" err="1">
                <a:latin typeface="Calibri"/>
                <a:ea typeface="Calibri"/>
                <a:cs typeface="Calibri"/>
              </a:rPr>
              <a:t>omogočitveni</a:t>
            </a:r>
            <a:r>
              <a:rPr lang="sl-SI" sz="2200" b="1" u="sng" dirty="0">
                <a:latin typeface="Calibri"/>
                <a:ea typeface="Calibri"/>
                <a:cs typeface="Calibri"/>
              </a:rPr>
              <a:t> pogoji:</a:t>
            </a:r>
            <a:endParaRPr lang="sl-SI" sz="2200" b="1" u="sng" dirty="0">
              <a:ea typeface="Calibri" panose="020F0502020204030204"/>
              <a:cs typeface="Calibri" panose="020F0502020204030204"/>
            </a:endParaRPr>
          </a:p>
          <a:p>
            <a:pPr marL="0" indent="0" algn="just">
              <a:lnSpc>
                <a:spcPct val="120000"/>
              </a:lnSpc>
              <a:spcBef>
                <a:spcPts val="0"/>
              </a:spcBef>
              <a:spcAft>
                <a:spcPts val="600"/>
              </a:spcAft>
              <a:buNone/>
            </a:pPr>
            <a:r>
              <a:rPr lang="sl-SI" sz="2200" dirty="0">
                <a:latin typeface="Calibri"/>
                <a:ea typeface="Calibri"/>
                <a:cs typeface="Calibri"/>
              </a:rPr>
              <a:t>Tudi tematski </a:t>
            </a:r>
            <a:r>
              <a:rPr lang="sl-SI" sz="2200" dirty="0" err="1">
                <a:latin typeface="Calibri"/>
                <a:ea typeface="Calibri"/>
                <a:cs typeface="Calibri"/>
              </a:rPr>
              <a:t>omogočitveni</a:t>
            </a:r>
            <a:r>
              <a:rPr lang="sl-SI" sz="2200" dirty="0">
                <a:latin typeface="Calibri"/>
                <a:ea typeface="Calibri"/>
                <a:cs typeface="Calibri"/>
              </a:rPr>
              <a:t> pogoji so izpolnjeni. Za tri</a:t>
            </a:r>
            <a:r>
              <a:rPr lang="sl-SI" sz="2200" dirty="0">
                <a:ea typeface="Calibri"/>
                <a:cs typeface="Calibri"/>
              </a:rPr>
              <a:t> </a:t>
            </a:r>
            <a:r>
              <a:rPr lang="sl-SI" sz="2200" dirty="0" err="1">
                <a:ea typeface="Calibri"/>
                <a:cs typeface="Calibri"/>
              </a:rPr>
              <a:t>omogočitvene</a:t>
            </a:r>
            <a:r>
              <a:rPr lang="sl-SI" sz="2200" dirty="0">
                <a:ea typeface="Calibri"/>
                <a:cs typeface="Calibri"/>
              </a:rPr>
              <a:t> pogoje se pripravljajo posodobitve in bodo ob prejemu ustreznih dokumentov poslani Evropski komisiji v pregled</a:t>
            </a:r>
            <a:r>
              <a:rPr lang="sl-SI" sz="2200" dirty="0">
                <a:latin typeface="Calibri"/>
                <a:ea typeface="Calibri"/>
                <a:cs typeface="Calibri"/>
              </a:rPr>
              <a:t>.</a:t>
            </a:r>
            <a:endParaRPr lang="en-US" sz="2200" dirty="0">
              <a:latin typeface="Calibri"/>
              <a:ea typeface="Calibri"/>
              <a:cs typeface="Calibri"/>
            </a:endParaRPr>
          </a:p>
          <a:p>
            <a:pPr marL="342900" indent="-342900" algn="just">
              <a:buFont typeface="Arial,Sans-Serif"/>
              <a:buChar char="•"/>
            </a:pPr>
            <a:r>
              <a:rPr lang="sl-SI" sz="2200" b="1" dirty="0">
                <a:latin typeface="Calibri"/>
                <a:ea typeface="Calibri"/>
                <a:cs typeface="Calibri"/>
              </a:rPr>
              <a:t>3.1 Celovito načrtovanje prometa na ustrezni ravni: </a:t>
            </a:r>
            <a:r>
              <a:rPr lang="sl-SI" sz="2200" dirty="0">
                <a:latin typeface="Calibri"/>
                <a:ea typeface="Calibri"/>
                <a:cs typeface="Calibri"/>
              </a:rPr>
              <a:t>v pripravi nov Operativni načrt od 2026-2030 in Obrazložitev predloga načrta vlaganj v promet in prometno infrastrukturo za obdobje od 2026 do 2030.</a:t>
            </a:r>
            <a:endParaRPr lang="en-US" sz="2200" dirty="0">
              <a:ea typeface="Calibri"/>
              <a:cs typeface="Calibri"/>
            </a:endParaRPr>
          </a:p>
          <a:p>
            <a:pPr marL="342900" indent="-342900" algn="just">
              <a:buFont typeface="Arial,Sans-Serif"/>
              <a:buChar char="•"/>
            </a:pPr>
            <a:r>
              <a:rPr lang="sl-SI" sz="2200" b="1" dirty="0">
                <a:latin typeface="Calibri"/>
                <a:ea typeface="Calibri"/>
                <a:cs typeface="Calibri"/>
              </a:rPr>
              <a:t>4.1 Strateški okvir politike za aktivne politike trga dela: </a:t>
            </a:r>
            <a:r>
              <a:rPr lang="sl-SI" sz="2200" dirty="0">
                <a:latin typeface="Calibri"/>
                <a:ea typeface="Calibri"/>
                <a:cs typeface="Calibri"/>
              </a:rPr>
              <a:t>v pripravi je nov Nacionalni program za mladino za obdobje od 2023 do 2032 in nove Smernice za izvajanje ukrepov aktivne politike zaposlovanja 2026 do 2030.</a:t>
            </a:r>
            <a:endParaRPr lang="en-US" sz="2200" dirty="0">
              <a:ea typeface="Calibri"/>
              <a:cs typeface="Calibri"/>
            </a:endParaRPr>
          </a:p>
          <a:p>
            <a:pPr marL="342900" indent="-342900" algn="just">
              <a:buFont typeface="Arial,Sans-Serif"/>
              <a:buChar char="•"/>
            </a:pPr>
            <a:r>
              <a:rPr lang="sl-SI" sz="2200" b="1" dirty="0">
                <a:latin typeface="Calibri"/>
                <a:ea typeface="Calibri"/>
                <a:cs typeface="Calibri"/>
              </a:rPr>
              <a:t>4.6. Strateški okvir politike za zdravstveno varstvo in dolgotrajno oskrbo: </a:t>
            </a:r>
            <a:r>
              <a:rPr lang="sl-SI" sz="2200" dirty="0">
                <a:latin typeface="Calibri"/>
                <a:ea typeface="Calibri"/>
                <a:cs typeface="Calibri"/>
              </a:rPr>
              <a:t>v pripravi nova Resolucija o nacionalnem planu zdravstvenega varstva 2026-2036.</a:t>
            </a:r>
            <a:endParaRPr lang="sl-SI" sz="2200" dirty="0"/>
          </a:p>
        </p:txBody>
      </p:sp>
      <p:pic>
        <p:nvPicPr>
          <p:cNvPr id="4" name="Slika 3">
            <a:extLst>
              <a:ext uri="{FF2B5EF4-FFF2-40B4-BE49-F238E27FC236}">
                <a16:creationId xmlns:a16="http://schemas.microsoft.com/office/drawing/2014/main" id="{32282B37-19B4-6BDA-311A-3FFA577470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01016" y="6098457"/>
            <a:ext cx="2689861" cy="564319"/>
          </a:xfrm>
          <a:prstGeom prst="rect">
            <a:avLst/>
          </a:prstGeom>
        </p:spPr>
      </p:pic>
      <p:pic>
        <p:nvPicPr>
          <p:cNvPr id="5" name="Picture 4" descr="Logo image name">
            <a:extLst>
              <a:ext uri="{FF2B5EF4-FFF2-40B4-BE49-F238E27FC236}">
                <a16:creationId xmlns:a16="http://schemas.microsoft.com/office/drawing/2014/main" id="{9FBD1BA0-8A01-A69F-E88C-891925C0C9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29" y="6081245"/>
            <a:ext cx="1050232" cy="51621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Kolenski povezovalnik 6">
            <a:extLst>
              <a:ext uri="{FF2B5EF4-FFF2-40B4-BE49-F238E27FC236}">
                <a16:creationId xmlns:a16="http://schemas.microsoft.com/office/drawing/2014/main" id="{264F3E06-9723-BF88-3304-64F950DBF28E}"/>
              </a:ext>
            </a:extLst>
          </p:cNvPr>
          <p:cNvCxnSpPr/>
          <p:nvPr/>
        </p:nvCxnSpPr>
        <p:spPr>
          <a:xfrm flipV="1">
            <a:off x="503384" y="261636"/>
            <a:ext cx="3736258" cy="2637408"/>
          </a:xfrm>
          <a:prstGeom prst="bentConnector3">
            <a:avLst>
              <a:gd name="adj1" fmla="val 0"/>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4">
            <p14:nvContentPartPr>
              <p14:cNvPr id="13" name="Ink 12">
                <a:extLst>
                  <a:ext uri="{FF2B5EF4-FFF2-40B4-BE49-F238E27FC236}">
                    <a16:creationId xmlns:a16="http://schemas.microsoft.com/office/drawing/2014/main" id="{828C7150-2885-0C24-5959-1F7C22D2E87D}"/>
                  </a:ext>
                </a:extLst>
              </p14:cNvPr>
              <p14:cNvContentPartPr/>
              <p14:nvPr/>
            </p14:nvContentPartPr>
            <p14:xfrm>
              <a:off x="4086358" y="4926168"/>
              <a:ext cx="13415" cy="13415"/>
            </p14:xfrm>
          </p:contentPart>
        </mc:Choice>
        <mc:Fallback xmlns="">
          <p:pic>
            <p:nvPicPr>
              <p:cNvPr id="13" name="Ink 12">
                <a:extLst>
                  <a:ext uri="{FF2B5EF4-FFF2-40B4-BE49-F238E27FC236}">
                    <a16:creationId xmlns:a16="http://schemas.microsoft.com/office/drawing/2014/main" id="{828C7150-2885-0C24-5959-1F7C22D2E87D}"/>
                  </a:ext>
                </a:extLst>
              </p:cNvPr>
              <p:cNvPicPr/>
              <p:nvPr/>
            </p:nvPicPr>
            <p:blipFill>
              <a:blip r:embed="rId5"/>
              <a:stretch>
                <a:fillRect/>
              </a:stretch>
            </p:blipFill>
            <p:spPr>
              <a:xfrm>
                <a:off x="3415608" y="3584668"/>
                <a:ext cx="1341500" cy="2683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6" name="Ink 15">
                <a:extLst>
                  <a:ext uri="{FF2B5EF4-FFF2-40B4-BE49-F238E27FC236}">
                    <a16:creationId xmlns:a16="http://schemas.microsoft.com/office/drawing/2014/main" id="{C0E46040-0E78-2EF9-34E5-DF6A4078BE03}"/>
                  </a:ext>
                </a:extLst>
              </p14:cNvPr>
              <p14:cNvContentPartPr/>
              <p14:nvPr/>
            </p14:nvContentPartPr>
            <p14:xfrm>
              <a:off x="3378021" y="4464676"/>
              <a:ext cx="13415" cy="13415"/>
            </p14:xfrm>
          </p:contentPart>
        </mc:Choice>
        <mc:Fallback xmlns="">
          <p:pic>
            <p:nvPicPr>
              <p:cNvPr id="16" name="Ink 15">
                <a:extLst>
                  <a:ext uri="{FF2B5EF4-FFF2-40B4-BE49-F238E27FC236}">
                    <a16:creationId xmlns:a16="http://schemas.microsoft.com/office/drawing/2014/main" id="{C0E46040-0E78-2EF9-34E5-DF6A4078BE03}"/>
                  </a:ext>
                </a:extLst>
              </p:cNvPr>
              <p:cNvPicPr/>
              <p:nvPr/>
            </p:nvPicPr>
            <p:blipFill>
              <a:blip r:embed="rId5"/>
              <a:stretch>
                <a:fillRect/>
              </a:stretch>
            </p:blipFill>
            <p:spPr>
              <a:xfrm>
                <a:off x="2707271" y="3123176"/>
                <a:ext cx="1341500" cy="2683000"/>
              </a:xfrm>
              <a:prstGeom prst="rect">
                <a:avLst/>
              </a:prstGeom>
            </p:spPr>
          </p:pic>
        </mc:Fallback>
      </mc:AlternateContent>
    </p:spTree>
    <p:extLst>
      <p:ext uri="{BB962C8B-B14F-4D97-AF65-F5344CB8AC3E}">
        <p14:creationId xmlns:p14="http://schemas.microsoft.com/office/powerpoint/2010/main" val="9892549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00E44C-1F3A-8120-5B83-FCCAB337A369}"/>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9CE63674-00AC-F0D7-1CAD-0A321243F64A}"/>
              </a:ext>
            </a:extLst>
          </p:cNvPr>
          <p:cNvSpPr>
            <a:spLocks noGrp="1"/>
          </p:cNvSpPr>
          <p:nvPr>
            <p:ph type="title"/>
          </p:nvPr>
        </p:nvSpPr>
        <p:spPr>
          <a:xfrm>
            <a:off x="838200" y="365125"/>
            <a:ext cx="10515600" cy="1028706"/>
          </a:xfrm>
        </p:spPr>
        <p:txBody>
          <a:bodyPr>
            <a:normAutofit/>
          </a:bodyPr>
          <a:lstStyle/>
          <a:p>
            <a:r>
              <a:rPr lang="sl-SI" sz="2800" b="1">
                <a:solidFill>
                  <a:srgbClr val="034EA2"/>
                </a:solidFill>
                <a:effectLst>
                  <a:outerShdw blurRad="38100" dist="38100" dir="2700000" algn="tl">
                    <a:srgbClr val="000000">
                      <a:alpha val="43137"/>
                    </a:srgbClr>
                  </a:outerShdw>
                </a:effectLst>
                <a:latin typeface="Republika" panose="02000506040000020004" pitchFamily="2" charset="-18"/>
              </a:rPr>
              <a:t>Program EKP 21-27 – </a:t>
            </a:r>
            <a:r>
              <a:rPr lang="sl-SI" sz="2800" b="1" err="1">
                <a:solidFill>
                  <a:srgbClr val="034EA2"/>
                </a:solidFill>
                <a:effectLst>
                  <a:outerShdw blurRad="38100" dist="38100" dir="2700000" algn="tl">
                    <a:srgbClr val="000000">
                      <a:alpha val="43137"/>
                    </a:srgbClr>
                  </a:outerShdw>
                </a:effectLst>
                <a:latin typeface="Republika" panose="02000506040000020004" pitchFamily="2" charset="-18"/>
              </a:rPr>
              <a:t>časovnica</a:t>
            </a:r>
            <a:r>
              <a:rPr lang="sl-SI" sz="2800" b="1">
                <a:solidFill>
                  <a:srgbClr val="034EA2"/>
                </a:solidFill>
                <a:effectLst>
                  <a:outerShdw blurRad="38100" dist="38100" dir="2700000" algn="tl">
                    <a:srgbClr val="000000">
                      <a:alpha val="43137"/>
                    </a:srgbClr>
                  </a:outerShdw>
                </a:effectLst>
                <a:latin typeface="Republika" panose="02000506040000020004" pitchFamily="2" charset="-18"/>
              </a:rPr>
              <a:t> izvajanja</a:t>
            </a:r>
            <a:endParaRPr lang="en-US" sz="2800" b="1">
              <a:solidFill>
                <a:srgbClr val="034EA2"/>
              </a:solidFill>
              <a:effectLst>
                <a:outerShdw blurRad="38100" dist="38100" dir="2700000" algn="tl">
                  <a:srgbClr val="000000">
                    <a:alpha val="43137"/>
                  </a:srgbClr>
                </a:outerShdw>
              </a:effectLst>
            </a:endParaRPr>
          </a:p>
        </p:txBody>
      </p:sp>
      <p:pic>
        <p:nvPicPr>
          <p:cNvPr id="4" name="Slika 3">
            <a:extLst>
              <a:ext uri="{FF2B5EF4-FFF2-40B4-BE49-F238E27FC236}">
                <a16:creationId xmlns:a16="http://schemas.microsoft.com/office/drawing/2014/main" id="{B794B84C-C199-B6CC-9209-139F977B74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9724" y="6084804"/>
            <a:ext cx="2689861" cy="564319"/>
          </a:xfrm>
          <a:prstGeom prst="rect">
            <a:avLst/>
          </a:prstGeom>
        </p:spPr>
      </p:pic>
      <p:pic>
        <p:nvPicPr>
          <p:cNvPr id="5" name="Picture 4" descr="Logo image name">
            <a:extLst>
              <a:ext uri="{FF2B5EF4-FFF2-40B4-BE49-F238E27FC236}">
                <a16:creationId xmlns:a16="http://schemas.microsoft.com/office/drawing/2014/main" id="{28DF4AAD-67E6-9845-A06A-8A717D6C29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29" y="6081245"/>
            <a:ext cx="1050232" cy="51621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Kolenski povezovalnik 6">
            <a:extLst>
              <a:ext uri="{FF2B5EF4-FFF2-40B4-BE49-F238E27FC236}">
                <a16:creationId xmlns:a16="http://schemas.microsoft.com/office/drawing/2014/main" id="{06747926-22F1-591F-6AB2-E142CCEA95FC}"/>
              </a:ext>
            </a:extLst>
          </p:cNvPr>
          <p:cNvCxnSpPr/>
          <p:nvPr/>
        </p:nvCxnSpPr>
        <p:spPr>
          <a:xfrm flipV="1">
            <a:off x="271637" y="265820"/>
            <a:ext cx="3736258" cy="2637408"/>
          </a:xfrm>
          <a:prstGeom prst="bentConnector3">
            <a:avLst>
              <a:gd name="adj1" fmla="val 0"/>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Kolenski povezovalnik 7">
            <a:extLst>
              <a:ext uri="{FF2B5EF4-FFF2-40B4-BE49-F238E27FC236}">
                <a16:creationId xmlns:a16="http://schemas.microsoft.com/office/drawing/2014/main" id="{8F0E0246-E7B1-CC39-EFB1-44E86031A6C4}"/>
              </a:ext>
            </a:extLst>
          </p:cNvPr>
          <p:cNvCxnSpPr/>
          <p:nvPr/>
        </p:nvCxnSpPr>
        <p:spPr>
          <a:xfrm flipV="1">
            <a:off x="9319995" y="4220633"/>
            <a:ext cx="2610276" cy="2428442"/>
          </a:xfrm>
          <a:prstGeom prst="bentConnector3">
            <a:avLst>
              <a:gd name="adj1" fmla="val 100294"/>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3" name="Content Placeholder 12">
            <a:extLst>
              <a:ext uri="{FF2B5EF4-FFF2-40B4-BE49-F238E27FC236}">
                <a16:creationId xmlns:a16="http://schemas.microsoft.com/office/drawing/2014/main" id="{F7ECEA33-DBAB-10FE-3CA5-A5959A21346A}"/>
              </a:ext>
            </a:extLst>
          </p:cNvPr>
          <p:cNvPicPr>
            <a:picLocks noGrp="1" noChangeAspect="1"/>
          </p:cNvPicPr>
          <p:nvPr>
            <p:ph idx="1"/>
          </p:nvPr>
        </p:nvPicPr>
        <p:blipFill>
          <a:blip r:embed="rId4"/>
          <a:stretch>
            <a:fillRect/>
          </a:stretch>
        </p:blipFill>
        <p:spPr>
          <a:xfrm>
            <a:off x="838200" y="1234509"/>
            <a:ext cx="10515600" cy="4388982"/>
          </a:xfrm>
          <a:prstGeom prst="rect">
            <a:avLst/>
          </a:prstGeom>
        </p:spPr>
      </p:pic>
    </p:spTree>
    <p:extLst>
      <p:ext uri="{BB962C8B-B14F-4D97-AF65-F5344CB8AC3E}">
        <p14:creationId xmlns:p14="http://schemas.microsoft.com/office/powerpoint/2010/main" val="5519808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61A2B45-0C90-B5F7-8767-D772D74B42C9}"/>
              </a:ext>
            </a:extLst>
          </p:cNvPr>
          <p:cNvSpPr>
            <a:spLocks noGrp="1"/>
          </p:cNvSpPr>
          <p:nvPr>
            <p:ph type="ctrTitle"/>
          </p:nvPr>
        </p:nvSpPr>
        <p:spPr>
          <a:xfrm>
            <a:off x="-1038153" y="526798"/>
            <a:ext cx="9144000" cy="679585"/>
          </a:xfrm>
        </p:spPr>
        <p:txBody>
          <a:bodyPr>
            <a:normAutofit/>
          </a:bodyPr>
          <a:lstStyle/>
          <a:p>
            <a:r>
              <a:rPr lang="sl-SI" sz="3200">
                <a:solidFill>
                  <a:srgbClr val="034EA2"/>
                </a:solidFill>
                <a:effectLst>
                  <a:outerShdw blurRad="38100" dist="38100" dir="2700000" algn="tl">
                    <a:srgbClr val="000000">
                      <a:alpha val="43137"/>
                    </a:srgbClr>
                  </a:outerShdw>
                </a:effectLst>
                <a:latin typeface="Republika"/>
              </a:rPr>
              <a:t>Krepitev upravnih zmogljivosti </a:t>
            </a:r>
            <a:endParaRPr lang="sl-SI" sz="3200">
              <a:latin typeface="Republika"/>
            </a:endParaRPr>
          </a:p>
        </p:txBody>
      </p:sp>
      <p:sp>
        <p:nvSpPr>
          <p:cNvPr id="3" name="Podnaslov 2">
            <a:extLst>
              <a:ext uri="{FF2B5EF4-FFF2-40B4-BE49-F238E27FC236}">
                <a16:creationId xmlns:a16="http://schemas.microsoft.com/office/drawing/2014/main" id="{DF965F5E-3811-5389-44EC-7ACC1BB2F765}"/>
              </a:ext>
            </a:extLst>
          </p:cNvPr>
          <p:cNvSpPr>
            <a:spLocks noGrp="1"/>
          </p:cNvSpPr>
          <p:nvPr>
            <p:ph type="subTitle" idx="1"/>
          </p:nvPr>
        </p:nvSpPr>
        <p:spPr>
          <a:xfrm>
            <a:off x="889304" y="1311156"/>
            <a:ext cx="10830373" cy="4872656"/>
          </a:xfrm>
        </p:spPr>
        <p:txBody>
          <a:bodyPr vert="horz" lIns="91440" tIns="45720" rIns="91440" bIns="45720" rtlCol="0" anchor="t">
            <a:noAutofit/>
          </a:bodyPr>
          <a:lstStyle/>
          <a:p>
            <a:pPr algn="just"/>
            <a:r>
              <a:rPr lang="sl-SI" sz="2000" dirty="0"/>
              <a:t>Skladno z Načrtom za krepitev upravnih zmogljivosti v izvajanju evropske kohezijske politike 2021 – 2027 so bila v letu 2025 organizirana in izvedena naslednja  izobraževanja in delavnice:</a:t>
            </a:r>
            <a:endParaRPr lang="sl-SI" sz="2000" dirty="0">
              <a:ea typeface="Calibri"/>
              <a:cs typeface="Calibri"/>
            </a:endParaRPr>
          </a:p>
          <a:p>
            <a:pPr marL="342900" indent="-342900" algn="just">
              <a:buFontTx/>
              <a:buChar char="-"/>
            </a:pPr>
            <a:r>
              <a:rPr lang="sl-SI" sz="2000" dirty="0"/>
              <a:t>On-line izobraževanje MF-ERAC (Ministrstvo za finance)</a:t>
            </a:r>
            <a:endParaRPr lang="sl-SI" sz="2000" dirty="0">
              <a:ea typeface="Calibri"/>
              <a:cs typeface="Calibri"/>
            </a:endParaRPr>
          </a:p>
          <a:p>
            <a:pPr marL="342900" indent="-342900" algn="just">
              <a:buFontTx/>
              <a:buChar char="-"/>
            </a:pPr>
            <a:r>
              <a:rPr lang="sl-SI" sz="2000" dirty="0"/>
              <a:t>Krepitev podnebne odpornosti ukrepov PEKP v obdobju 2021-2027 (JASPERS) </a:t>
            </a:r>
            <a:endParaRPr lang="sl-SI" sz="2000" dirty="0">
              <a:ea typeface="Calibri"/>
              <a:cs typeface="Calibri"/>
            </a:endParaRPr>
          </a:p>
          <a:p>
            <a:pPr marL="342900" indent="-342900" algn="just">
              <a:buFontTx/>
              <a:buChar char="-"/>
            </a:pPr>
            <a:r>
              <a:rPr lang="sl-SI" sz="2000" dirty="0"/>
              <a:t>Usposabljanja za IS e.MA za upravičence</a:t>
            </a:r>
            <a:endParaRPr lang="sl-SI" sz="2000" dirty="0">
              <a:ea typeface="Calibri"/>
              <a:cs typeface="Calibri"/>
            </a:endParaRPr>
          </a:p>
          <a:p>
            <a:pPr marL="342900" indent="-342900" algn="just">
              <a:buFontTx/>
              <a:buChar char="-"/>
            </a:pPr>
            <a:r>
              <a:rPr lang="sl-SI" sz="2000" dirty="0"/>
              <a:t>POST 27 – izvedena dva posveta </a:t>
            </a:r>
            <a:endParaRPr lang="sl-SI" sz="2000" dirty="0">
              <a:ea typeface="Calibri"/>
              <a:cs typeface="Calibri"/>
            </a:endParaRPr>
          </a:p>
          <a:p>
            <a:pPr algn="just"/>
            <a:r>
              <a:rPr lang="sl-SI" sz="2000" dirty="0"/>
              <a:t>-     Spoštovanje temeljnih pravic v programskem obdobju 2021–2027 (EIPA)</a:t>
            </a:r>
            <a:endParaRPr lang="sl-SI" sz="2000" dirty="0">
              <a:ea typeface="Calibri"/>
              <a:cs typeface="Calibri"/>
            </a:endParaRPr>
          </a:p>
          <a:p>
            <a:pPr algn="just"/>
            <a:r>
              <a:rPr lang="sl-SI" sz="2000" dirty="0"/>
              <a:t>-     Kako v praksi zagotoviti spoštovanje Listine EU o temeljnih pravicah in Konvencije ZN o pravicah invalidov (na primeru Republike Hrvaške)</a:t>
            </a:r>
            <a:endParaRPr lang="sl-SI" sz="2000" dirty="0">
              <a:ea typeface="Calibri"/>
              <a:cs typeface="Calibri"/>
            </a:endParaRPr>
          </a:p>
          <a:p>
            <a:pPr algn="just"/>
            <a:r>
              <a:rPr lang="sl-SI" sz="2000" dirty="0"/>
              <a:t>-     Usposabljanje za orodje </a:t>
            </a:r>
            <a:r>
              <a:rPr lang="sl-SI" sz="2000" dirty="0" err="1"/>
              <a:t>Arachne</a:t>
            </a:r>
            <a:r>
              <a:rPr lang="sl-SI" sz="2000" dirty="0"/>
              <a:t> (</a:t>
            </a:r>
            <a:r>
              <a:rPr lang="sl-SI" sz="2000" dirty="0" err="1"/>
              <a:t>Wim</a:t>
            </a:r>
            <a:r>
              <a:rPr lang="sl-SI" sz="2000" dirty="0"/>
              <a:t> </a:t>
            </a:r>
            <a:r>
              <a:rPr lang="sl-SI" sz="2000" dirty="0" err="1"/>
              <a:t>Smets</a:t>
            </a:r>
            <a:r>
              <a:rPr lang="sl-SI" sz="2000" dirty="0"/>
              <a:t>, EK)</a:t>
            </a:r>
            <a:endParaRPr lang="sl-SI" sz="2000" dirty="0">
              <a:ea typeface="Calibri"/>
              <a:cs typeface="Calibri"/>
            </a:endParaRPr>
          </a:p>
          <a:p>
            <a:pPr algn="just"/>
            <a:r>
              <a:rPr lang="sl-SI" sz="2000" dirty="0"/>
              <a:t>-     Poenostavljene oblike stroškov (MKRR, MVI, Statistični urad)</a:t>
            </a:r>
            <a:endParaRPr lang="sl-SI" sz="2000" dirty="0">
              <a:ea typeface="Calibri"/>
              <a:cs typeface="Calibri"/>
            </a:endParaRPr>
          </a:p>
          <a:p>
            <a:pPr algn="just"/>
            <a:r>
              <a:rPr lang="sl-SI" sz="2000" dirty="0"/>
              <a:t>-     Finančni instrumenti iz sklada ESS+ v sodelovanju s FI </a:t>
            </a:r>
            <a:r>
              <a:rPr lang="sl-SI" sz="2000" dirty="0" err="1"/>
              <a:t>Compass</a:t>
            </a:r>
            <a:r>
              <a:rPr lang="sl-SI" sz="2000" dirty="0"/>
              <a:t> </a:t>
            </a:r>
            <a:endParaRPr lang="sl-SI" sz="2000" dirty="0">
              <a:ea typeface="Calibri"/>
              <a:cs typeface="Calibri"/>
            </a:endParaRPr>
          </a:p>
          <a:p>
            <a:pPr algn="just"/>
            <a:r>
              <a:rPr lang="sl-SI" sz="2000" dirty="0"/>
              <a:t>-     Izobraževanje na temo zaščite finančnih interesov Unije</a:t>
            </a:r>
            <a:endParaRPr lang="sl-SI" sz="2000" dirty="0">
              <a:ea typeface="Calibri"/>
              <a:cs typeface="Calibri"/>
            </a:endParaRPr>
          </a:p>
          <a:p>
            <a:pPr algn="just"/>
            <a:endParaRPr lang="sl-SI" sz="1700" dirty="0"/>
          </a:p>
          <a:p>
            <a:pPr algn="just"/>
            <a:endParaRPr lang="sl-SI" dirty="0"/>
          </a:p>
        </p:txBody>
      </p:sp>
      <p:cxnSp>
        <p:nvCxnSpPr>
          <p:cNvPr id="5" name="Kolenski povezovalnik 6">
            <a:extLst>
              <a:ext uri="{FF2B5EF4-FFF2-40B4-BE49-F238E27FC236}">
                <a16:creationId xmlns:a16="http://schemas.microsoft.com/office/drawing/2014/main" id="{96E7D81C-BA9A-6EB6-31E3-8AB407FF4A08}"/>
              </a:ext>
            </a:extLst>
          </p:cNvPr>
          <p:cNvCxnSpPr/>
          <p:nvPr/>
        </p:nvCxnSpPr>
        <p:spPr>
          <a:xfrm flipV="1">
            <a:off x="376435" y="304566"/>
            <a:ext cx="3736258" cy="2637408"/>
          </a:xfrm>
          <a:prstGeom prst="bentConnector3">
            <a:avLst>
              <a:gd name="adj1" fmla="val 0"/>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39246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D1E0A7-EAC7-0F31-0C85-A847CDD06E06}"/>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9ED59F6C-15BB-9C92-92D4-ACDCD4228B2E}"/>
              </a:ext>
            </a:extLst>
          </p:cNvPr>
          <p:cNvSpPr>
            <a:spLocks noGrp="1"/>
          </p:cNvSpPr>
          <p:nvPr>
            <p:ph type="ctrTitle"/>
          </p:nvPr>
        </p:nvSpPr>
        <p:spPr>
          <a:xfrm>
            <a:off x="-858560" y="404374"/>
            <a:ext cx="9123853" cy="929957"/>
          </a:xfrm>
        </p:spPr>
        <p:txBody>
          <a:bodyPr>
            <a:normAutofit/>
          </a:bodyPr>
          <a:lstStyle/>
          <a:p>
            <a:r>
              <a:rPr lang="sl-SI" sz="3200" dirty="0">
                <a:solidFill>
                  <a:srgbClr val="034EA2"/>
                </a:solidFill>
                <a:effectLst>
                  <a:outerShdw blurRad="38100" dist="38100" dir="2700000" algn="tl">
                    <a:srgbClr val="000000">
                      <a:alpha val="43137"/>
                    </a:srgbClr>
                  </a:outerShdw>
                </a:effectLst>
                <a:latin typeface="Republika"/>
              </a:rPr>
              <a:t>Krepitev upravnih zmogljivosti</a:t>
            </a:r>
            <a:r>
              <a:rPr lang="sl-SI" dirty="0">
                <a:solidFill>
                  <a:srgbClr val="034EA2"/>
                </a:solidFill>
                <a:effectLst>
                  <a:outerShdw blurRad="38100" dist="38100" dir="2700000" algn="tl">
                    <a:srgbClr val="000000">
                      <a:alpha val="43137"/>
                    </a:srgbClr>
                  </a:outerShdw>
                </a:effectLst>
                <a:latin typeface="Republika"/>
              </a:rPr>
              <a:t> </a:t>
            </a:r>
            <a:endParaRPr lang="sl-SI" dirty="0">
              <a:latin typeface="Republika"/>
            </a:endParaRPr>
          </a:p>
        </p:txBody>
      </p:sp>
      <p:sp>
        <p:nvSpPr>
          <p:cNvPr id="3" name="Podnaslov 2">
            <a:extLst>
              <a:ext uri="{FF2B5EF4-FFF2-40B4-BE49-F238E27FC236}">
                <a16:creationId xmlns:a16="http://schemas.microsoft.com/office/drawing/2014/main" id="{7370D65C-B80C-A4A2-06FA-170AA9970992}"/>
              </a:ext>
            </a:extLst>
          </p:cNvPr>
          <p:cNvSpPr>
            <a:spLocks noGrp="1"/>
          </p:cNvSpPr>
          <p:nvPr>
            <p:ph type="subTitle" idx="1"/>
          </p:nvPr>
        </p:nvSpPr>
        <p:spPr>
          <a:xfrm>
            <a:off x="1001486" y="1222504"/>
            <a:ext cx="10526485" cy="4074160"/>
          </a:xfrm>
        </p:spPr>
        <p:txBody>
          <a:bodyPr vert="horz" lIns="91440" tIns="45720" rIns="91440" bIns="45720" rtlCol="0" anchor="t">
            <a:noAutofit/>
          </a:bodyPr>
          <a:lstStyle/>
          <a:p>
            <a:pPr algn="just"/>
            <a:endParaRPr lang="sl-SI" dirty="0">
              <a:ea typeface="Calibri"/>
              <a:cs typeface="Calibri"/>
            </a:endParaRPr>
          </a:p>
          <a:p>
            <a:pPr algn="just"/>
            <a:r>
              <a:rPr lang="sl-SI" sz="2000" dirty="0"/>
              <a:t>Prav tako bomo skladno s Programom dela 2025 – 2026 pristopili k različnim aktivnostim po vseh treh stebrih:</a:t>
            </a:r>
            <a:endParaRPr lang="sl-SI" sz="2000" dirty="0">
              <a:ea typeface="Calibri"/>
              <a:cs typeface="Calibri"/>
            </a:endParaRPr>
          </a:p>
          <a:p>
            <a:pPr algn="just"/>
            <a:r>
              <a:rPr lang="sl-SI" sz="2000" dirty="0"/>
              <a:t>-	Priprava koncepta organizacije izmenjave dobrih praks v okviru OU in PT</a:t>
            </a:r>
            <a:endParaRPr lang="sl-SI" sz="2000" dirty="0">
              <a:ea typeface="Calibri"/>
              <a:cs typeface="Calibri"/>
            </a:endParaRPr>
          </a:p>
          <a:p>
            <a:pPr algn="just"/>
            <a:r>
              <a:rPr lang="sl-SI" sz="2000" dirty="0"/>
              <a:t>-	Organizacija ogledov projektov v okviru OU in PT</a:t>
            </a:r>
            <a:endParaRPr lang="sl-SI" sz="2000" dirty="0">
              <a:ea typeface="Calibri"/>
              <a:cs typeface="Calibri"/>
            </a:endParaRPr>
          </a:p>
          <a:p>
            <a:pPr algn="just"/>
            <a:r>
              <a:rPr lang="sl-SI" sz="2000" dirty="0"/>
              <a:t>-	Začetek postopkov za vzpostavitev spletnega učnega centra Akademija Kohezija </a:t>
            </a:r>
            <a:endParaRPr lang="sl-SI" sz="2000" dirty="0">
              <a:ea typeface="Calibri"/>
              <a:cs typeface="Calibri"/>
            </a:endParaRPr>
          </a:p>
          <a:p>
            <a:pPr algn="just"/>
            <a:r>
              <a:rPr lang="sl-SI" sz="2000" dirty="0"/>
              <a:t>-	Začetek postopkov za vzpostavitev Intraneta</a:t>
            </a:r>
            <a:endParaRPr lang="sl-SI" sz="2000" dirty="0">
              <a:ea typeface="Calibri"/>
              <a:cs typeface="Calibri"/>
            </a:endParaRPr>
          </a:p>
          <a:p>
            <a:pPr algn="just"/>
            <a:r>
              <a:rPr lang="sl-SI" sz="2000" dirty="0"/>
              <a:t>-	Izvajanje anket  o željah in potrebah na področju upravnih zmogljivosti</a:t>
            </a:r>
            <a:endParaRPr lang="sl-SI" sz="2000" dirty="0">
              <a:ea typeface="Calibri"/>
              <a:cs typeface="Calibri"/>
            </a:endParaRPr>
          </a:p>
          <a:p>
            <a:pPr algn="just"/>
            <a:endParaRPr lang="sl-SI" dirty="0"/>
          </a:p>
        </p:txBody>
      </p:sp>
      <p:cxnSp>
        <p:nvCxnSpPr>
          <p:cNvPr id="5" name="Kolenski povezovalnik 6">
            <a:extLst>
              <a:ext uri="{FF2B5EF4-FFF2-40B4-BE49-F238E27FC236}">
                <a16:creationId xmlns:a16="http://schemas.microsoft.com/office/drawing/2014/main" id="{09A052B0-31F8-75B5-AA82-E71213FB2028}"/>
              </a:ext>
            </a:extLst>
          </p:cNvPr>
          <p:cNvCxnSpPr/>
          <p:nvPr/>
        </p:nvCxnSpPr>
        <p:spPr>
          <a:xfrm flipV="1">
            <a:off x="376435" y="304566"/>
            <a:ext cx="3736258" cy="2637408"/>
          </a:xfrm>
          <a:prstGeom prst="bentConnector3">
            <a:avLst>
              <a:gd name="adj1" fmla="val 0"/>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08359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93289" y="317613"/>
            <a:ext cx="11216005" cy="560984"/>
          </a:xfrm>
        </p:spPr>
        <p:txBody>
          <a:bodyPr/>
          <a:lstStyle/>
          <a:p>
            <a:r>
              <a:rPr lang="sl-SI" sz="2800">
                <a:solidFill>
                  <a:srgbClr val="034EA2"/>
                </a:solidFill>
                <a:effectLst>
                  <a:outerShdw blurRad="38100" dist="38100" dir="2700000" algn="tl">
                    <a:srgbClr val="000000">
                      <a:alpha val="43137"/>
                    </a:srgbClr>
                  </a:outerShdw>
                </a:effectLst>
                <a:latin typeface="Republika" panose="02000506040000020004" pitchFamily="2" charset="-18"/>
              </a:rPr>
              <a:t>Napredek pri izvajanju operacij strateškega pomena </a:t>
            </a:r>
          </a:p>
        </p:txBody>
      </p:sp>
      <p:sp>
        <p:nvSpPr>
          <p:cNvPr id="3" name="Označba mesta vsebine 2"/>
          <p:cNvSpPr>
            <a:spLocks noGrp="1"/>
          </p:cNvSpPr>
          <p:nvPr>
            <p:ph idx="1"/>
          </p:nvPr>
        </p:nvSpPr>
        <p:spPr>
          <a:xfrm>
            <a:off x="838200" y="1825625"/>
            <a:ext cx="10515600" cy="4024759"/>
          </a:xfrm>
        </p:spPr>
        <p:txBody>
          <a:bodyPr/>
          <a:lstStyle/>
          <a:p>
            <a:pPr marL="457200" lvl="1" indent="0">
              <a:lnSpc>
                <a:spcPct val="107000"/>
              </a:lnSpc>
              <a:spcAft>
                <a:spcPts val="800"/>
              </a:spcAft>
              <a:buNone/>
            </a:pPr>
            <a:endParaRPr lang="sl-SI" sz="120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lgn="just">
              <a:lnSpc>
                <a:spcPct val="107000"/>
              </a:lnSpc>
              <a:spcAft>
                <a:spcPts val="800"/>
              </a:spcAft>
              <a:buNone/>
            </a:pPr>
            <a:endParaRPr lang="sl-SI" sz="1200">
              <a:effectLst/>
              <a:latin typeface="Calibri" panose="020F0502020204030204" pitchFamily="34" charset="0"/>
              <a:ea typeface="Calibri" panose="020F0502020204030204" pitchFamily="34" charset="0"/>
              <a:cs typeface="Times New Roman" panose="02020603050405020304" pitchFamily="18" charset="0"/>
            </a:endParaRPr>
          </a:p>
          <a:p>
            <a:endParaRPr lang="sl-SI">
              <a:latin typeface="Republika" panose="02000506040000020004" pitchFamily="2" charset="-18"/>
            </a:endParaRPr>
          </a:p>
        </p:txBody>
      </p:sp>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7216" y="6033143"/>
            <a:ext cx="2689861" cy="564319"/>
          </a:xfrm>
          <a:prstGeom prst="rect">
            <a:avLst/>
          </a:prstGeom>
        </p:spPr>
      </p:pic>
      <p:pic>
        <p:nvPicPr>
          <p:cNvPr id="5" name="Picture 4" descr="Logo image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29" y="6081245"/>
            <a:ext cx="1050232" cy="51621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Kolenski povezovalnik 6"/>
          <p:cNvCxnSpPr/>
          <p:nvPr/>
        </p:nvCxnSpPr>
        <p:spPr>
          <a:xfrm flipV="1">
            <a:off x="245807" y="304566"/>
            <a:ext cx="3736258" cy="2637408"/>
          </a:xfrm>
          <a:prstGeom prst="bentConnector3">
            <a:avLst>
              <a:gd name="adj1" fmla="val 0"/>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Kolenski povezovalnik 7"/>
          <p:cNvCxnSpPr/>
          <p:nvPr/>
        </p:nvCxnSpPr>
        <p:spPr>
          <a:xfrm flipV="1">
            <a:off x="8514735" y="4197949"/>
            <a:ext cx="3342968" cy="2408904"/>
          </a:xfrm>
          <a:prstGeom prst="bentConnector3">
            <a:avLst>
              <a:gd name="adj1" fmla="val 100294"/>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aphicFrame>
        <p:nvGraphicFramePr>
          <p:cNvPr id="9" name="Tabela 8">
            <a:extLst>
              <a:ext uri="{FF2B5EF4-FFF2-40B4-BE49-F238E27FC236}">
                <a16:creationId xmlns:a16="http://schemas.microsoft.com/office/drawing/2014/main" id="{D5305BA3-0CB7-2FB5-2094-7E3AF2C9B833}"/>
              </a:ext>
            </a:extLst>
          </p:cNvPr>
          <p:cNvGraphicFramePr>
            <a:graphicFrameLocks noGrp="1"/>
          </p:cNvGraphicFramePr>
          <p:nvPr>
            <p:extLst>
              <p:ext uri="{D42A27DB-BD31-4B8C-83A1-F6EECF244321}">
                <p14:modId xmlns:p14="http://schemas.microsoft.com/office/powerpoint/2010/main" val="578338569"/>
              </p:ext>
            </p:extLst>
          </p:nvPr>
        </p:nvGraphicFramePr>
        <p:xfrm>
          <a:off x="435428" y="783771"/>
          <a:ext cx="11370658" cy="5120640"/>
        </p:xfrm>
        <a:graphic>
          <a:graphicData uri="http://schemas.openxmlformats.org/drawingml/2006/table">
            <a:tbl>
              <a:tblPr firstRow="1" firstCol="1" bandRow="1">
                <a:tableStyleId>{5C22544A-7EE6-4342-B048-85BDC9FD1C3A}</a:tableStyleId>
              </a:tblPr>
              <a:tblGrid>
                <a:gridCol w="426938">
                  <a:extLst>
                    <a:ext uri="{9D8B030D-6E8A-4147-A177-3AD203B41FA5}">
                      <a16:colId xmlns:a16="http://schemas.microsoft.com/office/drawing/2014/main" val="104111153"/>
                    </a:ext>
                  </a:extLst>
                </a:gridCol>
                <a:gridCol w="1754326">
                  <a:extLst>
                    <a:ext uri="{9D8B030D-6E8A-4147-A177-3AD203B41FA5}">
                      <a16:colId xmlns:a16="http://schemas.microsoft.com/office/drawing/2014/main" val="3762704826"/>
                    </a:ext>
                  </a:extLst>
                </a:gridCol>
                <a:gridCol w="9189394">
                  <a:extLst>
                    <a:ext uri="{9D8B030D-6E8A-4147-A177-3AD203B41FA5}">
                      <a16:colId xmlns:a16="http://schemas.microsoft.com/office/drawing/2014/main" val="2433503965"/>
                    </a:ext>
                  </a:extLst>
                </a:gridCol>
              </a:tblGrid>
              <a:tr h="268309">
                <a:tc>
                  <a:txBody>
                    <a:bodyPr/>
                    <a:lstStyle/>
                    <a:p>
                      <a:pPr>
                        <a:lnSpc>
                          <a:spcPct val="100000"/>
                        </a:lnSpc>
                        <a:spcBef>
                          <a:spcPts val="300"/>
                        </a:spcBef>
                        <a:spcAft>
                          <a:spcPts val="300"/>
                        </a:spcAft>
                      </a:pPr>
                      <a:r>
                        <a:rPr lang="sl-SI" sz="1800" noProof="0">
                          <a:effectLst/>
                          <a:latin typeface="Republika"/>
                        </a:rPr>
                        <a:t>CP</a:t>
                      </a:r>
                      <a:endParaRPr lang="sl-SI" sz="1800" noProof="0">
                        <a:effectLst/>
                        <a:latin typeface="Republika"/>
                        <a:ea typeface="Times New Roman" panose="02020603050405020304" pitchFamily="18" charset="0"/>
                        <a:cs typeface="Times New Roman" panose="02020603050405020304" pitchFamily="18" charset="0"/>
                      </a:endParaRPr>
                    </a:p>
                  </a:txBody>
                  <a:tcPr marL="65966" marR="65966" marT="0" marB="0"/>
                </a:tc>
                <a:tc>
                  <a:txBody>
                    <a:bodyPr/>
                    <a:lstStyle/>
                    <a:p>
                      <a:pPr>
                        <a:lnSpc>
                          <a:spcPct val="100000"/>
                        </a:lnSpc>
                        <a:spcBef>
                          <a:spcPts val="300"/>
                        </a:spcBef>
                        <a:spcAft>
                          <a:spcPts val="300"/>
                        </a:spcAft>
                      </a:pPr>
                      <a:r>
                        <a:rPr lang="sl-SI" sz="1600" cap="all" baseline="0" noProof="0">
                          <a:effectLst/>
                          <a:latin typeface="Republika"/>
                        </a:rPr>
                        <a:t>Naziv operacije</a:t>
                      </a:r>
                      <a:endParaRPr lang="sl-SI" sz="1600" cap="all" baseline="0" noProof="0">
                        <a:effectLst/>
                        <a:latin typeface="Republika"/>
                        <a:ea typeface="Times New Roman" panose="02020603050405020304" pitchFamily="18" charset="0"/>
                        <a:cs typeface="Times New Roman" panose="02020603050405020304" pitchFamily="18" charset="0"/>
                      </a:endParaRPr>
                    </a:p>
                  </a:txBody>
                  <a:tcPr marL="65966" marR="65966" marT="0" marB="0"/>
                </a:tc>
                <a:tc>
                  <a:txBody>
                    <a:bodyPr/>
                    <a:lstStyle/>
                    <a:p>
                      <a:pPr>
                        <a:lnSpc>
                          <a:spcPct val="100000"/>
                        </a:lnSpc>
                        <a:spcBef>
                          <a:spcPts val="300"/>
                        </a:spcBef>
                        <a:spcAft>
                          <a:spcPts val="300"/>
                        </a:spcAft>
                      </a:pPr>
                      <a:r>
                        <a:rPr lang="sl-SI" sz="1800" cap="all" baseline="0" noProof="0">
                          <a:effectLst/>
                          <a:latin typeface="Republika"/>
                        </a:rPr>
                        <a:t>Stanje</a:t>
                      </a:r>
                      <a:endParaRPr lang="sl-SI" sz="1800" cap="all" baseline="0" noProof="0">
                        <a:effectLst/>
                        <a:latin typeface="Republika"/>
                        <a:ea typeface="Times New Roman" panose="02020603050405020304" pitchFamily="18" charset="0"/>
                        <a:cs typeface="Times New Roman" panose="02020603050405020304" pitchFamily="18" charset="0"/>
                      </a:endParaRPr>
                    </a:p>
                  </a:txBody>
                  <a:tcPr marL="65966" marR="65966" marT="0" marB="0"/>
                </a:tc>
                <a:extLst>
                  <a:ext uri="{0D108BD9-81ED-4DB2-BD59-A6C34878D82A}">
                    <a16:rowId xmlns:a16="http://schemas.microsoft.com/office/drawing/2014/main" val="1231542633"/>
                  </a:ext>
                </a:extLst>
              </a:tr>
              <a:tr h="3755876">
                <a:tc>
                  <a:txBody>
                    <a:bodyPr/>
                    <a:lstStyle/>
                    <a:p>
                      <a:pPr>
                        <a:lnSpc>
                          <a:spcPct val="100000"/>
                        </a:lnSpc>
                        <a:spcBef>
                          <a:spcPts val="300"/>
                        </a:spcBef>
                        <a:spcAft>
                          <a:spcPts val="300"/>
                        </a:spcAft>
                      </a:pPr>
                      <a:r>
                        <a:rPr lang="en-US" sz="1800">
                          <a:effectLst/>
                          <a:latin typeface="Republika" panose="02000506040000020004" pitchFamily="2" charset="-18"/>
                        </a:rPr>
                        <a:t>1</a:t>
                      </a:r>
                      <a:endParaRPr lang="sl-SI" sz="1800">
                        <a:effectLst/>
                        <a:latin typeface="Republika"/>
                        <a:ea typeface="Times New Roman" panose="02020603050405020304" pitchFamily="18" charset="0"/>
                        <a:cs typeface="Times New Roman" panose="02020603050405020304" pitchFamily="18" charset="0"/>
                      </a:endParaRPr>
                    </a:p>
                  </a:txBody>
                  <a:tcPr marL="65966" marR="65966" marT="0" marB="0" anchor="ctr"/>
                </a:tc>
                <a:tc>
                  <a:txBody>
                    <a:bodyPr/>
                    <a:lstStyle/>
                    <a:p>
                      <a:pPr>
                        <a:lnSpc>
                          <a:spcPct val="100000"/>
                        </a:lnSpc>
                        <a:spcBef>
                          <a:spcPts val="300"/>
                        </a:spcBef>
                        <a:spcAft>
                          <a:spcPts val="300"/>
                        </a:spcAft>
                      </a:pPr>
                      <a:r>
                        <a:rPr lang="sl-SI" sz="1800" b="1" noProof="0">
                          <a:effectLst>
                            <a:outerShdw blurRad="38100" dist="38100" dir="2700000" algn="tl">
                              <a:srgbClr val="000000">
                                <a:alpha val="43137"/>
                              </a:srgbClr>
                            </a:outerShdw>
                          </a:effectLst>
                          <a:latin typeface="Republika"/>
                        </a:rPr>
                        <a:t>Nadgradnja ključnih raziskovalnih infrastruktur</a:t>
                      </a:r>
                    </a:p>
                    <a:p>
                      <a:pPr>
                        <a:lnSpc>
                          <a:spcPct val="100000"/>
                        </a:lnSpc>
                        <a:spcBef>
                          <a:spcPts val="300"/>
                        </a:spcBef>
                        <a:spcAft>
                          <a:spcPts val="300"/>
                        </a:spcAft>
                      </a:pPr>
                      <a:r>
                        <a:rPr lang="sl-SI" sz="1400" b="0" noProof="0">
                          <a:effectLst/>
                          <a:latin typeface="Republika"/>
                          <a:ea typeface="Times New Roman" panose="02020603050405020304" pitchFamily="18" charset="0"/>
                          <a:cs typeface="Times New Roman"/>
                        </a:rPr>
                        <a:t>(1. del)</a:t>
                      </a:r>
                    </a:p>
                  </a:txBody>
                  <a:tcPr marL="65966" marR="65966" marT="0" marB="0" anchor="ctr"/>
                </a:tc>
                <a:tc>
                  <a:txBody>
                    <a:bodyPr/>
                    <a:lstStyle/>
                    <a:p>
                      <a:pPr marL="285750" indent="-285750">
                        <a:lnSpc>
                          <a:spcPct val="100000"/>
                        </a:lnSpc>
                        <a:spcBef>
                          <a:spcPts val="300"/>
                        </a:spcBef>
                        <a:spcAft>
                          <a:spcPts val="300"/>
                        </a:spcAft>
                        <a:buFont typeface="Arial"/>
                        <a:buChar char="•"/>
                      </a:pPr>
                      <a:r>
                        <a:rPr lang="en-US" sz="1800" b="1" i="1" u="sng" err="1">
                          <a:effectLst/>
                          <a:latin typeface="Republika"/>
                        </a:rPr>
                        <a:t>Tehnološko</a:t>
                      </a:r>
                      <a:r>
                        <a:rPr lang="en-US" sz="1800" b="1" i="1" u="sng">
                          <a:effectLst/>
                          <a:latin typeface="Republika"/>
                        </a:rPr>
                        <a:t> </a:t>
                      </a:r>
                      <a:r>
                        <a:rPr lang="en-US" sz="1800" b="1" i="1" u="sng" err="1">
                          <a:effectLst/>
                          <a:latin typeface="Republika"/>
                        </a:rPr>
                        <a:t>inovacijski</a:t>
                      </a:r>
                      <a:r>
                        <a:rPr lang="en-US" sz="1800" b="1" i="1" u="sng">
                          <a:effectLst/>
                          <a:latin typeface="Republika"/>
                        </a:rPr>
                        <a:t> center INNOVUM</a:t>
                      </a:r>
                      <a:r>
                        <a:rPr lang="en-US" sz="1800" b="1">
                          <a:effectLst/>
                          <a:latin typeface="Republika"/>
                        </a:rPr>
                        <a:t>:</a:t>
                      </a:r>
                    </a:p>
                    <a:p>
                      <a:pPr marL="0" lvl="0" indent="0">
                        <a:lnSpc>
                          <a:spcPct val="100000"/>
                        </a:lnSpc>
                        <a:spcBef>
                          <a:spcPts val="300"/>
                        </a:spcBef>
                        <a:spcAft>
                          <a:spcPts val="300"/>
                        </a:spcAft>
                        <a:buNone/>
                      </a:pPr>
                      <a:r>
                        <a:rPr lang="en-US" sz="1800" b="0">
                          <a:effectLst/>
                          <a:latin typeface="Republika"/>
                        </a:rPr>
                        <a:t>1. Projekt </a:t>
                      </a:r>
                      <a:r>
                        <a:rPr lang="en-US" sz="1800" b="0" i="0" u="none" strike="noStrike" noProof="0">
                          <a:effectLst/>
                        </a:rPr>
                        <a:t>»INNOVUM - </a:t>
                      </a:r>
                      <a:r>
                        <a:rPr lang="en-US" sz="1800" b="0" i="0" u="none" strike="noStrike" noProof="0" err="1">
                          <a:effectLst/>
                        </a:rPr>
                        <a:t>Prenova</a:t>
                      </a:r>
                      <a:r>
                        <a:rPr lang="en-US" sz="1800" b="0" i="0" u="none" strike="noStrike" noProof="0">
                          <a:effectLst/>
                        </a:rPr>
                        <a:t> </a:t>
                      </a:r>
                      <a:r>
                        <a:rPr lang="en-US" sz="1800" b="0" i="0" u="none" strike="noStrike" noProof="0" err="1">
                          <a:effectLst/>
                        </a:rPr>
                        <a:t>objekta</a:t>
                      </a:r>
                      <a:r>
                        <a:rPr lang="en-US" sz="1800" b="0" i="0" u="none" strike="noStrike" noProof="0">
                          <a:effectLst/>
                        </a:rPr>
                        <a:t> Centra </a:t>
                      </a:r>
                      <a:r>
                        <a:rPr lang="en-US" sz="1800" b="0" i="0" u="none" strike="noStrike" noProof="0" err="1">
                          <a:effectLst/>
                        </a:rPr>
                        <a:t>odličnosti</a:t>
                      </a:r>
                      <a:r>
                        <a:rPr lang="en-US" sz="1800" b="0" i="0" u="none" strike="noStrike" noProof="0">
                          <a:effectLst/>
                        </a:rPr>
                        <a:t> za </a:t>
                      </a:r>
                      <a:r>
                        <a:rPr lang="en-US" sz="1800" b="0" i="0" u="none" strike="noStrike" noProof="0" err="1">
                          <a:effectLst/>
                        </a:rPr>
                        <a:t>fotonske</a:t>
                      </a:r>
                      <a:r>
                        <a:rPr lang="en-US" sz="1800" b="0" i="0" u="none" strike="noStrike" noProof="0">
                          <a:effectLst/>
                        </a:rPr>
                        <a:t>, </a:t>
                      </a:r>
                      <a:r>
                        <a:rPr lang="en-US" sz="1800" b="0" i="0" u="none" strike="noStrike" noProof="0" err="1">
                          <a:effectLst/>
                        </a:rPr>
                        <a:t>mikro</a:t>
                      </a:r>
                      <a:r>
                        <a:rPr lang="en-US" sz="1800" b="0" i="0" u="none" strike="noStrike" noProof="0">
                          <a:effectLst/>
                        </a:rPr>
                        <a:t> in nano </a:t>
                      </a:r>
                      <a:r>
                        <a:rPr lang="en-US" sz="1800" b="0" i="0" u="none" strike="noStrike" noProof="0" err="1">
                          <a:effectLst/>
                        </a:rPr>
                        <a:t>elektronske</a:t>
                      </a:r>
                      <a:r>
                        <a:rPr lang="en-US" sz="1800" b="0" i="0" u="none" strike="noStrike" noProof="0">
                          <a:effectLst/>
                        </a:rPr>
                        <a:t> </a:t>
                      </a:r>
                      <a:r>
                        <a:rPr lang="en-US" sz="1800" b="0" i="0" u="none" strike="noStrike" noProof="0" err="1">
                          <a:effectLst/>
                        </a:rPr>
                        <a:t>tehnologije</a:t>
                      </a:r>
                      <a:r>
                        <a:rPr lang="en-US" sz="1800" b="0" i="0" u="none" strike="noStrike" noProof="0">
                          <a:effectLst/>
                        </a:rPr>
                        <a:t> UM«</a:t>
                      </a:r>
                      <a:r>
                        <a:rPr lang="en-US" sz="1800" b="0">
                          <a:effectLst/>
                        </a:rPr>
                        <a:t>:</a:t>
                      </a:r>
                      <a:r>
                        <a:rPr lang="en-US" sz="1800" b="0">
                          <a:effectLst/>
                          <a:latin typeface="Republika"/>
                        </a:rPr>
                        <a:t> </a:t>
                      </a:r>
                      <a:r>
                        <a:rPr lang="en-US" sz="1800" b="0" err="1">
                          <a:effectLst/>
                          <a:latin typeface="Republika"/>
                        </a:rPr>
                        <a:t>odločitev</a:t>
                      </a:r>
                      <a:r>
                        <a:rPr lang="en-US" sz="1800" b="0">
                          <a:effectLst/>
                          <a:latin typeface="Republika"/>
                        </a:rPr>
                        <a:t> o </a:t>
                      </a:r>
                      <a:r>
                        <a:rPr lang="en-US" sz="1800" b="0" err="1">
                          <a:effectLst/>
                          <a:latin typeface="Republika"/>
                        </a:rPr>
                        <a:t>podpori</a:t>
                      </a:r>
                      <a:r>
                        <a:rPr lang="en-US" sz="1800" b="0">
                          <a:effectLst/>
                          <a:latin typeface="Republika"/>
                        </a:rPr>
                        <a:t> </a:t>
                      </a:r>
                      <a:r>
                        <a:rPr lang="en-US" sz="1800" b="0" err="1">
                          <a:effectLst/>
                          <a:latin typeface="Republika"/>
                        </a:rPr>
                        <a:t>bo</a:t>
                      </a:r>
                      <a:r>
                        <a:rPr lang="en-US" sz="1800" b="0">
                          <a:effectLst/>
                          <a:latin typeface="Republika"/>
                        </a:rPr>
                        <a:t> s </a:t>
                      </a:r>
                      <a:r>
                        <a:rPr lang="en-US" sz="1800" b="0" err="1">
                          <a:effectLst/>
                          <a:latin typeface="Republika"/>
                        </a:rPr>
                        <a:t>strani</a:t>
                      </a:r>
                      <a:r>
                        <a:rPr lang="en-US" sz="1800" b="0">
                          <a:effectLst/>
                          <a:latin typeface="Republika"/>
                        </a:rPr>
                        <a:t> OU </a:t>
                      </a:r>
                      <a:r>
                        <a:rPr lang="en-US" sz="1800" b="0" err="1">
                          <a:effectLst/>
                          <a:latin typeface="Republika"/>
                        </a:rPr>
                        <a:t>izdana</a:t>
                      </a:r>
                      <a:r>
                        <a:rPr lang="en-US" sz="1800" b="0">
                          <a:effectLst/>
                          <a:latin typeface="Republika"/>
                        </a:rPr>
                        <a:t> </a:t>
                      </a:r>
                      <a:r>
                        <a:rPr lang="en-US" sz="1800" b="0" err="1">
                          <a:effectLst/>
                          <a:latin typeface="Republika"/>
                        </a:rPr>
                        <a:t>novembra</a:t>
                      </a:r>
                      <a:r>
                        <a:rPr lang="en-US" sz="1800" b="0">
                          <a:effectLst/>
                          <a:latin typeface="Republika"/>
                        </a:rPr>
                        <a:t> 2025. </a:t>
                      </a:r>
                    </a:p>
                    <a:p>
                      <a:pPr marL="0" indent="0">
                        <a:lnSpc>
                          <a:spcPct val="100000"/>
                        </a:lnSpc>
                        <a:spcBef>
                          <a:spcPts val="300"/>
                        </a:spcBef>
                        <a:spcAft>
                          <a:spcPts val="300"/>
                        </a:spcAft>
                        <a:buNone/>
                      </a:pPr>
                      <a:r>
                        <a:rPr lang="en-US" sz="1800" b="0">
                          <a:effectLst/>
                          <a:latin typeface="Republika" panose="02000506040000020004" pitchFamily="2" charset="-18"/>
                        </a:rPr>
                        <a:t>2. Projekt </a:t>
                      </a:r>
                      <a:r>
                        <a:rPr lang="en-US" sz="1800" b="0" i="0" u="none" strike="noStrike" noProof="0">
                          <a:solidFill>
                            <a:srgbClr val="000000"/>
                          </a:solidFill>
                          <a:effectLst/>
                          <a:latin typeface="Calibri"/>
                        </a:rPr>
                        <a:t>»INNOVUM - </a:t>
                      </a:r>
                      <a:r>
                        <a:rPr lang="en-US" sz="1800" b="0" err="1">
                          <a:effectLst/>
                          <a:latin typeface="Calibri"/>
                        </a:rPr>
                        <a:t>Odkup</a:t>
                      </a:r>
                      <a:r>
                        <a:rPr lang="en-US" sz="1800" b="0">
                          <a:effectLst/>
                          <a:latin typeface="Republika" panose="02000506040000020004" pitchFamily="2" charset="-18"/>
                        </a:rPr>
                        <a:t> in </a:t>
                      </a:r>
                      <a:r>
                        <a:rPr lang="en-US" sz="1800" b="0" err="1">
                          <a:effectLst/>
                          <a:latin typeface="Republika" panose="02000506040000020004" pitchFamily="2" charset="-18"/>
                        </a:rPr>
                        <a:t>prenova</a:t>
                      </a:r>
                      <a:r>
                        <a:rPr lang="en-US" sz="1800" b="0">
                          <a:effectLst/>
                          <a:latin typeface="Republika" panose="02000506040000020004" pitchFamily="2" charset="-18"/>
                        </a:rPr>
                        <a:t> </a:t>
                      </a:r>
                      <a:r>
                        <a:rPr lang="en-US" sz="1800" b="0" err="1">
                          <a:effectLst/>
                          <a:latin typeface="Republika" panose="02000506040000020004" pitchFamily="2" charset="-18"/>
                        </a:rPr>
                        <a:t>objekta</a:t>
                      </a:r>
                      <a:r>
                        <a:rPr lang="en-US" sz="1800" b="0">
                          <a:effectLst/>
                          <a:latin typeface="Republika" panose="02000506040000020004" pitchFamily="2" charset="-18"/>
                        </a:rPr>
                        <a:t> </a:t>
                      </a:r>
                      <a:r>
                        <a:rPr lang="en-US" sz="1800" b="0" err="1">
                          <a:effectLst/>
                          <a:latin typeface="Republika" panose="02000506040000020004" pitchFamily="2" charset="-18"/>
                        </a:rPr>
                        <a:t>Fakultete</a:t>
                      </a:r>
                      <a:r>
                        <a:rPr lang="en-US" sz="1800" b="0">
                          <a:effectLst/>
                          <a:latin typeface="Republika" panose="02000506040000020004" pitchFamily="2" charset="-18"/>
                        </a:rPr>
                        <a:t> za </a:t>
                      </a:r>
                      <a:r>
                        <a:rPr lang="en-US" sz="1800" b="0" err="1">
                          <a:effectLst/>
                          <a:latin typeface="Republika" panose="02000506040000020004" pitchFamily="2" charset="-18"/>
                        </a:rPr>
                        <a:t>logistiko</a:t>
                      </a:r>
                      <a:r>
                        <a:rPr lang="en-US" sz="1800" b="0">
                          <a:effectLst/>
                          <a:latin typeface="Republika" panose="02000506040000020004" pitchFamily="2" charset="-18"/>
                        </a:rPr>
                        <a:t>  z </a:t>
                      </a:r>
                      <a:r>
                        <a:rPr lang="en-US" sz="1800" b="0" err="1">
                          <a:effectLst/>
                          <a:latin typeface="Republika" panose="02000506040000020004" pitchFamily="2" charset="-18"/>
                        </a:rPr>
                        <a:t>raziskovalnim</a:t>
                      </a:r>
                      <a:r>
                        <a:rPr lang="en-US" sz="1800" b="0">
                          <a:effectLst/>
                          <a:latin typeface="Republika" panose="02000506040000020004" pitchFamily="2" charset="-18"/>
                        </a:rPr>
                        <a:t> </a:t>
                      </a:r>
                      <a:r>
                        <a:rPr lang="en-US" sz="1800" b="0" err="1">
                          <a:effectLst/>
                          <a:latin typeface="Republika" panose="02000506040000020004" pitchFamily="2" charset="-18"/>
                        </a:rPr>
                        <a:t>centrom</a:t>
                      </a:r>
                      <a:r>
                        <a:rPr lang="en-US" sz="1800" b="0">
                          <a:effectLst/>
                          <a:latin typeface="Republika" panose="02000506040000020004" pitchFamily="2" charset="-18"/>
                        </a:rPr>
                        <a:t> za </a:t>
                      </a:r>
                      <a:r>
                        <a:rPr lang="en-US" sz="1800" b="0" err="1">
                          <a:effectLst/>
                          <a:latin typeface="Republika" panose="02000506040000020004" pitchFamily="2" charset="-18"/>
                        </a:rPr>
                        <a:t>logistiko</a:t>
                      </a:r>
                      <a:r>
                        <a:rPr lang="en-US" sz="1800" b="0" i="0" u="none" strike="noStrike" noProof="0">
                          <a:solidFill>
                            <a:srgbClr val="000000"/>
                          </a:solidFill>
                          <a:effectLst/>
                          <a:latin typeface="Calibri"/>
                        </a:rPr>
                        <a:t>«</a:t>
                      </a:r>
                      <a:r>
                        <a:rPr lang="en-US" sz="1800" b="0">
                          <a:effectLst/>
                          <a:latin typeface="Republika" panose="02000506040000020004" pitchFamily="2" charset="-18"/>
                        </a:rPr>
                        <a:t>: </a:t>
                      </a:r>
                      <a:r>
                        <a:rPr lang="en-US" sz="1800" b="0" err="1">
                          <a:effectLst/>
                          <a:latin typeface="Republika" panose="02000506040000020004" pitchFamily="2" charset="-18"/>
                        </a:rPr>
                        <a:t>vloga</a:t>
                      </a:r>
                      <a:r>
                        <a:rPr lang="en-US" sz="1800" b="0">
                          <a:effectLst/>
                          <a:latin typeface="Republika" panose="02000506040000020004" pitchFamily="2" charset="-18"/>
                        </a:rPr>
                        <a:t> je </a:t>
                      </a:r>
                      <a:r>
                        <a:rPr lang="en-US" sz="1800" b="0" err="1">
                          <a:effectLst/>
                          <a:latin typeface="Republika" panose="02000506040000020004" pitchFamily="2" charset="-18"/>
                        </a:rPr>
                        <a:t>bila</a:t>
                      </a:r>
                      <a:r>
                        <a:rPr lang="en-US" sz="1800" b="0">
                          <a:effectLst/>
                          <a:latin typeface="Republika" panose="02000506040000020004" pitchFamily="2" charset="-18"/>
                        </a:rPr>
                        <a:t> </a:t>
                      </a:r>
                      <a:r>
                        <a:rPr lang="en-US" sz="1800" b="0" err="1">
                          <a:effectLst/>
                          <a:latin typeface="Republika" panose="02000506040000020004" pitchFamily="2" charset="-18"/>
                        </a:rPr>
                        <a:t>pregledana</a:t>
                      </a:r>
                      <a:r>
                        <a:rPr lang="en-US" sz="1800" b="0">
                          <a:effectLst/>
                          <a:latin typeface="Republika" panose="02000506040000020004" pitchFamily="2" charset="-18"/>
                        </a:rPr>
                        <a:t> s </a:t>
                      </a:r>
                      <a:r>
                        <a:rPr lang="en-US" sz="1800" b="0" err="1">
                          <a:effectLst/>
                          <a:latin typeface="Republika" panose="02000506040000020004" pitchFamily="2" charset="-18"/>
                        </a:rPr>
                        <a:t>strani</a:t>
                      </a:r>
                      <a:r>
                        <a:rPr lang="en-US" sz="1800" b="0">
                          <a:effectLst/>
                          <a:latin typeface="Republika" panose="02000506040000020004" pitchFamily="2" charset="-18"/>
                        </a:rPr>
                        <a:t> MVZI in </a:t>
                      </a:r>
                      <a:r>
                        <a:rPr lang="en-US" sz="1800" b="0" err="1">
                          <a:effectLst/>
                          <a:latin typeface="Republika" panose="02000506040000020004" pitchFamily="2" charset="-18"/>
                        </a:rPr>
                        <a:t>prijavitelju</a:t>
                      </a:r>
                      <a:r>
                        <a:rPr lang="en-US" sz="1800" b="0">
                          <a:effectLst/>
                          <a:latin typeface="Republika" panose="02000506040000020004" pitchFamily="2" charset="-18"/>
                        </a:rPr>
                        <a:t> </a:t>
                      </a:r>
                      <a:r>
                        <a:rPr lang="en-US" sz="1800" b="0" err="1">
                          <a:effectLst/>
                          <a:latin typeface="Republika" panose="02000506040000020004" pitchFamily="2" charset="-18"/>
                        </a:rPr>
                        <a:t>poslan</a:t>
                      </a:r>
                      <a:r>
                        <a:rPr lang="en-US" sz="1800" b="0">
                          <a:effectLst/>
                          <a:latin typeface="Republika" panose="02000506040000020004" pitchFamily="2" charset="-18"/>
                        </a:rPr>
                        <a:t> </a:t>
                      </a:r>
                      <a:r>
                        <a:rPr lang="en-US" sz="1800" b="0" err="1">
                          <a:effectLst/>
                          <a:latin typeface="Republika" panose="02000506040000020004" pitchFamily="2" charset="-18"/>
                        </a:rPr>
                        <a:t>poziv</a:t>
                      </a:r>
                      <a:r>
                        <a:rPr lang="en-US" sz="1800" b="0">
                          <a:effectLst/>
                          <a:latin typeface="Republika" panose="02000506040000020004" pitchFamily="2" charset="-18"/>
                        </a:rPr>
                        <a:t> za </a:t>
                      </a:r>
                      <a:r>
                        <a:rPr lang="en-US" sz="1800" b="0" err="1">
                          <a:effectLst/>
                          <a:latin typeface="Republika" panose="02000506040000020004" pitchFamily="2" charset="-18"/>
                        </a:rPr>
                        <a:t>dopolnitev</a:t>
                      </a:r>
                      <a:r>
                        <a:rPr lang="en-US" sz="1800" b="0">
                          <a:effectLst/>
                          <a:latin typeface="Republika" panose="02000506040000020004" pitchFamily="2" charset="-18"/>
                        </a:rPr>
                        <a:t> </a:t>
                      </a:r>
                      <a:r>
                        <a:rPr lang="en-US" sz="1800" b="0" err="1">
                          <a:effectLst/>
                          <a:latin typeface="Republika" panose="02000506040000020004" pitchFamily="2" charset="-18"/>
                        </a:rPr>
                        <a:t>vloge</a:t>
                      </a:r>
                      <a:r>
                        <a:rPr lang="en-US" sz="1800" b="0">
                          <a:effectLst/>
                          <a:latin typeface="Republika" panose="02000506040000020004" pitchFamily="2" charset="-18"/>
                        </a:rPr>
                        <a:t> z </a:t>
                      </a:r>
                      <a:r>
                        <a:rPr lang="en-US" sz="1800" b="0" err="1">
                          <a:effectLst/>
                          <a:latin typeface="Republika" panose="02000506040000020004" pitchFamily="2" charset="-18"/>
                        </a:rPr>
                        <a:t>rokom</a:t>
                      </a:r>
                      <a:r>
                        <a:rPr lang="en-US" sz="1800" b="0">
                          <a:effectLst/>
                          <a:latin typeface="Republika" panose="02000506040000020004" pitchFamily="2" charset="-18"/>
                        </a:rPr>
                        <a:t> </a:t>
                      </a:r>
                      <a:r>
                        <a:rPr lang="en-US" sz="1800" b="0" err="1">
                          <a:effectLst/>
                          <a:latin typeface="Republika" panose="02000506040000020004" pitchFamily="2" charset="-18"/>
                        </a:rPr>
                        <a:t>predložitve</a:t>
                      </a:r>
                      <a:r>
                        <a:rPr lang="en-US" sz="1800" b="0">
                          <a:effectLst/>
                          <a:latin typeface="Republika" panose="02000506040000020004" pitchFamily="2" charset="-18"/>
                        </a:rPr>
                        <a:t> v </a:t>
                      </a:r>
                      <a:r>
                        <a:rPr lang="en-US" sz="1800" b="0" err="1">
                          <a:effectLst/>
                          <a:latin typeface="Republika" panose="02000506040000020004" pitchFamily="2" charset="-18"/>
                        </a:rPr>
                        <a:t>novembru</a:t>
                      </a:r>
                      <a:r>
                        <a:rPr lang="en-US" sz="1800" b="0">
                          <a:effectLst/>
                          <a:latin typeface="Republika" panose="02000506040000020004" pitchFamily="2" charset="-18"/>
                        </a:rPr>
                        <a:t> 2025.  </a:t>
                      </a:r>
                    </a:p>
                    <a:p>
                      <a:pPr marL="0" indent="0">
                        <a:lnSpc>
                          <a:spcPct val="100000"/>
                        </a:lnSpc>
                        <a:spcBef>
                          <a:spcPts val="300"/>
                        </a:spcBef>
                        <a:spcAft>
                          <a:spcPts val="300"/>
                        </a:spcAft>
                        <a:buNone/>
                      </a:pPr>
                      <a:r>
                        <a:rPr lang="en-US" sz="1800" b="0">
                          <a:effectLst/>
                          <a:latin typeface="Republika" panose="02000506040000020004" pitchFamily="2" charset="-18"/>
                        </a:rPr>
                        <a:t>3. Projekt </a:t>
                      </a:r>
                      <a:r>
                        <a:rPr lang="en-US" sz="1800" b="0" i="0" u="none" strike="noStrike" noProof="0">
                          <a:solidFill>
                            <a:srgbClr val="000000"/>
                          </a:solidFill>
                          <a:effectLst/>
                          <a:latin typeface="Calibri"/>
                        </a:rPr>
                        <a:t>»INNOVUM - </a:t>
                      </a:r>
                      <a:r>
                        <a:rPr lang="en-US" sz="1800" b="0" i="0" u="none" strike="noStrike" noProof="0" err="1">
                          <a:solidFill>
                            <a:srgbClr val="000000"/>
                          </a:solidFill>
                          <a:effectLst/>
                        </a:rPr>
                        <a:t>Odkup</a:t>
                      </a:r>
                      <a:r>
                        <a:rPr lang="en-US" sz="1800" b="0" i="0" u="none" strike="noStrike" noProof="0">
                          <a:solidFill>
                            <a:srgbClr val="000000"/>
                          </a:solidFill>
                          <a:effectLst/>
                        </a:rPr>
                        <a:t> in </a:t>
                      </a:r>
                      <a:r>
                        <a:rPr lang="en-US" sz="1800" b="0" i="0" u="none" strike="noStrike" noProof="0" err="1">
                          <a:solidFill>
                            <a:srgbClr val="000000"/>
                          </a:solidFill>
                          <a:effectLst/>
                        </a:rPr>
                        <a:t>prenova</a:t>
                      </a:r>
                      <a:r>
                        <a:rPr lang="en-US" sz="1800" b="0" i="0" u="none" strike="noStrike" noProof="0">
                          <a:solidFill>
                            <a:srgbClr val="000000"/>
                          </a:solidFill>
                          <a:effectLst/>
                        </a:rPr>
                        <a:t> </a:t>
                      </a:r>
                      <a:r>
                        <a:rPr lang="en-US" sz="1800" b="0" i="0" u="none" strike="noStrike" noProof="0" err="1">
                          <a:solidFill>
                            <a:srgbClr val="000000"/>
                          </a:solidFill>
                          <a:effectLst/>
                        </a:rPr>
                        <a:t>objekta</a:t>
                      </a:r>
                      <a:r>
                        <a:rPr lang="en-US" sz="1800" b="0" i="0" u="none" strike="noStrike" noProof="0">
                          <a:solidFill>
                            <a:srgbClr val="000000"/>
                          </a:solidFill>
                          <a:effectLst/>
                        </a:rPr>
                        <a:t> </a:t>
                      </a:r>
                      <a:r>
                        <a:rPr lang="en-US" sz="1800" b="0" i="0" u="none" strike="noStrike" noProof="0" err="1">
                          <a:solidFill>
                            <a:srgbClr val="000000"/>
                          </a:solidFill>
                          <a:effectLst/>
                        </a:rPr>
                        <a:t>Fakulteta</a:t>
                      </a:r>
                      <a:r>
                        <a:rPr lang="en-US" sz="1800" b="0" i="0" u="none" strike="noStrike" noProof="0">
                          <a:solidFill>
                            <a:srgbClr val="000000"/>
                          </a:solidFill>
                          <a:effectLst/>
                        </a:rPr>
                        <a:t> za </a:t>
                      </a:r>
                      <a:r>
                        <a:rPr lang="en-US" sz="1800" b="0" i="0" u="none" strike="noStrike" noProof="0" err="1">
                          <a:solidFill>
                            <a:srgbClr val="000000"/>
                          </a:solidFill>
                          <a:effectLst/>
                        </a:rPr>
                        <a:t>energetiko</a:t>
                      </a:r>
                      <a:r>
                        <a:rPr lang="en-US" sz="1800" b="0" i="0" u="none" strike="noStrike" noProof="0">
                          <a:solidFill>
                            <a:srgbClr val="000000"/>
                          </a:solidFill>
                          <a:effectLst/>
                        </a:rPr>
                        <a:t> z </a:t>
                      </a:r>
                      <a:r>
                        <a:rPr lang="en-US" sz="1800" b="0" i="0" u="none" strike="noStrike" noProof="0" err="1">
                          <a:solidFill>
                            <a:srgbClr val="000000"/>
                          </a:solidFill>
                          <a:effectLst/>
                        </a:rPr>
                        <a:t>izgradnjo</a:t>
                      </a:r>
                      <a:r>
                        <a:rPr lang="en-US" sz="1800" b="0" i="0" u="none" strike="noStrike" noProof="0">
                          <a:solidFill>
                            <a:srgbClr val="000000"/>
                          </a:solidFill>
                          <a:effectLst/>
                        </a:rPr>
                        <a:t> </a:t>
                      </a:r>
                      <a:r>
                        <a:rPr lang="en-US" sz="1800" b="0" i="0" u="none" strike="noStrike" noProof="0" err="1">
                          <a:solidFill>
                            <a:srgbClr val="000000"/>
                          </a:solidFill>
                          <a:effectLst/>
                        </a:rPr>
                        <a:t>raziskovalne</a:t>
                      </a:r>
                      <a:r>
                        <a:rPr lang="en-US" sz="1800" b="0" i="0" u="none" strike="noStrike" noProof="0">
                          <a:solidFill>
                            <a:srgbClr val="000000"/>
                          </a:solidFill>
                          <a:effectLst/>
                        </a:rPr>
                        <a:t> </a:t>
                      </a:r>
                      <a:r>
                        <a:rPr lang="en-US" sz="1800" b="0" i="0" u="none" strike="noStrike" noProof="0" err="1">
                          <a:solidFill>
                            <a:srgbClr val="000000"/>
                          </a:solidFill>
                          <a:effectLst/>
                        </a:rPr>
                        <a:t>infrastrukture</a:t>
                      </a:r>
                      <a:r>
                        <a:rPr lang="en-US" sz="1800" b="0" i="0" u="none" strike="noStrike" noProof="0">
                          <a:solidFill>
                            <a:srgbClr val="000000"/>
                          </a:solidFill>
                          <a:effectLst/>
                        </a:rPr>
                        <a:t> </a:t>
                      </a:r>
                      <a:r>
                        <a:rPr lang="en-US" sz="1800" b="0" i="0" u="none" strike="noStrike" noProof="0" err="1">
                          <a:solidFill>
                            <a:srgbClr val="000000"/>
                          </a:solidFill>
                          <a:effectLst/>
                        </a:rPr>
                        <a:t>Inštituta</a:t>
                      </a:r>
                      <a:r>
                        <a:rPr lang="en-US" sz="1800" b="0" i="0" u="none" strike="noStrike" noProof="0">
                          <a:solidFill>
                            <a:srgbClr val="000000"/>
                          </a:solidFill>
                          <a:effectLst/>
                        </a:rPr>
                        <a:t> za </a:t>
                      </a:r>
                      <a:r>
                        <a:rPr lang="en-US" sz="1800" b="0" i="0" u="none" strike="noStrike" noProof="0" err="1">
                          <a:solidFill>
                            <a:srgbClr val="000000"/>
                          </a:solidFill>
                          <a:effectLst/>
                        </a:rPr>
                        <a:t>energetiko</a:t>
                      </a:r>
                      <a:r>
                        <a:rPr lang="en-US" sz="1800" b="0" i="0" u="none" strike="noStrike" noProof="0">
                          <a:solidFill>
                            <a:srgbClr val="000000"/>
                          </a:solidFill>
                          <a:effectLst/>
                          <a:latin typeface="Calibri"/>
                        </a:rPr>
                        <a:t>«:</a:t>
                      </a:r>
                      <a:r>
                        <a:rPr lang="en-US" sz="1800" b="0">
                          <a:effectLst/>
                          <a:latin typeface="Republika" panose="02000506040000020004" pitchFamily="2" charset="-18"/>
                        </a:rPr>
                        <a:t> </a:t>
                      </a:r>
                      <a:r>
                        <a:rPr lang="en-US" sz="1800" b="0" err="1">
                          <a:effectLst/>
                          <a:latin typeface="Republika" panose="02000506040000020004" pitchFamily="2" charset="-18"/>
                        </a:rPr>
                        <a:t>oktobra</a:t>
                      </a:r>
                      <a:r>
                        <a:rPr lang="en-US" sz="1800" b="0">
                          <a:effectLst/>
                          <a:latin typeface="Republika" panose="02000506040000020004" pitchFamily="2" charset="-18"/>
                        </a:rPr>
                        <a:t> 2025 je MVZI </a:t>
                      </a:r>
                      <a:r>
                        <a:rPr lang="en-US" sz="1800" b="0" err="1">
                          <a:effectLst/>
                          <a:latin typeface="Republika" panose="02000506040000020004" pitchFamily="2" charset="-18"/>
                        </a:rPr>
                        <a:t>prejel</a:t>
                      </a:r>
                      <a:r>
                        <a:rPr lang="en-US" sz="1800" b="0">
                          <a:effectLst/>
                          <a:latin typeface="Republika" panose="02000506040000020004" pitchFamily="2" charset="-18"/>
                        </a:rPr>
                        <a:t> </a:t>
                      </a:r>
                      <a:r>
                        <a:rPr lang="en-US" sz="1800" b="0" err="1">
                          <a:effectLst/>
                          <a:latin typeface="Republika" panose="02000506040000020004" pitchFamily="2" charset="-18"/>
                        </a:rPr>
                        <a:t>vlogo</a:t>
                      </a:r>
                      <a:r>
                        <a:rPr lang="en-US" sz="1800" b="0">
                          <a:effectLst/>
                          <a:latin typeface="Republika" panose="02000506040000020004" pitchFamily="2" charset="-18"/>
                        </a:rPr>
                        <a:t> s </a:t>
                      </a:r>
                      <a:r>
                        <a:rPr lang="en-US" sz="1800" b="0" err="1">
                          <a:effectLst/>
                          <a:latin typeface="Republika" panose="02000506040000020004" pitchFamily="2" charset="-18"/>
                        </a:rPr>
                        <a:t>strani</a:t>
                      </a:r>
                      <a:r>
                        <a:rPr lang="en-US" sz="1800" b="0">
                          <a:effectLst/>
                          <a:latin typeface="Republika" panose="02000506040000020004" pitchFamily="2" charset="-18"/>
                        </a:rPr>
                        <a:t> </a:t>
                      </a:r>
                      <a:r>
                        <a:rPr lang="en-US" sz="1800" b="0" err="1">
                          <a:effectLst/>
                          <a:latin typeface="Republika" panose="02000506040000020004" pitchFamily="2" charset="-18"/>
                        </a:rPr>
                        <a:t>prijavitelja</a:t>
                      </a:r>
                      <a:r>
                        <a:rPr lang="en-US" sz="1800" b="0">
                          <a:effectLst/>
                          <a:latin typeface="Republika" panose="02000506040000020004" pitchFamily="2" charset="-18"/>
                        </a:rPr>
                        <a:t>. </a:t>
                      </a:r>
                      <a:r>
                        <a:rPr lang="en-US" sz="1800" b="0" err="1">
                          <a:effectLst/>
                          <a:latin typeface="Republika" panose="02000506040000020004" pitchFamily="2" charset="-18"/>
                        </a:rPr>
                        <a:t>Sledi</a:t>
                      </a:r>
                      <a:r>
                        <a:rPr lang="en-US" sz="1800" b="0">
                          <a:effectLst/>
                          <a:latin typeface="Republika" panose="02000506040000020004" pitchFamily="2" charset="-18"/>
                        </a:rPr>
                        <a:t> </a:t>
                      </a:r>
                      <a:r>
                        <a:rPr lang="en-US" sz="1800" b="0" err="1">
                          <a:effectLst/>
                          <a:latin typeface="Republika" panose="02000506040000020004" pitchFamily="2" charset="-18"/>
                        </a:rPr>
                        <a:t>pregled</a:t>
                      </a:r>
                      <a:r>
                        <a:rPr lang="en-US" sz="1800" b="0">
                          <a:effectLst/>
                          <a:latin typeface="Republika" panose="02000506040000020004" pitchFamily="2" charset="-18"/>
                        </a:rPr>
                        <a:t> </a:t>
                      </a:r>
                      <a:r>
                        <a:rPr lang="en-US" sz="1800" b="0" err="1">
                          <a:effectLst/>
                          <a:latin typeface="Republika" panose="02000506040000020004" pitchFamily="2" charset="-18"/>
                        </a:rPr>
                        <a:t>vloge</a:t>
                      </a:r>
                      <a:r>
                        <a:rPr lang="en-US" sz="1800" b="0">
                          <a:effectLst/>
                          <a:latin typeface="Republika" panose="02000506040000020004" pitchFamily="2" charset="-18"/>
                        </a:rPr>
                        <a:t> - </a:t>
                      </a:r>
                      <a:r>
                        <a:rPr lang="en-US" sz="1800" b="0" err="1">
                          <a:effectLst/>
                          <a:latin typeface="Republika" panose="02000506040000020004" pitchFamily="2" charset="-18"/>
                        </a:rPr>
                        <a:t>formalna</a:t>
                      </a:r>
                      <a:r>
                        <a:rPr lang="en-US" sz="1800" b="0">
                          <a:effectLst/>
                          <a:latin typeface="Republika" panose="02000506040000020004" pitchFamily="2" charset="-18"/>
                        </a:rPr>
                        <a:t> </a:t>
                      </a:r>
                      <a:r>
                        <a:rPr lang="en-US" sz="1800" b="0" err="1">
                          <a:effectLst/>
                          <a:latin typeface="Republika" panose="02000506040000020004" pitchFamily="2" charset="-18"/>
                        </a:rPr>
                        <a:t>popolnost</a:t>
                      </a:r>
                      <a:r>
                        <a:rPr lang="en-US" sz="1800" b="0">
                          <a:effectLst/>
                          <a:latin typeface="Republika" panose="02000506040000020004" pitchFamily="2" charset="-18"/>
                        </a:rPr>
                        <a:t> in </a:t>
                      </a:r>
                      <a:r>
                        <a:rPr lang="en-US" sz="1800" b="0" err="1">
                          <a:effectLst/>
                          <a:latin typeface="Republika" panose="02000506040000020004" pitchFamily="2" charset="-18"/>
                        </a:rPr>
                        <a:t>kakovostni</a:t>
                      </a:r>
                      <a:r>
                        <a:rPr lang="en-US" sz="1800" b="0">
                          <a:effectLst/>
                          <a:latin typeface="Republika" panose="02000506040000020004" pitchFamily="2" charset="-18"/>
                        </a:rPr>
                        <a:t> </a:t>
                      </a:r>
                      <a:r>
                        <a:rPr lang="en-US" sz="1800" b="0" err="1">
                          <a:effectLst/>
                          <a:latin typeface="Republika" panose="02000506040000020004" pitchFamily="2" charset="-18"/>
                        </a:rPr>
                        <a:t>pregled</a:t>
                      </a:r>
                      <a:r>
                        <a:rPr lang="en-US" sz="1800" b="0">
                          <a:effectLst/>
                          <a:latin typeface="Republika" panose="02000506040000020004" pitchFamily="2" charset="-18"/>
                        </a:rPr>
                        <a:t> </a:t>
                      </a:r>
                      <a:r>
                        <a:rPr lang="en-US" sz="1800" b="0" err="1">
                          <a:effectLst/>
                          <a:latin typeface="Republika" panose="02000506040000020004" pitchFamily="2" charset="-18"/>
                        </a:rPr>
                        <a:t>vloge</a:t>
                      </a:r>
                      <a:r>
                        <a:rPr lang="en-US" sz="1800" b="0">
                          <a:effectLst/>
                          <a:latin typeface="Republika" panose="02000506040000020004" pitchFamily="2" charset="-18"/>
                        </a:rPr>
                        <a:t>.</a:t>
                      </a:r>
                    </a:p>
                    <a:p>
                      <a:pPr marL="0" indent="0">
                        <a:lnSpc>
                          <a:spcPct val="100000"/>
                        </a:lnSpc>
                        <a:spcBef>
                          <a:spcPts val="300"/>
                        </a:spcBef>
                        <a:spcAft>
                          <a:spcPts val="300"/>
                        </a:spcAft>
                        <a:buNone/>
                      </a:pPr>
                      <a:r>
                        <a:rPr lang="en-US" sz="1800" b="0">
                          <a:effectLst/>
                          <a:latin typeface="Republika" panose="02000506040000020004" pitchFamily="2" charset="-18"/>
                        </a:rPr>
                        <a:t>4. Projekt </a:t>
                      </a:r>
                      <a:r>
                        <a:rPr lang="en-US" sz="1800" b="0" i="0" u="none" strike="noStrike" noProof="0">
                          <a:solidFill>
                            <a:srgbClr val="000000"/>
                          </a:solidFill>
                          <a:effectLst/>
                          <a:latin typeface="Calibri"/>
                        </a:rPr>
                        <a:t>»INNOVUM - </a:t>
                      </a:r>
                      <a:r>
                        <a:rPr lang="en-US" sz="1800" b="0" i="0" u="none" strike="noStrike" noProof="0" err="1">
                          <a:solidFill>
                            <a:srgbClr val="000000"/>
                          </a:solidFill>
                          <a:effectLst/>
                          <a:latin typeface="Calibri"/>
                        </a:rPr>
                        <a:t>R</a:t>
                      </a:r>
                      <a:r>
                        <a:rPr lang="en-US" sz="1800" b="0" i="0" u="none" strike="noStrike" noProof="0" err="1">
                          <a:solidFill>
                            <a:srgbClr val="000000"/>
                          </a:solidFill>
                          <a:effectLst/>
                        </a:rPr>
                        <a:t>ekonstrukcija</a:t>
                      </a:r>
                      <a:r>
                        <a:rPr lang="en-US" sz="1800" b="0" i="0" u="none" strike="noStrike" noProof="0">
                          <a:solidFill>
                            <a:srgbClr val="000000"/>
                          </a:solidFill>
                          <a:effectLst/>
                        </a:rPr>
                        <a:t> in </a:t>
                      </a:r>
                      <a:r>
                        <a:rPr lang="en-US" sz="1800" b="0" i="0" u="none" strike="noStrike" noProof="0" err="1">
                          <a:solidFill>
                            <a:srgbClr val="000000"/>
                          </a:solidFill>
                          <a:effectLst/>
                        </a:rPr>
                        <a:t>novogradnja</a:t>
                      </a:r>
                      <a:r>
                        <a:rPr lang="en-US" sz="1800" b="0" i="0" u="none" strike="noStrike" noProof="0">
                          <a:solidFill>
                            <a:srgbClr val="000000"/>
                          </a:solidFill>
                          <a:effectLst/>
                        </a:rPr>
                        <a:t> </a:t>
                      </a:r>
                      <a:r>
                        <a:rPr lang="en-US" sz="1800" b="0" i="0" u="none" strike="noStrike" noProof="0" err="1">
                          <a:solidFill>
                            <a:srgbClr val="000000"/>
                          </a:solidFill>
                          <a:effectLst/>
                        </a:rPr>
                        <a:t>Fakultete</a:t>
                      </a:r>
                      <a:r>
                        <a:rPr lang="en-US" sz="1800" b="0" i="0" u="none" strike="noStrike" noProof="0">
                          <a:solidFill>
                            <a:srgbClr val="000000"/>
                          </a:solidFill>
                          <a:effectLst/>
                        </a:rPr>
                        <a:t> za </a:t>
                      </a:r>
                      <a:r>
                        <a:rPr lang="en-US" sz="1800" b="0" i="0" u="none" strike="noStrike" noProof="0" err="1">
                          <a:solidFill>
                            <a:srgbClr val="000000"/>
                          </a:solidFill>
                          <a:effectLst/>
                        </a:rPr>
                        <a:t>gradbeništvo</a:t>
                      </a:r>
                      <a:r>
                        <a:rPr lang="en-US" sz="1800" b="0" i="0" u="none" strike="noStrike" noProof="0">
                          <a:solidFill>
                            <a:srgbClr val="000000"/>
                          </a:solidFill>
                          <a:effectLst/>
                        </a:rPr>
                        <a:t>, </a:t>
                      </a:r>
                      <a:r>
                        <a:rPr lang="en-US" sz="1800" b="0" i="0" u="none" strike="noStrike" noProof="0" err="1">
                          <a:solidFill>
                            <a:srgbClr val="000000"/>
                          </a:solidFill>
                          <a:effectLst/>
                        </a:rPr>
                        <a:t>prometno</a:t>
                      </a:r>
                      <a:r>
                        <a:rPr lang="en-US" sz="1800" b="0" i="0" u="none" strike="noStrike" noProof="0">
                          <a:solidFill>
                            <a:srgbClr val="000000"/>
                          </a:solidFill>
                          <a:effectLst/>
                        </a:rPr>
                        <a:t> </a:t>
                      </a:r>
                      <a:r>
                        <a:rPr lang="en-US" sz="1800" b="0" i="0" u="none" strike="noStrike" noProof="0" err="1">
                          <a:solidFill>
                            <a:srgbClr val="000000"/>
                          </a:solidFill>
                          <a:effectLst/>
                        </a:rPr>
                        <a:t>inženirstvo</a:t>
                      </a:r>
                      <a:r>
                        <a:rPr lang="en-US" sz="1800" b="0" i="0" u="none" strike="noStrike" noProof="0">
                          <a:solidFill>
                            <a:srgbClr val="000000"/>
                          </a:solidFill>
                          <a:effectLst/>
                        </a:rPr>
                        <a:t> in </a:t>
                      </a:r>
                      <a:r>
                        <a:rPr lang="en-US" sz="1800" b="0" i="0" u="none" strike="noStrike" noProof="0" err="1">
                          <a:solidFill>
                            <a:srgbClr val="000000"/>
                          </a:solidFill>
                          <a:effectLst/>
                        </a:rPr>
                        <a:t>arhitekturo</a:t>
                      </a:r>
                      <a:r>
                        <a:rPr lang="en-US" sz="1800" b="0" i="0" u="none" strike="noStrike" noProof="0">
                          <a:solidFill>
                            <a:srgbClr val="000000"/>
                          </a:solidFill>
                          <a:effectLst/>
                        </a:rPr>
                        <a:t> UM</a:t>
                      </a:r>
                      <a:r>
                        <a:rPr lang="en-US" sz="1800" b="0" i="0" u="none" strike="noStrike" noProof="0">
                          <a:solidFill>
                            <a:srgbClr val="000000"/>
                          </a:solidFill>
                          <a:effectLst/>
                          <a:latin typeface="Calibri"/>
                        </a:rPr>
                        <a:t>«: </a:t>
                      </a:r>
                      <a:r>
                        <a:rPr lang="en-US" sz="1800" b="0" i="0" u="none" strike="noStrike" noProof="0" err="1">
                          <a:solidFill>
                            <a:srgbClr val="000000"/>
                          </a:solidFill>
                          <a:effectLst/>
                          <a:latin typeface="Calibri"/>
                        </a:rPr>
                        <a:t>oktobra</a:t>
                      </a:r>
                      <a:r>
                        <a:rPr lang="en-US" sz="1800" b="0" i="0" u="none" strike="noStrike" noProof="0">
                          <a:solidFill>
                            <a:srgbClr val="000000"/>
                          </a:solidFill>
                          <a:effectLst/>
                          <a:latin typeface="Calibri"/>
                        </a:rPr>
                        <a:t> 2025 je </a:t>
                      </a:r>
                      <a:r>
                        <a:rPr lang="en-US" sz="1800" b="0" i="0" u="none" strike="noStrike" noProof="0" err="1">
                          <a:solidFill>
                            <a:srgbClr val="000000"/>
                          </a:solidFill>
                          <a:effectLst/>
                          <a:latin typeface="Calibri"/>
                        </a:rPr>
                        <a:t>bil</a:t>
                      </a:r>
                      <a:r>
                        <a:rPr lang="en-US" sz="1800" b="0" i="0" u="none" strike="noStrike" noProof="0">
                          <a:solidFill>
                            <a:srgbClr val="000000"/>
                          </a:solidFill>
                          <a:effectLst/>
                          <a:latin typeface="Calibri"/>
                        </a:rPr>
                        <a:t> </a:t>
                      </a:r>
                      <a:r>
                        <a:rPr lang="en-US" sz="1800" b="0" i="0" u="none" strike="noStrike" noProof="0" err="1">
                          <a:solidFill>
                            <a:srgbClr val="000000"/>
                          </a:solidFill>
                          <a:effectLst/>
                          <a:latin typeface="Calibri"/>
                        </a:rPr>
                        <a:t>poslan</a:t>
                      </a:r>
                      <a:r>
                        <a:rPr lang="en-US" sz="1800" b="0" i="0" u="none" strike="noStrike" noProof="0">
                          <a:solidFill>
                            <a:srgbClr val="000000"/>
                          </a:solidFill>
                          <a:effectLst/>
                          <a:latin typeface="Calibri"/>
                        </a:rPr>
                        <a:t> </a:t>
                      </a:r>
                      <a:r>
                        <a:rPr lang="en-US" sz="1800" b="0" i="0" u="none" strike="noStrike" noProof="0" err="1">
                          <a:solidFill>
                            <a:srgbClr val="000000"/>
                          </a:solidFill>
                          <a:effectLst/>
                          <a:latin typeface="Calibri"/>
                        </a:rPr>
                        <a:t>poziv</a:t>
                      </a:r>
                      <a:r>
                        <a:rPr lang="en-US" sz="1800" b="0" i="0" u="none" strike="noStrike" noProof="0">
                          <a:solidFill>
                            <a:srgbClr val="000000"/>
                          </a:solidFill>
                          <a:effectLst/>
                          <a:latin typeface="Calibri"/>
                        </a:rPr>
                        <a:t> za NPO </a:t>
                      </a:r>
                      <a:r>
                        <a:rPr lang="en-US" sz="1800" b="0" err="1">
                          <a:effectLst/>
                          <a:latin typeface="Calibri"/>
                        </a:rPr>
                        <a:t>prijavitelju</a:t>
                      </a:r>
                      <a:r>
                        <a:rPr lang="en-US" sz="1800" b="0">
                          <a:effectLst/>
                          <a:latin typeface="Republika" panose="02000506040000020004" pitchFamily="2" charset="-18"/>
                        </a:rPr>
                        <a:t>.  </a:t>
                      </a:r>
                    </a:p>
                    <a:p>
                      <a:pPr marL="0" indent="0">
                        <a:lnSpc>
                          <a:spcPct val="100000"/>
                        </a:lnSpc>
                        <a:spcBef>
                          <a:spcPts val="300"/>
                        </a:spcBef>
                        <a:spcAft>
                          <a:spcPts val="300"/>
                        </a:spcAft>
                        <a:buNone/>
                      </a:pPr>
                      <a:r>
                        <a:rPr lang="en-US" sz="1800" b="0">
                          <a:effectLst/>
                          <a:latin typeface="Republika" panose="02000506040000020004" pitchFamily="2" charset="-18"/>
                        </a:rPr>
                        <a:t>5. Projekt </a:t>
                      </a:r>
                      <a:r>
                        <a:rPr lang="en-US" sz="1800" b="0" i="0" u="none" strike="noStrike" noProof="0">
                          <a:solidFill>
                            <a:srgbClr val="000000"/>
                          </a:solidFill>
                          <a:effectLst/>
                          <a:latin typeface="Calibri"/>
                        </a:rPr>
                        <a:t>»INNOVUM  - </a:t>
                      </a:r>
                      <a:r>
                        <a:rPr lang="en-US" sz="1800" b="0" i="0" u="none" strike="noStrike" noProof="0" err="1">
                          <a:solidFill>
                            <a:srgbClr val="000000"/>
                          </a:solidFill>
                          <a:effectLst/>
                          <a:latin typeface="Calibri"/>
                        </a:rPr>
                        <a:t>P</a:t>
                      </a:r>
                      <a:r>
                        <a:rPr lang="en-US" sz="1800" b="0" i="0" u="none" strike="noStrike" noProof="0" err="1">
                          <a:solidFill>
                            <a:srgbClr val="000000"/>
                          </a:solidFill>
                          <a:effectLst/>
                        </a:rPr>
                        <a:t>rizidava</a:t>
                      </a:r>
                      <a:r>
                        <a:rPr lang="en-US" sz="1800" b="0" i="0" u="none" strike="noStrike" noProof="0">
                          <a:solidFill>
                            <a:srgbClr val="000000"/>
                          </a:solidFill>
                          <a:effectLst/>
                        </a:rPr>
                        <a:t> </a:t>
                      </a:r>
                      <a:r>
                        <a:rPr lang="en-US" sz="1800" b="0" i="0" u="none" strike="noStrike" noProof="0" err="1">
                          <a:solidFill>
                            <a:srgbClr val="000000"/>
                          </a:solidFill>
                          <a:effectLst/>
                        </a:rPr>
                        <a:t>objekta</a:t>
                      </a:r>
                      <a:r>
                        <a:rPr lang="en-US" sz="1800" b="0" i="0" u="none" strike="noStrike" noProof="0">
                          <a:solidFill>
                            <a:srgbClr val="000000"/>
                          </a:solidFill>
                          <a:effectLst/>
                        </a:rPr>
                        <a:t> </a:t>
                      </a:r>
                      <a:r>
                        <a:rPr lang="en-US" sz="1800" b="0" i="0" u="none" strike="noStrike" noProof="0" err="1">
                          <a:solidFill>
                            <a:srgbClr val="000000"/>
                          </a:solidFill>
                          <a:effectLst/>
                        </a:rPr>
                        <a:t>Fakulteta</a:t>
                      </a:r>
                      <a:r>
                        <a:rPr lang="en-US" sz="1800" b="0" i="0" u="none" strike="noStrike" noProof="0">
                          <a:solidFill>
                            <a:srgbClr val="000000"/>
                          </a:solidFill>
                          <a:effectLst/>
                        </a:rPr>
                        <a:t> za </a:t>
                      </a:r>
                      <a:r>
                        <a:rPr lang="en-US" sz="1800" b="0" i="0" u="none" strike="noStrike" noProof="0" err="1">
                          <a:solidFill>
                            <a:srgbClr val="000000"/>
                          </a:solidFill>
                          <a:effectLst/>
                        </a:rPr>
                        <a:t>elektrotehniko</a:t>
                      </a:r>
                      <a:r>
                        <a:rPr lang="en-US" sz="1800" b="0" i="0" u="none" strike="noStrike" noProof="0">
                          <a:solidFill>
                            <a:srgbClr val="000000"/>
                          </a:solidFill>
                          <a:effectLst/>
                        </a:rPr>
                        <a:t>, </a:t>
                      </a:r>
                      <a:r>
                        <a:rPr lang="en-US" sz="1800" b="0" i="0" u="none" strike="noStrike" noProof="0" err="1">
                          <a:solidFill>
                            <a:srgbClr val="000000"/>
                          </a:solidFill>
                          <a:effectLst/>
                        </a:rPr>
                        <a:t>računalništvo</a:t>
                      </a:r>
                      <a:r>
                        <a:rPr lang="en-US" sz="1800" b="0" i="0" u="none" strike="noStrike" noProof="0">
                          <a:solidFill>
                            <a:srgbClr val="000000"/>
                          </a:solidFill>
                          <a:effectLst/>
                        </a:rPr>
                        <a:t> in </a:t>
                      </a:r>
                      <a:r>
                        <a:rPr lang="en-US" sz="1800" b="0" i="0" u="none" strike="noStrike" noProof="0" err="1">
                          <a:solidFill>
                            <a:srgbClr val="000000"/>
                          </a:solidFill>
                          <a:effectLst/>
                        </a:rPr>
                        <a:t>informatiko</a:t>
                      </a:r>
                      <a:r>
                        <a:rPr lang="en-US" sz="1800" b="0" i="0" u="none" strike="noStrike" noProof="0">
                          <a:solidFill>
                            <a:srgbClr val="000000"/>
                          </a:solidFill>
                          <a:effectLst/>
                        </a:rPr>
                        <a:t> UM</a:t>
                      </a:r>
                      <a:r>
                        <a:rPr lang="en-US" sz="1800" b="0" i="0" u="none" strike="noStrike" noProof="0">
                          <a:solidFill>
                            <a:srgbClr val="000000"/>
                          </a:solidFill>
                          <a:effectLst/>
                          <a:latin typeface="Calibri"/>
                        </a:rPr>
                        <a:t>«:</a:t>
                      </a:r>
                      <a:r>
                        <a:rPr lang="en-US" sz="1800" b="0" i="0" u="none" strike="noStrike" noProof="0">
                          <a:solidFill>
                            <a:srgbClr val="000000"/>
                          </a:solidFill>
                          <a:effectLst/>
                        </a:rPr>
                        <a:t> </a:t>
                      </a:r>
                      <a:r>
                        <a:rPr lang="en-US" sz="1800" b="0" i="0" u="none" strike="noStrike" noProof="0" err="1">
                          <a:solidFill>
                            <a:srgbClr val="000000"/>
                          </a:solidFill>
                          <a:effectLst/>
                        </a:rPr>
                        <a:t>s</a:t>
                      </a:r>
                      <a:r>
                        <a:rPr lang="en-US" sz="1800" b="0" err="1">
                          <a:effectLst/>
                          <a:latin typeface="Calibri"/>
                        </a:rPr>
                        <a:t>kladno</a:t>
                      </a:r>
                      <a:r>
                        <a:rPr lang="en-US" sz="1800" b="0">
                          <a:effectLst/>
                          <a:latin typeface="Republika" panose="02000506040000020004" pitchFamily="2" charset="-18"/>
                        </a:rPr>
                        <a:t> z </a:t>
                      </a:r>
                      <a:r>
                        <a:rPr lang="en-US" sz="1800" b="0" err="1">
                          <a:effectLst/>
                          <a:latin typeface="Republika" panose="02000506040000020004" pitchFamily="2" charset="-18"/>
                        </a:rPr>
                        <a:t>načrtovanimi</a:t>
                      </a:r>
                      <a:r>
                        <a:rPr lang="en-US" sz="1800" b="0">
                          <a:effectLst/>
                          <a:latin typeface="Republika" panose="02000506040000020004" pitchFamily="2" charset="-18"/>
                        </a:rPr>
                        <a:t> </a:t>
                      </a:r>
                      <a:r>
                        <a:rPr lang="en-US" sz="1800" b="0" err="1">
                          <a:effectLst/>
                          <a:latin typeface="Republika" panose="02000506040000020004" pitchFamily="2" charset="-18"/>
                        </a:rPr>
                        <a:t>aktivnostmi</a:t>
                      </a:r>
                      <a:r>
                        <a:rPr lang="en-US" sz="1800" b="0">
                          <a:effectLst/>
                          <a:latin typeface="Republika" panose="02000506040000020004" pitchFamily="2" charset="-18"/>
                        </a:rPr>
                        <a:t> je s </a:t>
                      </a:r>
                      <a:r>
                        <a:rPr lang="en-US" sz="1800" b="0" err="1">
                          <a:effectLst/>
                          <a:latin typeface="Republika" panose="02000506040000020004" pitchFamily="2" charset="-18"/>
                        </a:rPr>
                        <a:t>strani</a:t>
                      </a:r>
                      <a:r>
                        <a:rPr lang="en-US" sz="1800" b="0">
                          <a:effectLst/>
                          <a:latin typeface="Republika" panose="02000506040000020004" pitchFamily="2" charset="-18"/>
                        </a:rPr>
                        <a:t> MVZI v  </a:t>
                      </a:r>
                      <a:r>
                        <a:rPr lang="en-US" sz="1800" b="0" err="1">
                          <a:effectLst/>
                          <a:latin typeface="Republika" panose="02000506040000020004" pitchFamily="2" charset="-18"/>
                        </a:rPr>
                        <a:t>pripravi</a:t>
                      </a:r>
                      <a:r>
                        <a:rPr lang="en-US" sz="1800" b="0">
                          <a:effectLst/>
                          <a:latin typeface="Republika" panose="02000506040000020004" pitchFamily="2" charset="-18"/>
                        </a:rPr>
                        <a:t> </a:t>
                      </a:r>
                      <a:r>
                        <a:rPr lang="en-US" sz="1800" b="0" err="1">
                          <a:effectLst/>
                          <a:latin typeface="Republika" panose="02000506040000020004" pitchFamily="2" charset="-18"/>
                        </a:rPr>
                        <a:t>poziv</a:t>
                      </a:r>
                      <a:r>
                        <a:rPr lang="en-US" sz="1800" b="0">
                          <a:effectLst/>
                          <a:latin typeface="Republika" panose="02000506040000020004" pitchFamily="2" charset="-18"/>
                        </a:rPr>
                        <a:t> za NPO. </a:t>
                      </a:r>
                    </a:p>
                    <a:p>
                      <a:pPr marL="0" indent="0">
                        <a:lnSpc>
                          <a:spcPct val="100000"/>
                        </a:lnSpc>
                        <a:spcBef>
                          <a:spcPts val="300"/>
                        </a:spcBef>
                        <a:spcAft>
                          <a:spcPts val="300"/>
                        </a:spcAft>
                        <a:buNone/>
                      </a:pPr>
                      <a:r>
                        <a:rPr lang="en-US" sz="1800" b="0">
                          <a:effectLst/>
                          <a:latin typeface="Republika" panose="02000506040000020004" pitchFamily="2" charset="-18"/>
                        </a:rPr>
                        <a:t>6. </a:t>
                      </a:r>
                      <a:r>
                        <a:rPr lang="en-US" sz="1800" b="0" err="1">
                          <a:effectLst/>
                          <a:latin typeface="Republika" panose="02000506040000020004" pitchFamily="2" charset="-18"/>
                        </a:rPr>
                        <a:t>Projekta</a:t>
                      </a:r>
                      <a:r>
                        <a:rPr lang="en-US" sz="1800" b="0">
                          <a:effectLst/>
                          <a:latin typeface="Republika" panose="02000506040000020004" pitchFamily="2" charset="-18"/>
                        </a:rPr>
                        <a:t> </a:t>
                      </a:r>
                      <a:r>
                        <a:rPr lang="en-US" sz="1800" b="0" i="0" u="none" strike="noStrike" noProof="0">
                          <a:solidFill>
                            <a:srgbClr val="000000"/>
                          </a:solidFill>
                          <a:effectLst/>
                          <a:latin typeface="Calibri"/>
                        </a:rPr>
                        <a:t>»INNOVUM - </a:t>
                      </a:r>
                      <a:r>
                        <a:rPr lang="en-US" sz="1800" b="0" i="0" u="none" strike="noStrike" noProof="0" err="1">
                          <a:solidFill>
                            <a:srgbClr val="000000"/>
                          </a:solidFill>
                          <a:effectLst/>
                          <a:latin typeface="Calibri"/>
                        </a:rPr>
                        <a:t>N</a:t>
                      </a:r>
                      <a:r>
                        <a:rPr lang="en-US" sz="1800" b="0" i="0" u="none" strike="noStrike" noProof="0" err="1">
                          <a:solidFill>
                            <a:srgbClr val="000000"/>
                          </a:solidFill>
                          <a:effectLst/>
                        </a:rPr>
                        <a:t>ovogradnja</a:t>
                      </a:r>
                      <a:r>
                        <a:rPr lang="en-US" sz="1800" b="0" i="0" u="none" strike="noStrike" noProof="0">
                          <a:solidFill>
                            <a:srgbClr val="000000"/>
                          </a:solidFill>
                          <a:effectLst/>
                        </a:rPr>
                        <a:t> </a:t>
                      </a:r>
                      <a:r>
                        <a:rPr lang="en-US" sz="1800" b="0" i="0" u="none" strike="noStrike" noProof="0" err="1">
                          <a:solidFill>
                            <a:srgbClr val="000000"/>
                          </a:solidFill>
                          <a:effectLst/>
                        </a:rPr>
                        <a:t>objekta</a:t>
                      </a:r>
                      <a:r>
                        <a:rPr lang="en-US" sz="1800" b="0" i="0" u="none" strike="noStrike" noProof="0">
                          <a:solidFill>
                            <a:srgbClr val="000000"/>
                          </a:solidFill>
                          <a:effectLst/>
                        </a:rPr>
                        <a:t> </a:t>
                      </a:r>
                      <a:r>
                        <a:rPr lang="en-US" sz="1800" b="0" i="0" u="none" strike="noStrike" noProof="0" err="1">
                          <a:solidFill>
                            <a:srgbClr val="000000"/>
                          </a:solidFill>
                          <a:effectLst/>
                        </a:rPr>
                        <a:t>Fakultete</a:t>
                      </a:r>
                      <a:r>
                        <a:rPr lang="en-US" sz="1800" b="0" i="0" u="none" strike="noStrike" noProof="0">
                          <a:solidFill>
                            <a:srgbClr val="000000"/>
                          </a:solidFill>
                          <a:effectLst/>
                        </a:rPr>
                        <a:t> za </a:t>
                      </a:r>
                      <a:r>
                        <a:rPr lang="en-US" sz="1800" b="0" i="0" u="none" strike="noStrike" noProof="0" err="1">
                          <a:solidFill>
                            <a:srgbClr val="000000"/>
                          </a:solidFill>
                          <a:effectLst/>
                        </a:rPr>
                        <a:t>strojništvo</a:t>
                      </a:r>
                      <a:r>
                        <a:rPr lang="en-US" sz="1800" b="0" i="0" u="none" strike="noStrike" noProof="0">
                          <a:solidFill>
                            <a:srgbClr val="000000"/>
                          </a:solidFill>
                          <a:effectLst/>
                        </a:rPr>
                        <a:t> UM</a:t>
                      </a:r>
                      <a:r>
                        <a:rPr lang="en-US" sz="1800" b="0" i="0" u="none" strike="noStrike" noProof="0">
                          <a:solidFill>
                            <a:srgbClr val="000000"/>
                          </a:solidFill>
                          <a:effectLst/>
                          <a:latin typeface="Calibri"/>
                        </a:rPr>
                        <a:t>« in »INNOVUM - </a:t>
                      </a:r>
                      <a:r>
                        <a:rPr lang="en-US" sz="1800" b="0" i="0" u="none" strike="noStrike" noProof="0" err="1">
                          <a:solidFill>
                            <a:srgbClr val="000000"/>
                          </a:solidFill>
                          <a:effectLst/>
                          <a:latin typeface="Calibri"/>
                        </a:rPr>
                        <a:t>N</a:t>
                      </a:r>
                      <a:r>
                        <a:rPr lang="en-US" sz="1800" b="0" i="0" u="none" strike="noStrike" noProof="0" err="1">
                          <a:solidFill>
                            <a:srgbClr val="000000"/>
                          </a:solidFill>
                          <a:effectLst/>
                        </a:rPr>
                        <a:t>ovogradnja</a:t>
                      </a:r>
                      <a:r>
                        <a:rPr lang="en-US" sz="1800" b="0" i="0" u="none" strike="noStrike" noProof="0">
                          <a:solidFill>
                            <a:srgbClr val="000000"/>
                          </a:solidFill>
                          <a:effectLst/>
                        </a:rPr>
                        <a:t> </a:t>
                      </a:r>
                      <a:r>
                        <a:rPr lang="en-US" sz="1800" b="0" i="0" u="none" strike="noStrike" noProof="0" err="1">
                          <a:solidFill>
                            <a:srgbClr val="000000"/>
                          </a:solidFill>
                          <a:effectLst/>
                        </a:rPr>
                        <a:t>objekta</a:t>
                      </a:r>
                      <a:r>
                        <a:rPr lang="en-US" sz="1800" b="0" i="0" u="none" strike="noStrike" noProof="0">
                          <a:solidFill>
                            <a:srgbClr val="000000"/>
                          </a:solidFill>
                          <a:effectLst/>
                        </a:rPr>
                        <a:t> </a:t>
                      </a:r>
                      <a:r>
                        <a:rPr lang="en-US" sz="1800" b="0" i="0" u="none" strike="noStrike" noProof="0" err="1">
                          <a:solidFill>
                            <a:srgbClr val="000000"/>
                          </a:solidFill>
                          <a:effectLst/>
                        </a:rPr>
                        <a:t>Fakultete</a:t>
                      </a:r>
                      <a:r>
                        <a:rPr lang="en-US" sz="1800" b="0" i="0" u="none" strike="noStrike" noProof="0">
                          <a:solidFill>
                            <a:srgbClr val="000000"/>
                          </a:solidFill>
                          <a:effectLst/>
                        </a:rPr>
                        <a:t> za </a:t>
                      </a:r>
                      <a:r>
                        <a:rPr lang="en-US" sz="1800" b="0" i="0" u="none" strike="noStrike" noProof="0" err="1">
                          <a:solidFill>
                            <a:srgbClr val="000000"/>
                          </a:solidFill>
                          <a:effectLst/>
                        </a:rPr>
                        <a:t>kemijo</a:t>
                      </a:r>
                      <a:r>
                        <a:rPr lang="en-US" sz="1800" b="0" i="0" u="none" strike="noStrike" noProof="0">
                          <a:solidFill>
                            <a:srgbClr val="000000"/>
                          </a:solidFill>
                          <a:effectLst/>
                        </a:rPr>
                        <a:t> in </a:t>
                      </a:r>
                      <a:r>
                        <a:rPr lang="en-US" sz="1800" b="0" i="0" u="none" strike="noStrike" noProof="0" err="1">
                          <a:solidFill>
                            <a:srgbClr val="000000"/>
                          </a:solidFill>
                          <a:effectLst/>
                        </a:rPr>
                        <a:t>kemijsko</a:t>
                      </a:r>
                      <a:r>
                        <a:rPr lang="en-US" sz="1800" b="0" i="0" u="none" strike="noStrike" noProof="0">
                          <a:solidFill>
                            <a:srgbClr val="000000"/>
                          </a:solidFill>
                          <a:effectLst/>
                        </a:rPr>
                        <a:t> </a:t>
                      </a:r>
                      <a:r>
                        <a:rPr lang="en-US" sz="1800" b="0" i="0" u="none" strike="noStrike" noProof="0" err="1">
                          <a:solidFill>
                            <a:srgbClr val="000000"/>
                          </a:solidFill>
                          <a:effectLst/>
                        </a:rPr>
                        <a:t>tehnologijo</a:t>
                      </a:r>
                      <a:r>
                        <a:rPr lang="en-US" sz="1800" b="0" i="0" u="none" strike="noStrike" noProof="0">
                          <a:solidFill>
                            <a:srgbClr val="000000"/>
                          </a:solidFill>
                          <a:effectLst/>
                          <a:latin typeface="Calibri"/>
                        </a:rPr>
                        <a:t>«:</a:t>
                      </a:r>
                      <a:r>
                        <a:rPr lang="en-US" sz="1800" b="0" i="0" u="none" strike="noStrike" noProof="0">
                          <a:solidFill>
                            <a:srgbClr val="000000"/>
                          </a:solidFill>
                          <a:effectLst/>
                        </a:rPr>
                        <a:t> v</a:t>
                      </a:r>
                      <a:r>
                        <a:rPr lang="en-US" sz="1800" b="0">
                          <a:effectLst/>
                          <a:latin typeface="Republika" panose="02000506040000020004" pitchFamily="2" charset="-18"/>
                        </a:rPr>
                        <a:t> </a:t>
                      </a:r>
                      <a:r>
                        <a:rPr lang="en-US" sz="1800" b="0" err="1">
                          <a:effectLst/>
                          <a:latin typeface="Republika" panose="02000506040000020004" pitchFamily="2" charset="-18"/>
                        </a:rPr>
                        <a:t>začetku</a:t>
                      </a:r>
                      <a:r>
                        <a:rPr lang="en-US" sz="1800" b="0">
                          <a:effectLst/>
                          <a:latin typeface="Republika" panose="02000506040000020004" pitchFamily="2" charset="-18"/>
                        </a:rPr>
                        <a:t> </a:t>
                      </a:r>
                      <a:r>
                        <a:rPr lang="en-US" sz="1800" b="0" err="1">
                          <a:effectLst/>
                          <a:latin typeface="Republika" panose="02000506040000020004" pitchFamily="2" charset="-18"/>
                        </a:rPr>
                        <a:t>leta</a:t>
                      </a:r>
                      <a:r>
                        <a:rPr lang="en-US" sz="1800" b="0">
                          <a:effectLst/>
                          <a:latin typeface="Republika" panose="02000506040000020004" pitchFamily="2" charset="-18"/>
                        </a:rPr>
                        <a:t>  2026 </a:t>
                      </a:r>
                      <a:r>
                        <a:rPr lang="en-US" sz="1800" b="0" err="1">
                          <a:effectLst/>
                          <a:latin typeface="Republika" panose="02000506040000020004" pitchFamily="2" charset="-18"/>
                        </a:rPr>
                        <a:t>bosta</a:t>
                      </a:r>
                      <a:r>
                        <a:rPr lang="en-US" sz="1800" b="0">
                          <a:effectLst/>
                          <a:latin typeface="Republika" panose="02000506040000020004" pitchFamily="2" charset="-18"/>
                        </a:rPr>
                        <a:t>  </a:t>
                      </a:r>
                      <a:r>
                        <a:rPr lang="en-US" sz="1800" b="0" err="1">
                          <a:effectLst/>
                          <a:latin typeface="Republika" panose="02000506040000020004" pitchFamily="2" charset="-18"/>
                        </a:rPr>
                        <a:t>sledila</a:t>
                      </a:r>
                      <a:r>
                        <a:rPr lang="en-US" sz="1800" b="0">
                          <a:effectLst/>
                          <a:latin typeface="Republika" panose="02000506040000020004" pitchFamily="2" charset="-18"/>
                        </a:rPr>
                        <a:t> </a:t>
                      </a:r>
                      <a:r>
                        <a:rPr lang="en-US" sz="1800" b="0" err="1">
                          <a:effectLst/>
                          <a:latin typeface="Republika" panose="02000506040000020004" pitchFamily="2" charset="-18"/>
                        </a:rPr>
                        <a:t>poziva</a:t>
                      </a:r>
                      <a:r>
                        <a:rPr lang="en-US" sz="1800" b="0">
                          <a:effectLst/>
                          <a:latin typeface="Republika" panose="02000506040000020004" pitchFamily="2" charset="-18"/>
                        </a:rPr>
                        <a:t> za NPO za oba </a:t>
                      </a:r>
                      <a:r>
                        <a:rPr lang="en-US" sz="1800" b="0" err="1">
                          <a:effectLst/>
                          <a:latin typeface="Republika" panose="02000506040000020004" pitchFamily="2" charset="-18"/>
                        </a:rPr>
                        <a:t>projekta</a:t>
                      </a:r>
                      <a:r>
                        <a:rPr lang="en-US" sz="1800" b="0">
                          <a:effectLst/>
                          <a:latin typeface="Republika" panose="02000506040000020004" pitchFamily="2" charset="-18"/>
                        </a:rPr>
                        <a:t>, za </a:t>
                      </a:r>
                      <a:r>
                        <a:rPr lang="en-US" sz="1800" b="0" err="1">
                          <a:effectLst/>
                          <a:latin typeface="Republika" panose="02000506040000020004" pitchFamily="2" charset="-18"/>
                        </a:rPr>
                        <a:t>katera</a:t>
                      </a:r>
                      <a:r>
                        <a:rPr lang="en-US" sz="1800" b="0">
                          <a:effectLst/>
                          <a:latin typeface="Republika" panose="02000506040000020004" pitchFamily="2" charset="-18"/>
                        </a:rPr>
                        <a:t>  </a:t>
                      </a:r>
                      <a:r>
                        <a:rPr lang="en-US" sz="1800" b="0" err="1">
                          <a:effectLst/>
                          <a:latin typeface="Republika" panose="02000506040000020004" pitchFamily="2" charset="-18"/>
                        </a:rPr>
                        <a:t>trenutno</a:t>
                      </a:r>
                      <a:r>
                        <a:rPr lang="en-US" sz="1800" b="0">
                          <a:effectLst/>
                          <a:latin typeface="Republika" panose="02000506040000020004" pitchFamily="2" charset="-18"/>
                        </a:rPr>
                        <a:t> </a:t>
                      </a:r>
                      <a:r>
                        <a:rPr lang="en-US" sz="1800" b="0" err="1">
                          <a:effectLst/>
                          <a:latin typeface="Republika" panose="02000506040000020004" pitchFamily="2" charset="-18"/>
                        </a:rPr>
                        <a:t>poteka</a:t>
                      </a:r>
                      <a:r>
                        <a:rPr lang="en-US" sz="1800" b="0">
                          <a:effectLst/>
                          <a:latin typeface="Republika" panose="02000506040000020004" pitchFamily="2" charset="-18"/>
                        </a:rPr>
                        <a:t> </a:t>
                      </a:r>
                      <a:r>
                        <a:rPr lang="en-US" sz="1800" b="0" err="1">
                          <a:effectLst/>
                          <a:latin typeface="Republika" panose="02000506040000020004" pitchFamily="2" charset="-18"/>
                        </a:rPr>
                        <a:t>arhitekturni</a:t>
                      </a:r>
                      <a:r>
                        <a:rPr lang="en-US" sz="1800" b="0">
                          <a:effectLst/>
                          <a:latin typeface="Republika" panose="02000506040000020004" pitchFamily="2" charset="-18"/>
                        </a:rPr>
                        <a:t> </a:t>
                      </a:r>
                      <a:r>
                        <a:rPr lang="en-US" sz="1800" b="0" err="1">
                          <a:effectLst/>
                          <a:latin typeface="Republika" panose="02000506040000020004" pitchFamily="2" charset="-18"/>
                        </a:rPr>
                        <a:t>natečaj</a:t>
                      </a:r>
                      <a:r>
                        <a:rPr lang="en-US" sz="1800" b="0">
                          <a:effectLst/>
                          <a:latin typeface="Republika" panose="02000506040000020004" pitchFamily="2" charset="-18"/>
                        </a:rPr>
                        <a:t>.</a:t>
                      </a:r>
                    </a:p>
                  </a:txBody>
                  <a:tcPr marL="65966" marR="65966" marT="0" marB="0" anchor="ctr"/>
                </a:tc>
                <a:extLst>
                  <a:ext uri="{0D108BD9-81ED-4DB2-BD59-A6C34878D82A}">
                    <a16:rowId xmlns:a16="http://schemas.microsoft.com/office/drawing/2014/main" val="4080703152"/>
                  </a:ext>
                </a:extLst>
              </a:tr>
            </a:tbl>
          </a:graphicData>
        </a:graphic>
      </p:graphicFrame>
    </p:spTree>
    <p:extLst>
      <p:ext uri="{BB962C8B-B14F-4D97-AF65-F5344CB8AC3E}">
        <p14:creationId xmlns:p14="http://schemas.microsoft.com/office/powerpoint/2010/main" val="30757694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838200" y="1825625"/>
            <a:ext cx="10515600" cy="4024759"/>
          </a:xfrm>
        </p:spPr>
        <p:txBody>
          <a:bodyPr/>
          <a:lstStyle/>
          <a:p>
            <a:pPr marL="457200" lvl="1" indent="0">
              <a:lnSpc>
                <a:spcPct val="107000"/>
              </a:lnSpc>
              <a:spcAft>
                <a:spcPts val="800"/>
              </a:spcAft>
              <a:buNone/>
            </a:pPr>
            <a:endParaRPr lang="sl-SI" sz="120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lgn="just">
              <a:lnSpc>
                <a:spcPct val="107000"/>
              </a:lnSpc>
              <a:spcAft>
                <a:spcPts val="800"/>
              </a:spcAft>
              <a:buNone/>
            </a:pPr>
            <a:endParaRPr lang="sl-SI" sz="1200">
              <a:effectLst/>
              <a:latin typeface="Calibri" panose="020F0502020204030204" pitchFamily="34" charset="0"/>
              <a:ea typeface="Calibri" panose="020F0502020204030204" pitchFamily="34" charset="0"/>
              <a:cs typeface="Times New Roman" panose="02020603050405020304" pitchFamily="18" charset="0"/>
            </a:endParaRPr>
          </a:p>
          <a:p>
            <a:endParaRPr lang="sl-SI">
              <a:latin typeface="Republika" panose="02000506040000020004" pitchFamily="2" charset="-18"/>
            </a:endParaRPr>
          </a:p>
        </p:txBody>
      </p:sp>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7216" y="6033143"/>
            <a:ext cx="2689861" cy="564319"/>
          </a:xfrm>
          <a:prstGeom prst="rect">
            <a:avLst/>
          </a:prstGeom>
        </p:spPr>
      </p:pic>
      <p:pic>
        <p:nvPicPr>
          <p:cNvPr id="5" name="Picture 4" descr="Logo image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29" y="6081245"/>
            <a:ext cx="1050232" cy="51621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Kolenski povezovalnik 6"/>
          <p:cNvCxnSpPr/>
          <p:nvPr/>
        </p:nvCxnSpPr>
        <p:spPr>
          <a:xfrm flipV="1">
            <a:off x="245807" y="304566"/>
            <a:ext cx="3736258" cy="2637408"/>
          </a:xfrm>
          <a:prstGeom prst="bentConnector3">
            <a:avLst>
              <a:gd name="adj1" fmla="val 0"/>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Kolenski povezovalnik 7"/>
          <p:cNvCxnSpPr/>
          <p:nvPr/>
        </p:nvCxnSpPr>
        <p:spPr>
          <a:xfrm flipV="1">
            <a:off x="8514735" y="4197949"/>
            <a:ext cx="3342968" cy="2408904"/>
          </a:xfrm>
          <a:prstGeom prst="bentConnector3">
            <a:avLst>
              <a:gd name="adj1" fmla="val 100294"/>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aphicFrame>
        <p:nvGraphicFramePr>
          <p:cNvPr id="9" name="Tabela 8">
            <a:extLst>
              <a:ext uri="{FF2B5EF4-FFF2-40B4-BE49-F238E27FC236}">
                <a16:creationId xmlns:a16="http://schemas.microsoft.com/office/drawing/2014/main" id="{D5305BA3-0CB7-2FB5-2094-7E3AF2C9B833}"/>
              </a:ext>
            </a:extLst>
          </p:cNvPr>
          <p:cNvGraphicFramePr>
            <a:graphicFrameLocks noGrp="1"/>
          </p:cNvGraphicFramePr>
          <p:nvPr>
            <p:extLst>
              <p:ext uri="{D42A27DB-BD31-4B8C-83A1-F6EECF244321}">
                <p14:modId xmlns:p14="http://schemas.microsoft.com/office/powerpoint/2010/main" val="3738625056"/>
              </p:ext>
            </p:extLst>
          </p:nvPr>
        </p:nvGraphicFramePr>
        <p:xfrm>
          <a:off x="316249" y="401870"/>
          <a:ext cx="11464414" cy="5513715"/>
        </p:xfrm>
        <a:graphic>
          <a:graphicData uri="http://schemas.openxmlformats.org/drawingml/2006/table">
            <a:tbl>
              <a:tblPr firstRow="1" firstCol="1" bandRow="1">
                <a:tableStyleId>{5C22544A-7EE6-4342-B048-85BDC9FD1C3A}</a:tableStyleId>
              </a:tblPr>
              <a:tblGrid>
                <a:gridCol w="561815">
                  <a:extLst>
                    <a:ext uri="{9D8B030D-6E8A-4147-A177-3AD203B41FA5}">
                      <a16:colId xmlns:a16="http://schemas.microsoft.com/office/drawing/2014/main" val="104111153"/>
                    </a:ext>
                  </a:extLst>
                </a:gridCol>
                <a:gridCol w="1964326">
                  <a:extLst>
                    <a:ext uri="{9D8B030D-6E8A-4147-A177-3AD203B41FA5}">
                      <a16:colId xmlns:a16="http://schemas.microsoft.com/office/drawing/2014/main" val="3762704826"/>
                    </a:ext>
                  </a:extLst>
                </a:gridCol>
                <a:gridCol w="8938273">
                  <a:extLst>
                    <a:ext uri="{9D8B030D-6E8A-4147-A177-3AD203B41FA5}">
                      <a16:colId xmlns:a16="http://schemas.microsoft.com/office/drawing/2014/main" val="2433503965"/>
                    </a:ext>
                  </a:extLst>
                </a:gridCol>
              </a:tblGrid>
              <a:tr h="542953">
                <a:tc>
                  <a:txBody>
                    <a:bodyPr/>
                    <a:lstStyle/>
                    <a:p>
                      <a:pPr>
                        <a:lnSpc>
                          <a:spcPct val="100000"/>
                        </a:lnSpc>
                        <a:spcBef>
                          <a:spcPts val="300"/>
                        </a:spcBef>
                        <a:spcAft>
                          <a:spcPts val="300"/>
                        </a:spcAft>
                      </a:pPr>
                      <a:r>
                        <a:rPr lang="sl-SI" sz="1800" noProof="0">
                          <a:effectLst/>
                          <a:latin typeface="Republika"/>
                        </a:rPr>
                        <a:t>CP</a:t>
                      </a:r>
                      <a:endParaRPr lang="sl-SI" sz="1800" noProof="0">
                        <a:effectLst/>
                        <a:latin typeface="Republika"/>
                        <a:ea typeface="Times New Roman" panose="02020603050405020304" pitchFamily="18" charset="0"/>
                        <a:cs typeface="Times New Roman" panose="02020603050405020304" pitchFamily="18" charset="0"/>
                      </a:endParaRPr>
                    </a:p>
                  </a:txBody>
                  <a:tcPr marL="65966" marR="65966" marT="0" marB="0"/>
                </a:tc>
                <a:tc>
                  <a:txBody>
                    <a:bodyPr/>
                    <a:lstStyle/>
                    <a:p>
                      <a:pPr>
                        <a:lnSpc>
                          <a:spcPct val="100000"/>
                        </a:lnSpc>
                        <a:spcBef>
                          <a:spcPts val="300"/>
                        </a:spcBef>
                        <a:spcAft>
                          <a:spcPts val="300"/>
                        </a:spcAft>
                      </a:pPr>
                      <a:r>
                        <a:rPr lang="sl-SI" sz="1800" cap="all" baseline="0" noProof="0">
                          <a:effectLst/>
                          <a:latin typeface="Republika"/>
                        </a:rPr>
                        <a:t>Naziv operacije</a:t>
                      </a:r>
                      <a:endParaRPr lang="sl-SI" sz="1800" cap="all" baseline="0" noProof="0">
                        <a:effectLst/>
                        <a:latin typeface="Republika"/>
                        <a:ea typeface="Times New Roman" panose="02020603050405020304" pitchFamily="18" charset="0"/>
                        <a:cs typeface="Times New Roman" panose="02020603050405020304" pitchFamily="18" charset="0"/>
                      </a:endParaRPr>
                    </a:p>
                  </a:txBody>
                  <a:tcPr marL="65966" marR="65966" marT="0" marB="0"/>
                </a:tc>
                <a:tc>
                  <a:txBody>
                    <a:bodyPr/>
                    <a:lstStyle/>
                    <a:p>
                      <a:pPr>
                        <a:lnSpc>
                          <a:spcPct val="100000"/>
                        </a:lnSpc>
                        <a:spcBef>
                          <a:spcPts val="300"/>
                        </a:spcBef>
                        <a:spcAft>
                          <a:spcPts val="300"/>
                        </a:spcAft>
                      </a:pPr>
                      <a:r>
                        <a:rPr lang="sl-SI" sz="1800" cap="all" baseline="0" noProof="0">
                          <a:effectLst/>
                          <a:latin typeface="Republika"/>
                        </a:rPr>
                        <a:t>Stanje</a:t>
                      </a:r>
                      <a:endParaRPr lang="sl-SI" sz="1800" cap="all" baseline="0" noProof="0">
                        <a:effectLst/>
                        <a:latin typeface="Republika"/>
                        <a:ea typeface="Times New Roman" panose="02020603050405020304" pitchFamily="18" charset="0"/>
                        <a:cs typeface="Times New Roman" panose="02020603050405020304" pitchFamily="18" charset="0"/>
                      </a:endParaRPr>
                    </a:p>
                  </a:txBody>
                  <a:tcPr marL="65966" marR="65966" marT="0" marB="0"/>
                </a:tc>
                <a:extLst>
                  <a:ext uri="{0D108BD9-81ED-4DB2-BD59-A6C34878D82A}">
                    <a16:rowId xmlns:a16="http://schemas.microsoft.com/office/drawing/2014/main" val="1231542633"/>
                  </a:ext>
                </a:extLst>
              </a:tr>
              <a:tr h="1998962">
                <a:tc>
                  <a:txBody>
                    <a:bodyPr/>
                    <a:lstStyle/>
                    <a:p>
                      <a:pPr>
                        <a:lnSpc>
                          <a:spcPct val="100000"/>
                        </a:lnSpc>
                        <a:spcBef>
                          <a:spcPts val="300"/>
                        </a:spcBef>
                        <a:spcAft>
                          <a:spcPts val="300"/>
                        </a:spcAft>
                      </a:pPr>
                      <a:r>
                        <a:rPr lang="en-US" sz="1800">
                          <a:effectLst/>
                          <a:latin typeface="Republika" panose="02000506040000020004" pitchFamily="2" charset="-18"/>
                        </a:rPr>
                        <a:t>1</a:t>
                      </a:r>
                      <a:endParaRPr lang="sl-SI" sz="1800">
                        <a:effectLst/>
                        <a:latin typeface="Republika"/>
                        <a:ea typeface="Times New Roman" panose="02020603050405020304" pitchFamily="18" charset="0"/>
                        <a:cs typeface="Times New Roman" panose="02020603050405020304" pitchFamily="18" charset="0"/>
                      </a:endParaRPr>
                    </a:p>
                  </a:txBody>
                  <a:tcPr marL="65966" marR="65966" marT="0" marB="0" anchor="ctr"/>
                </a:tc>
                <a:tc>
                  <a:txBody>
                    <a:bodyPr/>
                    <a:lstStyle/>
                    <a:p>
                      <a:pPr>
                        <a:lnSpc>
                          <a:spcPct val="100000"/>
                        </a:lnSpc>
                        <a:spcBef>
                          <a:spcPts val="300"/>
                        </a:spcBef>
                        <a:spcAft>
                          <a:spcPts val="300"/>
                        </a:spcAft>
                      </a:pPr>
                      <a:r>
                        <a:rPr lang="sl-SI" sz="1800" b="1" noProof="0">
                          <a:effectLst>
                            <a:outerShdw blurRad="38100" dist="38100" dir="2700000" algn="tl">
                              <a:srgbClr val="000000">
                                <a:alpha val="43137"/>
                              </a:srgbClr>
                            </a:outerShdw>
                          </a:effectLst>
                          <a:latin typeface="Republika"/>
                        </a:rPr>
                        <a:t>Nadgradnja ključnih raziskovalnih infrastruktur</a:t>
                      </a:r>
                    </a:p>
                    <a:p>
                      <a:pPr>
                        <a:lnSpc>
                          <a:spcPct val="100000"/>
                        </a:lnSpc>
                        <a:spcBef>
                          <a:spcPts val="300"/>
                        </a:spcBef>
                        <a:spcAft>
                          <a:spcPts val="300"/>
                        </a:spcAft>
                      </a:pPr>
                      <a:r>
                        <a:rPr lang="sl-SI" sz="1400" b="0" noProof="0">
                          <a:effectLst>
                            <a:outerShdw blurRad="38100" dist="38100" dir="2700000" algn="tl">
                              <a:srgbClr val="000000">
                                <a:alpha val="43137"/>
                              </a:srgbClr>
                            </a:outerShdw>
                          </a:effectLst>
                          <a:latin typeface="Republika"/>
                        </a:rPr>
                        <a:t>(2. del)</a:t>
                      </a:r>
                    </a:p>
                  </a:txBody>
                  <a:tcPr marL="65966" marR="65966" marT="0" marB="0" anchor="ctr"/>
                </a:tc>
                <a:tc>
                  <a:txBody>
                    <a:bodyPr/>
                    <a:lstStyle/>
                    <a:p>
                      <a:pPr marL="171450" marR="0" lvl="0" indent="-171450" algn="l" rtl="0" eaLnBrk="1" fontAlgn="auto" latinLnBrk="0" hangingPunct="1">
                        <a:lnSpc>
                          <a:spcPct val="100000"/>
                        </a:lnSpc>
                        <a:spcBef>
                          <a:spcPts val="300"/>
                        </a:spcBef>
                        <a:spcAft>
                          <a:spcPts val="300"/>
                        </a:spcAft>
                        <a:buClrTx/>
                        <a:buSzTx/>
                        <a:buFont typeface="Arial" panose="020B0604020202020204" pitchFamily="34" charset="0"/>
                        <a:buChar char="•"/>
                      </a:pPr>
                      <a:r>
                        <a:rPr lang="sl-SI" sz="1800" b="1" i="1" u="sng" noProof="0">
                          <a:effectLst/>
                          <a:latin typeface="Republika"/>
                        </a:rPr>
                        <a:t>Nadgradnja HPC zmogljivosti</a:t>
                      </a:r>
                      <a:r>
                        <a:rPr lang="sl-SI" sz="1800" noProof="0">
                          <a:effectLst/>
                          <a:latin typeface="Republika"/>
                        </a:rPr>
                        <a:t>: </a:t>
                      </a:r>
                      <a:r>
                        <a:rPr lang="sl-SI" sz="1800" noProof="0">
                          <a:latin typeface="Republika"/>
                        </a:rPr>
                        <a:t>Aktivno potekajo dogovori o izvedbi. V letu 2025 je financiranje predvideno iz integralnih sredstev. </a:t>
                      </a:r>
                      <a:r>
                        <a:rPr lang="pl-PL" sz="1800" noProof="0">
                          <a:latin typeface="Republika"/>
                        </a:rPr>
                        <a:t>V </a:t>
                      </a:r>
                      <a:r>
                        <a:rPr lang="pl-PL" sz="1800" noProof="0" err="1">
                          <a:latin typeface="Republika"/>
                        </a:rPr>
                        <a:t>novembru</a:t>
                      </a:r>
                      <a:r>
                        <a:rPr lang="pl-PL" sz="1800" noProof="0">
                          <a:latin typeface="Republika"/>
                        </a:rPr>
                        <a:t> 2025 bodo </a:t>
                      </a:r>
                      <a:r>
                        <a:rPr lang="pl-PL" sz="1800" noProof="0" err="1">
                          <a:latin typeface="Republika"/>
                        </a:rPr>
                        <a:t>stekli</a:t>
                      </a:r>
                      <a:r>
                        <a:rPr lang="pl-PL" sz="1800" noProof="0">
                          <a:latin typeface="Republika"/>
                        </a:rPr>
                        <a:t> </a:t>
                      </a:r>
                      <a:r>
                        <a:rPr lang="pl-PL" sz="1800" noProof="0" err="1">
                          <a:latin typeface="Republika"/>
                        </a:rPr>
                        <a:t>postopki</a:t>
                      </a:r>
                      <a:r>
                        <a:rPr lang="pl-PL" sz="1800" noProof="0">
                          <a:latin typeface="Republika"/>
                        </a:rPr>
                        <a:t> za </a:t>
                      </a:r>
                      <a:r>
                        <a:rPr lang="pl-PL" sz="1800" noProof="0" err="1">
                          <a:latin typeface="Republika"/>
                        </a:rPr>
                        <a:t>izvedbo</a:t>
                      </a:r>
                      <a:r>
                        <a:rPr lang="pl-PL" sz="1800" noProof="0">
                          <a:latin typeface="Republika"/>
                        </a:rPr>
                        <a:t> NPO za </a:t>
                      </a:r>
                      <a:r>
                        <a:rPr lang="pl-PL" sz="1800" noProof="0" err="1">
                          <a:latin typeface="Republika"/>
                        </a:rPr>
                        <a:t>kohezijski</a:t>
                      </a:r>
                      <a:r>
                        <a:rPr lang="pl-PL" sz="1800" noProof="0">
                          <a:latin typeface="Republika"/>
                        </a:rPr>
                        <a:t> del. </a:t>
                      </a:r>
                      <a:endParaRPr lang="sl-SI" sz="1800" noProof="0">
                        <a:effectLst/>
                        <a:latin typeface="Republika"/>
                      </a:endParaRPr>
                    </a:p>
                    <a:p>
                      <a:pPr marL="171450" marR="0" lvl="0" indent="-1714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sl-SI" sz="1800" b="1" i="1" u="sng" noProof="0">
                          <a:effectLst/>
                          <a:latin typeface="Republika"/>
                        </a:rPr>
                        <a:t>Nakup vrhunske raziskovalne opreme ESFRI</a:t>
                      </a:r>
                      <a:r>
                        <a:rPr lang="sl-SI" sz="1800" noProof="0">
                          <a:effectLst/>
                          <a:latin typeface="Republika"/>
                        </a:rPr>
                        <a:t>: </a:t>
                      </a:r>
                      <a:r>
                        <a:rPr lang="pl-PL" sz="1800" noProof="0">
                          <a:latin typeface="Republika"/>
                        </a:rPr>
                        <a:t>Interna </a:t>
                      </a:r>
                      <a:r>
                        <a:rPr lang="pl-PL" sz="1800" noProof="0" err="1">
                          <a:latin typeface="Republika"/>
                        </a:rPr>
                        <a:t>dokumentacija</a:t>
                      </a:r>
                      <a:r>
                        <a:rPr lang="pl-PL" sz="1800" noProof="0">
                          <a:latin typeface="Republika"/>
                        </a:rPr>
                        <a:t> je v </a:t>
                      </a:r>
                      <a:r>
                        <a:rPr lang="pl-PL" sz="1800" noProof="0" err="1">
                          <a:latin typeface="Republika"/>
                        </a:rPr>
                        <a:t>usklajevanju</a:t>
                      </a:r>
                      <a:r>
                        <a:rPr lang="pl-PL" sz="1800" noProof="0">
                          <a:latin typeface="Republika"/>
                        </a:rPr>
                        <a:t> </a:t>
                      </a:r>
                      <a:r>
                        <a:rPr lang="pl-PL" sz="1800" noProof="0" err="1">
                          <a:latin typeface="Republika"/>
                        </a:rPr>
                        <a:t>znotraj</a:t>
                      </a:r>
                      <a:r>
                        <a:rPr lang="pl-PL" sz="1800" noProof="0">
                          <a:latin typeface="Republika"/>
                        </a:rPr>
                        <a:t> MVZI. </a:t>
                      </a:r>
                      <a:r>
                        <a:rPr lang="pl-PL" sz="1800" noProof="0" err="1">
                          <a:latin typeface="Republika"/>
                        </a:rPr>
                        <a:t>Poziv</a:t>
                      </a:r>
                      <a:r>
                        <a:rPr lang="pl-PL" sz="1800" noProof="0">
                          <a:latin typeface="Republika"/>
                        </a:rPr>
                        <a:t> za NPO bo </a:t>
                      </a:r>
                      <a:r>
                        <a:rPr lang="pl-PL" sz="1800" noProof="0" err="1">
                          <a:latin typeface="Republika"/>
                        </a:rPr>
                        <a:t>poslan</a:t>
                      </a:r>
                      <a:r>
                        <a:rPr lang="pl-PL" sz="1800" noProof="0">
                          <a:latin typeface="Republika"/>
                        </a:rPr>
                        <a:t> </a:t>
                      </a:r>
                      <a:r>
                        <a:rPr lang="pl-PL" sz="1800" noProof="0" err="1">
                          <a:latin typeface="Republika"/>
                        </a:rPr>
                        <a:t>upravičencem</a:t>
                      </a:r>
                      <a:r>
                        <a:rPr lang="pl-PL" sz="1800" noProof="0">
                          <a:latin typeface="Republika"/>
                        </a:rPr>
                        <a:t> </a:t>
                      </a:r>
                      <a:r>
                        <a:rPr lang="pl-PL" sz="1800" noProof="0" err="1">
                          <a:latin typeface="Republika"/>
                        </a:rPr>
                        <a:t>predvidoma</a:t>
                      </a:r>
                      <a:r>
                        <a:rPr lang="pl-PL" sz="1800" noProof="0">
                          <a:latin typeface="Republika"/>
                        </a:rPr>
                        <a:t> do </a:t>
                      </a:r>
                      <a:r>
                        <a:rPr lang="pl-PL" sz="1800" noProof="0" err="1">
                          <a:latin typeface="Republika"/>
                        </a:rPr>
                        <a:t>konca</a:t>
                      </a:r>
                      <a:r>
                        <a:rPr lang="pl-PL" sz="1800" noProof="0">
                          <a:latin typeface="Republika"/>
                        </a:rPr>
                        <a:t> </a:t>
                      </a:r>
                      <a:r>
                        <a:rPr lang="pl-PL" sz="1800" noProof="0" err="1">
                          <a:latin typeface="Republika"/>
                        </a:rPr>
                        <a:t>novembra</a:t>
                      </a:r>
                      <a:r>
                        <a:rPr lang="pl-PL" sz="1800" noProof="0">
                          <a:latin typeface="Republika"/>
                        </a:rPr>
                        <a:t>.</a:t>
                      </a:r>
                    </a:p>
                    <a:p>
                      <a:pPr marL="171450" marR="0" lvl="0" indent="-171450" algn="l" rtl="0" eaLnBrk="1" fontAlgn="auto" latinLnBrk="0" hangingPunct="1">
                        <a:lnSpc>
                          <a:spcPct val="100000"/>
                        </a:lnSpc>
                        <a:spcBef>
                          <a:spcPts val="300"/>
                        </a:spcBef>
                        <a:spcAft>
                          <a:spcPts val="300"/>
                        </a:spcAft>
                        <a:buClrTx/>
                        <a:buSzTx/>
                        <a:buFont typeface="Arial" panose="020B0604020202020204" pitchFamily="34" charset="0"/>
                        <a:buChar char="•"/>
                      </a:pPr>
                      <a:r>
                        <a:rPr lang="sl-SI" sz="1800" b="1" i="1" u="sng" noProof="0">
                          <a:effectLst/>
                          <a:latin typeface="Republika"/>
                          <a:ea typeface="Times New Roman" panose="02020603050405020304" pitchFamily="18" charset="0"/>
                          <a:cs typeface="Times New Roman"/>
                        </a:rPr>
                        <a:t>Nadgradnja RIUM</a:t>
                      </a:r>
                      <a:r>
                        <a:rPr lang="sl-SI" sz="1800" b="1" noProof="0">
                          <a:effectLst/>
                          <a:latin typeface="Republika"/>
                          <a:ea typeface="Times New Roman" panose="02020603050405020304" pitchFamily="18" charset="0"/>
                          <a:cs typeface="Times New Roman"/>
                        </a:rPr>
                        <a:t>: </a:t>
                      </a:r>
                      <a:r>
                        <a:rPr lang="sl-SI" sz="1800" noProof="0">
                          <a:effectLst/>
                          <a:latin typeface="Republika"/>
                        </a:rPr>
                        <a:t>Analiza stanja je podpisana, prejeta je sprememba Načrta razvojne platforme INNOVUM, na podlagi katere je v pripravi sprememba Dogovora INNOVUM MVZI-UM. Sklep o spremembi sklepa o začetku postopka za NPO je v pripravi. Poziv za oddajo vloge je v internem usklajevanju na MVZI.</a:t>
                      </a:r>
                      <a:endParaRPr lang="pl-PL" sz="1800" noProof="0">
                        <a:latin typeface="Republika"/>
                      </a:endParaRPr>
                    </a:p>
                    <a:p>
                      <a:pPr marL="0" marR="0" lvl="0" indent="0" algn="l" defTabSz="914400" rtl="0" eaLnBrk="1" fontAlgn="auto" latinLnBrk="0" hangingPunct="1">
                        <a:lnSpc>
                          <a:spcPct val="100000"/>
                        </a:lnSpc>
                        <a:spcBef>
                          <a:spcPts val="300"/>
                        </a:spcBef>
                        <a:spcAft>
                          <a:spcPts val="300"/>
                        </a:spcAft>
                        <a:buClrTx/>
                        <a:buSzTx/>
                        <a:buFont typeface="Arial" panose="020B0604020202020204" pitchFamily="34" charset="0"/>
                        <a:buNone/>
                        <a:tabLst/>
                        <a:defRPr/>
                      </a:pPr>
                      <a:endParaRPr lang="sl-SI" sz="1800" noProof="0">
                        <a:latin typeface="Republika" panose="02000506040000020004" pitchFamily="2" charset="-18"/>
                      </a:endParaRPr>
                    </a:p>
                  </a:txBody>
                  <a:tcPr marL="65966" marR="65966" marT="0" marB="0" anchor="ctr"/>
                </a:tc>
                <a:extLst>
                  <a:ext uri="{0D108BD9-81ED-4DB2-BD59-A6C34878D82A}">
                    <a16:rowId xmlns:a16="http://schemas.microsoft.com/office/drawing/2014/main" val="4080703152"/>
                  </a:ext>
                </a:extLst>
              </a:tr>
              <a:tr h="1998962">
                <a:tc>
                  <a:txBody>
                    <a:bodyPr/>
                    <a:lstStyle/>
                    <a:p>
                      <a:pPr>
                        <a:lnSpc>
                          <a:spcPct val="100000"/>
                        </a:lnSpc>
                        <a:spcBef>
                          <a:spcPts val="300"/>
                        </a:spcBef>
                        <a:spcAft>
                          <a:spcPts val="300"/>
                        </a:spcAft>
                      </a:pPr>
                      <a:r>
                        <a:rPr lang="sl-SI" sz="1800">
                          <a:effectLst/>
                          <a:latin typeface="Republika"/>
                          <a:ea typeface="Times New Roman" panose="02020603050405020304" pitchFamily="18" charset="0"/>
                          <a:cs typeface="Times New Roman"/>
                        </a:rPr>
                        <a:t>1</a:t>
                      </a:r>
                    </a:p>
                  </a:txBody>
                  <a:tcPr marL="65966" marR="65966" marT="0" marB="0" anchor="ct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sl-SI" sz="1800" b="1" noProof="0">
                          <a:effectLst>
                            <a:outerShdw blurRad="38100" dist="38100" dir="2700000" algn="tl">
                              <a:srgbClr val="000000">
                                <a:alpha val="43137"/>
                              </a:srgbClr>
                            </a:outerShdw>
                          </a:effectLst>
                          <a:latin typeface="Republika"/>
                          <a:ea typeface="Times New Roman" panose="02020603050405020304" pitchFamily="18" charset="0"/>
                          <a:cs typeface="Times New Roman"/>
                        </a:rPr>
                        <a:t>Izgradnja nove Fakultete za strojništvo</a:t>
                      </a:r>
                    </a:p>
                    <a:p>
                      <a:pPr>
                        <a:lnSpc>
                          <a:spcPct val="100000"/>
                        </a:lnSpc>
                        <a:spcBef>
                          <a:spcPts val="300"/>
                        </a:spcBef>
                        <a:spcAft>
                          <a:spcPts val="300"/>
                        </a:spcAft>
                      </a:pPr>
                      <a:endParaRPr lang="sl-SI" sz="1400" b="0" noProof="0">
                        <a:effectLst/>
                        <a:latin typeface="Republika"/>
                        <a:ea typeface="Times New Roman" panose="02020603050405020304" pitchFamily="18" charset="0"/>
                        <a:cs typeface="Times New Roman"/>
                      </a:endParaRPr>
                    </a:p>
                  </a:txBody>
                  <a:tcPr marL="65966" marR="65966" marT="0" marB="0" anchor="ctr"/>
                </a:tc>
                <a:tc>
                  <a:txBody>
                    <a:bodyPr/>
                    <a:lstStyle/>
                    <a:p>
                      <a:pPr marL="0" marR="0" lvl="0" indent="0" algn="l" rtl="0" eaLnBrk="1" fontAlgn="auto" latinLnBrk="0" hangingPunct="1">
                        <a:lnSpc>
                          <a:spcPct val="100000"/>
                        </a:lnSpc>
                        <a:spcBef>
                          <a:spcPts val="300"/>
                        </a:spcBef>
                        <a:spcAft>
                          <a:spcPts val="300"/>
                        </a:spcAft>
                        <a:buClrTx/>
                        <a:buSzTx/>
                        <a:buNone/>
                      </a:pPr>
                      <a:r>
                        <a:rPr lang="en-US" sz="1800">
                          <a:latin typeface="Republika" panose="02000506040000020004" pitchFamily="2" charset="-18"/>
                        </a:rPr>
                        <a:t>MVZI je </a:t>
                      </a:r>
                      <a:r>
                        <a:rPr lang="en-US" sz="1800" err="1">
                          <a:latin typeface="Republika" panose="02000506040000020004" pitchFamily="2" charset="-18"/>
                        </a:rPr>
                        <a:t>avgusta</a:t>
                      </a:r>
                      <a:r>
                        <a:rPr lang="sl-SI" sz="1800">
                          <a:latin typeface="Republika"/>
                        </a:rPr>
                        <a:t> </a:t>
                      </a:r>
                      <a:r>
                        <a:rPr lang="en-US" sz="1800">
                          <a:latin typeface="Republika" panose="02000506040000020004" pitchFamily="2" charset="-18"/>
                        </a:rPr>
                        <a:t>2025 </a:t>
                      </a:r>
                      <a:r>
                        <a:rPr lang="en-US" sz="1800" err="1">
                          <a:latin typeface="Republika" panose="02000506040000020004" pitchFamily="2" charset="-18"/>
                        </a:rPr>
                        <a:t>prejel</a:t>
                      </a:r>
                      <a:r>
                        <a:rPr lang="en-US" sz="1800">
                          <a:latin typeface="Republika" panose="02000506040000020004" pitchFamily="2" charset="-18"/>
                        </a:rPr>
                        <a:t> s </a:t>
                      </a:r>
                      <a:r>
                        <a:rPr lang="en-US" sz="1800" err="1">
                          <a:latin typeface="Republika" panose="02000506040000020004" pitchFamily="2" charset="-18"/>
                        </a:rPr>
                        <a:t>strani</a:t>
                      </a:r>
                      <a:r>
                        <a:rPr lang="en-US" sz="1800">
                          <a:latin typeface="Republika" panose="02000506040000020004" pitchFamily="2" charset="-18"/>
                        </a:rPr>
                        <a:t> UL - FS  </a:t>
                      </a:r>
                      <a:r>
                        <a:rPr lang="en-US" sz="1800" err="1">
                          <a:latin typeface="Republika" panose="02000506040000020004" pitchFamily="2" charset="-18"/>
                        </a:rPr>
                        <a:t>prvo</a:t>
                      </a:r>
                      <a:r>
                        <a:rPr lang="en-US" sz="1800">
                          <a:latin typeface="Republika" panose="02000506040000020004" pitchFamily="2" charset="-18"/>
                        </a:rPr>
                        <a:t> </a:t>
                      </a:r>
                      <a:r>
                        <a:rPr lang="en-US" sz="1800" err="1">
                          <a:latin typeface="Republika" panose="02000506040000020004" pitchFamily="2" charset="-18"/>
                        </a:rPr>
                        <a:t>dopolnitev</a:t>
                      </a:r>
                      <a:r>
                        <a:rPr lang="en-US" sz="1800">
                          <a:latin typeface="Republika" panose="02000506040000020004" pitchFamily="2" charset="-18"/>
                        </a:rPr>
                        <a:t> </a:t>
                      </a:r>
                      <a:r>
                        <a:rPr lang="en-US" sz="1800" err="1">
                          <a:latin typeface="Republika" panose="02000506040000020004" pitchFamily="2" charset="-18"/>
                        </a:rPr>
                        <a:t>vloge</a:t>
                      </a:r>
                      <a:r>
                        <a:rPr lang="en-US" sz="1800">
                          <a:latin typeface="Republika" panose="02000506040000020004" pitchFamily="2" charset="-18"/>
                        </a:rPr>
                        <a:t> </a:t>
                      </a:r>
                      <a:r>
                        <a:rPr lang="en-US" sz="1800" err="1">
                          <a:latin typeface="Republika" panose="02000506040000020004" pitchFamily="2" charset="-18"/>
                        </a:rPr>
                        <a:t>na</a:t>
                      </a:r>
                      <a:r>
                        <a:rPr lang="en-US" sz="1800">
                          <a:latin typeface="Republika" panose="02000506040000020004" pitchFamily="2" charset="-18"/>
                        </a:rPr>
                        <a:t>  </a:t>
                      </a:r>
                      <a:r>
                        <a:rPr lang="en-US" sz="1800" err="1">
                          <a:latin typeface="Republika" panose="02000506040000020004" pitchFamily="2" charset="-18"/>
                        </a:rPr>
                        <a:t>poziv</a:t>
                      </a:r>
                      <a:r>
                        <a:rPr lang="en-US" sz="1800">
                          <a:latin typeface="Republika" panose="02000506040000020004" pitchFamily="2" charset="-18"/>
                        </a:rPr>
                        <a:t> za </a:t>
                      </a:r>
                      <a:r>
                        <a:rPr lang="en-US" sz="1800" err="1">
                          <a:latin typeface="Republika" panose="02000506040000020004" pitchFamily="2" charset="-18"/>
                        </a:rPr>
                        <a:t>dopolnitev</a:t>
                      </a:r>
                      <a:r>
                        <a:rPr lang="en-US" sz="1800">
                          <a:latin typeface="Republika" panose="02000506040000020004" pitchFamily="2" charset="-18"/>
                        </a:rPr>
                        <a:t>. Po </a:t>
                      </a:r>
                      <a:r>
                        <a:rPr lang="en-US" sz="1800" err="1">
                          <a:latin typeface="Republika" panose="02000506040000020004" pitchFamily="2" charset="-18"/>
                        </a:rPr>
                        <a:t>pregledu</a:t>
                      </a:r>
                      <a:r>
                        <a:rPr lang="en-US" sz="1800">
                          <a:latin typeface="Republika" panose="02000506040000020004" pitchFamily="2" charset="-18"/>
                        </a:rPr>
                        <a:t> </a:t>
                      </a:r>
                      <a:r>
                        <a:rPr lang="en-US" sz="1800" err="1">
                          <a:latin typeface="Republika" panose="02000506040000020004" pitchFamily="2" charset="-18"/>
                        </a:rPr>
                        <a:t>dopolnjene</a:t>
                      </a:r>
                      <a:r>
                        <a:rPr lang="en-US" sz="1800">
                          <a:latin typeface="Republika" panose="02000506040000020004" pitchFamily="2" charset="-18"/>
                        </a:rPr>
                        <a:t> </a:t>
                      </a:r>
                      <a:r>
                        <a:rPr lang="en-US" sz="1800" err="1">
                          <a:latin typeface="Republika" panose="02000506040000020004" pitchFamily="2" charset="-18"/>
                        </a:rPr>
                        <a:t>vloge</a:t>
                      </a:r>
                      <a:r>
                        <a:rPr lang="en-US" sz="1800">
                          <a:latin typeface="Republika" panose="02000506040000020004" pitchFamily="2" charset="-18"/>
                        </a:rPr>
                        <a:t> so bile </a:t>
                      </a:r>
                      <a:r>
                        <a:rPr lang="en-US" sz="1800" err="1">
                          <a:latin typeface="Republika" panose="02000506040000020004" pitchFamily="2" charset="-18"/>
                        </a:rPr>
                        <a:t>ugotovljene</a:t>
                      </a:r>
                      <a:r>
                        <a:rPr lang="en-US" sz="1800">
                          <a:latin typeface="Republika" panose="02000506040000020004" pitchFamily="2" charset="-18"/>
                        </a:rPr>
                        <a:t>  </a:t>
                      </a:r>
                      <a:r>
                        <a:rPr lang="en-US" sz="1800" err="1">
                          <a:latin typeface="Republika" panose="02000506040000020004" pitchFamily="2" charset="-18"/>
                        </a:rPr>
                        <a:t>neskladnosti</a:t>
                      </a:r>
                      <a:r>
                        <a:rPr lang="en-US" sz="1800">
                          <a:latin typeface="Republika" panose="02000506040000020004" pitchFamily="2" charset="-18"/>
                        </a:rPr>
                        <a:t> in </a:t>
                      </a:r>
                      <a:r>
                        <a:rPr lang="en-US" sz="1800" err="1">
                          <a:latin typeface="Republika" panose="02000506040000020004" pitchFamily="2" charset="-18"/>
                        </a:rPr>
                        <a:t>pomankljivosti</a:t>
                      </a:r>
                      <a:r>
                        <a:rPr lang="en-US" sz="1800">
                          <a:latin typeface="Republika" panose="02000506040000020004" pitchFamily="2" charset="-18"/>
                        </a:rPr>
                        <a:t>, </a:t>
                      </a:r>
                      <a:r>
                        <a:rPr lang="en-US" sz="1800" err="1">
                          <a:latin typeface="Republika" panose="02000506040000020004" pitchFamily="2" charset="-18"/>
                        </a:rPr>
                        <a:t>zato</a:t>
                      </a:r>
                      <a:r>
                        <a:rPr lang="en-US" sz="1800">
                          <a:latin typeface="Republika" panose="02000506040000020004" pitchFamily="2" charset="-18"/>
                        </a:rPr>
                        <a:t> je </a:t>
                      </a:r>
                      <a:r>
                        <a:rPr lang="en-US" sz="1800" err="1">
                          <a:latin typeface="Republika" panose="02000506040000020004" pitchFamily="2" charset="-18"/>
                        </a:rPr>
                        <a:t>bil</a:t>
                      </a:r>
                      <a:r>
                        <a:rPr lang="en-US" sz="1800">
                          <a:latin typeface="Republika" panose="02000506040000020004" pitchFamily="2" charset="-18"/>
                        </a:rPr>
                        <a:t> </a:t>
                      </a:r>
                      <a:r>
                        <a:rPr lang="en-US" sz="1800" err="1">
                          <a:latin typeface="Republika" panose="02000506040000020004" pitchFamily="2" charset="-18"/>
                        </a:rPr>
                        <a:t>septembra</a:t>
                      </a:r>
                      <a:r>
                        <a:rPr lang="sl-SI" sz="1800">
                          <a:latin typeface="Republika"/>
                        </a:rPr>
                        <a:t> </a:t>
                      </a:r>
                      <a:r>
                        <a:rPr lang="en-US" sz="1800">
                          <a:latin typeface="Republika" panose="02000506040000020004" pitchFamily="2" charset="-18"/>
                        </a:rPr>
                        <a:t>2025 </a:t>
                      </a:r>
                      <a:r>
                        <a:rPr lang="en-US" sz="1800" err="1">
                          <a:latin typeface="Republika" panose="02000506040000020004" pitchFamily="2" charset="-18"/>
                        </a:rPr>
                        <a:t>poslan</a:t>
                      </a:r>
                      <a:r>
                        <a:rPr lang="en-US" sz="1800">
                          <a:latin typeface="Republika" panose="02000506040000020004" pitchFamily="2" charset="-18"/>
                        </a:rPr>
                        <a:t> </a:t>
                      </a:r>
                      <a:r>
                        <a:rPr lang="en-US" sz="1800" err="1">
                          <a:latin typeface="Republika" panose="02000506040000020004" pitchFamily="2" charset="-18"/>
                        </a:rPr>
                        <a:t>drugi</a:t>
                      </a:r>
                      <a:r>
                        <a:rPr lang="en-US" sz="1800">
                          <a:latin typeface="Republika" panose="02000506040000020004" pitchFamily="2" charset="-18"/>
                        </a:rPr>
                        <a:t> </a:t>
                      </a:r>
                      <a:r>
                        <a:rPr lang="en-US" sz="1800" err="1">
                          <a:latin typeface="Republika" panose="02000506040000020004" pitchFamily="2" charset="-18"/>
                        </a:rPr>
                        <a:t>poziv</a:t>
                      </a:r>
                      <a:r>
                        <a:rPr lang="en-US" sz="1800">
                          <a:latin typeface="Republika" panose="02000506040000020004" pitchFamily="2" charset="-18"/>
                        </a:rPr>
                        <a:t> za </a:t>
                      </a:r>
                      <a:r>
                        <a:rPr lang="en-US" sz="1800" err="1">
                          <a:latin typeface="Republika" panose="02000506040000020004" pitchFamily="2" charset="-18"/>
                        </a:rPr>
                        <a:t>dopolnitev</a:t>
                      </a:r>
                      <a:r>
                        <a:rPr lang="en-US" sz="1800">
                          <a:latin typeface="Republika" panose="02000506040000020004" pitchFamily="2" charset="-18"/>
                        </a:rPr>
                        <a:t> </a:t>
                      </a:r>
                      <a:r>
                        <a:rPr lang="en-US" sz="1800" err="1">
                          <a:latin typeface="Republika" panose="02000506040000020004" pitchFamily="2" charset="-18"/>
                        </a:rPr>
                        <a:t>vloge</a:t>
                      </a:r>
                      <a:r>
                        <a:rPr lang="en-US" sz="1800">
                          <a:latin typeface="Republika" panose="02000506040000020004" pitchFamily="2" charset="-18"/>
                        </a:rPr>
                        <a:t> z </a:t>
                      </a:r>
                      <a:r>
                        <a:rPr lang="en-US" sz="1800" err="1">
                          <a:latin typeface="Republika" panose="02000506040000020004" pitchFamily="2" charset="-18"/>
                        </a:rPr>
                        <a:t>rokom</a:t>
                      </a:r>
                      <a:r>
                        <a:rPr lang="en-US" sz="1800">
                          <a:latin typeface="Republika" panose="02000506040000020004" pitchFamily="2" charset="-18"/>
                        </a:rPr>
                        <a:t> za </a:t>
                      </a:r>
                      <a:r>
                        <a:rPr lang="en-US" sz="1800" err="1">
                          <a:latin typeface="Republika" panose="02000506040000020004" pitchFamily="2" charset="-18"/>
                        </a:rPr>
                        <a:t>dopolnitev</a:t>
                      </a:r>
                      <a:r>
                        <a:rPr lang="en-US" sz="1800">
                          <a:latin typeface="Republika" panose="02000506040000020004" pitchFamily="2" charset="-18"/>
                        </a:rPr>
                        <a:t> v </a:t>
                      </a:r>
                      <a:r>
                        <a:rPr lang="en-US" sz="1800" err="1">
                          <a:latin typeface="Republika" panose="02000506040000020004" pitchFamily="2" charset="-18"/>
                        </a:rPr>
                        <a:t>oktobru</a:t>
                      </a:r>
                      <a:r>
                        <a:rPr lang="sl-SI" sz="1800">
                          <a:latin typeface="Republika"/>
                        </a:rPr>
                        <a:t> </a:t>
                      </a:r>
                      <a:r>
                        <a:rPr lang="en-US" sz="1800">
                          <a:latin typeface="Republika" panose="02000506040000020004" pitchFamily="2" charset="-18"/>
                        </a:rPr>
                        <a:t>2025. MVZI</a:t>
                      </a:r>
                      <a:r>
                        <a:rPr lang="en-US" sz="1800">
                          <a:latin typeface="Republika"/>
                        </a:rPr>
                        <a:t> je </a:t>
                      </a:r>
                      <a:r>
                        <a:rPr lang="en-US" sz="1800" err="1">
                          <a:latin typeface="Republika"/>
                        </a:rPr>
                        <a:t>prejel</a:t>
                      </a:r>
                      <a:r>
                        <a:rPr lang="en-US" sz="1800">
                          <a:latin typeface="Republika"/>
                        </a:rPr>
                        <a:t> </a:t>
                      </a:r>
                      <a:r>
                        <a:rPr lang="en-US" sz="1800" err="1">
                          <a:latin typeface="Republika"/>
                        </a:rPr>
                        <a:t>drugo</a:t>
                      </a:r>
                      <a:r>
                        <a:rPr lang="en-US" sz="1800">
                          <a:latin typeface="Republika"/>
                        </a:rPr>
                        <a:t> </a:t>
                      </a:r>
                      <a:r>
                        <a:rPr lang="en-US" sz="1800" err="1">
                          <a:latin typeface="Republika"/>
                        </a:rPr>
                        <a:t>dopolnjeno</a:t>
                      </a:r>
                      <a:r>
                        <a:rPr lang="en-US" sz="1800">
                          <a:latin typeface="Republika"/>
                        </a:rPr>
                        <a:t> </a:t>
                      </a:r>
                      <a:r>
                        <a:rPr lang="en-US" sz="1800" err="1">
                          <a:latin typeface="Republika"/>
                        </a:rPr>
                        <a:t>vlogo</a:t>
                      </a:r>
                      <a:r>
                        <a:rPr lang="en-US" sz="1800">
                          <a:latin typeface="Republika"/>
                        </a:rPr>
                        <a:t> </a:t>
                      </a:r>
                      <a:r>
                        <a:rPr lang="en-US" sz="1800" err="1">
                          <a:latin typeface="Republika"/>
                        </a:rPr>
                        <a:t>okvobra</a:t>
                      </a:r>
                      <a:r>
                        <a:rPr lang="en-US" sz="1800">
                          <a:latin typeface="Republika"/>
                        </a:rPr>
                        <a:t> 2025</a:t>
                      </a:r>
                      <a:r>
                        <a:rPr lang="en-US" sz="1800">
                          <a:latin typeface="Republika" panose="02000506040000020004" pitchFamily="2" charset="-18"/>
                        </a:rPr>
                        <a:t>. Po </a:t>
                      </a:r>
                      <a:r>
                        <a:rPr lang="en-US" sz="1800" err="1">
                          <a:latin typeface="Republika" panose="02000506040000020004" pitchFamily="2" charset="-18"/>
                        </a:rPr>
                        <a:t>pregledu</a:t>
                      </a:r>
                      <a:r>
                        <a:rPr lang="en-US" sz="1800">
                          <a:latin typeface="Republika" panose="02000506040000020004" pitchFamily="2" charset="-18"/>
                        </a:rPr>
                        <a:t> </a:t>
                      </a:r>
                      <a:r>
                        <a:rPr lang="en-US" sz="1800" err="1">
                          <a:latin typeface="Republika" panose="02000506040000020004" pitchFamily="2" charset="-18"/>
                        </a:rPr>
                        <a:t>prispele</a:t>
                      </a:r>
                      <a:r>
                        <a:rPr lang="en-US" sz="1800">
                          <a:latin typeface="Republika" panose="02000506040000020004" pitchFamily="2" charset="-18"/>
                        </a:rPr>
                        <a:t> </a:t>
                      </a:r>
                      <a:r>
                        <a:rPr lang="en-US" sz="1800" err="1">
                          <a:latin typeface="Republika" panose="02000506040000020004" pitchFamily="2" charset="-18"/>
                        </a:rPr>
                        <a:t>dokumentacije</a:t>
                      </a:r>
                      <a:r>
                        <a:rPr lang="en-US" sz="1800">
                          <a:latin typeface="Republika" panose="02000506040000020004" pitchFamily="2" charset="-18"/>
                        </a:rPr>
                        <a:t> je </a:t>
                      </a:r>
                      <a:r>
                        <a:rPr lang="en-US" sz="1800" err="1">
                          <a:latin typeface="Republika" panose="02000506040000020004" pitchFamily="2" charset="-18"/>
                        </a:rPr>
                        <a:t>bilo</a:t>
                      </a:r>
                      <a:r>
                        <a:rPr lang="en-US" sz="1800">
                          <a:latin typeface="Republika" panose="02000506040000020004" pitchFamily="2" charset="-18"/>
                        </a:rPr>
                        <a:t> s </a:t>
                      </a:r>
                      <a:r>
                        <a:rPr lang="en-US" sz="1800" err="1">
                          <a:latin typeface="Republika" panose="02000506040000020004" pitchFamily="2" charset="-18"/>
                        </a:rPr>
                        <a:t>strani</a:t>
                      </a:r>
                      <a:r>
                        <a:rPr lang="en-US" sz="1800">
                          <a:latin typeface="Republika" panose="02000506040000020004" pitchFamily="2" charset="-18"/>
                        </a:rPr>
                        <a:t> MVZI </a:t>
                      </a:r>
                      <a:r>
                        <a:rPr lang="en-US" sz="1800" err="1">
                          <a:latin typeface="Republika" panose="02000506040000020004" pitchFamily="2" charset="-18"/>
                        </a:rPr>
                        <a:t>ugotovljeno</a:t>
                      </a:r>
                      <a:r>
                        <a:rPr lang="en-US" sz="1800">
                          <a:latin typeface="Republika" panose="02000506040000020004" pitchFamily="2" charset="-18"/>
                        </a:rPr>
                        <a:t>, da </a:t>
                      </a:r>
                      <a:r>
                        <a:rPr lang="en-US" sz="1800" err="1">
                          <a:latin typeface="Republika" panose="02000506040000020004" pitchFamily="2" charset="-18"/>
                        </a:rPr>
                        <a:t>vloga</a:t>
                      </a:r>
                      <a:r>
                        <a:rPr lang="en-US" sz="1800">
                          <a:latin typeface="Republika" panose="02000506040000020004" pitchFamily="2" charset="-18"/>
                        </a:rPr>
                        <a:t> ne </a:t>
                      </a:r>
                      <a:r>
                        <a:rPr lang="en-US" sz="1800" err="1">
                          <a:latin typeface="Republika" panose="02000506040000020004" pitchFamily="2" charset="-18"/>
                        </a:rPr>
                        <a:t>ustreza</a:t>
                      </a:r>
                      <a:r>
                        <a:rPr lang="en-US" sz="1800">
                          <a:latin typeface="Republika" panose="02000506040000020004" pitchFamily="2" charset="-18"/>
                        </a:rPr>
                        <a:t> </a:t>
                      </a:r>
                      <a:r>
                        <a:rPr lang="en-US" sz="1800" err="1">
                          <a:latin typeface="Republika" panose="02000506040000020004" pitchFamily="2" charset="-18"/>
                        </a:rPr>
                        <a:t>pogojem</a:t>
                      </a:r>
                      <a:r>
                        <a:rPr lang="en-US" sz="1800">
                          <a:latin typeface="Republika" panose="02000506040000020004" pitchFamily="2" charset="-18"/>
                        </a:rPr>
                        <a:t> in </a:t>
                      </a:r>
                      <a:r>
                        <a:rPr lang="en-US" sz="1800" err="1">
                          <a:latin typeface="Republika" panose="02000506040000020004" pitchFamily="2" charset="-18"/>
                        </a:rPr>
                        <a:t>merilom</a:t>
                      </a:r>
                      <a:r>
                        <a:rPr lang="en-US" sz="1800">
                          <a:latin typeface="Republika" panose="02000506040000020004" pitchFamily="2" charset="-18"/>
                        </a:rPr>
                        <a:t> </a:t>
                      </a:r>
                      <a:r>
                        <a:rPr lang="en-US" sz="1800" err="1">
                          <a:latin typeface="Republika" panose="02000506040000020004" pitchFamily="2" charset="-18"/>
                        </a:rPr>
                        <a:t>poziva</a:t>
                      </a:r>
                      <a:r>
                        <a:rPr lang="en-US" sz="1800">
                          <a:latin typeface="Republika" panose="02000506040000020004" pitchFamily="2" charset="-18"/>
                        </a:rPr>
                        <a:t> za NPO. </a:t>
                      </a:r>
                      <a:r>
                        <a:rPr lang="en-US" sz="1800" err="1">
                          <a:latin typeface="Republika" panose="02000506040000020004" pitchFamily="2" charset="-18"/>
                        </a:rPr>
                        <a:t>Dne</a:t>
                      </a:r>
                      <a:r>
                        <a:rPr lang="en-US" sz="1800">
                          <a:latin typeface="Republika" panose="02000506040000020004" pitchFamily="2" charset="-18"/>
                        </a:rPr>
                        <a:t> 24.</a:t>
                      </a:r>
                      <a:r>
                        <a:rPr lang="sl-SI" sz="1800">
                          <a:latin typeface="Republika"/>
                        </a:rPr>
                        <a:t> </a:t>
                      </a:r>
                      <a:r>
                        <a:rPr lang="en-US" sz="1800">
                          <a:latin typeface="Republika" panose="02000506040000020004" pitchFamily="2" charset="-18"/>
                        </a:rPr>
                        <a:t>10.</a:t>
                      </a:r>
                      <a:r>
                        <a:rPr lang="sl-SI" sz="1800">
                          <a:latin typeface="Republika"/>
                        </a:rPr>
                        <a:t> </a:t>
                      </a:r>
                      <a:r>
                        <a:rPr lang="en-US" sz="1800">
                          <a:latin typeface="Republika" panose="02000506040000020004" pitchFamily="2" charset="-18"/>
                        </a:rPr>
                        <a:t>2025 je </a:t>
                      </a:r>
                      <a:r>
                        <a:rPr lang="en-US" sz="1800" err="1">
                          <a:latin typeface="Republika" panose="02000506040000020004" pitchFamily="2" charset="-18"/>
                        </a:rPr>
                        <a:t>bil</a:t>
                      </a:r>
                      <a:r>
                        <a:rPr lang="en-US" sz="1800">
                          <a:latin typeface="Republika" panose="02000506040000020004" pitchFamily="2" charset="-18"/>
                        </a:rPr>
                        <a:t> </a:t>
                      </a:r>
                      <a:r>
                        <a:rPr lang="en-US" sz="1800" err="1">
                          <a:latin typeface="Republika" panose="02000506040000020004" pitchFamily="2" charset="-18"/>
                        </a:rPr>
                        <a:t>izdan</a:t>
                      </a:r>
                      <a:r>
                        <a:rPr lang="en-US" sz="1800">
                          <a:latin typeface="Republika" panose="02000506040000020004" pitchFamily="2" charset="-18"/>
                        </a:rPr>
                        <a:t> </a:t>
                      </a:r>
                      <a:r>
                        <a:rPr lang="en-US" sz="1800" err="1">
                          <a:latin typeface="Republika" panose="02000506040000020004" pitchFamily="2" charset="-18"/>
                        </a:rPr>
                        <a:t>sklep</a:t>
                      </a:r>
                      <a:r>
                        <a:rPr lang="en-US" sz="1800">
                          <a:latin typeface="Republika" panose="02000506040000020004" pitchFamily="2" charset="-18"/>
                        </a:rPr>
                        <a:t> o </a:t>
                      </a:r>
                      <a:r>
                        <a:rPr lang="en-US" sz="1800" err="1">
                          <a:latin typeface="Republika" panose="02000506040000020004" pitchFamily="2" charset="-18"/>
                        </a:rPr>
                        <a:t>zavrnitvi</a:t>
                      </a:r>
                      <a:r>
                        <a:rPr lang="en-US" sz="1800">
                          <a:latin typeface="Republika" panose="02000506040000020004" pitchFamily="2" charset="-18"/>
                        </a:rPr>
                        <a:t> </a:t>
                      </a:r>
                      <a:r>
                        <a:rPr lang="en-US" sz="1800" err="1">
                          <a:latin typeface="Republika" panose="02000506040000020004" pitchFamily="2" charset="-18"/>
                        </a:rPr>
                        <a:t>vloge</a:t>
                      </a:r>
                      <a:r>
                        <a:rPr lang="en-US" sz="1800">
                          <a:latin typeface="Republika" panose="02000506040000020004" pitchFamily="2" charset="-18"/>
                        </a:rPr>
                        <a:t>.</a:t>
                      </a:r>
                      <a:r>
                        <a:rPr lang="sl-SI" sz="1800">
                          <a:latin typeface="Republika"/>
                        </a:rPr>
                        <a:t> </a:t>
                      </a:r>
                      <a:r>
                        <a:rPr lang="sl-SI" sz="1800" b="0" i="0" u="none" strike="noStrike" noProof="0"/>
                        <a:t>V pripravi je nov poziv za NPO, ki bo prijavitelju posredovan novembra 2025.</a:t>
                      </a:r>
                      <a:endParaRPr lang="pl-PL" sz="1800">
                        <a:latin typeface="Republika"/>
                      </a:endParaRPr>
                    </a:p>
                  </a:txBody>
                  <a:tcPr marL="65966" marR="65966" marT="0" marB="0" anchor="ctr"/>
                </a:tc>
                <a:extLst>
                  <a:ext uri="{0D108BD9-81ED-4DB2-BD59-A6C34878D82A}">
                    <a16:rowId xmlns:a16="http://schemas.microsoft.com/office/drawing/2014/main" val="585141312"/>
                  </a:ext>
                </a:extLst>
              </a:tr>
            </a:tbl>
          </a:graphicData>
        </a:graphic>
      </p:graphicFrame>
    </p:spTree>
    <p:extLst>
      <p:ext uri="{BB962C8B-B14F-4D97-AF65-F5344CB8AC3E}">
        <p14:creationId xmlns:p14="http://schemas.microsoft.com/office/powerpoint/2010/main" val="29905607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838200" y="1825625"/>
            <a:ext cx="10515600" cy="4024759"/>
          </a:xfrm>
        </p:spPr>
        <p:txBody>
          <a:bodyPr/>
          <a:lstStyle/>
          <a:p>
            <a:pPr marL="457200" lvl="1" indent="0">
              <a:lnSpc>
                <a:spcPct val="107000"/>
              </a:lnSpc>
              <a:spcAft>
                <a:spcPts val="800"/>
              </a:spcAft>
              <a:buNone/>
            </a:pPr>
            <a:endParaRPr lang="sl-SI" sz="120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lgn="just">
              <a:lnSpc>
                <a:spcPct val="107000"/>
              </a:lnSpc>
              <a:spcAft>
                <a:spcPts val="800"/>
              </a:spcAft>
              <a:buNone/>
            </a:pPr>
            <a:endParaRPr lang="sl-SI" sz="1200">
              <a:effectLst/>
              <a:latin typeface="Calibri" panose="020F0502020204030204" pitchFamily="34" charset="0"/>
              <a:ea typeface="Calibri" panose="020F0502020204030204" pitchFamily="34" charset="0"/>
              <a:cs typeface="Times New Roman" panose="02020603050405020304" pitchFamily="18" charset="0"/>
            </a:endParaRPr>
          </a:p>
          <a:p>
            <a:endParaRPr lang="sl-SI">
              <a:latin typeface="Republika" panose="02000506040000020004" pitchFamily="2" charset="-18"/>
            </a:endParaRPr>
          </a:p>
        </p:txBody>
      </p:sp>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7216" y="6033143"/>
            <a:ext cx="2689861" cy="564319"/>
          </a:xfrm>
          <a:prstGeom prst="rect">
            <a:avLst/>
          </a:prstGeom>
        </p:spPr>
      </p:pic>
      <p:pic>
        <p:nvPicPr>
          <p:cNvPr id="5" name="Picture 4" descr="Logo image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29" y="6081245"/>
            <a:ext cx="1050232" cy="51621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Kolenski povezovalnik 6"/>
          <p:cNvCxnSpPr/>
          <p:nvPr/>
        </p:nvCxnSpPr>
        <p:spPr>
          <a:xfrm flipV="1">
            <a:off x="245807" y="304566"/>
            <a:ext cx="3736258" cy="2637408"/>
          </a:xfrm>
          <a:prstGeom prst="bentConnector3">
            <a:avLst>
              <a:gd name="adj1" fmla="val 0"/>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Kolenski povezovalnik 7"/>
          <p:cNvCxnSpPr/>
          <p:nvPr/>
        </p:nvCxnSpPr>
        <p:spPr>
          <a:xfrm flipV="1">
            <a:off x="8514735" y="4197949"/>
            <a:ext cx="3342968" cy="2408904"/>
          </a:xfrm>
          <a:prstGeom prst="bentConnector3">
            <a:avLst>
              <a:gd name="adj1" fmla="val 100294"/>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aphicFrame>
        <p:nvGraphicFramePr>
          <p:cNvPr id="9" name="Tabela 8">
            <a:extLst>
              <a:ext uri="{FF2B5EF4-FFF2-40B4-BE49-F238E27FC236}">
                <a16:creationId xmlns:a16="http://schemas.microsoft.com/office/drawing/2014/main" id="{D5305BA3-0CB7-2FB5-2094-7E3AF2C9B833}"/>
              </a:ext>
            </a:extLst>
          </p:cNvPr>
          <p:cNvGraphicFramePr>
            <a:graphicFrameLocks noGrp="1"/>
          </p:cNvGraphicFramePr>
          <p:nvPr>
            <p:extLst>
              <p:ext uri="{D42A27DB-BD31-4B8C-83A1-F6EECF244321}">
                <p14:modId xmlns:p14="http://schemas.microsoft.com/office/powerpoint/2010/main" val="455809205"/>
              </p:ext>
            </p:extLst>
          </p:nvPr>
        </p:nvGraphicFramePr>
        <p:xfrm>
          <a:off x="348027" y="516962"/>
          <a:ext cx="11464414" cy="4758313"/>
        </p:xfrm>
        <a:graphic>
          <a:graphicData uri="http://schemas.openxmlformats.org/drawingml/2006/table">
            <a:tbl>
              <a:tblPr firstRow="1" firstCol="1" bandRow="1">
                <a:tableStyleId>{5C22544A-7EE6-4342-B048-85BDC9FD1C3A}</a:tableStyleId>
              </a:tblPr>
              <a:tblGrid>
                <a:gridCol w="561815">
                  <a:extLst>
                    <a:ext uri="{9D8B030D-6E8A-4147-A177-3AD203B41FA5}">
                      <a16:colId xmlns:a16="http://schemas.microsoft.com/office/drawing/2014/main" val="104111153"/>
                    </a:ext>
                  </a:extLst>
                </a:gridCol>
                <a:gridCol w="1964326">
                  <a:extLst>
                    <a:ext uri="{9D8B030D-6E8A-4147-A177-3AD203B41FA5}">
                      <a16:colId xmlns:a16="http://schemas.microsoft.com/office/drawing/2014/main" val="3762704826"/>
                    </a:ext>
                  </a:extLst>
                </a:gridCol>
                <a:gridCol w="8938273">
                  <a:extLst>
                    <a:ext uri="{9D8B030D-6E8A-4147-A177-3AD203B41FA5}">
                      <a16:colId xmlns:a16="http://schemas.microsoft.com/office/drawing/2014/main" val="2433503965"/>
                    </a:ext>
                  </a:extLst>
                </a:gridCol>
              </a:tblGrid>
              <a:tr h="491113">
                <a:tc>
                  <a:txBody>
                    <a:bodyPr/>
                    <a:lstStyle/>
                    <a:p>
                      <a:pPr>
                        <a:lnSpc>
                          <a:spcPct val="100000"/>
                        </a:lnSpc>
                        <a:spcBef>
                          <a:spcPts val="300"/>
                        </a:spcBef>
                        <a:spcAft>
                          <a:spcPts val="300"/>
                        </a:spcAft>
                      </a:pPr>
                      <a:r>
                        <a:rPr lang="sl-SI" sz="1800" noProof="0">
                          <a:effectLst/>
                          <a:latin typeface="Republika"/>
                        </a:rPr>
                        <a:t>CP</a:t>
                      </a:r>
                      <a:endParaRPr lang="sl-SI" sz="1800" noProof="0">
                        <a:effectLst/>
                        <a:latin typeface="Republika"/>
                        <a:ea typeface="Times New Roman" panose="02020603050405020304" pitchFamily="18" charset="0"/>
                        <a:cs typeface="Times New Roman" panose="02020603050405020304" pitchFamily="18" charset="0"/>
                      </a:endParaRPr>
                    </a:p>
                  </a:txBody>
                  <a:tcPr marL="65966" marR="65966" marT="0" marB="0"/>
                </a:tc>
                <a:tc>
                  <a:txBody>
                    <a:bodyPr/>
                    <a:lstStyle/>
                    <a:p>
                      <a:pPr>
                        <a:lnSpc>
                          <a:spcPct val="100000"/>
                        </a:lnSpc>
                        <a:spcBef>
                          <a:spcPts val="300"/>
                        </a:spcBef>
                        <a:spcAft>
                          <a:spcPts val="300"/>
                        </a:spcAft>
                      </a:pPr>
                      <a:r>
                        <a:rPr lang="sl-SI" sz="1800" cap="all" baseline="0" noProof="0">
                          <a:effectLst/>
                          <a:latin typeface="Republika"/>
                        </a:rPr>
                        <a:t>Naziv operacije</a:t>
                      </a:r>
                      <a:endParaRPr lang="sl-SI" sz="1800" cap="all" baseline="0" noProof="0">
                        <a:effectLst/>
                        <a:latin typeface="Republika"/>
                        <a:ea typeface="Times New Roman" panose="02020603050405020304" pitchFamily="18" charset="0"/>
                        <a:cs typeface="Times New Roman" panose="02020603050405020304" pitchFamily="18" charset="0"/>
                      </a:endParaRPr>
                    </a:p>
                  </a:txBody>
                  <a:tcPr marL="65966" marR="65966" marT="0" marB="0"/>
                </a:tc>
                <a:tc>
                  <a:txBody>
                    <a:bodyPr/>
                    <a:lstStyle/>
                    <a:p>
                      <a:pPr>
                        <a:lnSpc>
                          <a:spcPct val="100000"/>
                        </a:lnSpc>
                        <a:spcBef>
                          <a:spcPts val="300"/>
                        </a:spcBef>
                        <a:spcAft>
                          <a:spcPts val="300"/>
                        </a:spcAft>
                      </a:pPr>
                      <a:r>
                        <a:rPr lang="sl-SI" sz="1800" cap="all" baseline="0" noProof="0">
                          <a:effectLst/>
                          <a:latin typeface="Republika"/>
                        </a:rPr>
                        <a:t>Stanje</a:t>
                      </a:r>
                      <a:endParaRPr lang="sl-SI" sz="1800" cap="all" baseline="0" noProof="0">
                        <a:effectLst/>
                        <a:latin typeface="Republika"/>
                        <a:ea typeface="Times New Roman" panose="02020603050405020304" pitchFamily="18" charset="0"/>
                        <a:cs typeface="Times New Roman" panose="02020603050405020304" pitchFamily="18" charset="0"/>
                      </a:endParaRPr>
                    </a:p>
                  </a:txBody>
                  <a:tcPr marL="65966" marR="65966" marT="0" marB="0"/>
                </a:tc>
                <a:extLst>
                  <a:ext uri="{0D108BD9-81ED-4DB2-BD59-A6C34878D82A}">
                    <a16:rowId xmlns:a16="http://schemas.microsoft.com/office/drawing/2014/main" val="1231542633"/>
                  </a:ext>
                </a:extLst>
              </a:tr>
              <a:tr h="915208">
                <a:tc>
                  <a:txBody>
                    <a:bodyPr/>
                    <a:lstStyle/>
                    <a:p>
                      <a:pPr>
                        <a:lnSpc>
                          <a:spcPct val="100000"/>
                        </a:lnSpc>
                        <a:spcBef>
                          <a:spcPts val="300"/>
                        </a:spcBef>
                        <a:spcAft>
                          <a:spcPts val="300"/>
                        </a:spcAft>
                      </a:pPr>
                      <a:r>
                        <a:rPr lang="en-US" sz="1800">
                          <a:effectLst/>
                          <a:latin typeface="Republika" panose="02000506040000020004" pitchFamily="2" charset="-18"/>
                        </a:rPr>
                        <a:t>2</a:t>
                      </a:r>
                      <a:endParaRPr lang="sl-SI" sz="1800">
                        <a:effectLst/>
                        <a:latin typeface="Republika"/>
                        <a:ea typeface="Times New Roman" panose="02020603050405020304" pitchFamily="18" charset="0"/>
                        <a:cs typeface="Times New Roman" panose="02020603050405020304" pitchFamily="18" charset="0"/>
                      </a:endParaRPr>
                    </a:p>
                  </a:txBody>
                  <a:tcPr marL="65966" marR="65966" marT="0" marB="0" anchor="ctr"/>
                </a:tc>
                <a:tc>
                  <a:txBody>
                    <a:bodyPr/>
                    <a:lstStyle/>
                    <a:p>
                      <a:pPr>
                        <a:lnSpc>
                          <a:spcPct val="100000"/>
                        </a:lnSpc>
                        <a:spcBef>
                          <a:spcPts val="300"/>
                        </a:spcBef>
                        <a:spcAft>
                          <a:spcPts val="300"/>
                        </a:spcAft>
                      </a:pPr>
                      <a:r>
                        <a:rPr lang="sl-SI" sz="1800" b="1" noProof="0">
                          <a:effectLst>
                            <a:outerShdw blurRad="38100" dist="38100" dir="2700000" algn="tl">
                              <a:srgbClr val="000000">
                                <a:alpha val="43137"/>
                              </a:srgbClr>
                            </a:outerShdw>
                          </a:effectLst>
                          <a:latin typeface="Republika"/>
                        </a:rPr>
                        <a:t>Zagotovitev poplavne varnosti na porečju Savinje</a:t>
                      </a:r>
                      <a:endParaRPr lang="sl-SI" sz="1800" b="1" noProof="0">
                        <a:effectLst>
                          <a:outerShdw blurRad="38100" dist="38100" dir="2700000" algn="tl">
                            <a:srgbClr val="000000">
                              <a:alpha val="43137"/>
                            </a:srgbClr>
                          </a:outerShdw>
                        </a:effectLst>
                        <a:latin typeface="Republika"/>
                        <a:ea typeface="Times New Roman" panose="02020603050405020304" pitchFamily="18" charset="0"/>
                        <a:cs typeface="Times New Roman" panose="02020603050405020304" pitchFamily="18" charset="0"/>
                      </a:endParaRPr>
                    </a:p>
                  </a:txBody>
                  <a:tcPr marL="65966" marR="65966" marT="0" marB="0" anchor="ctr"/>
                </a:tc>
                <a:tc>
                  <a:txBody>
                    <a:bodyPr/>
                    <a:lstStyle/>
                    <a:p>
                      <a:pPr lvl="0" algn="l">
                        <a:lnSpc>
                          <a:spcPct val="100000"/>
                        </a:lnSpc>
                        <a:spcBef>
                          <a:spcPts val="0"/>
                        </a:spcBef>
                        <a:spcAft>
                          <a:spcPts val="0"/>
                        </a:spcAft>
                        <a:buNone/>
                      </a:pPr>
                      <a:endParaRPr lang="sl-SI" sz="1800" b="0" i="0" u="none" strike="noStrike" kern="1200" noProof="0">
                        <a:solidFill>
                          <a:schemeClr val="dk1"/>
                        </a:solidFill>
                        <a:effectLst/>
                        <a:latin typeface="Calibri"/>
                      </a:endParaRPr>
                    </a:p>
                    <a:p>
                      <a:pPr lvl="0" algn="l">
                        <a:lnSpc>
                          <a:spcPct val="100000"/>
                        </a:lnSpc>
                        <a:spcBef>
                          <a:spcPts val="0"/>
                        </a:spcBef>
                        <a:spcAft>
                          <a:spcPts val="0"/>
                        </a:spcAft>
                        <a:buNone/>
                      </a:pPr>
                      <a:r>
                        <a:rPr lang="sl-SI" sz="1800" b="0" i="0" u="none" strike="noStrike" kern="1200" noProof="0">
                          <a:solidFill>
                            <a:schemeClr val="dk1"/>
                          </a:solidFill>
                          <a:effectLst/>
                          <a:latin typeface="+mn-lt"/>
                        </a:rPr>
                        <a:t>Odločitev za izvedbo ukrepov protipoplavne ureditev Savinje – 1 faza, ki zajema ukrepe na območju Letuša in Braslovč in na območju Laškega odsek Rečice v Debru je izdana. Dela se izvajajo. Vloga, ki zajema protipoplavne ukrepe </a:t>
                      </a:r>
                      <a:r>
                        <a:rPr lang="sl-SI" sz="1800" b="0" i="0" u="none" strike="noStrike" kern="1200" noProof="0">
                          <a:solidFill>
                            <a:schemeClr val="dk1"/>
                          </a:solidFill>
                          <a:effectLst/>
                        </a:rPr>
                        <a:t>na območju Marije Gradca, Udmata in </a:t>
                      </a:r>
                      <a:r>
                        <a:rPr lang="sl-SI" sz="1800" b="0" i="0" u="none" strike="noStrike" kern="1200" noProof="0" err="1">
                          <a:solidFill>
                            <a:schemeClr val="dk1"/>
                          </a:solidFill>
                          <a:effectLst/>
                        </a:rPr>
                        <a:t>Radoblja</a:t>
                      </a:r>
                      <a:r>
                        <a:rPr lang="sl-SI" sz="1800" b="0" i="0" u="none" strike="noStrike" kern="1200" noProof="0">
                          <a:solidFill>
                            <a:schemeClr val="dk1"/>
                          </a:solidFill>
                          <a:effectLst/>
                        </a:rPr>
                        <a:t> </a:t>
                      </a:r>
                      <a:r>
                        <a:rPr lang="sl-SI" sz="1800" b="0" i="0" u="none" strike="noStrike" kern="1200" noProof="0">
                          <a:solidFill>
                            <a:schemeClr val="dk1"/>
                          </a:solidFill>
                          <a:effectLst/>
                          <a:latin typeface="+mn-lt"/>
                        </a:rPr>
                        <a:t> naj bi bila poslana na OU v začetku 2026. </a:t>
                      </a:r>
                    </a:p>
                  </a:txBody>
                  <a:tcPr marL="65966" marR="65966" marT="0" marB="0" anchor="ctr"/>
                </a:tc>
                <a:extLst>
                  <a:ext uri="{0D108BD9-81ED-4DB2-BD59-A6C34878D82A}">
                    <a16:rowId xmlns:a16="http://schemas.microsoft.com/office/drawing/2014/main" val="1699635211"/>
                  </a:ext>
                </a:extLst>
              </a:tr>
              <a:tr h="823399">
                <a:tc>
                  <a:txBody>
                    <a:bodyPr/>
                    <a:lstStyle/>
                    <a:p>
                      <a:pPr>
                        <a:lnSpc>
                          <a:spcPct val="100000"/>
                        </a:lnSpc>
                        <a:spcBef>
                          <a:spcPts val="300"/>
                        </a:spcBef>
                        <a:spcAft>
                          <a:spcPts val="300"/>
                        </a:spcAft>
                      </a:pPr>
                      <a:r>
                        <a:rPr lang="sl-SI" sz="1800" noProof="0">
                          <a:effectLst/>
                          <a:latin typeface="Republika"/>
                        </a:rPr>
                        <a:t>3</a:t>
                      </a:r>
                    </a:p>
                  </a:txBody>
                  <a:tcPr marL="65966" marR="65966" marT="0" marB="0" anchor="ctr"/>
                </a:tc>
                <a:tc>
                  <a:txBody>
                    <a:bodyPr/>
                    <a:lstStyle/>
                    <a:p>
                      <a:pPr>
                        <a:lnSpc>
                          <a:spcPct val="100000"/>
                        </a:lnSpc>
                        <a:spcBef>
                          <a:spcPts val="300"/>
                        </a:spcBef>
                        <a:spcAft>
                          <a:spcPts val="300"/>
                        </a:spcAft>
                      </a:pPr>
                      <a:r>
                        <a:rPr lang="sl-SI" sz="1700" b="1" noProof="0">
                          <a:effectLst>
                            <a:outerShdw blurRad="38100" dist="38100" dir="2700000" algn="tl">
                              <a:srgbClr val="000000">
                                <a:alpha val="43137"/>
                              </a:srgbClr>
                            </a:outerShdw>
                          </a:effectLst>
                          <a:latin typeface="Republika"/>
                        </a:rPr>
                        <a:t>Nadgradnja železniške proge </a:t>
                      </a:r>
                      <a:r>
                        <a:rPr lang="sl-SI" sz="1700" b="1" noProof="0" err="1">
                          <a:effectLst>
                            <a:outerShdw blurRad="38100" dist="38100" dir="2700000" algn="tl">
                              <a:srgbClr val="000000">
                                <a:alpha val="43137"/>
                              </a:srgbClr>
                            </a:outerShdw>
                          </a:effectLst>
                          <a:latin typeface="Republika"/>
                        </a:rPr>
                        <a:t>d.m</a:t>
                      </a:r>
                      <a:r>
                        <a:rPr lang="sl-SI" sz="1700" b="1" noProof="0">
                          <a:effectLst>
                            <a:outerShdw blurRad="38100" dist="38100" dir="2700000" algn="tl">
                              <a:srgbClr val="000000">
                                <a:alpha val="43137"/>
                              </a:srgbClr>
                            </a:outerShdw>
                          </a:effectLst>
                          <a:latin typeface="Republika"/>
                        </a:rPr>
                        <a:t>.-Dobova-Zidani Most: odsek </a:t>
                      </a:r>
                      <a:r>
                        <a:rPr lang="sl-SI" sz="1700" b="1" noProof="0" err="1">
                          <a:effectLst>
                            <a:outerShdw blurRad="38100" dist="38100" dir="2700000" algn="tl">
                              <a:srgbClr val="000000">
                                <a:alpha val="43137"/>
                              </a:srgbClr>
                            </a:outerShdw>
                          </a:effectLst>
                          <a:latin typeface="Republika"/>
                        </a:rPr>
                        <a:t>d.m</a:t>
                      </a:r>
                      <a:r>
                        <a:rPr lang="sl-SI" sz="1700" b="1" noProof="0">
                          <a:effectLst>
                            <a:outerShdw blurRad="38100" dist="38100" dir="2700000" algn="tl">
                              <a:srgbClr val="000000">
                                <a:alpha val="43137"/>
                              </a:srgbClr>
                            </a:outerShdw>
                          </a:effectLst>
                          <a:latin typeface="Republika"/>
                        </a:rPr>
                        <a:t>.-Dobova-Sevnica</a:t>
                      </a:r>
                    </a:p>
                  </a:txBody>
                  <a:tcPr marL="65966" marR="65966" marT="0" marB="0" anchor="ctr"/>
                </a:tc>
                <a:tc>
                  <a:txBody>
                    <a:bodyPr/>
                    <a:lstStyle/>
                    <a:p>
                      <a:pPr marL="0" indent="0">
                        <a:lnSpc>
                          <a:spcPct val="100000"/>
                        </a:lnSpc>
                        <a:spcBef>
                          <a:spcPts val="300"/>
                        </a:spcBef>
                        <a:spcAft>
                          <a:spcPts val="300"/>
                        </a:spcAft>
                        <a:buFont typeface="Arial" panose="020B0604020202020204" pitchFamily="34" charset="0"/>
                        <a:buNone/>
                      </a:pPr>
                      <a:r>
                        <a:rPr lang="sl-SI" sz="1700" b="0" noProof="0" dirty="0">
                          <a:effectLst/>
                          <a:latin typeface="Republika"/>
                        </a:rPr>
                        <a:t>Projekt, ki je predmet EU financiranja je razdeljen na 4 etape: </a:t>
                      </a:r>
                    </a:p>
                    <a:p>
                      <a:pPr marL="342900" indent="-342900">
                        <a:lnSpc>
                          <a:spcPct val="100000"/>
                        </a:lnSpc>
                        <a:spcBef>
                          <a:spcPts val="300"/>
                        </a:spcBef>
                        <a:spcAft>
                          <a:spcPts val="300"/>
                        </a:spcAft>
                        <a:buFont typeface="Arial" panose="020B0604020202020204" pitchFamily="34" charset="0"/>
                        <a:buAutoNum type="arabicPeriod"/>
                      </a:pPr>
                      <a:r>
                        <a:rPr lang="sl-SI" sz="1700" b="0" noProof="0" dirty="0">
                          <a:effectLst/>
                          <a:latin typeface="Republika"/>
                        </a:rPr>
                        <a:t>etapa: nadgradnja železniške postaje Krško - izdana ODLPOD, 1. in 2. objava JN v l. 2024 in 2025 nista bili uspešni zaradi previsokih ponudb</a:t>
                      </a:r>
                    </a:p>
                    <a:p>
                      <a:pPr marL="342900" indent="-342900">
                        <a:lnSpc>
                          <a:spcPct val="100000"/>
                        </a:lnSpc>
                        <a:spcBef>
                          <a:spcPts val="300"/>
                        </a:spcBef>
                        <a:spcAft>
                          <a:spcPts val="300"/>
                        </a:spcAft>
                        <a:buFont typeface="Arial" panose="020B0604020202020204" pitchFamily="34" charset="0"/>
                        <a:buAutoNum type="arabicPeriod"/>
                      </a:pPr>
                      <a:r>
                        <a:rPr lang="sl-SI" sz="1700" b="0" noProof="0" dirty="0">
                          <a:effectLst/>
                          <a:latin typeface="Republika"/>
                        </a:rPr>
                        <a:t>2. etapa: nadgradnja železniške postaje Sevnica - izdana ODPOD, pregledu razpisna dokumentacija;</a:t>
                      </a:r>
                    </a:p>
                    <a:p>
                      <a:pPr marL="0" indent="0">
                        <a:lnSpc>
                          <a:spcPct val="100000"/>
                        </a:lnSpc>
                        <a:spcBef>
                          <a:spcPts val="300"/>
                        </a:spcBef>
                        <a:spcAft>
                          <a:spcPts val="300"/>
                        </a:spcAft>
                        <a:buFont typeface="Arial" panose="020B0604020202020204" pitchFamily="34" charset="0"/>
                        <a:buNone/>
                      </a:pPr>
                      <a:r>
                        <a:rPr lang="sl-SI" sz="1700" b="0" noProof="0" dirty="0">
                          <a:effectLst/>
                          <a:latin typeface="Republika"/>
                        </a:rPr>
                        <a:t>3. etapa: nadgradnja odseka Krško–Sevnica in 4. etapa: projektna in investicijska dokumentacija za 3. in 4. etapo izdelana in potrjena. </a:t>
                      </a:r>
                      <a:r>
                        <a:rPr lang="sl-SI" sz="1700" b="0" noProof="0" dirty="0" err="1">
                          <a:effectLst/>
                          <a:latin typeface="Republika"/>
                        </a:rPr>
                        <a:t>Okoljska</a:t>
                      </a:r>
                      <a:r>
                        <a:rPr lang="sl-SI" sz="1700" b="0" noProof="0" dirty="0">
                          <a:effectLst/>
                          <a:latin typeface="Republika"/>
                        </a:rPr>
                        <a:t> dovoljenja/soglasja v pridobivanju. Za vsako etapo bosta pripravljeni ločeni vlogi. Vloga za Etapo 4 v predhodnem pregledu na OU.  Izvedba dela se pričakuje 2027-2029</a:t>
                      </a:r>
                    </a:p>
                    <a:p>
                      <a:pPr marL="0" indent="0">
                        <a:lnSpc>
                          <a:spcPct val="100000"/>
                        </a:lnSpc>
                        <a:spcBef>
                          <a:spcPts val="300"/>
                        </a:spcBef>
                        <a:spcAft>
                          <a:spcPts val="300"/>
                        </a:spcAft>
                        <a:buFont typeface="Arial" panose="020B0604020202020204" pitchFamily="34" charset="0"/>
                        <a:buNone/>
                      </a:pPr>
                      <a:endParaRPr lang="sl-SI" sz="1700" b="0" noProof="0" dirty="0">
                        <a:effectLst/>
                        <a:latin typeface="Republika"/>
                      </a:endParaRPr>
                    </a:p>
                  </a:txBody>
                  <a:tcPr marL="65966" marR="65966" marT="0" marB="0" anchor="ctr"/>
                </a:tc>
                <a:extLst>
                  <a:ext uri="{0D108BD9-81ED-4DB2-BD59-A6C34878D82A}">
                    <a16:rowId xmlns:a16="http://schemas.microsoft.com/office/drawing/2014/main" val="1448015595"/>
                  </a:ext>
                </a:extLst>
              </a:tr>
            </a:tbl>
          </a:graphicData>
        </a:graphic>
      </p:graphicFrame>
    </p:spTree>
    <p:extLst>
      <p:ext uri="{BB962C8B-B14F-4D97-AF65-F5344CB8AC3E}">
        <p14:creationId xmlns:p14="http://schemas.microsoft.com/office/powerpoint/2010/main" val="2557270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D5400C-2468-2503-6067-55BEA7583527}"/>
            </a:ext>
          </a:extLst>
        </p:cNvPr>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CB52B3F1-CBC1-83C9-95FE-643944CAF64C}"/>
              </a:ext>
            </a:extLst>
          </p:cNvPr>
          <p:cNvSpPr>
            <a:spLocks noGrp="1"/>
          </p:cNvSpPr>
          <p:nvPr>
            <p:ph idx="1"/>
          </p:nvPr>
        </p:nvSpPr>
        <p:spPr>
          <a:xfrm>
            <a:off x="838200" y="1825625"/>
            <a:ext cx="10515600" cy="4024759"/>
          </a:xfrm>
        </p:spPr>
        <p:txBody>
          <a:bodyPr/>
          <a:lstStyle/>
          <a:p>
            <a:pPr marL="457200" lvl="1" indent="0">
              <a:lnSpc>
                <a:spcPct val="107000"/>
              </a:lnSpc>
              <a:spcAft>
                <a:spcPts val="800"/>
              </a:spcAft>
              <a:buNone/>
            </a:pPr>
            <a:endParaRPr lang="sl-SI" sz="120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lgn="just">
              <a:lnSpc>
                <a:spcPct val="107000"/>
              </a:lnSpc>
              <a:spcAft>
                <a:spcPts val="800"/>
              </a:spcAft>
              <a:buNone/>
            </a:pPr>
            <a:endParaRPr lang="sl-SI" sz="1200">
              <a:effectLst/>
              <a:latin typeface="Calibri" panose="020F0502020204030204" pitchFamily="34" charset="0"/>
              <a:ea typeface="Calibri" panose="020F0502020204030204" pitchFamily="34" charset="0"/>
              <a:cs typeface="Times New Roman" panose="02020603050405020304" pitchFamily="18" charset="0"/>
            </a:endParaRPr>
          </a:p>
          <a:p>
            <a:endParaRPr lang="sl-SI">
              <a:latin typeface="Republika" panose="02000506040000020004" pitchFamily="2" charset="-18"/>
            </a:endParaRPr>
          </a:p>
        </p:txBody>
      </p:sp>
      <p:pic>
        <p:nvPicPr>
          <p:cNvPr id="4" name="Slika 3">
            <a:extLst>
              <a:ext uri="{FF2B5EF4-FFF2-40B4-BE49-F238E27FC236}">
                <a16:creationId xmlns:a16="http://schemas.microsoft.com/office/drawing/2014/main" id="{9AA3CBEB-FC5A-7460-CAA2-02C2EAB775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7216" y="6033143"/>
            <a:ext cx="2689861" cy="564319"/>
          </a:xfrm>
          <a:prstGeom prst="rect">
            <a:avLst/>
          </a:prstGeom>
        </p:spPr>
      </p:pic>
      <p:pic>
        <p:nvPicPr>
          <p:cNvPr id="5" name="Picture 4" descr="Logo image name">
            <a:extLst>
              <a:ext uri="{FF2B5EF4-FFF2-40B4-BE49-F238E27FC236}">
                <a16:creationId xmlns:a16="http://schemas.microsoft.com/office/drawing/2014/main" id="{CD805A56-D0EF-E6D5-3A3A-3900FB4E25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29" y="6081245"/>
            <a:ext cx="1050232" cy="51621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Kolenski povezovalnik 6">
            <a:extLst>
              <a:ext uri="{FF2B5EF4-FFF2-40B4-BE49-F238E27FC236}">
                <a16:creationId xmlns:a16="http://schemas.microsoft.com/office/drawing/2014/main" id="{34E1D012-C618-3BE2-14E0-4200E4114D78}"/>
              </a:ext>
            </a:extLst>
          </p:cNvPr>
          <p:cNvCxnSpPr/>
          <p:nvPr/>
        </p:nvCxnSpPr>
        <p:spPr>
          <a:xfrm flipV="1">
            <a:off x="245807" y="304566"/>
            <a:ext cx="3736258" cy="2637408"/>
          </a:xfrm>
          <a:prstGeom prst="bentConnector3">
            <a:avLst>
              <a:gd name="adj1" fmla="val 0"/>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Kolenski povezovalnik 7">
            <a:extLst>
              <a:ext uri="{FF2B5EF4-FFF2-40B4-BE49-F238E27FC236}">
                <a16:creationId xmlns:a16="http://schemas.microsoft.com/office/drawing/2014/main" id="{EAB12913-6067-6131-49EB-7AADFCDA6A7A}"/>
              </a:ext>
            </a:extLst>
          </p:cNvPr>
          <p:cNvCxnSpPr/>
          <p:nvPr/>
        </p:nvCxnSpPr>
        <p:spPr>
          <a:xfrm flipV="1">
            <a:off x="8514735" y="4197949"/>
            <a:ext cx="3342968" cy="2408904"/>
          </a:xfrm>
          <a:prstGeom prst="bentConnector3">
            <a:avLst>
              <a:gd name="adj1" fmla="val 100294"/>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aphicFrame>
        <p:nvGraphicFramePr>
          <p:cNvPr id="9" name="Tabela 8">
            <a:extLst>
              <a:ext uri="{FF2B5EF4-FFF2-40B4-BE49-F238E27FC236}">
                <a16:creationId xmlns:a16="http://schemas.microsoft.com/office/drawing/2014/main" id="{2EE78E47-0340-8E54-49C7-1463A296A4D3}"/>
              </a:ext>
            </a:extLst>
          </p:cNvPr>
          <p:cNvGraphicFramePr>
            <a:graphicFrameLocks noGrp="1"/>
          </p:cNvGraphicFramePr>
          <p:nvPr>
            <p:extLst>
              <p:ext uri="{D42A27DB-BD31-4B8C-83A1-F6EECF244321}">
                <p14:modId xmlns:p14="http://schemas.microsoft.com/office/powerpoint/2010/main" val="2408389665"/>
              </p:ext>
            </p:extLst>
          </p:nvPr>
        </p:nvGraphicFramePr>
        <p:xfrm>
          <a:off x="334297" y="379153"/>
          <a:ext cx="11464413" cy="5638800"/>
        </p:xfrm>
        <a:graphic>
          <a:graphicData uri="http://schemas.openxmlformats.org/drawingml/2006/table">
            <a:tbl>
              <a:tblPr firstRow="1" firstCol="1" bandRow="1">
                <a:tableStyleId>{5C22544A-7EE6-4342-B048-85BDC9FD1C3A}</a:tableStyleId>
              </a:tblPr>
              <a:tblGrid>
                <a:gridCol w="561815">
                  <a:extLst>
                    <a:ext uri="{9D8B030D-6E8A-4147-A177-3AD203B41FA5}">
                      <a16:colId xmlns:a16="http://schemas.microsoft.com/office/drawing/2014/main" val="104111153"/>
                    </a:ext>
                  </a:extLst>
                </a:gridCol>
                <a:gridCol w="1414319">
                  <a:extLst>
                    <a:ext uri="{9D8B030D-6E8A-4147-A177-3AD203B41FA5}">
                      <a16:colId xmlns:a16="http://schemas.microsoft.com/office/drawing/2014/main" val="3762704826"/>
                    </a:ext>
                  </a:extLst>
                </a:gridCol>
                <a:gridCol w="9488279">
                  <a:extLst>
                    <a:ext uri="{9D8B030D-6E8A-4147-A177-3AD203B41FA5}">
                      <a16:colId xmlns:a16="http://schemas.microsoft.com/office/drawing/2014/main" val="2433503965"/>
                    </a:ext>
                  </a:extLst>
                </a:gridCol>
              </a:tblGrid>
              <a:tr h="253664">
                <a:tc>
                  <a:txBody>
                    <a:bodyPr/>
                    <a:lstStyle/>
                    <a:p>
                      <a:pPr>
                        <a:lnSpc>
                          <a:spcPct val="100000"/>
                        </a:lnSpc>
                        <a:spcBef>
                          <a:spcPts val="300"/>
                        </a:spcBef>
                        <a:spcAft>
                          <a:spcPts val="300"/>
                        </a:spcAft>
                      </a:pPr>
                      <a:r>
                        <a:rPr lang="sl-SI" sz="1800" noProof="0">
                          <a:effectLst/>
                          <a:latin typeface="Republika"/>
                        </a:rPr>
                        <a:t>CP</a:t>
                      </a:r>
                      <a:endParaRPr lang="sl-SI" sz="1800" noProof="0">
                        <a:effectLst/>
                        <a:latin typeface="Republika"/>
                        <a:ea typeface="Times New Roman" panose="02020603050405020304" pitchFamily="18" charset="0"/>
                        <a:cs typeface="Times New Roman" panose="02020603050405020304" pitchFamily="18" charset="0"/>
                      </a:endParaRPr>
                    </a:p>
                  </a:txBody>
                  <a:tcPr marL="65966" marR="65966" marT="0" marB="0"/>
                </a:tc>
                <a:tc>
                  <a:txBody>
                    <a:bodyPr/>
                    <a:lstStyle/>
                    <a:p>
                      <a:pPr>
                        <a:lnSpc>
                          <a:spcPct val="100000"/>
                        </a:lnSpc>
                        <a:spcBef>
                          <a:spcPts val="300"/>
                        </a:spcBef>
                        <a:spcAft>
                          <a:spcPts val="300"/>
                        </a:spcAft>
                      </a:pPr>
                      <a:r>
                        <a:rPr lang="sl-SI" sz="1800" cap="all" baseline="0" noProof="0" dirty="0">
                          <a:effectLst/>
                          <a:latin typeface="Republika"/>
                        </a:rPr>
                        <a:t>Naziv</a:t>
                      </a:r>
                      <a:endParaRPr lang="sl-SI" sz="1800" cap="all" baseline="0" noProof="0" dirty="0">
                        <a:effectLst/>
                        <a:latin typeface="Republika"/>
                        <a:ea typeface="Times New Roman" panose="02020603050405020304" pitchFamily="18" charset="0"/>
                        <a:cs typeface="Times New Roman" panose="02020603050405020304" pitchFamily="18" charset="0"/>
                      </a:endParaRPr>
                    </a:p>
                  </a:txBody>
                  <a:tcPr marL="65966" marR="65966" marT="0" marB="0"/>
                </a:tc>
                <a:tc>
                  <a:txBody>
                    <a:bodyPr/>
                    <a:lstStyle/>
                    <a:p>
                      <a:pPr>
                        <a:lnSpc>
                          <a:spcPct val="100000"/>
                        </a:lnSpc>
                        <a:spcBef>
                          <a:spcPts val="300"/>
                        </a:spcBef>
                        <a:spcAft>
                          <a:spcPts val="300"/>
                        </a:spcAft>
                      </a:pPr>
                      <a:r>
                        <a:rPr lang="sl-SI" sz="1800" cap="all" baseline="0" noProof="0">
                          <a:effectLst/>
                          <a:latin typeface="Republika"/>
                        </a:rPr>
                        <a:t>Stanje</a:t>
                      </a:r>
                      <a:endParaRPr lang="sl-SI" sz="1800" cap="all" baseline="0" noProof="0">
                        <a:effectLst/>
                        <a:latin typeface="Republika"/>
                        <a:ea typeface="Times New Roman" panose="02020603050405020304" pitchFamily="18" charset="0"/>
                        <a:cs typeface="Times New Roman" panose="02020603050405020304" pitchFamily="18" charset="0"/>
                      </a:endParaRPr>
                    </a:p>
                  </a:txBody>
                  <a:tcPr marL="65966" marR="65966" marT="0" marB="0"/>
                </a:tc>
                <a:extLst>
                  <a:ext uri="{0D108BD9-81ED-4DB2-BD59-A6C34878D82A}">
                    <a16:rowId xmlns:a16="http://schemas.microsoft.com/office/drawing/2014/main" val="1231542633"/>
                  </a:ext>
                </a:extLst>
              </a:tr>
              <a:tr h="5073283">
                <a:tc>
                  <a:txBody>
                    <a:bodyPr/>
                    <a:lstStyle/>
                    <a:p>
                      <a:pPr marL="0" algn="l" defTabSz="914400" rtl="0" eaLnBrk="1" latinLnBrk="0" hangingPunct="1">
                        <a:lnSpc>
                          <a:spcPct val="100000"/>
                        </a:lnSpc>
                        <a:spcBef>
                          <a:spcPts val="300"/>
                        </a:spcBef>
                        <a:spcAft>
                          <a:spcPts val="300"/>
                        </a:spcAft>
                      </a:pPr>
                      <a:r>
                        <a:rPr lang="sl-SI" sz="1600" b="1" kern="1200" noProof="0">
                          <a:solidFill>
                            <a:schemeClr val="lt1"/>
                          </a:solidFill>
                          <a:effectLst/>
                          <a:latin typeface="Republika"/>
                          <a:ea typeface="+mn-ea"/>
                          <a:cs typeface="+mn-cs"/>
                        </a:rPr>
                        <a:t>4</a:t>
                      </a:r>
                    </a:p>
                  </a:txBody>
                  <a:tcPr marL="65966" marR="65966" marT="0" marB="0" anchor="ctr"/>
                </a:tc>
                <a:tc>
                  <a:txBody>
                    <a:bodyPr/>
                    <a:lstStyle/>
                    <a:p>
                      <a:pPr marL="0" algn="l" defTabSz="914400" rtl="0" eaLnBrk="1" latinLnBrk="0" hangingPunct="1">
                        <a:lnSpc>
                          <a:spcPct val="100000"/>
                        </a:lnSpc>
                        <a:spcBef>
                          <a:spcPts val="0"/>
                        </a:spcBef>
                        <a:spcAft>
                          <a:spcPts val="0"/>
                        </a:spcAft>
                      </a:pPr>
                      <a:r>
                        <a:rPr lang="sl-SI" sz="1600" b="1" kern="1200" noProof="0">
                          <a:solidFill>
                            <a:schemeClr val="dk1"/>
                          </a:solidFill>
                          <a:effectLst>
                            <a:outerShdw blurRad="38100" dist="38100" dir="2700000" algn="tl">
                              <a:srgbClr val="000000">
                                <a:alpha val="43137"/>
                              </a:srgbClr>
                            </a:outerShdw>
                          </a:effectLst>
                          <a:latin typeface="Republika"/>
                          <a:ea typeface="+mn-ea"/>
                          <a:cs typeface="+mn-cs"/>
                        </a:rPr>
                        <a:t>Modernizacija storitev in povezovanje institucij trga dela</a:t>
                      </a:r>
                    </a:p>
                  </a:txBody>
                  <a:tcPr marL="65966" marR="65966" marT="0" marB="0" anchor="ctr"/>
                </a:tc>
                <a:tc>
                  <a:txBody>
                    <a:bodyPr/>
                    <a:lstStyle/>
                    <a:p>
                      <a:pPr marL="0" lvl="0" indent="0" algn="just">
                        <a:lnSpc>
                          <a:spcPct val="100000"/>
                        </a:lnSpc>
                        <a:buNone/>
                      </a:pPr>
                      <a:r>
                        <a:rPr lang="sl-SI" sz="1600" b="1" i="0" u="none" strike="noStrike" kern="1200" baseline="0" noProof="0" dirty="0">
                          <a:solidFill>
                            <a:srgbClr val="000000"/>
                          </a:solidFill>
                          <a:effectLst/>
                          <a:latin typeface="Republika"/>
                        </a:rPr>
                        <a:t>Platforma trga dela - 6.000.000 EUR (EU in SLO)</a:t>
                      </a:r>
                    </a:p>
                    <a:p>
                      <a:pPr marL="0" lvl="0" indent="0" algn="just">
                        <a:lnSpc>
                          <a:spcPct val="100000"/>
                        </a:lnSpc>
                        <a:buNone/>
                      </a:pPr>
                      <a:r>
                        <a:rPr lang="sl-SI" sz="1600" b="1" i="0" u="none" strike="noStrike" kern="1200" baseline="0" noProof="0" dirty="0">
                          <a:solidFill>
                            <a:srgbClr val="000000"/>
                          </a:solidFill>
                          <a:effectLst/>
                          <a:latin typeface="Republika"/>
                        </a:rPr>
                        <a:t>Vzpostavljena Platforma trga dela bo omogočala:</a:t>
                      </a:r>
                    </a:p>
                    <a:p>
                      <a:pPr marL="285750" lvl="0" indent="-285750" algn="just">
                        <a:lnSpc>
                          <a:spcPct val="100000"/>
                        </a:lnSpc>
                        <a:buFont typeface="Arial"/>
                        <a:buChar char="•"/>
                      </a:pPr>
                      <a:r>
                        <a:rPr lang="sl-SI" sz="1600" b="0" i="0" u="none" strike="noStrike" kern="1200" baseline="0" noProof="0" dirty="0">
                          <a:solidFill>
                            <a:srgbClr val="000000"/>
                          </a:solidFill>
                          <a:effectLst/>
                          <a:latin typeface="Republika"/>
                        </a:rPr>
                        <a:t>pregled prostih delovnih mest, potrebnih kompetenc za opravljanje dela in po katerih delodajalcih povprašujejo;</a:t>
                      </a:r>
                    </a:p>
                    <a:p>
                      <a:pPr marL="285750" lvl="0" indent="-285750" algn="just">
                        <a:lnSpc>
                          <a:spcPct val="100000"/>
                        </a:lnSpc>
                        <a:buFont typeface="Arial"/>
                        <a:buChar char="•"/>
                      </a:pPr>
                      <a:r>
                        <a:rPr lang="sl-SI" sz="1600" b="0" i="0" u="none" strike="noStrike" kern="1200" baseline="0" noProof="0" dirty="0">
                          <a:solidFill>
                            <a:srgbClr val="000000"/>
                          </a:solidFill>
                          <a:effectLst/>
                          <a:latin typeface="Republika"/>
                        </a:rPr>
                        <a:t>napovedi potreb po delavcih, tako kratkoročnih kot tudi srednjeročnih in dolgoročnih;</a:t>
                      </a:r>
                    </a:p>
                    <a:p>
                      <a:pPr marL="285750" lvl="0" indent="-285750" algn="just">
                        <a:lnSpc>
                          <a:spcPct val="100000"/>
                        </a:lnSpc>
                        <a:buFont typeface="Arial"/>
                        <a:buChar char="•"/>
                      </a:pPr>
                      <a:r>
                        <a:rPr lang="sl-SI" sz="1600" b="0" i="0" u="none" strike="noStrike" kern="1200" baseline="0" noProof="0" dirty="0">
                          <a:solidFill>
                            <a:srgbClr val="000000"/>
                          </a:solidFill>
                          <a:effectLst/>
                          <a:latin typeface="Republika"/>
                        </a:rPr>
                        <a:t>orodje za oblikovanje ukrepov APZ, za načrtovanje izobraževalnih programov za odločevalce politik;</a:t>
                      </a:r>
                    </a:p>
                    <a:p>
                      <a:pPr marL="285750" lvl="0" indent="-285750" algn="just">
                        <a:lnSpc>
                          <a:spcPct val="100000"/>
                        </a:lnSpc>
                        <a:buFont typeface="Arial"/>
                        <a:buChar char="•"/>
                      </a:pPr>
                      <a:r>
                        <a:rPr lang="sl-SI" sz="1600" b="0" i="0" u="none" strike="noStrike" kern="1200" baseline="0" noProof="0" dirty="0">
                          <a:solidFill>
                            <a:srgbClr val="000000"/>
                          </a:solidFill>
                          <a:effectLst/>
                          <a:latin typeface="Republika"/>
                        </a:rPr>
                        <a:t>za delodajalce pa informacije o razpoložljivem kadru na trgu dela.  </a:t>
                      </a:r>
                    </a:p>
                    <a:p>
                      <a:pPr marL="0" lvl="0" indent="0" algn="just">
                        <a:lnSpc>
                          <a:spcPct val="100000"/>
                        </a:lnSpc>
                        <a:buNone/>
                      </a:pPr>
                      <a:r>
                        <a:rPr lang="sl-SI" sz="1600" b="1" i="0" u="none" strike="noStrike" kern="1200" baseline="0" noProof="0" dirty="0">
                          <a:solidFill>
                            <a:srgbClr val="000000"/>
                          </a:solidFill>
                          <a:effectLst/>
                          <a:latin typeface="Republika"/>
                        </a:rPr>
                        <a:t>Bistveni poudarki doseženega:</a:t>
                      </a:r>
                    </a:p>
                    <a:p>
                      <a:pPr marL="285750" lvl="0" indent="-285750" algn="just">
                        <a:lnSpc>
                          <a:spcPct val="100000"/>
                        </a:lnSpc>
                        <a:buFont typeface="Arial"/>
                        <a:buChar char="•"/>
                      </a:pPr>
                      <a:r>
                        <a:rPr lang="sl-SI" sz="1600" b="0" i="0" u="none" strike="noStrike" kern="1200" baseline="0" noProof="0" dirty="0">
                          <a:solidFill>
                            <a:srgbClr val="000000"/>
                          </a:solidFill>
                          <a:effectLst/>
                          <a:latin typeface="Republika"/>
                        </a:rPr>
                        <a:t>Platforma trga dela je javno dostopna na povezavi https://trgdela.si/.</a:t>
                      </a:r>
                    </a:p>
                    <a:p>
                      <a:pPr marL="285750" lvl="0" indent="-285750" algn="just">
                        <a:lnSpc>
                          <a:spcPct val="100000"/>
                        </a:lnSpc>
                        <a:buFont typeface="Arial"/>
                        <a:buChar char="•"/>
                      </a:pPr>
                      <a:r>
                        <a:rPr lang="sl-SI" sz="1600" b="0" i="0" u="none" strike="noStrike" kern="1200" baseline="0" noProof="0" dirty="0">
                          <a:solidFill>
                            <a:srgbClr val="000000"/>
                          </a:solidFill>
                          <a:effectLst/>
                          <a:latin typeface="Republika"/>
                        </a:rPr>
                        <a:t>Objavljena Analiza razmer na trgu dela in rezultati napovedi potreb trga dela do leta 2039.</a:t>
                      </a:r>
                    </a:p>
                    <a:p>
                      <a:pPr marL="285750" lvl="0" indent="-285750" algn="just">
                        <a:lnSpc>
                          <a:spcPct val="100000"/>
                        </a:lnSpc>
                        <a:buFont typeface="Arial"/>
                        <a:buChar char="•"/>
                      </a:pPr>
                      <a:r>
                        <a:rPr lang="sl-SI" sz="1600" b="0" i="0" u="none" strike="noStrike" kern="1200" baseline="0" noProof="0" dirty="0">
                          <a:solidFill>
                            <a:srgbClr val="000000"/>
                          </a:solidFill>
                          <a:effectLst/>
                          <a:latin typeface="Republika"/>
                        </a:rPr>
                        <a:t>Izvedeno regionalno srečanje z odzivi na novo napoved potreb trga dela - svet partnerjev območne službe Ljubljana.</a:t>
                      </a:r>
                    </a:p>
                    <a:p>
                      <a:pPr marL="285750" lvl="0" indent="-285750" algn="just">
                        <a:lnSpc>
                          <a:spcPct val="100000"/>
                        </a:lnSpc>
                        <a:buFont typeface="Arial"/>
                        <a:buChar char="•"/>
                      </a:pPr>
                      <a:r>
                        <a:rPr lang="sl-SI" sz="1600" b="0" i="0" u="none" strike="noStrike" kern="1200" baseline="0" noProof="0" dirty="0">
                          <a:solidFill>
                            <a:srgbClr val="000000"/>
                          </a:solidFill>
                          <a:effectLst/>
                          <a:latin typeface="Republika"/>
                        </a:rPr>
                        <a:t>Izvajajo se kratkoročne napovedi – Napovednik zaposlovanja in Poklicni barometer.</a:t>
                      </a:r>
                    </a:p>
                    <a:p>
                      <a:pPr marL="285750" lvl="0" indent="-285750" algn="just">
                        <a:lnSpc>
                          <a:spcPct val="100000"/>
                        </a:lnSpc>
                        <a:buFont typeface="Arial"/>
                        <a:buChar char="•"/>
                      </a:pPr>
                      <a:r>
                        <a:rPr lang="sl-SI" sz="1600" b="0" i="0" u="none" strike="noStrike" kern="1200" baseline="0" noProof="0" dirty="0">
                          <a:solidFill>
                            <a:srgbClr val="000000"/>
                          </a:solidFill>
                          <a:effectLst/>
                          <a:latin typeface="Republika"/>
                        </a:rPr>
                        <a:t>V teku je javno naročilo za izvedbo analiz potreb po kompetencah po delovnih področjih, gospodarskih panogah, sektorjih – ponudbe so se zbirale do konca oktobra.</a:t>
                      </a:r>
                    </a:p>
                    <a:p>
                      <a:pPr marL="285750" lvl="0" indent="-285750" algn="just">
                        <a:lnSpc>
                          <a:spcPct val="100000"/>
                        </a:lnSpc>
                        <a:buFont typeface="Arial"/>
                        <a:buChar char="•"/>
                      </a:pPr>
                      <a:r>
                        <a:rPr lang="sl-SI" sz="1600" b="0" i="0" u="none" strike="noStrike" kern="1200" baseline="0" noProof="0" dirty="0">
                          <a:solidFill>
                            <a:srgbClr val="000000"/>
                          </a:solidFill>
                          <a:effectLst/>
                          <a:latin typeface="Republika"/>
                        </a:rPr>
                        <a:t>Predstavitev srednje/dolgoročnih napovedi na dogodku za zunanjo javnost - svet partnerjev ZRSZ (10. 11. 2025).</a:t>
                      </a:r>
                    </a:p>
                    <a:p>
                      <a:pPr marL="0" lvl="0" indent="0" algn="just">
                        <a:lnSpc>
                          <a:spcPct val="100000"/>
                        </a:lnSpc>
                        <a:buNone/>
                      </a:pPr>
                      <a:r>
                        <a:rPr lang="sl-SI" sz="1600" b="1" i="0" u="none" strike="noStrike" kern="1200" baseline="0" noProof="0" dirty="0">
                          <a:solidFill>
                            <a:srgbClr val="000000"/>
                          </a:solidFill>
                          <a:effectLst/>
                          <a:latin typeface="Republika"/>
                        </a:rPr>
                        <a:t>Predvidene nadaljnje aktivnosti:</a:t>
                      </a:r>
                    </a:p>
                    <a:p>
                      <a:pPr marL="285750" lvl="0" indent="-285750" algn="just">
                        <a:lnSpc>
                          <a:spcPct val="100000"/>
                        </a:lnSpc>
                        <a:buFont typeface="Arial"/>
                        <a:buChar char="•"/>
                      </a:pPr>
                      <a:r>
                        <a:rPr lang="sl-SI" sz="1600" b="0" i="0" u="none" strike="noStrike" kern="1200" baseline="0" noProof="0" dirty="0">
                          <a:solidFill>
                            <a:srgbClr val="000000"/>
                          </a:solidFill>
                          <a:effectLst/>
                          <a:latin typeface="Republika"/>
                        </a:rPr>
                        <a:t>Poleg trenutnih pregledov (kadri in delovna mesta) bo v okviru platforme razvita še storitev napovedi ter najbolj zaželene kompetence (predvidoma v letu 2026).</a:t>
                      </a:r>
                    </a:p>
                    <a:p>
                      <a:pPr marL="285750" lvl="0" indent="-285750" algn="just">
                        <a:lnSpc>
                          <a:spcPct val="100000"/>
                        </a:lnSpc>
                        <a:buFont typeface="Arial"/>
                        <a:buChar char="•"/>
                      </a:pPr>
                      <a:r>
                        <a:rPr lang="sl-SI" sz="1600" b="0" i="0" u="none" strike="noStrike" kern="1200" baseline="0" noProof="0" dirty="0">
                          <a:solidFill>
                            <a:srgbClr val="000000"/>
                          </a:solidFill>
                          <a:effectLst/>
                          <a:latin typeface="Republika"/>
                        </a:rPr>
                        <a:t>Načrtovanje in programiranje sklopa Napovedi (november - zaključek 31. 3. 2026).</a:t>
                      </a:r>
                    </a:p>
                    <a:p>
                      <a:pPr marL="285750" lvl="0" indent="-285750" algn="just">
                        <a:lnSpc>
                          <a:spcPct val="100000"/>
                        </a:lnSpc>
                        <a:buFont typeface="Arial"/>
                        <a:buChar char="•"/>
                      </a:pPr>
                      <a:r>
                        <a:rPr lang="sl-SI" sz="1600" b="0" i="0" u="none" strike="noStrike" kern="1200" baseline="0" noProof="0" dirty="0">
                          <a:solidFill>
                            <a:srgbClr val="000000"/>
                          </a:solidFill>
                          <a:effectLst/>
                          <a:latin typeface="Republika"/>
                        </a:rPr>
                        <a:t>Predstavitev projekta na srečanju skupine Inform.si (18. 11. 2025).</a:t>
                      </a:r>
                    </a:p>
                  </a:txBody>
                  <a:tcPr marL="65966" marR="65966" marT="0" marB="0" anchor="ctr"/>
                </a:tc>
                <a:extLst>
                  <a:ext uri="{0D108BD9-81ED-4DB2-BD59-A6C34878D82A}">
                    <a16:rowId xmlns:a16="http://schemas.microsoft.com/office/drawing/2014/main" val="4080703152"/>
                  </a:ext>
                </a:extLst>
              </a:tr>
            </a:tbl>
          </a:graphicData>
        </a:graphic>
      </p:graphicFrame>
    </p:spTree>
    <p:extLst>
      <p:ext uri="{BB962C8B-B14F-4D97-AF65-F5344CB8AC3E}">
        <p14:creationId xmlns:p14="http://schemas.microsoft.com/office/powerpoint/2010/main" val="6344837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838200" y="1825625"/>
            <a:ext cx="10515600" cy="4024759"/>
          </a:xfrm>
        </p:spPr>
        <p:txBody>
          <a:bodyPr/>
          <a:lstStyle/>
          <a:p>
            <a:pPr marL="457200" lvl="1" indent="0">
              <a:lnSpc>
                <a:spcPct val="107000"/>
              </a:lnSpc>
              <a:spcAft>
                <a:spcPts val="800"/>
              </a:spcAft>
              <a:buNone/>
            </a:pPr>
            <a:endParaRPr lang="sl-SI" sz="120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lgn="just">
              <a:lnSpc>
                <a:spcPct val="107000"/>
              </a:lnSpc>
              <a:spcAft>
                <a:spcPts val="800"/>
              </a:spcAft>
              <a:buNone/>
            </a:pPr>
            <a:endParaRPr lang="sl-SI" sz="1200">
              <a:effectLst/>
              <a:latin typeface="Calibri" panose="020F0502020204030204" pitchFamily="34" charset="0"/>
              <a:ea typeface="Calibri" panose="020F0502020204030204" pitchFamily="34" charset="0"/>
              <a:cs typeface="Times New Roman" panose="02020603050405020304" pitchFamily="18" charset="0"/>
            </a:endParaRPr>
          </a:p>
          <a:p>
            <a:endParaRPr lang="sl-SI">
              <a:latin typeface="Republika" panose="02000506040000020004" pitchFamily="2" charset="-18"/>
            </a:endParaRPr>
          </a:p>
        </p:txBody>
      </p:sp>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7216" y="6033143"/>
            <a:ext cx="2689861" cy="564319"/>
          </a:xfrm>
          <a:prstGeom prst="rect">
            <a:avLst/>
          </a:prstGeom>
        </p:spPr>
      </p:pic>
      <p:pic>
        <p:nvPicPr>
          <p:cNvPr id="5" name="Picture 4" descr="Logo image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29" y="6081245"/>
            <a:ext cx="1050232" cy="51621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Kolenski povezovalnik 6"/>
          <p:cNvCxnSpPr/>
          <p:nvPr/>
        </p:nvCxnSpPr>
        <p:spPr>
          <a:xfrm flipV="1">
            <a:off x="245807" y="304566"/>
            <a:ext cx="3736258" cy="2637408"/>
          </a:xfrm>
          <a:prstGeom prst="bentConnector3">
            <a:avLst>
              <a:gd name="adj1" fmla="val 0"/>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Kolenski povezovalnik 7"/>
          <p:cNvCxnSpPr/>
          <p:nvPr/>
        </p:nvCxnSpPr>
        <p:spPr>
          <a:xfrm flipV="1">
            <a:off x="8514735" y="4197949"/>
            <a:ext cx="3342968" cy="2408904"/>
          </a:xfrm>
          <a:prstGeom prst="bentConnector3">
            <a:avLst>
              <a:gd name="adj1" fmla="val 100294"/>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aphicFrame>
        <p:nvGraphicFramePr>
          <p:cNvPr id="9" name="Tabela 8">
            <a:extLst>
              <a:ext uri="{FF2B5EF4-FFF2-40B4-BE49-F238E27FC236}">
                <a16:creationId xmlns:a16="http://schemas.microsoft.com/office/drawing/2014/main" id="{D5305BA3-0CB7-2FB5-2094-7E3AF2C9B833}"/>
              </a:ext>
            </a:extLst>
          </p:cNvPr>
          <p:cNvGraphicFramePr>
            <a:graphicFrameLocks noGrp="1"/>
          </p:cNvGraphicFramePr>
          <p:nvPr>
            <p:extLst>
              <p:ext uri="{D42A27DB-BD31-4B8C-83A1-F6EECF244321}">
                <p14:modId xmlns:p14="http://schemas.microsoft.com/office/powerpoint/2010/main" val="3366144755"/>
              </p:ext>
            </p:extLst>
          </p:nvPr>
        </p:nvGraphicFramePr>
        <p:xfrm>
          <a:off x="316250" y="406873"/>
          <a:ext cx="11123081" cy="5268853"/>
        </p:xfrm>
        <a:graphic>
          <a:graphicData uri="http://schemas.openxmlformats.org/drawingml/2006/table">
            <a:tbl>
              <a:tblPr firstRow="1" firstCol="1" bandRow="1">
                <a:tableStyleId>{5C22544A-7EE6-4342-B048-85BDC9FD1C3A}</a:tableStyleId>
              </a:tblPr>
              <a:tblGrid>
                <a:gridCol w="545088">
                  <a:extLst>
                    <a:ext uri="{9D8B030D-6E8A-4147-A177-3AD203B41FA5}">
                      <a16:colId xmlns:a16="http://schemas.microsoft.com/office/drawing/2014/main" val="104111153"/>
                    </a:ext>
                  </a:extLst>
                </a:gridCol>
                <a:gridCol w="1905842">
                  <a:extLst>
                    <a:ext uri="{9D8B030D-6E8A-4147-A177-3AD203B41FA5}">
                      <a16:colId xmlns:a16="http://schemas.microsoft.com/office/drawing/2014/main" val="3762704826"/>
                    </a:ext>
                  </a:extLst>
                </a:gridCol>
                <a:gridCol w="8672151">
                  <a:extLst>
                    <a:ext uri="{9D8B030D-6E8A-4147-A177-3AD203B41FA5}">
                      <a16:colId xmlns:a16="http://schemas.microsoft.com/office/drawing/2014/main" val="2433503965"/>
                    </a:ext>
                  </a:extLst>
                </a:gridCol>
              </a:tblGrid>
              <a:tr h="491113">
                <a:tc>
                  <a:txBody>
                    <a:bodyPr/>
                    <a:lstStyle/>
                    <a:p>
                      <a:pPr>
                        <a:lnSpc>
                          <a:spcPct val="100000"/>
                        </a:lnSpc>
                        <a:spcBef>
                          <a:spcPts val="300"/>
                        </a:spcBef>
                        <a:spcAft>
                          <a:spcPts val="300"/>
                        </a:spcAft>
                      </a:pPr>
                      <a:r>
                        <a:rPr lang="sl-SI" sz="1800" noProof="0">
                          <a:effectLst/>
                          <a:latin typeface="Republika"/>
                        </a:rPr>
                        <a:t>CP</a:t>
                      </a:r>
                      <a:endParaRPr lang="sl-SI" sz="1800" noProof="0">
                        <a:effectLst/>
                        <a:latin typeface="Republika"/>
                        <a:ea typeface="Times New Roman" panose="02020603050405020304" pitchFamily="18" charset="0"/>
                        <a:cs typeface="Times New Roman" panose="02020603050405020304" pitchFamily="18" charset="0"/>
                      </a:endParaRPr>
                    </a:p>
                  </a:txBody>
                  <a:tcPr marL="65966" marR="65966" marT="0" marB="0"/>
                </a:tc>
                <a:tc>
                  <a:txBody>
                    <a:bodyPr/>
                    <a:lstStyle/>
                    <a:p>
                      <a:pPr>
                        <a:lnSpc>
                          <a:spcPct val="100000"/>
                        </a:lnSpc>
                        <a:spcBef>
                          <a:spcPts val="300"/>
                        </a:spcBef>
                        <a:spcAft>
                          <a:spcPts val="300"/>
                        </a:spcAft>
                      </a:pPr>
                      <a:r>
                        <a:rPr lang="sl-SI" sz="1800" cap="all" baseline="0" noProof="0">
                          <a:effectLst/>
                          <a:latin typeface="Republika"/>
                        </a:rPr>
                        <a:t>Naziv operacije</a:t>
                      </a:r>
                      <a:endParaRPr lang="sl-SI" sz="1800" cap="all" baseline="0" noProof="0">
                        <a:effectLst/>
                        <a:latin typeface="Republika"/>
                        <a:ea typeface="Times New Roman" panose="02020603050405020304" pitchFamily="18" charset="0"/>
                        <a:cs typeface="Times New Roman" panose="02020603050405020304" pitchFamily="18" charset="0"/>
                      </a:endParaRPr>
                    </a:p>
                  </a:txBody>
                  <a:tcPr marL="65966" marR="65966" marT="0" marB="0"/>
                </a:tc>
                <a:tc>
                  <a:txBody>
                    <a:bodyPr/>
                    <a:lstStyle/>
                    <a:p>
                      <a:pPr>
                        <a:lnSpc>
                          <a:spcPct val="100000"/>
                        </a:lnSpc>
                        <a:spcBef>
                          <a:spcPts val="300"/>
                        </a:spcBef>
                        <a:spcAft>
                          <a:spcPts val="300"/>
                        </a:spcAft>
                      </a:pPr>
                      <a:r>
                        <a:rPr lang="sl-SI" sz="1800" cap="all" baseline="0" noProof="0">
                          <a:effectLst/>
                          <a:latin typeface="Republika"/>
                        </a:rPr>
                        <a:t>Stanje</a:t>
                      </a:r>
                      <a:endParaRPr lang="sl-SI" sz="1800" cap="all" baseline="0" noProof="0">
                        <a:effectLst/>
                        <a:latin typeface="Republika"/>
                        <a:ea typeface="Times New Roman" panose="02020603050405020304" pitchFamily="18" charset="0"/>
                        <a:cs typeface="Times New Roman" panose="02020603050405020304" pitchFamily="18" charset="0"/>
                      </a:endParaRPr>
                    </a:p>
                  </a:txBody>
                  <a:tcPr marL="65966" marR="65966" marT="0" marB="0"/>
                </a:tc>
                <a:extLst>
                  <a:ext uri="{0D108BD9-81ED-4DB2-BD59-A6C34878D82A}">
                    <a16:rowId xmlns:a16="http://schemas.microsoft.com/office/drawing/2014/main" val="1231542633"/>
                  </a:ext>
                </a:extLst>
              </a:tr>
              <a:tr h="915208">
                <a:tc>
                  <a:txBody>
                    <a:bodyPr/>
                    <a:lstStyle/>
                    <a:p>
                      <a:pPr marL="0" algn="l" defTabSz="914400" rtl="0" eaLnBrk="1" latinLnBrk="0" hangingPunct="1">
                        <a:lnSpc>
                          <a:spcPct val="100000"/>
                        </a:lnSpc>
                        <a:spcBef>
                          <a:spcPts val="300"/>
                        </a:spcBef>
                        <a:spcAft>
                          <a:spcPts val="300"/>
                        </a:spcAft>
                      </a:pPr>
                      <a:r>
                        <a:rPr lang="en-US" sz="1800" b="1" kern="1200">
                          <a:solidFill>
                            <a:schemeClr val="lt1"/>
                          </a:solidFill>
                          <a:effectLst/>
                          <a:latin typeface="Republika" panose="02000506040000020004" pitchFamily="2" charset="-18"/>
                          <a:ea typeface="+mn-ea"/>
                          <a:cs typeface="+mn-cs"/>
                        </a:rPr>
                        <a:t>5</a:t>
                      </a:r>
                      <a:endParaRPr lang="sl-SI" sz="1800" b="1" kern="1200">
                        <a:solidFill>
                          <a:schemeClr val="lt1"/>
                        </a:solidFill>
                        <a:effectLst/>
                        <a:latin typeface="Republika"/>
                        <a:ea typeface="+mn-ea"/>
                        <a:cs typeface="+mn-cs"/>
                      </a:endParaRPr>
                    </a:p>
                  </a:txBody>
                  <a:tcPr marL="65966" marR="65966" marT="0" marB="0" anchor="ctr"/>
                </a:tc>
                <a:tc>
                  <a:txBody>
                    <a:bodyPr/>
                    <a:lstStyle/>
                    <a:p>
                      <a:pPr marL="0" algn="l" defTabSz="914400" rtl="0" eaLnBrk="1" latinLnBrk="0" hangingPunct="1">
                        <a:lnSpc>
                          <a:spcPct val="100000"/>
                        </a:lnSpc>
                        <a:spcBef>
                          <a:spcPts val="300"/>
                        </a:spcBef>
                        <a:spcAft>
                          <a:spcPts val="300"/>
                        </a:spcAft>
                      </a:pPr>
                      <a:r>
                        <a:rPr lang="sl-SI" sz="1800" b="1" kern="1200" noProof="0">
                          <a:solidFill>
                            <a:schemeClr val="dk1"/>
                          </a:solidFill>
                          <a:effectLst>
                            <a:outerShdw blurRad="38100" dist="38100" dir="2700000" algn="tl">
                              <a:srgbClr val="000000">
                                <a:alpha val="43137"/>
                              </a:srgbClr>
                            </a:outerShdw>
                          </a:effectLst>
                          <a:latin typeface="Republika"/>
                          <a:ea typeface="+mn-ea"/>
                          <a:cs typeface="+mn-cs"/>
                        </a:rPr>
                        <a:t>GO! 2025</a:t>
                      </a:r>
                    </a:p>
                  </a:txBody>
                  <a:tcPr marL="65966" marR="65966" marT="0" marB="0" anchor="ctr"/>
                </a:tc>
                <a:tc>
                  <a:txBody>
                    <a:bodyPr/>
                    <a:lstStyle/>
                    <a:p>
                      <a:pPr marL="0" indent="0" algn="l" defTabSz="914400" rtl="0" eaLnBrk="1" latinLnBrk="0" hangingPunct="1">
                        <a:lnSpc>
                          <a:spcPct val="100000"/>
                        </a:lnSpc>
                        <a:spcBef>
                          <a:spcPts val="300"/>
                        </a:spcBef>
                        <a:spcAft>
                          <a:spcPts val="300"/>
                        </a:spcAft>
                        <a:buFont typeface="Arial" panose="020B0604020202020204" pitchFamily="34" charset="0"/>
                        <a:buNone/>
                      </a:pPr>
                      <a:endParaRPr lang="sl-SI" sz="1800" b="0" kern="1200">
                        <a:solidFill>
                          <a:schemeClr val="dk1"/>
                        </a:solidFill>
                        <a:effectLst/>
                        <a:latin typeface="Republika"/>
                        <a:ea typeface="+mn-ea"/>
                        <a:cs typeface="+mn-cs"/>
                      </a:endParaRPr>
                    </a:p>
                    <a:p>
                      <a:pPr marL="0" indent="0" algn="l" defTabSz="914400" rtl="0" eaLnBrk="1" latinLnBrk="0" hangingPunct="1">
                        <a:lnSpc>
                          <a:spcPct val="100000"/>
                        </a:lnSpc>
                        <a:spcBef>
                          <a:spcPts val="300"/>
                        </a:spcBef>
                        <a:spcAft>
                          <a:spcPts val="300"/>
                        </a:spcAft>
                        <a:buFont typeface="Arial" panose="020B0604020202020204" pitchFamily="34" charset="0"/>
                        <a:buNone/>
                      </a:pPr>
                      <a:r>
                        <a:rPr lang="sl-SI" sz="1800" b="0" kern="1200">
                          <a:solidFill>
                            <a:schemeClr val="dk1"/>
                          </a:solidFill>
                          <a:effectLst/>
                          <a:latin typeface="Republika"/>
                          <a:ea typeface="+mn-ea"/>
                          <a:cs typeface="+mn-cs"/>
                        </a:rPr>
                        <a:t>V okviru Evropske prestolnice kulture se sofinancira 3 projekte v skupni vrednosti 4 mio EUR ESRR sredstev:</a:t>
                      </a:r>
                    </a:p>
                    <a:p>
                      <a:pPr marL="171450" marR="0" lvl="0" indent="-171450" algn="l" rtl="0" eaLnBrk="1" fontAlgn="auto" latinLnBrk="0" hangingPunct="1">
                        <a:lnSpc>
                          <a:spcPct val="100000"/>
                        </a:lnSpc>
                        <a:spcBef>
                          <a:spcPts val="0"/>
                        </a:spcBef>
                        <a:spcAft>
                          <a:spcPts val="0"/>
                        </a:spcAft>
                        <a:buClrTx/>
                        <a:buSzTx/>
                        <a:buFontTx/>
                        <a:buChar char="-"/>
                      </a:pPr>
                      <a:r>
                        <a:rPr lang="sl-SI" sz="1800" kern="1200" noProof="0">
                          <a:solidFill>
                            <a:schemeClr val="tx1"/>
                          </a:solidFill>
                          <a:effectLst/>
                          <a:latin typeface="Republika"/>
                          <a:ea typeface="+mn-ea"/>
                          <a:cs typeface="Calibri"/>
                        </a:rPr>
                        <a:t>Revitalizacija trga Evrope – projekt je zaključen,</a:t>
                      </a:r>
                    </a:p>
                    <a:p>
                      <a:pPr marL="171450" marR="0" lvl="0" indent="-171450" algn="l" rtl="0" eaLnBrk="1" fontAlgn="auto" latinLnBrk="0" hangingPunct="1">
                        <a:lnSpc>
                          <a:spcPct val="100000"/>
                        </a:lnSpc>
                        <a:spcBef>
                          <a:spcPts val="0"/>
                        </a:spcBef>
                        <a:spcAft>
                          <a:spcPts val="0"/>
                        </a:spcAft>
                        <a:buClrTx/>
                        <a:buSzTx/>
                        <a:buFontTx/>
                        <a:buChar char="-"/>
                      </a:pPr>
                      <a:r>
                        <a:rPr lang="sl-SI" sz="1800" kern="1200" noProof="0">
                          <a:solidFill>
                            <a:schemeClr val="tx1"/>
                          </a:solidFill>
                          <a:effectLst/>
                          <a:latin typeface="Republika"/>
                          <a:ea typeface="+mn-ea"/>
                          <a:cs typeface="Calibri"/>
                        </a:rPr>
                        <a:t>EPIC - projekt je v zaključni fazi,</a:t>
                      </a:r>
                    </a:p>
                    <a:p>
                      <a:pPr marL="171450" marR="0" lvl="0" indent="-171450" algn="l" rtl="0" eaLnBrk="1" fontAlgn="auto" latinLnBrk="0" hangingPunct="1">
                        <a:lnSpc>
                          <a:spcPct val="100000"/>
                        </a:lnSpc>
                        <a:spcBef>
                          <a:spcPts val="0"/>
                        </a:spcBef>
                        <a:spcAft>
                          <a:spcPts val="0"/>
                        </a:spcAft>
                        <a:buClrTx/>
                        <a:buSzTx/>
                        <a:buFontTx/>
                        <a:buChar char="-"/>
                      </a:pPr>
                      <a:r>
                        <a:rPr lang="sl-SI" sz="1800" kern="1200" noProof="0">
                          <a:solidFill>
                            <a:schemeClr val="tx1"/>
                          </a:solidFill>
                          <a:effectLst/>
                          <a:latin typeface="Republika"/>
                          <a:ea typeface="+mn-ea"/>
                          <a:cs typeface="Calibri"/>
                        </a:rPr>
                        <a:t>SUPER 8 – projekt je zaključen.</a:t>
                      </a:r>
                    </a:p>
                    <a:p>
                      <a:pPr marL="171450" marR="0" lvl="0" indent="-171450" algn="l" rtl="0" eaLnBrk="1" fontAlgn="auto" latinLnBrk="0" hangingPunct="1">
                        <a:lnSpc>
                          <a:spcPct val="100000"/>
                        </a:lnSpc>
                        <a:spcBef>
                          <a:spcPts val="0"/>
                        </a:spcBef>
                        <a:spcAft>
                          <a:spcPts val="0"/>
                        </a:spcAft>
                        <a:buClrTx/>
                        <a:buSzTx/>
                        <a:buFontTx/>
                        <a:buChar char="-"/>
                      </a:pPr>
                      <a:endParaRPr lang="sl-SI" sz="1800" kern="1200" noProof="0">
                        <a:solidFill>
                          <a:schemeClr val="tx1"/>
                        </a:solidFill>
                        <a:effectLst/>
                        <a:latin typeface="Republika" panose="02000506040000020004" pitchFamily="2" charset="-18"/>
                        <a:ea typeface="+mn-ea"/>
                        <a:cs typeface="Calibri"/>
                      </a:endParaRPr>
                    </a:p>
                  </a:txBody>
                  <a:tcPr marL="65966" marR="65966" marT="0" marB="0" anchor="ctr"/>
                </a:tc>
                <a:extLst>
                  <a:ext uri="{0D108BD9-81ED-4DB2-BD59-A6C34878D82A}">
                    <a16:rowId xmlns:a16="http://schemas.microsoft.com/office/drawing/2014/main" val="1699635211"/>
                  </a:ext>
                </a:extLst>
              </a:tr>
              <a:tr h="915208">
                <a:tc>
                  <a:txBody>
                    <a:bodyPr/>
                    <a:lstStyle/>
                    <a:p>
                      <a:pPr marL="0" algn="l" defTabSz="914400" rtl="0" eaLnBrk="1" latinLnBrk="0" hangingPunct="1">
                        <a:lnSpc>
                          <a:spcPct val="100000"/>
                        </a:lnSpc>
                        <a:spcBef>
                          <a:spcPts val="300"/>
                        </a:spcBef>
                        <a:spcAft>
                          <a:spcPts val="300"/>
                        </a:spcAft>
                      </a:pPr>
                      <a:r>
                        <a:rPr lang="sl-SI" sz="1800" b="1" kern="1200">
                          <a:solidFill>
                            <a:schemeClr val="lt1"/>
                          </a:solidFill>
                          <a:effectLst/>
                          <a:latin typeface="Republika"/>
                          <a:ea typeface="+mn-ea"/>
                          <a:cs typeface="+mn-cs"/>
                        </a:rPr>
                        <a:t>6</a:t>
                      </a:r>
                    </a:p>
                  </a:txBody>
                  <a:tcPr marL="65966" marR="65966" marT="0" marB="0" anchor="ctr"/>
                </a:tc>
                <a:tc>
                  <a:txBody>
                    <a:bodyPr/>
                    <a:lstStyle/>
                    <a:p>
                      <a:pPr marL="0" algn="l" defTabSz="914400" rtl="0" eaLnBrk="1" latinLnBrk="0" hangingPunct="1">
                        <a:lnSpc>
                          <a:spcPct val="100000"/>
                        </a:lnSpc>
                        <a:spcBef>
                          <a:spcPts val="300"/>
                        </a:spcBef>
                        <a:spcAft>
                          <a:spcPts val="300"/>
                        </a:spcAft>
                      </a:pPr>
                      <a:r>
                        <a:rPr lang="sl-SI" sz="1800" b="1" kern="1200" noProof="0">
                          <a:solidFill>
                            <a:schemeClr val="dk1"/>
                          </a:solidFill>
                          <a:effectLst>
                            <a:outerShdw blurRad="38100" dist="38100" dir="2700000" algn="tl">
                              <a:srgbClr val="000000">
                                <a:alpha val="43137"/>
                              </a:srgbClr>
                            </a:outerShdw>
                          </a:effectLst>
                          <a:latin typeface="Republika"/>
                          <a:ea typeface="+mn-ea"/>
                          <a:cs typeface="+mn-cs"/>
                        </a:rPr>
                        <a:t>Center za demonstracije in usposabljanje za </a:t>
                      </a:r>
                      <a:r>
                        <a:rPr lang="sl-SI" sz="1800" b="1" kern="1200" noProof="0" err="1">
                          <a:solidFill>
                            <a:schemeClr val="dk1"/>
                          </a:solidFill>
                          <a:effectLst>
                            <a:outerShdw blurRad="38100" dist="38100" dir="2700000" algn="tl">
                              <a:srgbClr val="000000">
                                <a:alpha val="43137"/>
                              </a:srgbClr>
                            </a:outerShdw>
                          </a:effectLst>
                          <a:latin typeface="Republika"/>
                          <a:ea typeface="+mn-ea"/>
                          <a:cs typeface="+mn-cs"/>
                        </a:rPr>
                        <a:t>brezogljične</a:t>
                      </a:r>
                      <a:r>
                        <a:rPr lang="sl-SI" sz="1800" b="1" kern="1200" noProof="0">
                          <a:solidFill>
                            <a:schemeClr val="dk1"/>
                          </a:solidFill>
                          <a:effectLst>
                            <a:outerShdw blurRad="38100" dist="38100" dir="2700000" algn="tl">
                              <a:srgbClr val="000000">
                                <a:alpha val="43137"/>
                              </a:srgbClr>
                            </a:outerShdw>
                          </a:effectLst>
                          <a:latin typeface="Republika"/>
                          <a:ea typeface="+mn-ea"/>
                          <a:cs typeface="+mn-cs"/>
                        </a:rPr>
                        <a:t> tehnologije - DUBT</a:t>
                      </a:r>
                    </a:p>
                  </a:txBody>
                  <a:tcPr marL="65966" marR="65966" marT="0" marB="0" anchor="ctr"/>
                </a:tc>
                <a:tc>
                  <a:txBody>
                    <a:bodyPr/>
                    <a:lstStyle/>
                    <a:p>
                      <a:pPr algn="just">
                        <a:lnSpc>
                          <a:spcPct val="100000"/>
                        </a:lnSpc>
                      </a:pPr>
                      <a:endParaRPr lang="sl-SI" sz="1800" noProof="0">
                        <a:solidFill>
                          <a:schemeClr val="tx1"/>
                        </a:solidFill>
                        <a:effectLst/>
                        <a:latin typeface="Republika" panose="02000506040000020004" pitchFamily="2" charset="-18"/>
                        <a:ea typeface="Times New Roman" panose="02020603050405020304" pitchFamily="18" charset="0"/>
                        <a:cs typeface="Calibri" panose="020F0502020204030204" pitchFamily="34" charset="0"/>
                      </a:endParaRPr>
                    </a:p>
                    <a:p>
                      <a:pPr algn="just">
                        <a:lnSpc>
                          <a:spcPct val="100000"/>
                        </a:lnSpc>
                      </a:pPr>
                      <a:r>
                        <a:rPr lang="sl-SI" sz="1800" noProof="0">
                          <a:solidFill>
                            <a:schemeClr val="tx1"/>
                          </a:solidFill>
                          <a:effectLst/>
                          <a:latin typeface="Republika"/>
                          <a:ea typeface="Times New Roman" panose="02020603050405020304" pitchFamily="18" charset="0"/>
                          <a:cs typeface="Calibri"/>
                        </a:rPr>
                        <a:t>Odločitev o podpori 18. 12. 2023 (32.068.940,00 EU+SLO)</a:t>
                      </a:r>
                    </a:p>
                    <a:p>
                      <a:pPr algn="just">
                        <a:lnSpc>
                          <a:spcPct val="100000"/>
                        </a:lnSpc>
                      </a:pPr>
                      <a:endParaRPr lang="sl-SI" sz="1800" noProof="0">
                        <a:solidFill>
                          <a:schemeClr val="tx1"/>
                        </a:solidFill>
                        <a:effectLst/>
                        <a:latin typeface="Republika" panose="02000506040000020004" pitchFamily="2" charset="-18"/>
                        <a:ea typeface="Times New Roman" panose="02020603050405020304" pitchFamily="18" charset="0"/>
                        <a:cs typeface="Calibri" panose="020F0502020204030204" pitchFamily="34" charset="0"/>
                      </a:endParaRPr>
                    </a:p>
                    <a:p>
                      <a:pPr algn="just">
                        <a:lnSpc>
                          <a:spcPct val="100000"/>
                        </a:lnSpc>
                      </a:pPr>
                      <a:r>
                        <a:rPr lang="sl-SI" sz="1800" noProof="0">
                          <a:solidFill>
                            <a:schemeClr val="tx1"/>
                          </a:solidFill>
                          <a:effectLst/>
                          <a:latin typeface="Republika"/>
                          <a:ea typeface="Times New Roman" panose="02020603050405020304" pitchFamily="18" charset="0"/>
                          <a:cs typeface="Calibri"/>
                        </a:rPr>
                        <a:t>Projekt v izvajanju. KI je posredoval gradivo za </a:t>
                      </a:r>
                      <a:r>
                        <a:rPr lang="sl-SI" sz="1800" noProof="0" err="1">
                          <a:solidFill>
                            <a:schemeClr val="tx1"/>
                          </a:solidFill>
                          <a:effectLst/>
                          <a:latin typeface="Republika"/>
                          <a:ea typeface="Times New Roman" panose="02020603050405020304" pitchFamily="18" charset="0"/>
                          <a:cs typeface="Calibri"/>
                        </a:rPr>
                        <a:t>novelacijo</a:t>
                      </a:r>
                      <a:r>
                        <a:rPr lang="sl-SI" sz="1800" noProof="0">
                          <a:solidFill>
                            <a:schemeClr val="tx1"/>
                          </a:solidFill>
                          <a:effectLst/>
                          <a:latin typeface="Republika"/>
                          <a:ea typeface="Times New Roman" panose="02020603050405020304" pitchFamily="18" charset="0"/>
                          <a:cs typeface="Calibri"/>
                        </a:rPr>
                        <a:t> IP zaradi povečanja stroškov GOI del. </a:t>
                      </a:r>
                      <a:endParaRPr lang="sl-SI" sz="1800" noProof="0">
                        <a:solidFill>
                          <a:schemeClr val="tx1"/>
                        </a:solidFill>
                        <a:effectLst/>
                        <a:highlight>
                          <a:srgbClr val="FFFF00"/>
                        </a:highlight>
                        <a:latin typeface="Republika"/>
                        <a:ea typeface="Times New Roman" panose="02020603050405020304" pitchFamily="18" charset="0"/>
                        <a:cs typeface="Calibri"/>
                      </a:endParaRPr>
                    </a:p>
                    <a:p>
                      <a:pPr algn="just">
                        <a:lnSpc>
                          <a:spcPct val="100000"/>
                        </a:lnSpc>
                      </a:pPr>
                      <a:r>
                        <a:rPr lang="sl-SI" sz="1800" noProof="0">
                          <a:solidFill>
                            <a:schemeClr val="tx1"/>
                          </a:solidFill>
                          <a:effectLst/>
                          <a:latin typeface="Republika"/>
                          <a:ea typeface="Times New Roman" panose="02020603050405020304" pitchFamily="18" charset="0"/>
                          <a:cs typeface="Calibri"/>
                        </a:rPr>
                        <a:t>Nadaljuje se urejanje in priprava prostorov za postavitev raziskovalne opreme in postopki JN za opremo, ter dobava določene raziskovalne opreme.  </a:t>
                      </a:r>
                    </a:p>
                    <a:p>
                      <a:pPr algn="just">
                        <a:lnSpc>
                          <a:spcPct val="100000"/>
                        </a:lnSpc>
                      </a:pPr>
                      <a:endParaRPr lang="sl-SI" sz="1800" noProof="0">
                        <a:solidFill>
                          <a:schemeClr val="tx1"/>
                        </a:solidFill>
                        <a:effectLst/>
                        <a:latin typeface="Republika" panose="02000506040000020004" pitchFamily="2" charset="-18"/>
                        <a:ea typeface="Times New Roman" panose="02020603050405020304" pitchFamily="18" charset="0"/>
                        <a:cs typeface="Calibri" panose="020F0502020204030204" pitchFamily="34" charset="0"/>
                      </a:endParaRPr>
                    </a:p>
                    <a:p>
                      <a:pPr algn="just">
                        <a:lnSpc>
                          <a:spcPct val="100000"/>
                        </a:lnSpc>
                      </a:pPr>
                      <a:r>
                        <a:rPr lang="sl-SI" sz="1800" noProof="0">
                          <a:solidFill>
                            <a:schemeClr val="tx1"/>
                          </a:solidFill>
                          <a:effectLst/>
                          <a:latin typeface="Republika"/>
                          <a:ea typeface="Times New Roman" panose="02020603050405020304" pitchFamily="18" charset="0"/>
                          <a:cs typeface="Calibri"/>
                        </a:rPr>
                        <a:t>Skupno odobrenih zahtevkov za izplačilo v višini 10.234.271,58 EUR, na MVZI aktivno potekajo kontrole preostalih zahtevkov.</a:t>
                      </a:r>
                    </a:p>
                  </a:txBody>
                  <a:tcPr marL="65966" marR="65966" marT="0" marB="0" anchor="ctr"/>
                </a:tc>
                <a:extLst>
                  <a:ext uri="{0D108BD9-81ED-4DB2-BD59-A6C34878D82A}">
                    <a16:rowId xmlns:a16="http://schemas.microsoft.com/office/drawing/2014/main" val="4204814836"/>
                  </a:ext>
                </a:extLst>
              </a:tr>
            </a:tbl>
          </a:graphicData>
        </a:graphic>
      </p:graphicFrame>
      <p:pic>
        <p:nvPicPr>
          <p:cNvPr id="2" name="Slika 1" descr="Slika, ki vsebuje besede pisava, grafika, tipografija&#10;&#10;Opis je samodejno ustvarjen">
            <a:extLst>
              <a:ext uri="{FF2B5EF4-FFF2-40B4-BE49-F238E27FC236}">
                <a16:creationId xmlns:a16="http://schemas.microsoft.com/office/drawing/2014/main" id="{C3E4EA08-B938-B5E0-35A6-896C31005C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3749" y="1983270"/>
            <a:ext cx="1810003" cy="504895"/>
          </a:xfrm>
          <a:prstGeom prst="rect">
            <a:avLst/>
          </a:prstGeom>
        </p:spPr>
      </p:pic>
    </p:spTree>
    <p:extLst>
      <p:ext uri="{BB962C8B-B14F-4D97-AF65-F5344CB8AC3E}">
        <p14:creationId xmlns:p14="http://schemas.microsoft.com/office/powerpoint/2010/main" val="8067548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D74FB8-EEAD-D203-A248-7AC3CEE6B3F6}"/>
            </a:ext>
          </a:extLst>
        </p:cNvPr>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6A5D9306-332E-365C-7C2C-290DDA3F5960}"/>
              </a:ext>
            </a:extLst>
          </p:cNvPr>
          <p:cNvSpPr>
            <a:spLocks noGrp="1"/>
          </p:cNvSpPr>
          <p:nvPr>
            <p:ph idx="1"/>
          </p:nvPr>
        </p:nvSpPr>
        <p:spPr>
          <a:xfrm>
            <a:off x="838200" y="1825625"/>
            <a:ext cx="10515600" cy="4024759"/>
          </a:xfrm>
        </p:spPr>
        <p:txBody>
          <a:bodyPr/>
          <a:lstStyle/>
          <a:p>
            <a:pPr marL="457200" lvl="1" indent="0">
              <a:lnSpc>
                <a:spcPct val="107000"/>
              </a:lnSpc>
              <a:spcAft>
                <a:spcPts val="800"/>
              </a:spcAft>
              <a:buNone/>
            </a:pPr>
            <a:endParaRPr lang="sl-SI" sz="120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lgn="just">
              <a:lnSpc>
                <a:spcPct val="107000"/>
              </a:lnSpc>
              <a:spcAft>
                <a:spcPts val="800"/>
              </a:spcAft>
              <a:buNone/>
            </a:pPr>
            <a:endParaRPr lang="sl-SI" sz="1200">
              <a:effectLst/>
              <a:latin typeface="Calibri" panose="020F0502020204030204" pitchFamily="34" charset="0"/>
              <a:ea typeface="Calibri" panose="020F0502020204030204" pitchFamily="34" charset="0"/>
              <a:cs typeface="Times New Roman" panose="02020603050405020304" pitchFamily="18" charset="0"/>
            </a:endParaRPr>
          </a:p>
          <a:p>
            <a:endParaRPr lang="sl-SI">
              <a:latin typeface="Republika" panose="02000506040000020004" pitchFamily="2" charset="-18"/>
            </a:endParaRPr>
          </a:p>
        </p:txBody>
      </p:sp>
      <p:pic>
        <p:nvPicPr>
          <p:cNvPr id="4" name="Slika 3">
            <a:extLst>
              <a:ext uri="{FF2B5EF4-FFF2-40B4-BE49-F238E27FC236}">
                <a16:creationId xmlns:a16="http://schemas.microsoft.com/office/drawing/2014/main" id="{AD5D6141-B1C4-3342-10B4-3D485C0E447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7216" y="6033143"/>
            <a:ext cx="2689861" cy="564319"/>
          </a:xfrm>
          <a:prstGeom prst="rect">
            <a:avLst/>
          </a:prstGeom>
        </p:spPr>
      </p:pic>
      <p:pic>
        <p:nvPicPr>
          <p:cNvPr id="5" name="Picture 4" descr="Logo image name">
            <a:extLst>
              <a:ext uri="{FF2B5EF4-FFF2-40B4-BE49-F238E27FC236}">
                <a16:creationId xmlns:a16="http://schemas.microsoft.com/office/drawing/2014/main" id="{F963CC4E-4F15-A95D-0BA8-5F3430D9A3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29" y="6081245"/>
            <a:ext cx="1050232" cy="51621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Kolenski povezovalnik 6">
            <a:extLst>
              <a:ext uri="{FF2B5EF4-FFF2-40B4-BE49-F238E27FC236}">
                <a16:creationId xmlns:a16="http://schemas.microsoft.com/office/drawing/2014/main" id="{E06B6463-A983-3C70-7DB0-63BA7EF8912A}"/>
              </a:ext>
            </a:extLst>
          </p:cNvPr>
          <p:cNvCxnSpPr/>
          <p:nvPr/>
        </p:nvCxnSpPr>
        <p:spPr>
          <a:xfrm flipV="1">
            <a:off x="245807" y="304566"/>
            <a:ext cx="3736258" cy="2637408"/>
          </a:xfrm>
          <a:prstGeom prst="bentConnector3">
            <a:avLst>
              <a:gd name="adj1" fmla="val 0"/>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Kolenski povezovalnik 7">
            <a:extLst>
              <a:ext uri="{FF2B5EF4-FFF2-40B4-BE49-F238E27FC236}">
                <a16:creationId xmlns:a16="http://schemas.microsoft.com/office/drawing/2014/main" id="{BBB7082B-87B8-AA0B-203B-92881836D5F4}"/>
              </a:ext>
            </a:extLst>
          </p:cNvPr>
          <p:cNvCxnSpPr/>
          <p:nvPr/>
        </p:nvCxnSpPr>
        <p:spPr>
          <a:xfrm flipV="1">
            <a:off x="8514735" y="4197949"/>
            <a:ext cx="3342968" cy="2408904"/>
          </a:xfrm>
          <a:prstGeom prst="bentConnector3">
            <a:avLst>
              <a:gd name="adj1" fmla="val 100294"/>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aphicFrame>
        <p:nvGraphicFramePr>
          <p:cNvPr id="9" name="Tabela 8">
            <a:extLst>
              <a:ext uri="{FF2B5EF4-FFF2-40B4-BE49-F238E27FC236}">
                <a16:creationId xmlns:a16="http://schemas.microsoft.com/office/drawing/2014/main" id="{A09AAEB3-CBB7-4238-5E55-7366FB76665F}"/>
              </a:ext>
            </a:extLst>
          </p:cNvPr>
          <p:cNvGraphicFramePr>
            <a:graphicFrameLocks noGrp="1"/>
          </p:cNvGraphicFramePr>
          <p:nvPr>
            <p:extLst>
              <p:ext uri="{D42A27DB-BD31-4B8C-83A1-F6EECF244321}">
                <p14:modId xmlns:p14="http://schemas.microsoft.com/office/powerpoint/2010/main" val="3268966964"/>
              </p:ext>
            </p:extLst>
          </p:nvPr>
        </p:nvGraphicFramePr>
        <p:xfrm>
          <a:off x="316250" y="406873"/>
          <a:ext cx="11464414" cy="4605913"/>
        </p:xfrm>
        <a:graphic>
          <a:graphicData uri="http://schemas.openxmlformats.org/drawingml/2006/table">
            <a:tbl>
              <a:tblPr firstRow="1" firstCol="1" bandRow="1">
                <a:tableStyleId>{5C22544A-7EE6-4342-B048-85BDC9FD1C3A}</a:tableStyleId>
              </a:tblPr>
              <a:tblGrid>
                <a:gridCol w="561815">
                  <a:extLst>
                    <a:ext uri="{9D8B030D-6E8A-4147-A177-3AD203B41FA5}">
                      <a16:colId xmlns:a16="http://schemas.microsoft.com/office/drawing/2014/main" val="104111153"/>
                    </a:ext>
                  </a:extLst>
                </a:gridCol>
                <a:gridCol w="1964326">
                  <a:extLst>
                    <a:ext uri="{9D8B030D-6E8A-4147-A177-3AD203B41FA5}">
                      <a16:colId xmlns:a16="http://schemas.microsoft.com/office/drawing/2014/main" val="3762704826"/>
                    </a:ext>
                  </a:extLst>
                </a:gridCol>
                <a:gridCol w="8938273">
                  <a:extLst>
                    <a:ext uri="{9D8B030D-6E8A-4147-A177-3AD203B41FA5}">
                      <a16:colId xmlns:a16="http://schemas.microsoft.com/office/drawing/2014/main" val="2433503965"/>
                    </a:ext>
                  </a:extLst>
                </a:gridCol>
              </a:tblGrid>
              <a:tr h="491113">
                <a:tc>
                  <a:txBody>
                    <a:bodyPr/>
                    <a:lstStyle/>
                    <a:p>
                      <a:pPr>
                        <a:lnSpc>
                          <a:spcPct val="100000"/>
                        </a:lnSpc>
                        <a:spcBef>
                          <a:spcPts val="300"/>
                        </a:spcBef>
                        <a:spcAft>
                          <a:spcPts val="300"/>
                        </a:spcAft>
                      </a:pPr>
                      <a:r>
                        <a:rPr lang="sl-SI" sz="1800" noProof="0">
                          <a:effectLst/>
                          <a:latin typeface="Republika"/>
                        </a:rPr>
                        <a:t>CP</a:t>
                      </a:r>
                      <a:endParaRPr lang="sl-SI" sz="1800" noProof="0">
                        <a:effectLst/>
                        <a:latin typeface="Republika"/>
                        <a:ea typeface="Times New Roman" panose="02020603050405020304" pitchFamily="18" charset="0"/>
                        <a:cs typeface="Times New Roman" panose="02020603050405020304" pitchFamily="18" charset="0"/>
                      </a:endParaRPr>
                    </a:p>
                  </a:txBody>
                  <a:tcPr marL="65966" marR="65966" marT="0" marB="0"/>
                </a:tc>
                <a:tc>
                  <a:txBody>
                    <a:bodyPr/>
                    <a:lstStyle/>
                    <a:p>
                      <a:pPr>
                        <a:lnSpc>
                          <a:spcPct val="100000"/>
                        </a:lnSpc>
                        <a:spcBef>
                          <a:spcPts val="300"/>
                        </a:spcBef>
                        <a:spcAft>
                          <a:spcPts val="300"/>
                        </a:spcAft>
                      </a:pPr>
                      <a:r>
                        <a:rPr lang="sl-SI" sz="1800" cap="all" baseline="0" noProof="0">
                          <a:effectLst/>
                          <a:latin typeface="Republika"/>
                        </a:rPr>
                        <a:t>Naziv operacije</a:t>
                      </a:r>
                      <a:endParaRPr lang="sl-SI" sz="1800" cap="all" baseline="0" noProof="0">
                        <a:effectLst/>
                        <a:latin typeface="Republika"/>
                        <a:ea typeface="Times New Roman" panose="02020603050405020304" pitchFamily="18" charset="0"/>
                        <a:cs typeface="Times New Roman" panose="02020603050405020304" pitchFamily="18" charset="0"/>
                      </a:endParaRPr>
                    </a:p>
                  </a:txBody>
                  <a:tcPr marL="65966" marR="65966" marT="0" marB="0"/>
                </a:tc>
                <a:tc>
                  <a:txBody>
                    <a:bodyPr/>
                    <a:lstStyle/>
                    <a:p>
                      <a:pPr>
                        <a:lnSpc>
                          <a:spcPct val="100000"/>
                        </a:lnSpc>
                        <a:spcBef>
                          <a:spcPts val="300"/>
                        </a:spcBef>
                        <a:spcAft>
                          <a:spcPts val="300"/>
                        </a:spcAft>
                      </a:pPr>
                      <a:r>
                        <a:rPr lang="sl-SI" sz="1800" cap="all" baseline="0" noProof="0">
                          <a:effectLst/>
                          <a:latin typeface="Republika"/>
                        </a:rPr>
                        <a:t>Stanje</a:t>
                      </a:r>
                      <a:endParaRPr lang="sl-SI" sz="1800" cap="all" baseline="0" noProof="0">
                        <a:effectLst/>
                        <a:latin typeface="Republika"/>
                        <a:ea typeface="Times New Roman" panose="02020603050405020304" pitchFamily="18" charset="0"/>
                        <a:cs typeface="Times New Roman" panose="02020603050405020304" pitchFamily="18" charset="0"/>
                      </a:endParaRPr>
                    </a:p>
                  </a:txBody>
                  <a:tcPr marL="65966" marR="65966" marT="0" marB="0"/>
                </a:tc>
                <a:extLst>
                  <a:ext uri="{0D108BD9-81ED-4DB2-BD59-A6C34878D82A}">
                    <a16:rowId xmlns:a16="http://schemas.microsoft.com/office/drawing/2014/main" val="1231542633"/>
                  </a:ext>
                </a:extLst>
              </a:tr>
              <a:tr h="915208">
                <a:tc>
                  <a:txBody>
                    <a:bodyPr/>
                    <a:lstStyle/>
                    <a:p>
                      <a:pPr marL="0" algn="l" defTabSz="914400" rtl="0" eaLnBrk="1" latinLnBrk="0" hangingPunct="1">
                        <a:lnSpc>
                          <a:spcPct val="100000"/>
                        </a:lnSpc>
                        <a:spcBef>
                          <a:spcPts val="300"/>
                        </a:spcBef>
                        <a:spcAft>
                          <a:spcPts val="300"/>
                        </a:spcAft>
                      </a:pPr>
                      <a:r>
                        <a:rPr lang="en-US" sz="1800" b="1" kern="1200">
                          <a:solidFill>
                            <a:schemeClr val="lt1"/>
                          </a:solidFill>
                          <a:effectLst/>
                          <a:latin typeface="Republika" panose="02000506040000020004" pitchFamily="2" charset="-18"/>
                          <a:ea typeface="+mn-ea"/>
                          <a:cs typeface="+mn-cs"/>
                        </a:rPr>
                        <a:t>6</a:t>
                      </a:r>
                      <a:endParaRPr lang="sl-SI" sz="1800" b="1" kern="1200">
                        <a:solidFill>
                          <a:schemeClr val="lt1"/>
                        </a:solidFill>
                        <a:effectLst/>
                        <a:latin typeface="Republika"/>
                        <a:ea typeface="+mn-ea"/>
                        <a:cs typeface="+mn-cs"/>
                      </a:endParaRPr>
                    </a:p>
                  </a:txBody>
                  <a:tcPr marL="65966" marR="65966" marT="0" marB="0" anchor="ctr"/>
                </a:tc>
                <a:tc>
                  <a:txBody>
                    <a:bodyPr/>
                    <a:lstStyle/>
                    <a:p>
                      <a:pPr marL="0" algn="l" defTabSz="914400" rtl="0" eaLnBrk="1" latinLnBrk="0" hangingPunct="1">
                        <a:lnSpc>
                          <a:spcPct val="100000"/>
                        </a:lnSpc>
                        <a:spcBef>
                          <a:spcPts val="0"/>
                        </a:spcBef>
                        <a:spcAft>
                          <a:spcPts val="300"/>
                        </a:spcAft>
                      </a:pPr>
                      <a:r>
                        <a:rPr lang="sl-SI" sz="1800" b="1" kern="1200" noProof="0">
                          <a:solidFill>
                            <a:schemeClr val="dk1"/>
                          </a:solidFill>
                          <a:effectLst>
                            <a:outerShdw blurRad="38100" dist="38100" dir="2700000" algn="tl">
                              <a:srgbClr val="000000">
                                <a:alpha val="43137"/>
                              </a:srgbClr>
                            </a:outerShdw>
                          </a:effectLst>
                          <a:latin typeface="Republika"/>
                          <a:ea typeface="+mn-ea"/>
                          <a:cs typeface="+mn-cs"/>
                        </a:rPr>
                        <a:t>Preobrazbo sistema daljinskega ogrevanja Šaleške doline</a:t>
                      </a:r>
                    </a:p>
                  </a:txBody>
                  <a:tcPr marL="65966" marR="65966" marT="0" marB="0"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sl-SI" sz="1800" noProof="0">
                        <a:effectLst/>
                        <a:latin typeface="Republika" panose="02000506040000020004" pitchFamily="2" charset="-18"/>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sl-SI" sz="1800" noProof="0">
                          <a:effectLst/>
                          <a:latin typeface="Republika" panose="02000506040000020004" pitchFamily="2" charset="-18"/>
                          <a:cs typeface="Calibri" panose="020F0502020204030204" pitchFamily="34" charset="0"/>
                        </a:rPr>
                        <a:t>Odločitev o podpori izdana 27. 5. 2025.</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sl-SI" sz="1800" noProof="0">
                        <a:effectLst/>
                        <a:latin typeface="Republika" panose="02000506040000020004" pitchFamily="2" charset="-18"/>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sl-SI" sz="1800" noProof="0">
                          <a:effectLst/>
                          <a:latin typeface="Republika" panose="02000506040000020004" pitchFamily="2" charset="-18"/>
                          <a:cs typeface="Calibri" panose="020F0502020204030204" pitchFamily="34" charset="0"/>
                        </a:rPr>
                        <a:t>Načrtovani stroški operacije znašajo 30.268.131,13 EUR; podpora Evropske unije 19.910.463,67 EUR in  nacionalni prispevek, zagotovljen iz državnega proračuna v višini 3.513.611,24 EUR.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sl-SI" sz="1800" noProof="0">
                        <a:effectLst/>
                        <a:latin typeface="Republika" panose="02000506040000020004" pitchFamily="2" charset="-18"/>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pl-PL" sz="1800" noProof="0">
                          <a:effectLst/>
                          <a:latin typeface="Republika" panose="02000506040000020004" pitchFamily="2" charset="-18"/>
                          <a:ea typeface="Times New Roman" panose="02020603050405020304" pitchFamily="18" charset="0"/>
                          <a:cs typeface="Calibri" panose="020F0502020204030204" pitchFamily="34" charset="0"/>
                        </a:rPr>
                        <a:t>Obdobje upravičenosti izdatkov: od 1. 7. 2023 do 31. 12. 2028.</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pl-PL" sz="1800" noProof="0">
                        <a:effectLst/>
                        <a:latin typeface="Republika" panose="02000506040000020004" pitchFamily="2" charset="-18"/>
                        <a:ea typeface="Times New Roman" panose="02020603050405020304" pitchFamily="18" charset="0"/>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sl-SI" sz="1800" noProof="0">
                          <a:effectLst/>
                          <a:latin typeface="Republika" panose="02000506040000020004" pitchFamily="2" charset="-18"/>
                          <a:cs typeface="Calibri" panose="020F0502020204030204" pitchFamily="34" charset="0"/>
                        </a:rPr>
                        <a:t>Podpisane pogodbe z izvajalci za aktivnosti Posodobitev toplotnih postaj s pripadajočim omrežjem   ter  Obnova izolacij in podporja na distribucijskem omrežju. Dela aktivno potekajo.</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sl-SI" sz="1800" noProof="0">
                        <a:effectLst/>
                        <a:latin typeface="Republika" panose="02000506040000020004" pitchFamily="2" charset="-18"/>
                        <a:cs typeface="Calibri" panose="020F0502020204030204" pitchFamily="34" charset="0"/>
                      </a:endParaRPr>
                    </a:p>
                    <a:p>
                      <a:pPr marL="0" marR="0" lvl="0" indent="0" algn="just" rtl="0" eaLnBrk="1" fontAlgn="auto" latinLnBrk="0" hangingPunct="1">
                        <a:lnSpc>
                          <a:spcPct val="100000"/>
                        </a:lnSpc>
                        <a:spcBef>
                          <a:spcPts val="0"/>
                        </a:spcBef>
                        <a:spcAft>
                          <a:spcPts val="0"/>
                        </a:spcAft>
                        <a:buClrTx/>
                        <a:buSzTx/>
                        <a:buFontTx/>
                        <a:buNone/>
                      </a:pPr>
                      <a:r>
                        <a:rPr lang="sl-SI" sz="1800" noProof="0">
                          <a:effectLst/>
                          <a:latin typeface="Republika"/>
                          <a:ea typeface="Times New Roman" panose="02020603050405020304" pitchFamily="18" charset="0"/>
                          <a:cs typeface="Calibri"/>
                        </a:rPr>
                        <a:t>Podpisana pogodba o sofinanciranju, izplačani oziroma odobreni ZZI v višini 1.503.957,55 EUR.</a:t>
                      </a:r>
                      <a:endParaRPr lang="pl-PL" sz="1800" noProof="0">
                        <a:effectLst/>
                        <a:latin typeface="Republika"/>
                        <a:ea typeface="Times New Roman" panose="02020603050405020304" pitchFamily="18" charset="0"/>
                        <a:cs typeface="Calibri"/>
                      </a:endParaRPr>
                    </a:p>
                  </a:txBody>
                  <a:tcPr marL="65966" marR="65966" marT="0" marB="0" anchor="ctr"/>
                </a:tc>
                <a:extLst>
                  <a:ext uri="{0D108BD9-81ED-4DB2-BD59-A6C34878D82A}">
                    <a16:rowId xmlns:a16="http://schemas.microsoft.com/office/drawing/2014/main" val="1699635211"/>
                  </a:ext>
                </a:extLst>
              </a:tr>
            </a:tbl>
          </a:graphicData>
        </a:graphic>
      </p:graphicFrame>
    </p:spTree>
    <p:extLst>
      <p:ext uri="{BB962C8B-B14F-4D97-AF65-F5344CB8AC3E}">
        <p14:creationId xmlns:p14="http://schemas.microsoft.com/office/powerpoint/2010/main" val="9415880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AB2BBB-930F-5E0A-3D9B-69AE010519ED}"/>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3EEE718D-9108-51E9-11BA-EFB65380BB5A}"/>
              </a:ext>
            </a:extLst>
          </p:cNvPr>
          <p:cNvSpPr>
            <a:spLocks noGrp="1"/>
          </p:cNvSpPr>
          <p:nvPr>
            <p:ph type="title"/>
          </p:nvPr>
        </p:nvSpPr>
        <p:spPr>
          <a:xfrm>
            <a:off x="838200" y="704130"/>
            <a:ext cx="10515600" cy="382244"/>
          </a:xfrm>
        </p:spPr>
        <p:txBody>
          <a:bodyPr>
            <a:normAutofit fontScale="90000"/>
          </a:bodyPr>
          <a:lstStyle/>
          <a:p>
            <a:r>
              <a:rPr lang="sl-SI" sz="3100" b="1">
                <a:solidFill>
                  <a:schemeClr val="accent5">
                    <a:lumMod val="75000"/>
                  </a:schemeClr>
                </a:solidFill>
                <a:effectLst>
                  <a:outerShdw blurRad="38100" dist="38100" dir="2700000" algn="tl">
                    <a:srgbClr val="000000">
                      <a:alpha val="43137"/>
                    </a:srgbClr>
                  </a:outerShdw>
                </a:effectLst>
                <a:latin typeface="Republika" panose="02000506040000020004" pitchFamily="2" charset="-18"/>
                <a:cs typeface="Times New Roman" panose="02020603050405020304" pitchFamily="18" charset="0"/>
              </a:rPr>
              <a:t>Vrednotenje izvajanja PEKP 2021-2027</a:t>
            </a:r>
            <a:br>
              <a:rPr lang="sl-SI" sz="2800" b="1">
                <a:solidFill>
                  <a:schemeClr val="accent5">
                    <a:lumMod val="75000"/>
                  </a:schemeClr>
                </a:solidFill>
                <a:latin typeface="Republika" panose="02000506040000020004" pitchFamily="2" charset="-18"/>
                <a:cs typeface="Times New Roman" panose="02020603050405020304" pitchFamily="18" charset="0"/>
              </a:rPr>
            </a:br>
            <a:endParaRPr lang="sl-SI" sz="2800">
              <a:solidFill>
                <a:srgbClr val="034EA2"/>
              </a:solidFill>
              <a:effectLst>
                <a:outerShdw blurRad="38100" dist="38100" dir="2700000" algn="tl">
                  <a:srgbClr val="000000">
                    <a:alpha val="43137"/>
                  </a:srgbClr>
                </a:outerShdw>
              </a:effectLst>
            </a:endParaRPr>
          </a:p>
        </p:txBody>
      </p:sp>
      <p:sp>
        <p:nvSpPr>
          <p:cNvPr id="3" name="Označba mesta vsebine 2">
            <a:extLst>
              <a:ext uri="{FF2B5EF4-FFF2-40B4-BE49-F238E27FC236}">
                <a16:creationId xmlns:a16="http://schemas.microsoft.com/office/drawing/2014/main" id="{DBBEE8B8-B1E2-FF70-54CE-B31B5ADBDF18}"/>
              </a:ext>
            </a:extLst>
          </p:cNvPr>
          <p:cNvSpPr>
            <a:spLocks noGrp="1"/>
          </p:cNvSpPr>
          <p:nvPr>
            <p:ph idx="1"/>
          </p:nvPr>
        </p:nvSpPr>
        <p:spPr>
          <a:xfrm>
            <a:off x="838199" y="1283516"/>
            <a:ext cx="10845271" cy="4894097"/>
          </a:xfrm>
        </p:spPr>
        <p:txBody>
          <a:bodyPr>
            <a:normAutofit/>
          </a:bodyPr>
          <a:lstStyle/>
          <a:p>
            <a:pPr marL="457200" lvl="1" indent="0" algn="ctr">
              <a:lnSpc>
                <a:spcPct val="107000"/>
              </a:lnSpc>
              <a:spcAft>
                <a:spcPts val="800"/>
              </a:spcAft>
              <a:buNone/>
            </a:pPr>
            <a:r>
              <a:rPr lang="sl-SI" b="1">
                <a:solidFill>
                  <a:schemeClr val="accent5">
                    <a:lumMod val="75000"/>
                  </a:schemeClr>
                </a:solidFill>
                <a:latin typeface="Republika" panose="02000506040000020004" pitchFamily="2" charset="-18"/>
                <a:cs typeface="Times New Roman" panose="02020603050405020304" pitchFamily="18" charset="0"/>
              </a:rPr>
              <a:t>AKTIVNOSTI</a:t>
            </a:r>
          </a:p>
          <a:p>
            <a:pPr marL="457200" lvl="1" indent="0" algn="ctr">
              <a:lnSpc>
                <a:spcPct val="107000"/>
              </a:lnSpc>
              <a:spcAft>
                <a:spcPts val="800"/>
              </a:spcAft>
              <a:buNone/>
            </a:pPr>
            <a:endParaRPr lang="sl-SI" sz="500" b="1">
              <a:solidFill>
                <a:schemeClr val="accent5">
                  <a:lumMod val="75000"/>
                </a:schemeClr>
              </a:solidFill>
              <a:latin typeface="Republika" panose="02000506040000020004" pitchFamily="2" charset="-18"/>
              <a:cs typeface="Times New Roman" panose="02020603050405020304" pitchFamily="18" charset="0"/>
            </a:endParaRPr>
          </a:p>
          <a:p>
            <a:pPr lvl="0" algn="just">
              <a:lnSpc>
                <a:spcPct val="107000"/>
              </a:lnSpc>
            </a:pPr>
            <a:r>
              <a:rPr lang="sl-SI" sz="2000">
                <a:latin typeface="Republika" panose="02000506040000020004" pitchFamily="2" charset="-18"/>
              </a:rPr>
              <a:t>udeležba na delovnih srečanjih oz. sestankih: DG </a:t>
            </a:r>
            <a:r>
              <a:rPr lang="sl-SI" sz="2000" err="1">
                <a:latin typeface="Republika" panose="02000506040000020004" pitchFamily="2" charset="-18"/>
              </a:rPr>
              <a:t>REGIO‘s</a:t>
            </a:r>
            <a:r>
              <a:rPr lang="sl-SI" sz="2000">
                <a:latin typeface="Republika" panose="02000506040000020004" pitchFamily="2" charset="-18"/>
              </a:rPr>
              <a:t> </a:t>
            </a:r>
            <a:r>
              <a:rPr lang="sl-SI" sz="2000" err="1">
                <a:latin typeface="Republika" panose="02000506040000020004" pitchFamily="2" charset="-18"/>
              </a:rPr>
              <a:t>Evaluation</a:t>
            </a:r>
            <a:r>
              <a:rPr lang="sl-SI" sz="2000">
                <a:latin typeface="Republika" panose="02000506040000020004" pitchFamily="2" charset="-18"/>
              </a:rPr>
              <a:t> </a:t>
            </a:r>
            <a:r>
              <a:rPr lang="sl-SI" sz="2000" err="1">
                <a:latin typeface="Republika" panose="02000506040000020004" pitchFamily="2" charset="-18"/>
              </a:rPr>
              <a:t>Network</a:t>
            </a:r>
            <a:r>
              <a:rPr lang="sl-SI" sz="2000">
                <a:latin typeface="Republika" panose="02000506040000020004" pitchFamily="2" charset="-18"/>
              </a:rPr>
              <a:t>, </a:t>
            </a:r>
            <a:r>
              <a:rPr lang="en-US" sz="2000">
                <a:latin typeface="Republika" panose="02000506040000020004" pitchFamily="2" charset="-18"/>
              </a:rPr>
              <a:t>ESF+ Evaluation Partnership</a:t>
            </a:r>
            <a:r>
              <a:rPr lang="sl-SI" sz="2000">
                <a:latin typeface="Republika" panose="02000506040000020004" pitchFamily="2" charset="-18"/>
              </a:rPr>
              <a:t>, Data </a:t>
            </a:r>
            <a:r>
              <a:rPr lang="sl-SI" sz="2000" err="1">
                <a:latin typeface="Republika" panose="02000506040000020004" pitchFamily="2" charset="-18"/>
              </a:rPr>
              <a:t>Network</a:t>
            </a:r>
            <a:endParaRPr lang="sl-SI" sz="2000">
              <a:latin typeface="Republika" panose="02000506040000020004" pitchFamily="2" charset="-18"/>
            </a:endParaRPr>
          </a:p>
          <a:p>
            <a:pPr lvl="0" algn="just">
              <a:lnSpc>
                <a:spcPct val="107000"/>
              </a:lnSpc>
            </a:pPr>
            <a:r>
              <a:rPr lang="sl-SI" sz="2000">
                <a:latin typeface="Republika" panose="02000506040000020004" pitchFamily="2" charset="-18"/>
              </a:rPr>
              <a:t>nov modul za vrednotenja v IS e-MA</a:t>
            </a:r>
          </a:p>
          <a:p>
            <a:pPr algn="just">
              <a:lnSpc>
                <a:spcPct val="107000"/>
              </a:lnSpc>
            </a:pPr>
            <a:r>
              <a:rPr lang="sl-SI" sz="2000">
                <a:latin typeface="Republika" panose="02000506040000020004" pitchFamily="2" charset="-18"/>
              </a:rPr>
              <a:t>sodelovanje pri postopkih za pripravo študije: Ocena tržne vrzeli na področju odkupov s strani zaposlenih in predlog oblikovanja FI</a:t>
            </a:r>
          </a:p>
          <a:p>
            <a:pPr lvl="0" algn="just">
              <a:lnSpc>
                <a:spcPct val="107000"/>
              </a:lnSpc>
            </a:pPr>
            <a:r>
              <a:rPr lang="sl-SI" sz="2000">
                <a:latin typeface="Republika" panose="02000506040000020004" pitchFamily="2" charset="-18"/>
              </a:rPr>
              <a:t>Interdisciplinarna posvetovalna skupina za vrednotenje izvajanja PEKP 2021-2027 in </a:t>
            </a:r>
            <a:r>
              <a:rPr lang="sl-SI" sz="2000" err="1">
                <a:latin typeface="Republika" panose="02000506040000020004" pitchFamily="2" charset="-18"/>
              </a:rPr>
              <a:t>OzS</a:t>
            </a:r>
            <a:r>
              <a:rPr lang="sl-SI" sz="2000">
                <a:latin typeface="Republika" panose="02000506040000020004" pitchFamily="2" charset="-18"/>
              </a:rPr>
              <a:t> potrdila LNV 2026 (februar/marec 2025)</a:t>
            </a:r>
          </a:p>
          <a:p>
            <a:pPr lvl="1" algn="just">
              <a:lnSpc>
                <a:spcPct val="107000"/>
              </a:lnSpc>
              <a:buFont typeface="Wingdings" panose="05000000000000000000" pitchFamily="2" charset="2"/>
              <a:buChar char="ü"/>
            </a:pPr>
            <a:r>
              <a:rPr lang="sl-SI" sz="2000">
                <a:solidFill>
                  <a:srgbClr val="0070C0"/>
                </a:solidFill>
                <a:latin typeface="Republika" panose="02000506040000020004" pitchFamily="2" charset="-18"/>
              </a:rPr>
              <a:t>potrjen Letni načrt vrednotenj 2026 </a:t>
            </a:r>
            <a:endParaRPr lang="sl-SI" sz="2000">
              <a:latin typeface="Republika" panose="02000506040000020004" pitchFamily="2" charset="-18"/>
            </a:endParaRPr>
          </a:p>
          <a:p>
            <a:pPr lvl="0" algn="just">
              <a:lnSpc>
                <a:spcPct val="107000"/>
              </a:lnSpc>
            </a:pPr>
            <a:r>
              <a:rPr lang="sl-SI" sz="2000">
                <a:latin typeface="Republika" panose="02000506040000020004" pitchFamily="2" charset="-18"/>
              </a:rPr>
              <a:t>predstavitev področja vrednotenj v kohezijski politiki</a:t>
            </a:r>
          </a:p>
          <a:p>
            <a:pPr marL="0" lvl="0" indent="0" algn="just">
              <a:lnSpc>
                <a:spcPct val="107000"/>
              </a:lnSpc>
              <a:buNone/>
            </a:pPr>
            <a:endParaRPr lang="sl-SI" sz="2000"/>
          </a:p>
          <a:p>
            <a:pPr marL="457200" lvl="1" indent="0">
              <a:lnSpc>
                <a:spcPct val="107000"/>
              </a:lnSpc>
              <a:spcAft>
                <a:spcPts val="800"/>
              </a:spcAft>
              <a:buNone/>
            </a:pPr>
            <a:endParaRPr lang="sl-SI" sz="2400"/>
          </a:p>
          <a:p>
            <a:pPr marL="457200" lvl="1" indent="0">
              <a:lnSpc>
                <a:spcPct val="107000"/>
              </a:lnSpc>
              <a:spcAft>
                <a:spcPts val="800"/>
              </a:spcAft>
              <a:buNone/>
            </a:pPr>
            <a:endParaRPr lang="sl-SI" b="1">
              <a:latin typeface="Republika" panose="02000506040000020004" pitchFamily="2" charset="-18"/>
              <a:cs typeface="Times New Roman" panose="02020603050405020304" pitchFamily="18" charset="0"/>
            </a:endParaRPr>
          </a:p>
          <a:p>
            <a:pPr lvl="1">
              <a:lnSpc>
                <a:spcPct val="107000"/>
              </a:lnSpc>
              <a:spcAft>
                <a:spcPts val="800"/>
              </a:spcAft>
              <a:buFontTx/>
              <a:buChar char="-"/>
            </a:pPr>
            <a:endParaRPr lang="sl-SI" b="1">
              <a:latin typeface="Republika" panose="02000506040000020004" pitchFamily="2" charset="-18"/>
              <a:cs typeface="Times New Roman" panose="02020603050405020304" pitchFamily="18" charset="0"/>
            </a:endParaRPr>
          </a:p>
        </p:txBody>
      </p:sp>
      <p:pic>
        <p:nvPicPr>
          <p:cNvPr id="4" name="Slika 3">
            <a:extLst>
              <a:ext uri="{FF2B5EF4-FFF2-40B4-BE49-F238E27FC236}">
                <a16:creationId xmlns:a16="http://schemas.microsoft.com/office/drawing/2014/main" id="{5A7107F1-AC02-74AB-FE38-E2CBE94D72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7216" y="6033143"/>
            <a:ext cx="2689861" cy="564319"/>
          </a:xfrm>
          <a:prstGeom prst="rect">
            <a:avLst/>
          </a:prstGeom>
        </p:spPr>
      </p:pic>
      <p:pic>
        <p:nvPicPr>
          <p:cNvPr id="5" name="Picture 4" descr="Logo image name">
            <a:extLst>
              <a:ext uri="{FF2B5EF4-FFF2-40B4-BE49-F238E27FC236}">
                <a16:creationId xmlns:a16="http://schemas.microsoft.com/office/drawing/2014/main" id="{F913C9F5-2A9D-349D-CC1B-1B45D1A3E7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29" y="6081245"/>
            <a:ext cx="1050232" cy="51621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Kolenski povezovalnik 6">
            <a:extLst>
              <a:ext uri="{FF2B5EF4-FFF2-40B4-BE49-F238E27FC236}">
                <a16:creationId xmlns:a16="http://schemas.microsoft.com/office/drawing/2014/main" id="{1452C327-7DF7-9C77-111E-AD09842BAEE8}"/>
              </a:ext>
            </a:extLst>
          </p:cNvPr>
          <p:cNvCxnSpPr/>
          <p:nvPr/>
        </p:nvCxnSpPr>
        <p:spPr>
          <a:xfrm flipV="1">
            <a:off x="245807" y="304566"/>
            <a:ext cx="3736258" cy="2637408"/>
          </a:xfrm>
          <a:prstGeom prst="bentConnector3">
            <a:avLst>
              <a:gd name="adj1" fmla="val 0"/>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Kolenski povezovalnik 7">
            <a:extLst>
              <a:ext uri="{FF2B5EF4-FFF2-40B4-BE49-F238E27FC236}">
                <a16:creationId xmlns:a16="http://schemas.microsoft.com/office/drawing/2014/main" id="{542E2AB8-BFD4-C7EF-1316-F62BAF1BE76E}"/>
              </a:ext>
            </a:extLst>
          </p:cNvPr>
          <p:cNvCxnSpPr/>
          <p:nvPr/>
        </p:nvCxnSpPr>
        <p:spPr>
          <a:xfrm flipV="1">
            <a:off x="8514735" y="4197949"/>
            <a:ext cx="3342968" cy="2408904"/>
          </a:xfrm>
          <a:prstGeom prst="bentConnector3">
            <a:avLst>
              <a:gd name="adj1" fmla="val 100294"/>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24016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6B1A8D-9A09-F3DE-A14F-8C607A9D1620}"/>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B101DEE0-2089-C312-AE72-A3DF6A7EFB80}"/>
              </a:ext>
            </a:extLst>
          </p:cNvPr>
          <p:cNvSpPr>
            <a:spLocks noGrp="1"/>
          </p:cNvSpPr>
          <p:nvPr>
            <p:ph type="title"/>
          </p:nvPr>
        </p:nvSpPr>
        <p:spPr>
          <a:xfrm>
            <a:off x="849506" y="357012"/>
            <a:ext cx="10504293" cy="564319"/>
          </a:xfrm>
        </p:spPr>
        <p:txBody>
          <a:bodyPr>
            <a:normAutofit fontScale="90000"/>
          </a:bodyPr>
          <a:lstStyle/>
          <a:p>
            <a:r>
              <a:rPr lang="sl-SI" sz="3100" b="1">
                <a:solidFill>
                  <a:schemeClr val="accent5">
                    <a:lumMod val="75000"/>
                  </a:schemeClr>
                </a:solidFill>
                <a:effectLst>
                  <a:outerShdw blurRad="38100" dist="38100" dir="2700000" algn="tl">
                    <a:srgbClr val="000000">
                      <a:alpha val="43137"/>
                    </a:srgbClr>
                  </a:outerShdw>
                </a:effectLst>
                <a:latin typeface="Republika" panose="02000506040000020004" pitchFamily="2" charset="-18"/>
                <a:cs typeface="Times New Roman" panose="02020603050405020304" pitchFamily="18" charset="0"/>
              </a:rPr>
              <a:t>Vrednotenje izvajanja </a:t>
            </a:r>
            <a:r>
              <a:rPr lang="sl-SI" sz="3100">
                <a:solidFill>
                  <a:srgbClr val="034EA2"/>
                </a:solidFill>
                <a:effectLst>
                  <a:outerShdw blurRad="38100" dist="38100" dir="2700000" algn="tl">
                    <a:srgbClr val="000000">
                      <a:alpha val="43137"/>
                    </a:srgbClr>
                  </a:outerShdw>
                </a:effectLst>
                <a:latin typeface="Republika" panose="02000506040000020004" pitchFamily="2" charset="-18"/>
              </a:rPr>
              <a:t>PEKP</a:t>
            </a:r>
            <a:r>
              <a:rPr lang="sl-SI" sz="3100" b="1">
                <a:solidFill>
                  <a:schemeClr val="accent5">
                    <a:lumMod val="75000"/>
                  </a:schemeClr>
                </a:solidFill>
                <a:effectLst>
                  <a:outerShdw blurRad="38100" dist="38100" dir="2700000" algn="tl">
                    <a:srgbClr val="000000">
                      <a:alpha val="43137"/>
                    </a:srgbClr>
                  </a:outerShdw>
                </a:effectLst>
                <a:latin typeface="Republika" panose="02000506040000020004" pitchFamily="2" charset="-18"/>
                <a:cs typeface="Times New Roman" panose="02020603050405020304" pitchFamily="18" charset="0"/>
              </a:rPr>
              <a:t> 2021-2027 - </a:t>
            </a:r>
            <a:r>
              <a:rPr lang="sl-SI" sz="2800" b="1">
                <a:solidFill>
                  <a:schemeClr val="accent5">
                    <a:lumMod val="75000"/>
                  </a:schemeClr>
                </a:solidFill>
                <a:latin typeface="Republika" panose="02000506040000020004" pitchFamily="2" charset="-18"/>
                <a:cs typeface="Times New Roman" panose="02020603050405020304" pitchFamily="18" charset="0"/>
              </a:rPr>
              <a:t>AKTIVNOSTI V IZVAJANJU</a:t>
            </a:r>
            <a:endParaRPr lang="sl-SI" sz="2800">
              <a:solidFill>
                <a:srgbClr val="034EA2"/>
              </a:solidFill>
              <a:effectLst>
                <a:outerShdw blurRad="38100" dist="38100" dir="2700000" algn="tl">
                  <a:srgbClr val="000000">
                    <a:alpha val="43137"/>
                  </a:srgbClr>
                </a:outerShdw>
              </a:effectLst>
            </a:endParaRPr>
          </a:p>
        </p:txBody>
      </p:sp>
      <p:sp>
        <p:nvSpPr>
          <p:cNvPr id="3" name="Označba mesta vsebine 2">
            <a:extLst>
              <a:ext uri="{FF2B5EF4-FFF2-40B4-BE49-F238E27FC236}">
                <a16:creationId xmlns:a16="http://schemas.microsoft.com/office/drawing/2014/main" id="{94FE53BF-56FC-BB30-9379-B1600AB03C3E}"/>
              </a:ext>
            </a:extLst>
          </p:cNvPr>
          <p:cNvSpPr>
            <a:spLocks noGrp="1"/>
          </p:cNvSpPr>
          <p:nvPr>
            <p:ph idx="1"/>
          </p:nvPr>
        </p:nvSpPr>
        <p:spPr>
          <a:xfrm>
            <a:off x="403424" y="1145137"/>
            <a:ext cx="11257935" cy="4962777"/>
          </a:xfrm>
        </p:spPr>
        <p:txBody>
          <a:bodyPr>
            <a:normAutofit fontScale="32500" lnSpcReduction="20000"/>
          </a:bodyPr>
          <a:lstStyle/>
          <a:p>
            <a:pPr marL="360363" lvl="1">
              <a:lnSpc>
                <a:spcPct val="107000"/>
              </a:lnSpc>
              <a:spcAft>
                <a:spcPts val="800"/>
              </a:spcAft>
              <a:buFont typeface="Wingdings" panose="05000000000000000000" pitchFamily="2" charset="2"/>
              <a:buChar char="ü"/>
            </a:pPr>
            <a:r>
              <a:rPr lang="sl-SI" sz="7400" b="1">
                <a:solidFill>
                  <a:schemeClr val="accent6"/>
                </a:solidFill>
                <a:latin typeface="Republika" panose="02000506040000020004" pitchFamily="2" charset="-18"/>
                <a:cs typeface="Times New Roman" panose="02020603050405020304" pitchFamily="18" charset="0"/>
              </a:rPr>
              <a:t>aktivnosti v teku</a:t>
            </a:r>
          </a:p>
          <a:p>
            <a:pPr marL="360363" lvl="1">
              <a:lnSpc>
                <a:spcPct val="107000"/>
              </a:lnSpc>
              <a:spcAft>
                <a:spcPts val="800"/>
              </a:spcAft>
              <a:buFont typeface="Wingdings" panose="05000000000000000000" pitchFamily="2" charset="2"/>
              <a:buChar char="ü"/>
            </a:pPr>
            <a:r>
              <a:rPr lang="sl-SI" sz="5900">
                <a:solidFill>
                  <a:schemeClr val="accent5">
                    <a:lumMod val="75000"/>
                  </a:schemeClr>
                </a:solidFill>
                <a:highlight>
                  <a:srgbClr val="EAF4E4"/>
                </a:highlight>
                <a:latin typeface="Republika" panose="02000506040000020004" pitchFamily="2" charset="-18"/>
                <a:cs typeface="Times New Roman" panose="02020603050405020304" pitchFamily="18" charset="0"/>
              </a:rPr>
              <a:t> Vrednotenje ukrepov za Specifični cilj 1.3: Krepitev trajnostne rasti in konkurenčnosti MSP ter ustvarjanje delovnih mest v MSP, vključno s produktivnimi naložbami</a:t>
            </a:r>
            <a:r>
              <a:rPr lang="sl-SI" sz="5900">
                <a:solidFill>
                  <a:schemeClr val="accent5">
                    <a:lumMod val="75000"/>
                  </a:schemeClr>
                </a:solidFill>
                <a:latin typeface="Republika" panose="02000506040000020004" pitchFamily="2" charset="-18"/>
                <a:cs typeface="Times New Roman" panose="02020603050405020304" pitchFamily="18" charset="0"/>
              </a:rPr>
              <a:t> </a:t>
            </a:r>
          </a:p>
          <a:p>
            <a:pPr marL="131763" lvl="1" indent="0">
              <a:lnSpc>
                <a:spcPct val="107000"/>
              </a:lnSpc>
              <a:spcAft>
                <a:spcPts val="800"/>
              </a:spcAft>
              <a:buNone/>
            </a:pPr>
            <a:r>
              <a:rPr lang="sl-SI" sz="5900">
                <a:solidFill>
                  <a:schemeClr val="accent5">
                    <a:lumMod val="75000"/>
                  </a:schemeClr>
                </a:solidFill>
                <a:latin typeface="Republika" panose="02000506040000020004" pitchFamily="2" charset="-18"/>
                <a:cs typeface="Times New Roman" panose="02020603050405020304" pitchFamily="18" charset="0"/>
              </a:rPr>
              <a:t> </a:t>
            </a:r>
            <a:r>
              <a:rPr lang="sl-SI" sz="4900">
                <a:solidFill>
                  <a:schemeClr val="accent5">
                    <a:lumMod val="75000"/>
                  </a:schemeClr>
                </a:solidFill>
                <a:latin typeface="Republika" panose="02000506040000020004" pitchFamily="2" charset="-18"/>
                <a:cs typeface="Times New Roman" panose="02020603050405020304" pitchFamily="18" charset="0"/>
              </a:rPr>
              <a:t>V izvajanju. Vmesno poročilo 16. 3. 2026, predviden zaključek 14. 7. 2026.</a:t>
            </a:r>
          </a:p>
          <a:p>
            <a:pPr marL="131763" lvl="1" indent="0">
              <a:lnSpc>
                <a:spcPct val="107000"/>
              </a:lnSpc>
              <a:spcAft>
                <a:spcPts val="800"/>
              </a:spcAft>
              <a:buNone/>
            </a:pPr>
            <a:endParaRPr lang="sl-SI" sz="4900">
              <a:solidFill>
                <a:schemeClr val="accent5">
                  <a:lumMod val="75000"/>
                </a:schemeClr>
              </a:solidFill>
              <a:latin typeface="Republika" panose="02000506040000020004" pitchFamily="2" charset="-18"/>
              <a:cs typeface="Times New Roman" panose="02020603050405020304" pitchFamily="18" charset="0"/>
            </a:endParaRPr>
          </a:p>
          <a:p>
            <a:pPr marL="360363" lvl="1">
              <a:lnSpc>
                <a:spcPct val="107000"/>
              </a:lnSpc>
              <a:spcAft>
                <a:spcPts val="800"/>
              </a:spcAft>
              <a:buFont typeface="Wingdings" panose="05000000000000000000" pitchFamily="2" charset="2"/>
              <a:buChar char="ü"/>
            </a:pPr>
            <a:r>
              <a:rPr lang="sl-SI" sz="5900">
                <a:solidFill>
                  <a:schemeClr val="accent5">
                    <a:lumMod val="75000"/>
                  </a:schemeClr>
                </a:solidFill>
                <a:highlight>
                  <a:srgbClr val="EAF4E4"/>
                </a:highlight>
                <a:latin typeface="Republika" panose="02000506040000020004" pitchFamily="2" charset="-18"/>
                <a:cs typeface="Times New Roman" panose="02020603050405020304" pitchFamily="18" charset="0"/>
              </a:rPr>
              <a:t>Vrednotenje prispevkov operativnih programov za izvajanje evropske kohezijske politike v obdobjih 2014-2020 in 2021-2027 k nacionalnim ciljem Strategije Digitalna Slovenija 2030 </a:t>
            </a:r>
          </a:p>
          <a:p>
            <a:pPr marL="131763" lvl="1" indent="0">
              <a:lnSpc>
                <a:spcPct val="107000"/>
              </a:lnSpc>
              <a:spcAft>
                <a:spcPts val="800"/>
              </a:spcAft>
              <a:buNone/>
            </a:pPr>
            <a:r>
              <a:rPr lang="sl-SI" sz="4900">
                <a:solidFill>
                  <a:schemeClr val="accent5">
                    <a:lumMod val="75000"/>
                  </a:schemeClr>
                </a:solidFill>
                <a:latin typeface="Republika" panose="02000506040000020004" pitchFamily="2" charset="-18"/>
                <a:cs typeface="Times New Roman" panose="02020603050405020304" pitchFamily="18" charset="0"/>
              </a:rPr>
              <a:t>Izbor izvajalca.</a:t>
            </a:r>
          </a:p>
          <a:p>
            <a:pPr marL="131763" lvl="1" indent="0">
              <a:lnSpc>
                <a:spcPct val="107000"/>
              </a:lnSpc>
              <a:spcAft>
                <a:spcPts val="800"/>
              </a:spcAft>
              <a:buNone/>
            </a:pPr>
            <a:endParaRPr lang="sl-SI" sz="5900">
              <a:solidFill>
                <a:schemeClr val="accent5">
                  <a:lumMod val="75000"/>
                </a:schemeClr>
              </a:solidFill>
              <a:latin typeface="Republika" panose="02000506040000020004" pitchFamily="2" charset="-18"/>
              <a:cs typeface="Times New Roman" panose="02020603050405020304" pitchFamily="18" charset="0"/>
            </a:endParaRPr>
          </a:p>
          <a:p>
            <a:pPr marL="360363" lvl="1">
              <a:lnSpc>
                <a:spcPct val="107000"/>
              </a:lnSpc>
              <a:spcAft>
                <a:spcPts val="800"/>
              </a:spcAft>
              <a:buFont typeface="Wingdings" panose="05000000000000000000" pitchFamily="2" charset="2"/>
              <a:buChar char="ü"/>
            </a:pPr>
            <a:r>
              <a:rPr lang="sl-SI" sz="5900">
                <a:solidFill>
                  <a:schemeClr val="accent5">
                    <a:lumMod val="75000"/>
                  </a:schemeClr>
                </a:solidFill>
                <a:highlight>
                  <a:srgbClr val="EAF4E4"/>
                </a:highlight>
                <a:latin typeface="Republika" panose="02000506040000020004" pitchFamily="2" charset="-18"/>
                <a:cs typeface="Times New Roman" panose="02020603050405020304" pitchFamily="18" charset="0"/>
              </a:rPr>
              <a:t>Vrednotenje vpliva  izboljšanja infrastrukture za raziskave in inovacijske zmogljivosti </a:t>
            </a:r>
          </a:p>
          <a:p>
            <a:pPr marL="131763" lvl="1" indent="0">
              <a:lnSpc>
                <a:spcPct val="107000"/>
              </a:lnSpc>
              <a:spcAft>
                <a:spcPts val="800"/>
              </a:spcAft>
              <a:buNone/>
            </a:pPr>
            <a:r>
              <a:rPr lang="sl-SI" sz="4900">
                <a:solidFill>
                  <a:schemeClr val="accent5">
                    <a:lumMod val="75000"/>
                  </a:schemeClr>
                </a:solidFill>
                <a:latin typeface="Republika" panose="02000506040000020004" pitchFamily="2" charset="-18"/>
                <a:cs typeface="Times New Roman" panose="02020603050405020304" pitchFamily="18" charset="0"/>
              </a:rPr>
              <a:t>Priprava dokumentacije za izvedbo javnega naročila.</a:t>
            </a:r>
          </a:p>
          <a:p>
            <a:pPr lvl="1">
              <a:lnSpc>
                <a:spcPct val="107000"/>
              </a:lnSpc>
              <a:spcAft>
                <a:spcPts val="800"/>
              </a:spcAft>
              <a:buFontTx/>
              <a:buChar char="-"/>
            </a:pPr>
            <a:endParaRPr lang="sl-SI" b="1">
              <a:latin typeface="Republika" panose="02000506040000020004" pitchFamily="2" charset="-18"/>
              <a:cs typeface="Times New Roman" panose="02020603050405020304" pitchFamily="18" charset="0"/>
            </a:endParaRPr>
          </a:p>
        </p:txBody>
      </p:sp>
      <p:pic>
        <p:nvPicPr>
          <p:cNvPr id="4" name="Slika 3">
            <a:extLst>
              <a:ext uri="{FF2B5EF4-FFF2-40B4-BE49-F238E27FC236}">
                <a16:creationId xmlns:a16="http://schemas.microsoft.com/office/drawing/2014/main" id="{C5A83838-2620-31FC-CD75-F946332713C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34655" y="6107914"/>
            <a:ext cx="2689861" cy="564319"/>
          </a:xfrm>
          <a:prstGeom prst="rect">
            <a:avLst/>
          </a:prstGeom>
        </p:spPr>
      </p:pic>
      <p:pic>
        <p:nvPicPr>
          <p:cNvPr id="5" name="Picture 4" descr="Logo image name">
            <a:extLst>
              <a:ext uri="{FF2B5EF4-FFF2-40B4-BE49-F238E27FC236}">
                <a16:creationId xmlns:a16="http://schemas.microsoft.com/office/drawing/2014/main" id="{6CC9C879-BCEB-1D81-A3DE-1BD70E2F4C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641" y="6131966"/>
            <a:ext cx="1050232" cy="51621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Kolenski povezovalnik 6">
            <a:extLst>
              <a:ext uri="{FF2B5EF4-FFF2-40B4-BE49-F238E27FC236}">
                <a16:creationId xmlns:a16="http://schemas.microsoft.com/office/drawing/2014/main" id="{8748203C-F4BF-BF1A-EB7C-8CF2389FE864}"/>
              </a:ext>
            </a:extLst>
          </p:cNvPr>
          <p:cNvCxnSpPr/>
          <p:nvPr/>
        </p:nvCxnSpPr>
        <p:spPr>
          <a:xfrm flipV="1">
            <a:off x="245807" y="304566"/>
            <a:ext cx="3736258" cy="2637408"/>
          </a:xfrm>
          <a:prstGeom prst="bentConnector3">
            <a:avLst>
              <a:gd name="adj1" fmla="val 0"/>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Kolenski povezovalnik 7">
            <a:extLst>
              <a:ext uri="{FF2B5EF4-FFF2-40B4-BE49-F238E27FC236}">
                <a16:creationId xmlns:a16="http://schemas.microsoft.com/office/drawing/2014/main" id="{654D7717-88BC-DAE6-791D-032B05A8BD2F}"/>
              </a:ext>
            </a:extLst>
          </p:cNvPr>
          <p:cNvCxnSpPr/>
          <p:nvPr/>
        </p:nvCxnSpPr>
        <p:spPr>
          <a:xfrm flipV="1">
            <a:off x="8514735" y="4197949"/>
            <a:ext cx="3342968" cy="2408904"/>
          </a:xfrm>
          <a:prstGeom prst="bentConnector3">
            <a:avLst>
              <a:gd name="adj1" fmla="val 100294"/>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15390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EF7A66-B378-237E-580E-3953B9AD720C}"/>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89364CBA-5272-6099-335F-BB3F7F92BA2E}"/>
              </a:ext>
            </a:extLst>
          </p:cNvPr>
          <p:cNvSpPr>
            <a:spLocks noGrp="1"/>
          </p:cNvSpPr>
          <p:nvPr>
            <p:ph type="title"/>
          </p:nvPr>
        </p:nvSpPr>
        <p:spPr>
          <a:xfrm>
            <a:off x="508529" y="358546"/>
            <a:ext cx="11107993" cy="1351587"/>
          </a:xfrm>
        </p:spPr>
        <p:txBody>
          <a:bodyPr>
            <a:normAutofit/>
          </a:bodyPr>
          <a:lstStyle/>
          <a:p>
            <a:r>
              <a:rPr lang="sl-SI" sz="2800" b="1">
                <a:solidFill>
                  <a:srgbClr val="034EA2"/>
                </a:solidFill>
                <a:effectLst>
                  <a:outerShdw blurRad="38100" dist="38100" dir="2700000" algn="tl">
                    <a:srgbClr val="000000">
                      <a:alpha val="43137"/>
                    </a:srgbClr>
                  </a:outerShdw>
                </a:effectLst>
                <a:latin typeface="Republika"/>
              </a:rPr>
              <a:t>Izvajanje PEKP 21-27 po skladih in regijah – stanje 31. 10. 2025</a:t>
            </a:r>
            <a:endParaRPr lang="sl-SI" sz="2800" b="1">
              <a:solidFill>
                <a:srgbClr val="034EA2"/>
              </a:solidFill>
              <a:effectLst>
                <a:outerShdw blurRad="38100" dist="38100" dir="2700000" algn="tl">
                  <a:srgbClr val="000000">
                    <a:alpha val="43137"/>
                  </a:srgbClr>
                </a:outerShdw>
              </a:effectLst>
              <a:highlight>
                <a:srgbClr val="FFFF00"/>
              </a:highlight>
              <a:latin typeface="Republika"/>
            </a:endParaRPr>
          </a:p>
        </p:txBody>
      </p:sp>
      <p:pic>
        <p:nvPicPr>
          <p:cNvPr id="4" name="Slika 3">
            <a:extLst>
              <a:ext uri="{FF2B5EF4-FFF2-40B4-BE49-F238E27FC236}">
                <a16:creationId xmlns:a16="http://schemas.microsoft.com/office/drawing/2014/main" id="{FE98F6E9-5E1E-EE25-D57C-5F583FC4C8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7216" y="6033143"/>
            <a:ext cx="2689861" cy="564319"/>
          </a:xfrm>
          <a:prstGeom prst="rect">
            <a:avLst/>
          </a:prstGeom>
        </p:spPr>
      </p:pic>
      <p:pic>
        <p:nvPicPr>
          <p:cNvPr id="5" name="Picture 4" descr="Logo image name">
            <a:extLst>
              <a:ext uri="{FF2B5EF4-FFF2-40B4-BE49-F238E27FC236}">
                <a16:creationId xmlns:a16="http://schemas.microsoft.com/office/drawing/2014/main" id="{0E5F8990-8022-50F2-E942-AC4A822494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29" y="6081245"/>
            <a:ext cx="1050232" cy="51621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Kolenski povezovalnik 6">
            <a:extLst>
              <a:ext uri="{FF2B5EF4-FFF2-40B4-BE49-F238E27FC236}">
                <a16:creationId xmlns:a16="http://schemas.microsoft.com/office/drawing/2014/main" id="{B96C4CA9-E4A9-D0DF-EA1F-6328080A1D7C}"/>
              </a:ext>
            </a:extLst>
          </p:cNvPr>
          <p:cNvCxnSpPr/>
          <p:nvPr/>
        </p:nvCxnSpPr>
        <p:spPr>
          <a:xfrm flipV="1">
            <a:off x="245807" y="304566"/>
            <a:ext cx="3736258" cy="2637408"/>
          </a:xfrm>
          <a:prstGeom prst="bentConnector3">
            <a:avLst>
              <a:gd name="adj1" fmla="val 0"/>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Kolenski povezovalnik 7">
            <a:extLst>
              <a:ext uri="{FF2B5EF4-FFF2-40B4-BE49-F238E27FC236}">
                <a16:creationId xmlns:a16="http://schemas.microsoft.com/office/drawing/2014/main" id="{3960E4EF-7932-20CE-A00A-6C43B05A477D}"/>
              </a:ext>
            </a:extLst>
          </p:cNvPr>
          <p:cNvCxnSpPr/>
          <p:nvPr/>
        </p:nvCxnSpPr>
        <p:spPr>
          <a:xfrm flipV="1">
            <a:off x="8514735" y="4197949"/>
            <a:ext cx="3342968" cy="2408904"/>
          </a:xfrm>
          <a:prstGeom prst="bentConnector3">
            <a:avLst>
              <a:gd name="adj1" fmla="val 100294"/>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6" name="Slika 5">
            <a:extLst>
              <a:ext uri="{FF2B5EF4-FFF2-40B4-BE49-F238E27FC236}">
                <a16:creationId xmlns:a16="http://schemas.microsoft.com/office/drawing/2014/main" id="{B456D855-C8B5-7712-B4B2-B38814020EDE}"/>
              </a:ext>
            </a:extLst>
          </p:cNvPr>
          <p:cNvPicPr>
            <a:picLocks noChangeAspect="1"/>
          </p:cNvPicPr>
          <p:nvPr/>
        </p:nvPicPr>
        <p:blipFill>
          <a:blip r:embed="rId4"/>
          <a:stretch>
            <a:fillRect/>
          </a:stretch>
        </p:blipFill>
        <p:spPr>
          <a:xfrm>
            <a:off x="1777216" y="1229697"/>
            <a:ext cx="8431647" cy="4656396"/>
          </a:xfrm>
          <a:prstGeom prst="rect">
            <a:avLst/>
          </a:prstGeom>
        </p:spPr>
      </p:pic>
    </p:spTree>
    <p:extLst>
      <p:ext uri="{BB962C8B-B14F-4D97-AF65-F5344CB8AC3E}">
        <p14:creationId xmlns:p14="http://schemas.microsoft.com/office/powerpoint/2010/main" val="14589599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6D4F06-DCA3-D3E2-0886-6CCB3CC59A06}"/>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1F946104-518C-60F8-71F1-B6C91D348560}"/>
              </a:ext>
            </a:extLst>
          </p:cNvPr>
          <p:cNvSpPr>
            <a:spLocks noGrp="1"/>
          </p:cNvSpPr>
          <p:nvPr>
            <p:ph type="title"/>
          </p:nvPr>
        </p:nvSpPr>
        <p:spPr>
          <a:xfrm>
            <a:off x="838200" y="477287"/>
            <a:ext cx="10515600" cy="512719"/>
          </a:xfrm>
        </p:spPr>
        <p:txBody>
          <a:bodyPr>
            <a:normAutofit fontScale="90000"/>
          </a:bodyPr>
          <a:lstStyle/>
          <a:p>
            <a:r>
              <a:rPr lang="sl-SI" sz="3100" b="1">
                <a:solidFill>
                  <a:schemeClr val="accent5">
                    <a:lumMod val="75000"/>
                  </a:schemeClr>
                </a:solidFill>
                <a:effectLst>
                  <a:outerShdw blurRad="38100" dist="38100" dir="2700000" algn="tl">
                    <a:srgbClr val="000000">
                      <a:alpha val="43137"/>
                    </a:srgbClr>
                  </a:outerShdw>
                </a:effectLst>
                <a:latin typeface="Republika" panose="02000506040000020004" pitchFamily="2" charset="-18"/>
                <a:cs typeface="Times New Roman" panose="02020603050405020304" pitchFamily="18" charset="0"/>
              </a:rPr>
              <a:t>Vrednotenje izvajanja </a:t>
            </a:r>
            <a:r>
              <a:rPr lang="sl-SI" sz="3100">
                <a:solidFill>
                  <a:srgbClr val="034EA2"/>
                </a:solidFill>
                <a:effectLst>
                  <a:outerShdw blurRad="38100" dist="38100" dir="2700000" algn="tl">
                    <a:srgbClr val="000000">
                      <a:alpha val="43137"/>
                    </a:srgbClr>
                  </a:outerShdw>
                </a:effectLst>
                <a:latin typeface="Republika" panose="02000506040000020004" pitchFamily="2" charset="-18"/>
              </a:rPr>
              <a:t>PEKP</a:t>
            </a:r>
            <a:r>
              <a:rPr lang="sl-SI" sz="3100" b="1">
                <a:solidFill>
                  <a:schemeClr val="accent5">
                    <a:lumMod val="75000"/>
                  </a:schemeClr>
                </a:solidFill>
                <a:effectLst>
                  <a:outerShdw blurRad="38100" dist="38100" dir="2700000" algn="tl">
                    <a:srgbClr val="000000">
                      <a:alpha val="43137"/>
                    </a:srgbClr>
                  </a:outerShdw>
                </a:effectLst>
                <a:latin typeface="Republika" panose="02000506040000020004" pitchFamily="2" charset="-18"/>
                <a:cs typeface="Times New Roman" panose="02020603050405020304" pitchFamily="18" charset="0"/>
              </a:rPr>
              <a:t> 2021-2027</a:t>
            </a:r>
            <a:br>
              <a:rPr lang="sl-SI" sz="2800" b="1">
                <a:solidFill>
                  <a:schemeClr val="accent5">
                    <a:lumMod val="75000"/>
                  </a:schemeClr>
                </a:solidFill>
                <a:latin typeface="Republika" panose="02000506040000020004" pitchFamily="2" charset="-18"/>
                <a:cs typeface="Times New Roman" panose="02020603050405020304" pitchFamily="18" charset="0"/>
              </a:rPr>
            </a:br>
            <a:endParaRPr lang="sl-SI" sz="2800">
              <a:solidFill>
                <a:srgbClr val="034EA2"/>
              </a:solidFill>
              <a:effectLst>
                <a:outerShdw blurRad="38100" dist="38100" dir="2700000" algn="tl">
                  <a:srgbClr val="000000">
                    <a:alpha val="43137"/>
                  </a:srgbClr>
                </a:outerShdw>
              </a:effectLst>
            </a:endParaRPr>
          </a:p>
        </p:txBody>
      </p:sp>
      <p:sp>
        <p:nvSpPr>
          <p:cNvPr id="3" name="Označba mesta vsebine 2">
            <a:extLst>
              <a:ext uri="{FF2B5EF4-FFF2-40B4-BE49-F238E27FC236}">
                <a16:creationId xmlns:a16="http://schemas.microsoft.com/office/drawing/2014/main" id="{78AC9287-0DEA-441E-156B-47A24FD2EEA5}"/>
              </a:ext>
            </a:extLst>
          </p:cNvPr>
          <p:cNvSpPr>
            <a:spLocks noGrp="1"/>
          </p:cNvSpPr>
          <p:nvPr>
            <p:ph idx="1"/>
          </p:nvPr>
        </p:nvSpPr>
        <p:spPr>
          <a:xfrm>
            <a:off x="508529" y="962114"/>
            <a:ext cx="10975999" cy="4933772"/>
          </a:xfrm>
        </p:spPr>
        <p:txBody>
          <a:bodyPr>
            <a:normAutofit/>
          </a:bodyPr>
          <a:lstStyle/>
          <a:p>
            <a:pPr marL="457200" lvl="1" indent="0" algn="ctr">
              <a:lnSpc>
                <a:spcPct val="107000"/>
              </a:lnSpc>
              <a:spcAft>
                <a:spcPts val="800"/>
              </a:spcAft>
              <a:buNone/>
            </a:pPr>
            <a:r>
              <a:rPr lang="sl-SI" sz="2300" b="1">
                <a:solidFill>
                  <a:schemeClr val="accent5">
                    <a:lumMod val="75000"/>
                  </a:schemeClr>
                </a:solidFill>
                <a:latin typeface="Republika" panose="02000506040000020004" pitchFamily="2" charset="-18"/>
                <a:cs typeface="Times New Roman" panose="02020603050405020304" pitchFamily="18" charset="0"/>
              </a:rPr>
              <a:t>REALIZACIJA</a:t>
            </a:r>
          </a:p>
          <a:p>
            <a:pPr marL="457200" lvl="1" indent="0">
              <a:lnSpc>
                <a:spcPct val="107000"/>
              </a:lnSpc>
              <a:spcAft>
                <a:spcPts val="800"/>
              </a:spcAft>
              <a:buNone/>
            </a:pPr>
            <a:endParaRPr lang="sl-SI" sz="2300" b="1">
              <a:solidFill>
                <a:schemeClr val="accent5">
                  <a:lumMod val="75000"/>
                </a:schemeClr>
              </a:solidFill>
              <a:latin typeface="Republika" panose="02000506040000020004" pitchFamily="2" charset="-18"/>
              <a:cs typeface="Times New Roman" panose="02020603050405020304" pitchFamily="18" charset="0"/>
            </a:endParaRPr>
          </a:p>
        </p:txBody>
      </p:sp>
      <p:pic>
        <p:nvPicPr>
          <p:cNvPr id="4" name="Slika 3">
            <a:extLst>
              <a:ext uri="{FF2B5EF4-FFF2-40B4-BE49-F238E27FC236}">
                <a16:creationId xmlns:a16="http://schemas.microsoft.com/office/drawing/2014/main" id="{CF7B5ACD-764E-E052-6DE4-A1AEBAB28F3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7216" y="6033143"/>
            <a:ext cx="2689861" cy="564319"/>
          </a:xfrm>
          <a:prstGeom prst="rect">
            <a:avLst/>
          </a:prstGeom>
        </p:spPr>
      </p:pic>
      <p:pic>
        <p:nvPicPr>
          <p:cNvPr id="5" name="Picture 4" descr="Logo image name">
            <a:extLst>
              <a:ext uri="{FF2B5EF4-FFF2-40B4-BE49-F238E27FC236}">
                <a16:creationId xmlns:a16="http://schemas.microsoft.com/office/drawing/2014/main" id="{8F58A9FE-3AC8-C656-338F-59754820CA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29" y="6081245"/>
            <a:ext cx="1050232" cy="51621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Kolenski povezovalnik 6">
            <a:extLst>
              <a:ext uri="{FF2B5EF4-FFF2-40B4-BE49-F238E27FC236}">
                <a16:creationId xmlns:a16="http://schemas.microsoft.com/office/drawing/2014/main" id="{D879D92F-FDF6-DD91-3B7B-944B36DE4C85}"/>
              </a:ext>
            </a:extLst>
          </p:cNvPr>
          <p:cNvCxnSpPr/>
          <p:nvPr/>
        </p:nvCxnSpPr>
        <p:spPr>
          <a:xfrm flipV="1">
            <a:off x="245807" y="304566"/>
            <a:ext cx="3736258" cy="2637408"/>
          </a:xfrm>
          <a:prstGeom prst="bentConnector3">
            <a:avLst>
              <a:gd name="adj1" fmla="val 0"/>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Kolenski povezovalnik 7">
            <a:extLst>
              <a:ext uri="{FF2B5EF4-FFF2-40B4-BE49-F238E27FC236}">
                <a16:creationId xmlns:a16="http://schemas.microsoft.com/office/drawing/2014/main" id="{ADA5564B-35DD-42BA-A52A-025E3181C218}"/>
              </a:ext>
            </a:extLst>
          </p:cNvPr>
          <p:cNvCxnSpPr/>
          <p:nvPr/>
        </p:nvCxnSpPr>
        <p:spPr>
          <a:xfrm flipV="1">
            <a:off x="8514735" y="4197949"/>
            <a:ext cx="3342968" cy="2408904"/>
          </a:xfrm>
          <a:prstGeom prst="bentConnector3">
            <a:avLst>
              <a:gd name="adj1" fmla="val 100294"/>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aphicFrame>
        <p:nvGraphicFramePr>
          <p:cNvPr id="9" name="Tabela 8">
            <a:extLst>
              <a:ext uri="{FF2B5EF4-FFF2-40B4-BE49-F238E27FC236}">
                <a16:creationId xmlns:a16="http://schemas.microsoft.com/office/drawing/2014/main" id="{505F3414-EC9E-B66B-684C-01BB6E6A11C7}"/>
              </a:ext>
            </a:extLst>
          </p:cNvPr>
          <p:cNvGraphicFramePr>
            <a:graphicFrameLocks noGrp="1"/>
          </p:cNvGraphicFramePr>
          <p:nvPr/>
        </p:nvGraphicFramePr>
        <p:xfrm>
          <a:off x="613461" y="823965"/>
          <a:ext cx="10610471" cy="4676757"/>
        </p:xfrm>
        <a:graphic>
          <a:graphicData uri="http://schemas.openxmlformats.org/drawingml/2006/table">
            <a:tbl>
              <a:tblPr>
                <a:tableStyleId>{5C22544A-7EE6-4342-B048-85BDC9FD1C3A}</a:tableStyleId>
              </a:tblPr>
              <a:tblGrid>
                <a:gridCol w="105447">
                  <a:extLst>
                    <a:ext uri="{9D8B030D-6E8A-4147-A177-3AD203B41FA5}">
                      <a16:colId xmlns:a16="http://schemas.microsoft.com/office/drawing/2014/main" val="752599962"/>
                    </a:ext>
                  </a:extLst>
                </a:gridCol>
                <a:gridCol w="3455936">
                  <a:extLst>
                    <a:ext uri="{9D8B030D-6E8A-4147-A177-3AD203B41FA5}">
                      <a16:colId xmlns:a16="http://schemas.microsoft.com/office/drawing/2014/main" val="1707900257"/>
                    </a:ext>
                  </a:extLst>
                </a:gridCol>
                <a:gridCol w="4771167">
                  <a:extLst>
                    <a:ext uri="{9D8B030D-6E8A-4147-A177-3AD203B41FA5}">
                      <a16:colId xmlns:a16="http://schemas.microsoft.com/office/drawing/2014/main" val="1596578337"/>
                    </a:ext>
                  </a:extLst>
                </a:gridCol>
                <a:gridCol w="725308">
                  <a:extLst>
                    <a:ext uri="{9D8B030D-6E8A-4147-A177-3AD203B41FA5}">
                      <a16:colId xmlns:a16="http://schemas.microsoft.com/office/drawing/2014/main" val="2860468535"/>
                    </a:ext>
                  </a:extLst>
                </a:gridCol>
                <a:gridCol w="1552613">
                  <a:extLst>
                    <a:ext uri="{9D8B030D-6E8A-4147-A177-3AD203B41FA5}">
                      <a16:colId xmlns:a16="http://schemas.microsoft.com/office/drawing/2014/main" val="162722797"/>
                    </a:ext>
                  </a:extLst>
                </a:gridCol>
              </a:tblGrid>
              <a:tr h="0">
                <a:tc>
                  <a:txBody>
                    <a:bodyPr/>
                    <a:lstStyle/>
                    <a:p>
                      <a:pPr algn="l" fontAlgn="b"/>
                      <a:r>
                        <a:rPr lang="sl-SI" sz="1000" u="none" strike="noStrike">
                          <a:effectLst/>
                        </a:rPr>
                        <a:t> </a:t>
                      </a:r>
                      <a:endParaRPr lang="sl-SI" sz="1000" b="0" i="0" u="none" strike="noStrike">
                        <a:solidFill>
                          <a:srgbClr val="000000"/>
                        </a:solidFill>
                        <a:effectLst/>
                        <a:latin typeface="Calibri" panose="020F0502020204030204" pitchFamily="34" charset="0"/>
                      </a:endParaRPr>
                    </a:p>
                  </a:txBody>
                  <a:tcPr marL="5587" marR="5587" marT="5587" marB="0" anchor="b"/>
                </a:tc>
                <a:tc>
                  <a:txBody>
                    <a:bodyPr/>
                    <a:lstStyle/>
                    <a:p>
                      <a:pPr algn="l" fontAlgn="b"/>
                      <a:r>
                        <a:rPr lang="sl-SI" sz="1000" b="1" u="none" strike="noStrike">
                          <a:solidFill>
                            <a:schemeClr val="tx1"/>
                          </a:solidFill>
                          <a:effectLst/>
                        </a:rPr>
                        <a:t>VREDNOTENJE</a:t>
                      </a:r>
                      <a:endParaRPr lang="sl-SI" sz="1000" b="1" i="0" u="none" strike="noStrike">
                        <a:solidFill>
                          <a:schemeClr val="tx1"/>
                        </a:solidFill>
                        <a:effectLst/>
                        <a:latin typeface="Calibri" panose="020F0502020204030204" pitchFamily="34" charset="0"/>
                      </a:endParaRPr>
                    </a:p>
                  </a:txBody>
                  <a:tcPr marL="5587" marR="5587" marT="5587" marB="0" anchor="b"/>
                </a:tc>
                <a:tc>
                  <a:txBody>
                    <a:bodyPr/>
                    <a:lstStyle/>
                    <a:p>
                      <a:pPr algn="l" fontAlgn="b"/>
                      <a:r>
                        <a:rPr lang="sl-SI" sz="1000" b="1" u="none" strike="noStrike">
                          <a:solidFill>
                            <a:schemeClr val="tx1"/>
                          </a:solidFill>
                          <a:effectLst/>
                        </a:rPr>
                        <a:t>OPIS IN CILJI</a:t>
                      </a:r>
                      <a:endParaRPr lang="sl-SI" sz="1000" b="1" i="0" u="none" strike="noStrike">
                        <a:solidFill>
                          <a:schemeClr val="tx1"/>
                        </a:solidFill>
                        <a:effectLst/>
                        <a:latin typeface="Calibri" panose="020F0502020204030204" pitchFamily="34" charset="0"/>
                      </a:endParaRPr>
                    </a:p>
                  </a:txBody>
                  <a:tcPr marL="5587" marR="5587" marT="5587" marB="0" anchor="b"/>
                </a:tc>
                <a:tc>
                  <a:txBody>
                    <a:bodyPr/>
                    <a:lstStyle/>
                    <a:p>
                      <a:pPr algn="l" fontAlgn="b"/>
                      <a:r>
                        <a:rPr lang="sl-SI" sz="1000" b="1" i="0" u="none" strike="noStrike">
                          <a:solidFill>
                            <a:schemeClr val="tx1"/>
                          </a:solidFill>
                          <a:effectLst/>
                          <a:latin typeface="Calibri" panose="020F0502020204030204" pitchFamily="34" charset="0"/>
                        </a:rPr>
                        <a:t>SODELUJOČI</a:t>
                      </a:r>
                    </a:p>
                  </a:txBody>
                  <a:tcPr marL="5587" marR="5587" marT="5587" marB="0" anchor="b"/>
                </a:tc>
                <a:tc>
                  <a:txBody>
                    <a:bodyPr/>
                    <a:lstStyle/>
                    <a:p>
                      <a:pPr algn="l" fontAlgn="b"/>
                      <a:r>
                        <a:rPr lang="sl-SI" sz="1000" b="1" i="0" u="none" strike="noStrike">
                          <a:solidFill>
                            <a:schemeClr val="tx1"/>
                          </a:solidFill>
                          <a:effectLst/>
                          <a:latin typeface="Calibri" panose="020F0502020204030204" pitchFamily="34" charset="0"/>
                        </a:rPr>
                        <a:t>STATUS</a:t>
                      </a:r>
                    </a:p>
                  </a:txBody>
                  <a:tcPr marL="5587" marR="5587" marT="5587" marB="0" anchor="b"/>
                </a:tc>
                <a:extLst>
                  <a:ext uri="{0D108BD9-81ED-4DB2-BD59-A6C34878D82A}">
                    <a16:rowId xmlns:a16="http://schemas.microsoft.com/office/drawing/2014/main" val="3526232095"/>
                  </a:ext>
                </a:extLst>
              </a:tr>
              <a:tr h="624803">
                <a:tc>
                  <a:txBody>
                    <a:bodyPr/>
                    <a:lstStyle/>
                    <a:p>
                      <a:pPr algn="r" fontAlgn="ctr"/>
                      <a:r>
                        <a:rPr lang="sl-SI" sz="1000" u="none" strike="noStrike">
                          <a:effectLst/>
                        </a:rPr>
                        <a:t>1</a:t>
                      </a:r>
                      <a:endParaRPr lang="sl-SI" sz="1000" b="1" i="0" u="none" strike="noStrike">
                        <a:solidFill>
                          <a:srgbClr val="000000"/>
                        </a:solidFill>
                        <a:effectLst/>
                        <a:latin typeface="Calibri" panose="020F0502020204030204" pitchFamily="34" charset="0"/>
                      </a:endParaRPr>
                    </a:p>
                  </a:txBody>
                  <a:tcPr marL="5587" marR="5587" marT="5587" marB="0" anchor="ctr"/>
                </a:tc>
                <a:tc>
                  <a:txBody>
                    <a:bodyPr/>
                    <a:lstStyle/>
                    <a:p>
                      <a:pPr algn="l" fontAlgn="ctr"/>
                      <a:r>
                        <a:rPr lang="sl-SI" sz="900" b="1" u="none" strike="noStrike">
                          <a:effectLst/>
                        </a:rPr>
                        <a:t>Vrednotenje učinkovitosti in uspešnosti javnih razpisov za sofinanciranje gradnje odprtih širokopasovnih omrežij naslednje generacije (JR GOŠO 4, JR GOŠO 5)</a:t>
                      </a:r>
                      <a:endParaRPr lang="sl-SI" sz="900" b="1" i="0" u="none" strike="noStrike">
                        <a:solidFill>
                          <a:srgbClr val="000000"/>
                        </a:solidFill>
                        <a:effectLst/>
                        <a:latin typeface="Calibri" panose="020F0502020204030204" pitchFamily="34" charset="0"/>
                      </a:endParaRPr>
                    </a:p>
                  </a:txBody>
                  <a:tcPr marL="5587" marR="5587" marT="5587" marB="0" anchor="ctr"/>
                </a:tc>
                <a:tc>
                  <a:txBody>
                    <a:bodyPr/>
                    <a:lstStyle/>
                    <a:p>
                      <a:pPr algn="l" fontAlgn="ctr"/>
                      <a:r>
                        <a:rPr lang="sl-SI" sz="900" u="none" strike="noStrike">
                          <a:effectLst/>
                        </a:rPr>
                        <a:t>CILJI: Ocena uspešnosti doseganja kazalnikov/mejnika in ocena učinkovitosti izvajanja ukrepa (časovni okvir, mehanizmi spremljanja, učinkovita rabo virov).</a:t>
                      </a:r>
                      <a:endParaRPr lang="sl-SI" sz="900" b="0" i="0" u="none" strike="noStrike">
                        <a:solidFill>
                          <a:srgbClr val="000000"/>
                        </a:solidFill>
                        <a:effectLst/>
                        <a:latin typeface="Calibri" panose="020F0502020204030204" pitchFamily="34" charset="0"/>
                      </a:endParaRPr>
                    </a:p>
                  </a:txBody>
                  <a:tcPr marL="5587" marR="5587" marT="5587" marB="0" anchor="ctr"/>
                </a:tc>
                <a:tc>
                  <a:txBody>
                    <a:bodyPr/>
                    <a:lstStyle/>
                    <a:p>
                      <a:pPr algn="ctr" fontAlgn="ctr"/>
                      <a:r>
                        <a:rPr lang="sl-SI" sz="900" u="none" strike="noStrike">
                          <a:effectLst/>
                        </a:rPr>
                        <a:t>MDP</a:t>
                      </a:r>
                      <a:endParaRPr lang="sl-SI" sz="900" b="0" i="0" u="none" strike="noStrike">
                        <a:solidFill>
                          <a:srgbClr val="000000"/>
                        </a:solidFill>
                        <a:effectLst/>
                        <a:latin typeface="Calibri" panose="020F0502020204030204" pitchFamily="34" charset="0"/>
                      </a:endParaRPr>
                    </a:p>
                  </a:txBody>
                  <a:tcPr marL="5587" marR="5587" marT="5587" marB="0" anchor="ctr"/>
                </a:tc>
                <a:tc>
                  <a:txBody>
                    <a:bodyPr/>
                    <a:lstStyle/>
                    <a:p>
                      <a:pPr marL="171450" indent="-171450" algn="l" fontAlgn="ctr">
                        <a:buFont typeface="Wingdings" panose="05000000000000000000" pitchFamily="2" charset="2"/>
                        <a:buChar char="ü"/>
                      </a:pPr>
                      <a:r>
                        <a:rPr lang="sl-SI" sz="900" b="0" i="0" u="none" strike="noStrike">
                          <a:solidFill>
                            <a:srgbClr val="000000"/>
                          </a:solidFill>
                          <a:effectLst/>
                          <a:latin typeface="Calibri" panose="020F0502020204030204" pitchFamily="34" charset="0"/>
                        </a:rPr>
                        <a:t> ZAKLJUČENO</a:t>
                      </a:r>
                    </a:p>
                  </a:txBody>
                  <a:tcPr marL="5587" marR="5587" marT="5587" marB="0" anchor="ctr"/>
                </a:tc>
                <a:extLst>
                  <a:ext uri="{0D108BD9-81ED-4DB2-BD59-A6C34878D82A}">
                    <a16:rowId xmlns:a16="http://schemas.microsoft.com/office/drawing/2014/main" val="1872563795"/>
                  </a:ext>
                </a:extLst>
              </a:tr>
              <a:tr h="702371">
                <a:tc>
                  <a:txBody>
                    <a:bodyPr/>
                    <a:lstStyle/>
                    <a:p>
                      <a:pPr algn="r" fontAlgn="ctr"/>
                      <a:r>
                        <a:rPr lang="sl-SI" sz="1000" u="none" strike="noStrike">
                          <a:effectLst/>
                        </a:rPr>
                        <a:t>2</a:t>
                      </a:r>
                      <a:endParaRPr lang="sl-SI" sz="1000" b="1" i="0" u="none" strike="noStrike">
                        <a:solidFill>
                          <a:srgbClr val="000000"/>
                        </a:solidFill>
                        <a:effectLst/>
                        <a:latin typeface="Calibri" panose="020F0502020204030204" pitchFamily="34" charset="0"/>
                      </a:endParaRPr>
                    </a:p>
                  </a:txBody>
                  <a:tcPr marL="5587" marR="5587" marT="5587" marB="0" anchor="ctr"/>
                </a:tc>
                <a:tc>
                  <a:txBody>
                    <a:bodyPr/>
                    <a:lstStyle/>
                    <a:p>
                      <a:pPr marL="0" algn="l" defTabSz="914400" rtl="0" eaLnBrk="1" fontAlgn="ctr" latinLnBrk="0" hangingPunct="1"/>
                      <a:r>
                        <a:rPr lang="sl-SI" sz="900" b="1" u="none" strike="noStrike" kern="1200">
                          <a:solidFill>
                            <a:schemeClr val="dk1"/>
                          </a:solidFill>
                          <a:effectLst/>
                          <a:latin typeface="+mn-lt"/>
                          <a:ea typeface="+mn-ea"/>
                          <a:cs typeface="+mn-cs"/>
                        </a:rPr>
                        <a:t>Podpora uvajanju rešitev umetne inteligence v gospodarstvo, javno upravo in družbo, ki se bo izvajala v okviru Evropske kohezijske politike v obdobju 2021-2027</a:t>
                      </a:r>
                    </a:p>
                  </a:txBody>
                  <a:tcPr marL="5587" marR="5587" marT="5587" marB="0" anchor="ctr"/>
                </a:tc>
                <a:tc>
                  <a:txBody>
                    <a:bodyPr/>
                    <a:lstStyle/>
                    <a:p>
                      <a:pPr marL="0" algn="l" defTabSz="914400" rtl="0" eaLnBrk="1" fontAlgn="ctr" latinLnBrk="0" hangingPunct="1"/>
                      <a:br>
                        <a:rPr lang="sl-SI" sz="900" u="none" strike="noStrike" kern="1200">
                          <a:solidFill>
                            <a:schemeClr val="dk1"/>
                          </a:solidFill>
                          <a:effectLst/>
                          <a:latin typeface="+mn-lt"/>
                          <a:ea typeface="+mn-ea"/>
                          <a:cs typeface="+mn-cs"/>
                        </a:rPr>
                      </a:br>
                      <a:r>
                        <a:rPr lang="sl-SI" sz="900" u="none" strike="noStrike" kern="1200">
                          <a:solidFill>
                            <a:schemeClr val="dk1"/>
                          </a:solidFill>
                          <a:effectLst/>
                          <a:latin typeface="+mn-lt"/>
                          <a:ea typeface="+mn-ea"/>
                          <a:cs typeface="+mn-cs"/>
                        </a:rPr>
                        <a:t>CILJ: Pridobiti širši pregled nad ukrepi s področja umetne inteligence, ki se že izvajajo, in oceniti, ali s temi predvidenimi ukrepi naslavljamo prave potrebe (identifikacija potreb), saj gre za dokaj novo področje. </a:t>
                      </a:r>
                    </a:p>
                  </a:txBody>
                  <a:tcPr marL="5587" marR="5587" marT="5587" marB="0" anchor="ctr"/>
                </a:tc>
                <a:tc>
                  <a:txBody>
                    <a:bodyPr/>
                    <a:lstStyle/>
                    <a:p>
                      <a:pPr algn="ctr" fontAlgn="ctr"/>
                      <a:r>
                        <a:rPr lang="sl-SI" sz="900" b="0" i="0" u="none" strike="noStrike">
                          <a:solidFill>
                            <a:srgbClr val="000000"/>
                          </a:solidFill>
                          <a:effectLst/>
                          <a:latin typeface="Calibri" panose="020F0502020204030204" pitchFamily="34" charset="0"/>
                        </a:rPr>
                        <a:t>MDP</a:t>
                      </a:r>
                    </a:p>
                  </a:txBody>
                  <a:tcPr marL="5587" marR="5587" marT="5587" marB="0" anchor="ctr"/>
                </a:tc>
                <a:tc>
                  <a:txBody>
                    <a:bodyPr/>
                    <a:lstStyle/>
                    <a:p>
                      <a:pPr marL="171450" indent="-171450" algn="l" fontAlgn="ctr">
                        <a:buFont typeface="Wingdings" panose="05000000000000000000" pitchFamily="2" charset="2"/>
                        <a:buChar char="ü"/>
                      </a:pPr>
                      <a:r>
                        <a:rPr lang="sl-SI" sz="900" u="none" strike="noStrike">
                          <a:effectLst/>
                        </a:rPr>
                        <a:t>ZAKLJUČENO</a:t>
                      </a:r>
                      <a:endParaRPr lang="sl-SI" sz="900" b="0" i="0" u="none" strike="noStrike">
                        <a:solidFill>
                          <a:srgbClr val="000000"/>
                        </a:solidFill>
                        <a:effectLst/>
                        <a:latin typeface="Calibri" panose="020F0502020204030204" pitchFamily="34" charset="0"/>
                      </a:endParaRPr>
                    </a:p>
                  </a:txBody>
                  <a:tcPr marL="5587" marR="5587" marT="5587" marB="0" anchor="ctr"/>
                </a:tc>
                <a:extLst>
                  <a:ext uri="{0D108BD9-81ED-4DB2-BD59-A6C34878D82A}">
                    <a16:rowId xmlns:a16="http://schemas.microsoft.com/office/drawing/2014/main" val="2351112722"/>
                  </a:ext>
                </a:extLst>
              </a:tr>
              <a:tr h="468602">
                <a:tc>
                  <a:txBody>
                    <a:bodyPr/>
                    <a:lstStyle/>
                    <a:p>
                      <a:pPr algn="r" fontAlgn="b"/>
                      <a:r>
                        <a:rPr lang="sl-SI" sz="1000" u="none" strike="noStrike">
                          <a:effectLst/>
                        </a:rPr>
                        <a:t>3</a:t>
                      </a:r>
                      <a:endParaRPr lang="sl-SI" sz="1000" b="0" i="0" u="none" strike="noStrike">
                        <a:solidFill>
                          <a:srgbClr val="000000"/>
                        </a:solidFill>
                        <a:effectLst/>
                        <a:latin typeface="Calibri" panose="020F0502020204030204" pitchFamily="34" charset="0"/>
                      </a:endParaRPr>
                    </a:p>
                  </a:txBody>
                  <a:tcPr marL="5587" marR="5587" marT="5587" marB="0" anchor="b"/>
                </a:tc>
                <a:tc>
                  <a:txBody>
                    <a:bodyPr/>
                    <a:lstStyle/>
                    <a:p>
                      <a:pPr marL="0" algn="l" defTabSz="914400" rtl="0" eaLnBrk="1" fontAlgn="ctr" latinLnBrk="0" hangingPunct="1"/>
                      <a:r>
                        <a:rPr lang="sl-SI" sz="900" b="1" u="none" strike="noStrike" kern="1200">
                          <a:solidFill>
                            <a:schemeClr val="dk1"/>
                          </a:solidFill>
                          <a:effectLst/>
                          <a:latin typeface="+mn-lt"/>
                          <a:ea typeface="+mn-ea"/>
                          <a:cs typeface="+mn-cs"/>
                        </a:rPr>
                        <a:t>Vrednotenje mreže mobilnih enot za izvajanje preventivnih programov in programov zmanjšanja škode na področju prepovedanih drog</a:t>
                      </a:r>
                    </a:p>
                  </a:txBody>
                  <a:tcPr marL="5587" marR="5587" marT="5587" marB="0" anchor="ctr"/>
                </a:tc>
                <a:tc>
                  <a:txBody>
                    <a:bodyPr/>
                    <a:lstStyle/>
                    <a:p>
                      <a:pPr marL="0" algn="l" defTabSz="914400" rtl="0" eaLnBrk="1" fontAlgn="ctr" latinLnBrk="0" hangingPunct="1"/>
                      <a:r>
                        <a:rPr lang="sl-SI" sz="900" u="none" strike="noStrike" kern="1200">
                          <a:solidFill>
                            <a:schemeClr val="dk1"/>
                          </a:solidFill>
                          <a:effectLst/>
                          <a:latin typeface="+mn-lt"/>
                          <a:ea typeface="+mn-ea"/>
                          <a:cs typeface="+mn-cs"/>
                        </a:rPr>
                        <a:t>CILJ: Preveriti  uspešnost izvajanja programov mobilnih enot za zmanjševanje škode in preventivo na področju prepovedanih drog v okviru OP 2014–2020 ob upoštevanju izkušenj in ocene vseh vključenih.</a:t>
                      </a:r>
                    </a:p>
                  </a:txBody>
                  <a:tcPr marL="5587" marR="5587" marT="5587" marB="0" anchor="ctr"/>
                </a:tc>
                <a:tc>
                  <a:txBody>
                    <a:bodyPr/>
                    <a:lstStyle/>
                    <a:p>
                      <a:pPr algn="ctr" fontAlgn="ctr"/>
                      <a:r>
                        <a:rPr lang="sl-SI" sz="900" b="0" i="0" u="none" strike="noStrike">
                          <a:solidFill>
                            <a:srgbClr val="000000"/>
                          </a:solidFill>
                          <a:effectLst/>
                          <a:latin typeface="Calibri" panose="020F0502020204030204" pitchFamily="34" charset="0"/>
                        </a:rPr>
                        <a:t>MZ</a:t>
                      </a:r>
                    </a:p>
                  </a:txBody>
                  <a:tcPr marL="5587" marR="5587" marT="5587" marB="0" anchor="ctr"/>
                </a:tc>
                <a:tc>
                  <a:txBody>
                    <a:bodyPr/>
                    <a:lstStyle/>
                    <a:p>
                      <a:pPr marL="171450" indent="-171450" algn="l" fontAlgn="ctr">
                        <a:buFont typeface="Wingdings" panose="05000000000000000000" pitchFamily="2" charset="2"/>
                        <a:buChar char="ü"/>
                      </a:pPr>
                      <a:r>
                        <a:rPr lang="sl-SI" sz="900" b="0" i="0" u="none" strike="noStrike">
                          <a:solidFill>
                            <a:srgbClr val="000000"/>
                          </a:solidFill>
                          <a:effectLst/>
                          <a:latin typeface="Calibri" panose="020F0502020204030204" pitchFamily="34" charset="0"/>
                        </a:rPr>
                        <a:t>ZAKLJUČENO</a:t>
                      </a:r>
                    </a:p>
                  </a:txBody>
                  <a:tcPr marL="5587" marR="5587" marT="5587" marB="0" anchor="ctr"/>
                </a:tc>
                <a:extLst>
                  <a:ext uri="{0D108BD9-81ED-4DB2-BD59-A6C34878D82A}">
                    <a16:rowId xmlns:a16="http://schemas.microsoft.com/office/drawing/2014/main" val="2574771309"/>
                  </a:ext>
                </a:extLst>
              </a:tr>
              <a:tr h="468602">
                <a:tc>
                  <a:txBody>
                    <a:bodyPr/>
                    <a:lstStyle/>
                    <a:p>
                      <a:pPr algn="r" fontAlgn="b"/>
                      <a:r>
                        <a:rPr lang="sl-SI" sz="1000" u="none" strike="noStrike">
                          <a:effectLst/>
                        </a:rPr>
                        <a:t>4</a:t>
                      </a:r>
                      <a:endParaRPr lang="sl-SI" sz="1000" b="0" i="0" u="none" strike="noStrike">
                        <a:solidFill>
                          <a:srgbClr val="000000"/>
                        </a:solidFill>
                        <a:effectLst/>
                        <a:latin typeface="Calibri" panose="020F0502020204030204" pitchFamily="34" charset="0"/>
                      </a:endParaRPr>
                    </a:p>
                  </a:txBody>
                  <a:tcPr marL="5587" marR="5587" marT="5587" marB="0" anchor="b"/>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sl-SI" sz="900" b="1" u="none" strike="noStrike" kern="1200">
                          <a:solidFill>
                            <a:schemeClr val="dk1"/>
                          </a:solidFill>
                          <a:effectLst/>
                          <a:latin typeface="+mn-lt"/>
                          <a:ea typeface="+mn-ea"/>
                          <a:cs typeface="+mn-cs"/>
                        </a:rPr>
                        <a:t>Vrednotenje uspešnosti izvajanja ONPP Zasavje in ONPP SAŠA</a:t>
                      </a:r>
                    </a:p>
                  </a:txBody>
                  <a:tcPr marL="5587" marR="5587" marT="5587" marB="0" anchor="ctr"/>
                </a:tc>
                <a:tc>
                  <a:txBody>
                    <a:bodyPr/>
                    <a:lstStyle/>
                    <a:p>
                      <a:pPr marL="0" algn="l" defTabSz="914400" rtl="0" eaLnBrk="1" fontAlgn="ctr" latinLnBrk="0" hangingPunct="1"/>
                      <a:r>
                        <a:rPr lang="sl-SI" sz="900" u="none" strike="noStrike" kern="1200">
                          <a:solidFill>
                            <a:schemeClr val="dk1"/>
                          </a:solidFill>
                          <a:effectLst/>
                          <a:latin typeface="+mn-lt"/>
                          <a:ea typeface="+mn-ea"/>
                          <a:cs typeface="+mn-cs"/>
                        </a:rPr>
                        <a:t>CILJ: Preverjanje uspešnosti izvajanja ONPP Zasavje in ONPP SAŠA v okviru PEKP, cilja politike 6 , prednostne naloge 10 Prestrukturiranje premogovnih regij, specifičnega cilja JSO 8.1 Sklad za pravični prehod.</a:t>
                      </a:r>
                    </a:p>
                  </a:txBody>
                  <a:tcPr marL="5587" marR="5587" marT="5587" marB="0" anchor="ctr"/>
                </a:tc>
                <a:tc>
                  <a:txBody>
                    <a:bodyPr/>
                    <a:lstStyle/>
                    <a:p>
                      <a:pPr algn="ctr" fontAlgn="ctr"/>
                      <a:r>
                        <a:rPr lang="sl-SI" sz="900" b="0" i="0" u="none" strike="noStrike">
                          <a:solidFill>
                            <a:srgbClr val="000000"/>
                          </a:solidFill>
                          <a:effectLst/>
                          <a:latin typeface="Calibri" panose="020F0502020204030204" pitchFamily="34" charset="0"/>
                        </a:rPr>
                        <a:t>MKRR</a:t>
                      </a:r>
                    </a:p>
                  </a:txBody>
                  <a:tcPr marL="5587" marR="5587" marT="5587" marB="0" anchor="ctr"/>
                </a:tc>
                <a:tc>
                  <a:txBody>
                    <a:bodyPr/>
                    <a:lstStyle/>
                    <a:p>
                      <a:pPr marL="171450" indent="-171450" algn="l" fontAlgn="ctr">
                        <a:buFont typeface="Wingdings" panose="05000000000000000000" pitchFamily="2" charset="2"/>
                        <a:buChar char="ü"/>
                      </a:pPr>
                      <a:r>
                        <a:rPr lang="sl-SI" sz="900" b="0" i="0" u="none" strike="noStrike">
                          <a:solidFill>
                            <a:srgbClr val="000000"/>
                          </a:solidFill>
                          <a:effectLst/>
                          <a:latin typeface="Calibri" panose="020F0502020204030204" pitchFamily="34" charset="0"/>
                        </a:rPr>
                        <a:t>ZAKLJUČENO</a:t>
                      </a:r>
                    </a:p>
                  </a:txBody>
                  <a:tcPr marL="5587" marR="5587" marT="5587" marB="0" anchor="ctr"/>
                </a:tc>
                <a:extLst>
                  <a:ext uri="{0D108BD9-81ED-4DB2-BD59-A6C34878D82A}">
                    <a16:rowId xmlns:a16="http://schemas.microsoft.com/office/drawing/2014/main" val="770167759"/>
                  </a:ext>
                </a:extLst>
              </a:tr>
              <a:tr h="180231">
                <a:tc>
                  <a:txBody>
                    <a:bodyPr/>
                    <a:lstStyle/>
                    <a:p>
                      <a:pPr algn="r" fontAlgn="ctr"/>
                      <a:r>
                        <a:rPr lang="sl-SI" sz="1000" u="none" strike="noStrike">
                          <a:effectLst/>
                        </a:rPr>
                        <a:t>5</a:t>
                      </a:r>
                      <a:endParaRPr lang="sl-SI" sz="1000" b="1" i="0" u="none" strike="noStrike">
                        <a:solidFill>
                          <a:srgbClr val="000000"/>
                        </a:solidFill>
                        <a:effectLst/>
                        <a:latin typeface="Calibri" panose="020F0502020204030204" pitchFamily="34" charset="0"/>
                      </a:endParaRPr>
                    </a:p>
                  </a:txBody>
                  <a:tcPr marL="5587" marR="5587" marT="5587" marB="0" anchor="ctr"/>
                </a:tc>
                <a:tc>
                  <a:txBody>
                    <a:bodyPr/>
                    <a:lstStyle/>
                    <a:p>
                      <a:pPr marL="0" algn="l" defTabSz="914400" rtl="0" eaLnBrk="1" fontAlgn="ctr" latinLnBrk="0" hangingPunct="1"/>
                      <a:r>
                        <a:rPr lang="sv-SE" sz="900" b="1" u="none" strike="noStrike" kern="1200">
                          <a:solidFill>
                            <a:schemeClr val="dk1"/>
                          </a:solidFill>
                          <a:effectLst/>
                          <a:latin typeface="+mn-lt"/>
                          <a:ea typeface="+mn-ea"/>
                          <a:cs typeface="+mn-cs"/>
                        </a:rPr>
                        <a:t>Vrednotenje spodbujanje izvajanja RR programov in RR projektov</a:t>
                      </a:r>
                    </a:p>
                  </a:txBody>
                  <a:tcPr marL="5587" marR="5587" marT="5587" marB="0" anchor="ctr"/>
                </a:tc>
                <a:tc>
                  <a:txBody>
                    <a:bodyPr/>
                    <a:lstStyle/>
                    <a:p>
                      <a:pPr marL="0" algn="l" defTabSz="914400" rtl="0" eaLnBrk="1" fontAlgn="ctr" latinLnBrk="0" hangingPunct="1"/>
                      <a:r>
                        <a:rPr lang="sl-SI" sz="900" u="none" strike="noStrike" kern="1200">
                          <a:solidFill>
                            <a:schemeClr val="dk1"/>
                          </a:solidFill>
                          <a:effectLst/>
                          <a:latin typeface="+mn-lt"/>
                          <a:ea typeface="+mn-ea"/>
                          <a:cs typeface="+mn-cs"/>
                        </a:rPr>
                        <a:t>prenos iz 2014-2020</a:t>
                      </a:r>
                    </a:p>
                  </a:txBody>
                  <a:tcPr marL="5587" marR="5587" marT="5587" marB="0" anchor="ctr"/>
                </a:tc>
                <a:tc>
                  <a:txBody>
                    <a:bodyPr/>
                    <a:lstStyle/>
                    <a:p>
                      <a:pPr algn="ctr" fontAlgn="ctr"/>
                      <a:r>
                        <a:rPr lang="sl-SI" sz="900" b="0" i="0" u="none" strike="noStrike">
                          <a:solidFill>
                            <a:srgbClr val="000000"/>
                          </a:solidFill>
                          <a:effectLst/>
                          <a:latin typeface="Calibri" panose="020F0502020204030204" pitchFamily="34" charset="0"/>
                        </a:rPr>
                        <a:t>MVZI</a:t>
                      </a:r>
                    </a:p>
                  </a:txBody>
                  <a:tcPr marL="5587" marR="5587" marT="5587" marB="0" anchor="ctr"/>
                </a:tc>
                <a:tc>
                  <a:txBody>
                    <a:bodyPr/>
                    <a:lstStyle/>
                    <a:p>
                      <a:pPr marL="171450" indent="-171450" algn="l" fontAlgn="ctr">
                        <a:buFont typeface="Wingdings" panose="05000000000000000000" pitchFamily="2" charset="2"/>
                        <a:buChar char="ü"/>
                      </a:pPr>
                      <a:r>
                        <a:rPr lang="sl-SI" sz="900" b="0" i="0" u="none" strike="noStrike">
                          <a:solidFill>
                            <a:srgbClr val="000000"/>
                          </a:solidFill>
                          <a:effectLst/>
                          <a:latin typeface="Calibri" panose="020F0502020204030204" pitchFamily="34" charset="0"/>
                        </a:rPr>
                        <a:t>ZAKLJUČENO</a:t>
                      </a:r>
                    </a:p>
                  </a:txBody>
                  <a:tcPr marL="5587" marR="5587" marT="5587" marB="0" anchor="ctr"/>
                </a:tc>
                <a:extLst>
                  <a:ext uri="{0D108BD9-81ED-4DB2-BD59-A6C34878D82A}">
                    <a16:rowId xmlns:a16="http://schemas.microsoft.com/office/drawing/2014/main" val="3868740068"/>
                  </a:ext>
                </a:extLst>
              </a:tr>
              <a:tr h="180231">
                <a:tc>
                  <a:txBody>
                    <a:bodyPr/>
                    <a:lstStyle/>
                    <a:p>
                      <a:pPr algn="r" fontAlgn="ctr"/>
                      <a:r>
                        <a:rPr lang="sl-SI" sz="1000" b="0" i="0" u="none" strike="noStrike">
                          <a:solidFill>
                            <a:srgbClr val="000000"/>
                          </a:solidFill>
                          <a:effectLst/>
                          <a:latin typeface="Calibri" panose="020F0502020204030204" pitchFamily="34" charset="0"/>
                        </a:rPr>
                        <a:t>6</a:t>
                      </a:r>
                    </a:p>
                  </a:txBody>
                  <a:tcPr marL="5587" marR="5587" marT="5587"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sl-SI" sz="900" b="1" u="none" strike="noStrike" kern="1200">
                          <a:solidFill>
                            <a:schemeClr val="dk1"/>
                          </a:solidFill>
                          <a:effectLst/>
                          <a:latin typeface="+mn-lt"/>
                          <a:ea typeface="+mn-ea"/>
                          <a:cs typeface="+mn-cs"/>
                        </a:rPr>
                        <a:t>Vrednotenje ukrepov za Specifični cilj 1.3: Krepitev trajnostne rasti in konkurenčnosti MSP ter ustvarjanje delovnih mest v MSP, vključno s produktivnimi naložbami</a:t>
                      </a:r>
                    </a:p>
                    <a:p>
                      <a:pPr marL="0" algn="l" defTabSz="914400" rtl="0" eaLnBrk="1" fontAlgn="ctr" latinLnBrk="0" hangingPunct="1"/>
                      <a:endParaRPr lang="sv-SE" sz="900" b="1" u="none" strike="noStrike" kern="1200">
                        <a:solidFill>
                          <a:schemeClr val="dk1"/>
                        </a:solidFill>
                        <a:effectLst/>
                        <a:latin typeface="+mn-lt"/>
                        <a:ea typeface="+mn-ea"/>
                        <a:cs typeface="+mn-cs"/>
                      </a:endParaRPr>
                    </a:p>
                  </a:txBody>
                  <a:tcPr marL="5587" marR="5587" marT="5587"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sl-SI" sz="900" u="none" strike="noStrike" kern="1200">
                          <a:solidFill>
                            <a:schemeClr val="dk1"/>
                          </a:solidFill>
                          <a:effectLst/>
                          <a:latin typeface="+mn-lt"/>
                          <a:ea typeface="+mn-ea"/>
                          <a:cs typeface="+mn-cs"/>
                        </a:rPr>
                        <a:t>CILJ: Oceniti vpliv podpore oziroma ukrepov (MGTŠ) strukturnih skladov EU in njihov učinek na področje razvoja in optimizacije ekosistema za podporo podjetništvu in inovativnosti, področje rasti in razvoja podjetij ter področje prehoda novih podjetniških podjemov in novonastalih podjetij v fazo hitrejše rasti ter gospodarsko uspešnost podjetij, vključno z dodano vrednostjo, izvozom, diverzifikacijo izvoza in dviga v globalni verigi vrednosti.</a:t>
                      </a:r>
                    </a:p>
                    <a:p>
                      <a:pPr marL="0" algn="l" defTabSz="914400" rtl="0" eaLnBrk="1" fontAlgn="ctr" latinLnBrk="0" hangingPunct="1"/>
                      <a:endParaRPr lang="sl-SI" sz="900" u="none" strike="noStrike" kern="1200">
                        <a:solidFill>
                          <a:schemeClr val="dk1"/>
                        </a:solidFill>
                        <a:effectLst/>
                        <a:latin typeface="+mn-lt"/>
                        <a:ea typeface="+mn-ea"/>
                        <a:cs typeface="+mn-cs"/>
                      </a:endParaRPr>
                    </a:p>
                  </a:txBody>
                  <a:tcPr marL="5587" marR="5587" marT="5587" marB="0" anchor="ctr"/>
                </a:tc>
                <a:tc>
                  <a:txBody>
                    <a:bodyPr/>
                    <a:lstStyle/>
                    <a:p>
                      <a:pPr algn="ctr" fontAlgn="ctr"/>
                      <a:r>
                        <a:rPr lang="sl-SI" sz="900" b="0" i="0" u="none" strike="noStrike">
                          <a:solidFill>
                            <a:srgbClr val="000000"/>
                          </a:solidFill>
                          <a:effectLst/>
                          <a:latin typeface="Calibri" panose="020F0502020204030204" pitchFamily="34" charset="0"/>
                        </a:rPr>
                        <a:t>MGTŠ</a:t>
                      </a:r>
                    </a:p>
                  </a:txBody>
                  <a:tcPr marL="5587" marR="5587" marT="5587" marB="0" anchor="ctr"/>
                </a:tc>
                <a:tc>
                  <a:txBody>
                    <a:bodyPr/>
                    <a:lstStyle/>
                    <a:p>
                      <a:pPr algn="l" fontAlgn="ctr"/>
                      <a:r>
                        <a:rPr lang="sl-SI" sz="900" b="0" i="0" u="none" strike="noStrike">
                          <a:solidFill>
                            <a:srgbClr val="000000"/>
                          </a:solidFill>
                          <a:effectLst/>
                          <a:latin typeface="Calibri" panose="020F0502020204030204" pitchFamily="34" charset="0"/>
                        </a:rPr>
                        <a:t>V IZVAJANJU</a:t>
                      </a:r>
                    </a:p>
                  </a:txBody>
                  <a:tcPr marL="5587" marR="5587" marT="5587" marB="0" anchor="ctr"/>
                </a:tc>
                <a:extLst>
                  <a:ext uri="{0D108BD9-81ED-4DB2-BD59-A6C34878D82A}">
                    <a16:rowId xmlns:a16="http://schemas.microsoft.com/office/drawing/2014/main" val="1289510743"/>
                  </a:ext>
                </a:extLst>
              </a:tr>
              <a:tr h="180231">
                <a:tc>
                  <a:txBody>
                    <a:bodyPr/>
                    <a:lstStyle/>
                    <a:p>
                      <a:pPr algn="r" fontAlgn="ctr"/>
                      <a:r>
                        <a:rPr lang="sl-SI" sz="1000" b="0" i="0" u="none" strike="noStrike">
                          <a:solidFill>
                            <a:srgbClr val="000000"/>
                          </a:solidFill>
                          <a:effectLst/>
                          <a:latin typeface="Calibri" panose="020F0502020204030204" pitchFamily="34" charset="0"/>
                        </a:rPr>
                        <a:t>7</a:t>
                      </a:r>
                    </a:p>
                  </a:txBody>
                  <a:tcPr marL="5587" marR="5587" marT="5587"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sl-SI" sz="900" b="1" u="none" strike="noStrike" kern="1200">
                          <a:solidFill>
                            <a:schemeClr val="dk1"/>
                          </a:solidFill>
                          <a:effectLst/>
                          <a:latin typeface="+mn-lt"/>
                          <a:ea typeface="+mn-ea"/>
                          <a:cs typeface="+mn-cs"/>
                        </a:rPr>
                        <a:t>Vrednotenje prispevkov operativnih programov za izvajanje evropske kohezijske politike v obdobjih 2014-2020 in 2021-2027 k nacionalnim ciljem Strategije Digitalna Slovenija 2030</a:t>
                      </a:r>
                    </a:p>
                    <a:p>
                      <a:pPr marL="0" algn="l" defTabSz="914400" rtl="0" eaLnBrk="1" fontAlgn="ctr" latinLnBrk="0" hangingPunct="1"/>
                      <a:endParaRPr lang="sv-SE" sz="900" b="1" u="none" strike="noStrike" kern="1200">
                        <a:solidFill>
                          <a:schemeClr val="dk1"/>
                        </a:solidFill>
                        <a:effectLst/>
                        <a:latin typeface="+mn-lt"/>
                        <a:ea typeface="+mn-ea"/>
                        <a:cs typeface="+mn-cs"/>
                      </a:endParaRPr>
                    </a:p>
                  </a:txBody>
                  <a:tcPr marL="5587" marR="5587" marT="5587" marB="0" anchor="ctr"/>
                </a:tc>
                <a:tc>
                  <a:txBody>
                    <a:bodyPr/>
                    <a:lstStyle/>
                    <a:p>
                      <a:pPr marL="0" algn="l" defTabSz="914400" rtl="0" eaLnBrk="1" fontAlgn="ctr" latinLnBrk="0" hangingPunct="1"/>
                      <a:r>
                        <a:rPr lang="sl-SI" sz="900" u="none" strike="noStrike" kern="1200">
                          <a:solidFill>
                            <a:schemeClr val="dk1"/>
                          </a:solidFill>
                          <a:effectLst/>
                          <a:latin typeface="+mn-lt"/>
                          <a:ea typeface="+mn-ea"/>
                          <a:cs typeface="+mn-cs"/>
                        </a:rPr>
                        <a:t>CILJ: Ocena uspešnost prispevkov operativnih programov za izvajanje evropske kohezijske politike v obdobjih 2014-2020 in 2021-2027 k nacionalnim ciljem Strategije Digitalna Slovenija 2030. Celovit pregled operativnih programov na tem področju in z njima povezanih izvedenih ukrepov.</a:t>
                      </a:r>
                    </a:p>
                    <a:p>
                      <a:pPr marL="0" algn="l" defTabSz="914400" rtl="0" eaLnBrk="1" fontAlgn="ctr" latinLnBrk="0" hangingPunct="1"/>
                      <a:endParaRPr lang="sl-SI" sz="900" u="none" strike="noStrike" kern="1200">
                        <a:solidFill>
                          <a:schemeClr val="dk1"/>
                        </a:solidFill>
                        <a:effectLst/>
                        <a:latin typeface="+mn-lt"/>
                        <a:ea typeface="+mn-ea"/>
                        <a:cs typeface="+mn-cs"/>
                      </a:endParaRPr>
                    </a:p>
                  </a:txBody>
                  <a:tcPr marL="5587" marR="5587" marT="5587" marB="0" anchor="ctr"/>
                </a:tc>
                <a:tc>
                  <a:txBody>
                    <a:bodyPr/>
                    <a:lstStyle/>
                    <a:p>
                      <a:pPr algn="ctr" fontAlgn="ctr"/>
                      <a:r>
                        <a:rPr lang="sl-SI" sz="900" b="0" i="0" u="none" strike="noStrike">
                          <a:solidFill>
                            <a:srgbClr val="000000"/>
                          </a:solidFill>
                          <a:effectLst/>
                          <a:latin typeface="Calibri" panose="020F0502020204030204" pitchFamily="34" charset="0"/>
                        </a:rPr>
                        <a:t>MDP</a:t>
                      </a:r>
                    </a:p>
                  </a:txBody>
                  <a:tcPr marL="5587" marR="5587" marT="5587" marB="0" anchor="ctr"/>
                </a:tc>
                <a:tc>
                  <a:txBody>
                    <a:bodyPr/>
                    <a:lstStyle/>
                    <a:p>
                      <a:pPr algn="l" fontAlgn="ctr"/>
                      <a:r>
                        <a:rPr lang="sl-SI" sz="900" b="0" i="0" u="none" strike="noStrike">
                          <a:solidFill>
                            <a:srgbClr val="000000"/>
                          </a:solidFill>
                          <a:effectLst/>
                          <a:latin typeface="Calibri" panose="020F0502020204030204" pitchFamily="34" charset="0"/>
                        </a:rPr>
                        <a:t>IZBOR IZVAJALCA</a:t>
                      </a:r>
                    </a:p>
                  </a:txBody>
                  <a:tcPr marL="5587" marR="5587" marT="5587" marB="0" anchor="ctr"/>
                </a:tc>
                <a:extLst>
                  <a:ext uri="{0D108BD9-81ED-4DB2-BD59-A6C34878D82A}">
                    <a16:rowId xmlns:a16="http://schemas.microsoft.com/office/drawing/2014/main" val="4041526278"/>
                  </a:ext>
                </a:extLst>
              </a:tr>
              <a:tr h="0">
                <a:tc>
                  <a:txBody>
                    <a:bodyPr/>
                    <a:lstStyle/>
                    <a:p>
                      <a:pPr algn="r" fontAlgn="ctr"/>
                      <a:r>
                        <a:rPr lang="sl-SI" sz="1000" b="0" i="0" u="none" strike="noStrike">
                          <a:solidFill>
                            <a:srgbClr val="000000"/>
                          </a:solidFill>
                          <a:effectLst/>
                          <a:latin typeface="Calibri" panose="020F0502020204030204" pitchFamily="34" charset="0"/>
                        </a:rPr>
                        <a:t>8</a:t>
                      </a:r>
                    </a:p>
                  </a:txBody>
                  <a:tcPr marL="5587" marR="5587" marT="5587"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sl-SI" sz="900" b="1" u="none" strike="noStrike" kern="1200">
                          <a:solidFill>
                            <a:schemeClr val="dk1"/>
                          </a:solidFill>
                          <a:effectLst/>
                          <a:latin typeface="+mn-lt"/>
                          <a:ea typeface="+mn-ea"/>
                          <a:cs typeface="+mn-cs"/>
                        </a:rPr>
                        <a:t>Vrednotenje vpliva  izboljšanja infrastrukture za raziskave in inovacijske zmogljivosti</a:t>
                      </a:r>
                    </a:p>
                    <a:p>
                      <a:pPr marL="0" algn="l" defTabSz="914400" rtl="0" eaLnBrk="1" fontAlgn="ctr" latinLnBrk="0" hangingPunct="1"/>
                      <a:endParaRPr lang="sv-SE" sz="900" b="1" u="none" strike="noStrike" kern="1200">
                        <a:solidFill>
                          <a:schemeClr val="dk1"/>
                        </a:solidFill>
                        <a:effectLst/>
                        <a:latin typeface="+mn-lt"/>
                        <a:ea typeface="+mn-ea"/>
                        <a:cs typeface="+mn-cs"/>
                      </a:endParaRPr>
                    </a:p>
                  </a:txBody>
                  <a:tcPr marL="5587" marR="5587" marT="5587" marB="0" anchor="ctr"/>
                </a:tc>
                <a:tc>
                  <a:txBody>
                    <a:bodyPr/>
                    <a:lstStyle/>
                    <a:p>
                      <a:pPr marL="0" algn="l" defTabSz="914400" rtl="0" eaLnBrk="1" fontAlgn="ctr" latinLnBrk="0" hangingPunct="1"/>
                      <a:r>
                        <a:rPr lang="sl-SI" sz="900" u="none" strike="noStrike" kern="1200">
                          <a:solidFill>
                            <a:schemeClr val="dk1"/>
                          </a:solidFill>
                          <a:effectLst/>
                          <a:latin typeface="+mn-lt"/>
                          <a:ea typeface="+mn-ea"/>
                          <a:cs typeface="+mn-cs"/>
                        </a:rPr>
                        <a:t>CILJI: </a:t>
                      </a:r>
                      <a:br>
                        <a:rPr lang="sl-SI" sz="900" u="none" strike="noStrike" kern="1200">
                          <a:solidFill>
                            <a:schemeClr val="dk1"/>
                          </a:solidFill>
                          <a:effectLst/>
                          <a:latin typeface="+mn-lt"/>
                          <a:ea typeface="+mn-ea"/>
                          <a:cs typeface="+mn-cs"/>
                        </a:rPr>
                      </a:br>
                      <a:r>
                        <a:rPr lang="sl-SI" sz="900" u="none" strike="noStrike" kern="1200">
                          <a:solidFill>
                            <a:schemeClr val="dk1"/>
                          </a:solidFill>
                          <a:effectLst/>
                          <a:latin typeface="+mn-lt"/>
                          <a:ea typeface="+mn-ea"/>
                          <a:cs typeface="+mn-cs"/>
                        </a:rPr>
                        <a:t>Pregled vključevanja gospodarstva v rabo raziskovalne opreme in vplivati na hitrejši gospodarski razvoj ter neposredno sodelovanje z raziskovalnimi institucijami,</a:t>
                      </a:r>
                      <a:br>
                        <a:rPr lang="sl-SI" sz="900" u="none" strike="noStrike" kern="1200">
                          <a:solidFill>
                            <a:schemeClr val="dk1"/>
                          </a:solidFill>
                          <a:effectLst/>
                          <a:latin typeface="+mn-lt"/>
                          <a:ea typeface="+mn-ea"/>
                          <a:cs typeface="+mn-cs"/>
                        </a:rPr>
                      </a:br>
                      <a:r>
                        <a:rPr lang="sl-SI" sz="900" u="none" strike="noStrike" kern="1200">
                          <a:solidFill>
                            <a:schemeClr val="dk1"/>
                          </a:solidFill>
                          <a:effectLst/>
                          <a:latin typeface="+mn-lt"/>
                          <a:ea typeface="+mn-ea"/>
                          <a:cs typeface="+mn-cs"/>
                        </a:rPr>
                        <a:t>Pregled zagotavljanja dostopa do raziskovalne infrastrukture, vključno z odprtim dostopom do raziskovalnih podatkov, gospodarstvu, drugim raziskovalnim institucijam in tujim partnerjem.</a:t>
                      </a:r>
                    </a:p>
                  </a:txBody>
                  <a:tcPr marL="5587" marR="5587" marT="5587" marB="0" anchor="ctr"/>
                </a:tc>
                <a:tc>
                  <a:txBody>
                    <a:bodyPr/>
                    <a:lstStyle/>
                    <a:p>
                      <a:pPr algn="ctr" fontAlgn="ctr"/>
                      <a:r>
                        <a:rPr lang="sl-SI" sz="900" b="0" i="0" u="none" strike="noStrike">
                          <a:solidFill>
                            <a:srgbClr val="000000"/>
                          </a:solidFill>
                          <a:effectLst/>
                          <a:latin typeface="Calibri" panose="020F0502020204030204" pitchFamily="34" charset="0"/>
                        </a:rPr>
                        <a:t>MVZI</a:t>
                      </a:r>
                    </a:p>
                  </a:txBody>
                  <a:tcPr marL="5587" marR="5587" marT="5587"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sl-SI" sz="900" b="0" i="0" u="none" strike="noStrike">
                          <a:solidFill>
                            <a:srgbClr val="000000"/>
                          </a:solidFill>
                          <a:effectLst/>
                          <a:latin typeface="Calibri" panose="020F0502020204030204" pitchFamily="34" charset="0"/>
                        </a:rPr>
                        <a:t>ZAČETEK POSTOPKOV ZA IZVEDBO JN</a:t>
                      </a:r>
                    </a:p>
                    <a:p>
                      <a:pPr algn="l" fontAlgn="ctr"/>
                      <a:endParaRPr lang="sl-SI" sz="900" b="0" i="0" u="none" strike="noStrike">
                        <a:solidFill>
                          <a:srgbClr val="000000"/>
                        </a:solidFill>
                        <a:effectLst/>
                        <a:latin typeface="Calibri" panose="020F0502020204030204" pitchFamily="34" charset="0"/>
                      </a:endParaRPr>
                    </a:p>
                  </a:txBody>
                  <a:tcPr marL="5587" marR="5587" marT="5587" marB="0" anchor="ctr"/>
                </a:tc>
                <a:extLst>
                  <a:ext uri="{0D108BD9-81ED-4DB2-BD59-A6C34878D82A}">
                    <a16:rowId xmlns:a16="http://schemas.microsoft.com/office/drawing/2014/main" val="495911060"/>
                  </a:ext>
                </a:extLst>
              </a:tr>
            </a:tbl>
          </a:graphicData>
        </a:graphic>
      </p:graphicFrame>
    </p:spTree>
    <p:extLst>
      <p:ext uri="{BB962C8B-B14F-4D97-AF65-F5344CB8AC3E}">
        <p14:creationId xmlns:p14="http://schemas.microsoft.com/office/powerpoint/2010/main" val="31007843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F3BE1F-529F-CB59-29A9-467623ADF2DD}"/>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580C863C-62F2-DF5D-3813-A00D2AC75E1D}"/>
              </a:ext>
            </a:extLst>
          </p:cNvPr>
          <p:cNvSpPr>
            <a:spLocks noGrp="1"/>
          </p:cNvSpPr>
          <p:nvPr>
            <p:ph type="title"/>
          </p:nvPr>
        </p:nvSpPr>
        <p:spPr>
          <a:xfrm>
            <a:off x="838199" y="444617"/>
            <a:ext cx="11019503" cy="613778"/>
          </a:xfrm>
        </p:spPr>
        <p:txBody>
          <a:bodyPr>
            <a:normAutofit/>
          </a:bodyPr>
          <a:lstStyle/>
          <a:p>
            <a:r>
              <a:rPr lang="sl-SI" sz="2800" b="1">
                <a:solidFill>
                  <a:schemeClr val="accent5">
                    <a:lumMod val="75000"/>
                  </a:schemeClr>
                </a:solidFill>
                <a:effectLst>
                  <a:outerShdw blurRad="38100" dist="38100" dir="2700000" algn="tl">
                    <a:srgbClr val="000000">
                      <a:alpha val="43137"/>
                    </a:srgbClr>
                  </a:outerShdw>
                </a:effectLst>
                <a:latin typeface="Republika" panose="02000506040000020004" pitchFamily="2" charset="-18"/>
                <a:cs typeface="Times New Roman" panose="02020603050405020304" pitchFamily="18" charset="0"/>
              </a:rPr>
              <a:t>Vrednotenje izvajanja PEKP 2021-2027 - </a:t>
            </a:r>
            <a:r>
              <a:rPr lang="sl-SI" sz="2400" b="1">
                <a:solidFill>
                  <a:schemeClr val="accent5">
                    <a:lumMod val="75000"/>
                  </a:schemeClr>
                </a:solidFill>
                <a:latin typeface="Republika" panose="02000506040000020004" pitchFamily="2" charset="-18"/>
                <a:cs typeface="Times New Roman" panose="02020603050405020304" pitchFamily="18" charset="0"/>
              </a:rPr>
              <a:t>LETNI NAČRT VREDNOTENJ 2026</a:t>
            </a:r>
            <a:endParaRPr lang="sl-SI" sz="2400">
              <a:solidFill>
                <a:srgbClr val="034EA2"/>
              </a:solidFill>
              <a:effectLst>
                <a:outerShdw blurRad="38100" dist="38100" dir="2700000" algn="tl">
                  <a:srgbClr val="000000">
                    <a:alpha val="43137"/>
                  </a:srgbClr>
                </a:outerShdw>
              </a:effectLst>
            </a:endParaRPr>
          </a:p>
        </p:txBody>
      </p:sp>
      <p:sp>
        <p:nvSpPr>
          <p:cNvPr id="3" name="Označba mesta vsebine 2">
            <a:extLst>
              <a:ext uri="{FF2B5EF4-FFF2-40B4-BE49-F238E27FC236}">
                <a16:creationId xmlns:a16="http://schemas.microsoft.com/office/drawing/2014/main" id="{63029F30-A824-2721-8C72-4F961839B3F4}"/>
              </a:ext>
            </a:extLst>
          </p:cNvPr>
          <p:cNvSpPr>
            <a:spLocks noGrp="1"/>
          </p:cNvSpPr>
          <p:nvPr>
            <p:ph idx="1"/>
          </p:nvPr>
        </p:nvSpPr>
        <p:spPr>
          <a:xfrm>
            <a:off x="838200" y="990524"/>
            <a:ext cx="10515600" cy="5324778"/>
          </a:xfrm>
        </p:spPr>
        <p:txBody>
          <a:bodyPr>
            <a:normAutofit/>
          </a:bodyPr>
          <a:lstStyle/>
          <a:p>
            <a:pPr marL="457200" lvl="1" indent="0" algn="ctr">
              <a:lnSpc>
                <a:spcPct val="107000"/>
              </a:lnSpc>
              <a:spcAft>
                <a:spcPts val="800"/>
              </a:spcAft>
              <a:buNone/>
            </a:pPr>
            <a:endParaRPr lang="sl-SI" sz="2400"/>
          </a:p>
          <a:p>
            <a:pPr marL="457200" lvl="1" indent="0">
              <a:lnSpc>
                <a:spcPct val="107000"/>
              </a:lnSpc>
              <a:spcAft>
                <a:spcPts val="800"/>
              </a:spcAft>
              <a:buNone/>
            </a:pPr>
            <a:endParaRPr lang="sl-SI" b="1">
              <a:latin typeface="Republika" panose="02000506040000020004" pitchFamily="2" charset="-18"/>
              <a:cs typeface="Times New Roman" panose="02020603050405020304" pitchFamily="18" charset="0"/>
            </a:endParaRPr>
          </a:p>
          <a:p>
            <a:pPr lvl="1">
              <a:lnSpc>
                <a:spcPct val="107000"/>
              </a:lnSpc>
              <a:spcAft>
                <a:spcPts val="800"/>
              </a:spcAft>
              <a:buFontTx/>
              <a:buChar char="-"/>
            </a:pPr>
            <a:endParaRPr lang="sl-SI" b="1">
              <a:latin typeface="Republika" panose="02000506040000020004" pitchFamily="2" charset="-18"/>
              <a:cs typeface="Times New Roman" panose="02020603050405020304" pitchFamily="18" charset="0"/>
            </a:endParaRPr>
          </a:p>
        </p:txBody>
      </p:sp>
      <p:pic>
        <p:nvPicPr>
          <p:cNvPr id="4" name="Slika 3">
            <a:extLst>
              <a:ext uri="{FF2B5EF4-FFF2-40B4-BE49-F238E27FC236}">
                <a16:creationId xmlns:a16="http://schemas.microsoft.com/office/drawing/2014/main" id="{952CD8C3-17DD-D5B9-7802-0409487527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7216" y="6033143"/>
            <a:ext cx="2689861" cy="564319"/>
          </a:xfrm>
          <a:prstGeom prst="rect">
            <a:avLst/>
          </a:prstGeom>
        </p:spPr>
      </p:pic>
      <p:pic>
        <p:nvPicPr>
          <p:cNvPr id="5" name="Picture 4" descr="Logo image name">
            <a:extLst>
              <a:ext uri="{FF2B5EF4-FFF2-40B4-BE49-F238E27FC236}">
                <a16:creationId xmlns:a16="http://schemas.microsoft.com/office/drawing/2014/main" id="{23120C03-A9AB-BF81-C85C-F19784698A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29" y="6081245"/>
            <a:ext cx="1050232" cy="51621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Kolenski povezovalnik 6">
            <a:extLst>
              <a:ext uri="{FF2B5EF4-FFF2-40B4-BE49-F238E27FC236}">
                <a16:creationId xmlns:a16="http://schemas.microsoft.com/office/drawing/2014/main" id="{0179F3E1-EE96-5FD9-5FB1-97ABA19A449B}"/>
              </a:ext>
            </a:extLst>
          </p:cNvPr>
          <p:cNvCxnSpPr/>
          <p:nvPr/>
        </p:nvCxnSpPr>
        <p:spPr>
          <a:xfrm flipV="1">
            <a:off x="334297" y="260538"/>
            <a:ext cx="3736258" cy="2637408"/>
          </a:xfrm>
          <a:prstGeom prst="bentConnector3">
            <a:avLst>
              <a:gd name="adj1" fmla="val 0"/>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Kolenski povezovalnik 7">
            <a:extLst>
              <a:ext uri="{FF2B5EF4-FFF2-40B4-BE49-F238E27FC236}">
                <a16:creationId xmlns:a16="http://schemas.microsoft.com/office/drawing/2014/main" id="{067E476D-3EA9-DC1C-2606-FBCF575D5CDD}"/>
              </a:ext>
            </a:extLst>
          </p:cNvPr>
          <p:cNvCxnSpPr/>
          <p:nvPr/>
        </p:nvCxnSpPr>
        <p:spPr>
          <a:xfrm flipV="1">
            <a:off x="8514735" y="4197949"/>
            <a:ext cx="3342968" cy="2408904"/>
          </a:xfrm>
          <a:prstGeom prst="bentConnector3">
            <a:avLst>
              <a:gd name="adj1" fmla="val 100294"/>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aphicFrame>
        <p:nvGraphicFramePr>
          <p:cNvPr id="6" name="Tabela 5">
            <a:extLst>
              <a:ext uri="{FF2B5EF4-FFF2-40B4-BE49-F238E27FC236}">
                <a16:creationId xmlns:a16="http://schemas.microsoft.com/office/drawing/2014/main" id="{2A0A1287-693F-D488-3137-C1CB10CE474B}"/>
              </a:ext>
            </a:extLst>
          </p:cNvPr>
          <p:cNvGraphicFramePr>
            <a:graphicFrameLocks noGrp="1"/>
          </p:cNvGraphicFramePr>
          <p:nvPr/>
        </p:nvGraphicFramePr>
        <p:xfrm>
          <a:off x="734937" y="1180026"/>
          <a:ext cx="10722125" cy="4731486"/>
        </p:xfrm>
        <a:graphic>
          <a:graphicData uri="http://schemas.openxmlformats.org/drawingml/2006/table">
            <a:tbl>
              <a:tblPr>
                <a:tableStyleId>{5C22544A-7EE6-4342-B048-85BDC9FD1C3A}</a:tableStyleId>
              </a:tblPr>
              <a:tblGrid>
                <a:gridCol w="140208">
                  <a:extLst>
                    <a:ext uri="{9D8B030D-6E8A-4147-A177-3AD203B41FA5}">
                      <a16:colId xmlns:a16="http://schemas.microsoft.com/office/drawing/2014/main" val="3655383197"/>
                    </a:ext>
                  </a:extLst>
                </a:gridCol>
                <a:gridCol w="1815106">
                  <a:extLst>
                    <a:ext uri="{9D8B030D-6E8A-4147-A177-3AD203B41FA5}">
                      <a16:colId xmlns:a16="http://schemas.microsoft.com/office/drawing/2014/main" val="2197404156"/>
                    </a:ext>
                  </a:extLst>
                </a:gridCol>
                <a:gridCol w="7442592">
                  <a:extLst>
                    <a:ext uri="{9D8B030D-6E8A-4147-A177-3AD203B41FA5}">
                      <a16:colId xmlns:a16="http://schemas.microsoft.com/office/drawing/2014/main" val="3279836788"/>
                    </a:ext>
                  </a:extLst>
                </a:gridCol>
                <a:gridCol w="527235">
                  <a:extLst>
                    <a:ext uri="{9D8B030D-6E8A-4147-A177-3AD203B41FA5}">
                      <a16:colId xmlns:a16="http://schemas.microsoft.com/office/drawing/2014/main" val="375279402"/>
                    </a:ext>
                  </a:extLst>
                </a:gridCol>
                <a:gridCol w="796984">
                  <a:extLst>
                    <a:ext uri="{9D8B030D-6E8A-4147-A177-3AD203B41FA5}">
                      <a16:colId xmlns:a16="http://schemas.microsoft.com/office/drawing/2014/main" val="1504446791"/>
                    </a:ext>
                  </a:extLst>
                </a:gridCol>
              </a:tblGrid>
              <a:tr h="79447">
                <a:tc>
                  <a:txBody>
                    <a:bodyPr/>
                    <a:lstStyle/>
                    <a:p>
                      <a:pPr algn="ctr" fontAlgn="b"/>
                      <a:r>
                        <a:rPr lang="sl-SI" sz="500" u="none" strike="noStrike">
                          <a:effectLst/>
                        </a:rPr>
                        <a:t> </a:t>
                      </a:r>
                      <a:endParaRPr lang="sl-SI" sz="500" b="0" i="0" u="none" strike="noStrike">
                        <a:solidFill>
                          <a:srgbClr val="0070C0"/>
                        </a:solidFill>
                        <a:effectLst/>
                        <a:latin typeface="Calibri" panose="020F0502020204030204" pitchFamily="34" charset="0"/>
                      </a:endParaRPr>
                    </a:p>
                  </a:txBody>
                  <a:tcPr marL="4113" marR="4113" marT="4113" marB="0" anchor="b"/>
                </a:tc>
                <a:tc>
                  <a:txBody>
                    <a:bodyPr/>
                    <a:lstStyle/>
                    <a:p>
                      <a:pPr algn="l" fontAlgn="b"/>
                      <a:r>
                        <a:rPr lang="sl-SI" sz="500" u="none" strike="noStrike">
                          <a:effectLst/>
                        </a:rPr>
                        <a:t>2026</a:t>
                      </a:r>
                      <a:endParaRPr lang="sl-SI" sz="500" b="1" i="0" u="none" strike="noStrike">
                        <a:solidFill>
                          <a:srgbClr val="0070C0"/>
                        </a:solidFill>
                        <a:effectLst/>
                        <a:latin typeface="Calibri" panose="020F0502020204030204" pitchFamily="34" charset="0"/>
                      </a:endParaRPr>
                    </a:p>
                  </a:txBody>
                  <a:tcPr marL="4113" marR="4113" marT="4113" marB="0" anchor="b"/>
                </a:tc>
                <a:tc>
                  <a:txBody>
                    <a:bodyPr/>
                    <a:lstStyle/>
                    <a:p>
                      <a:pPr algn="l" fontAlgn="b"/>
                      <a:r>
                        <a:rPr lang="sl-SI" sz="500" u="none" strike="noStrike">
                          <a:effectLst/>
                        </a:rPr>
                        <a:t> </a:t>
                      </a:r>
                      <a:endParaRPr lang="sl-SI" sz="500" b="0" i="0" u="none" strike="noStrike">
                        <a:solidFill>
                          <a:srgbClr val="0070C0"/>
                        </a:solidFill>
                        <a:effectLst/>
                        <a:latin typeface="Calibri" panose="020F0502020204030204" pitchFamily="34" charset="0"/>
                      </a:endParaRPr>
                    </a:p>
                  </a:txBody>
                  <a:tcPr marL="4113" marR="4113" marT="4113" marB="0" anchor="b"/>
                </a:tc>
                <a:tc>
                  <a:txBody>
                    <a:bodyPr/>
                    <a:lstStyle/>
                    <a:p>
                      <a:pPr algn="ctr" fontAlgn="ctr"/>
                      <a:r>
                        <a:rPr lang="sl-SI" sz="500" u="none" strike="noStrike">
                          <a:effectLst/>
                        </a:rPr>
                        <a:t> </a:t>
                      </a:r>
                      <a:endParaRPr lang="sl-SI" sz="500" b="0" i="0" u="none" strike="noStrike">
                        <a:solidFill>
                          <a:srgbClr val="0070C0"/>
                        </a:solidFill>
                        <a:effectLst/>
                        <a:latin typeface="Calibri" panose="020F0502020204030204" pitchFamily="34" charset="0"/>
                      </a:endParaRPr>
                    </a:p>
                  </a:txBody>
                  <a:tcPr marL="4113" marR="4113" marT="4113" marB="0" anchor="ctr"/>
                </a:tc>
                <a:tc>
                  <a:txBody>
                    <a:bodyPr/>
                    <a:lstStyle/>
                    <a:p>
                      <a:pPr algn="l" fontAlgn="ctr"/>
                      <a:r>
                        <a:rPr lang="sl-SI" sz="500" u="none" strike="noStrike">
                          <a:effectLst/>
                        </a:rPr>
                        <a:t> </a:t>
                      </a:r>
                      <a:endParaRPr lang="sl-SI" sz="500" b="1" i="0" u="none" strike="noStrike">
                        <a:solidFill>
                          <a:srgbClr val="FF0000"/>
                        </a:solidFill>
                        <a:effectLst/>
                        <a:latin typeface="Calibri" panose="020F0502020204030204" pitchFamily="34" charset="0"/>
                      </a:endParaRPr>
                    </a:p>
                  </a:txBody>
                  <a:tcPr marL="4113" marR="4113" marT="4113" marB="0" anchor="ctr"/>
                </a:tc>
                <a:extLst>
                  <a:ext uri="{0D108BD9-81ED-4DB2-BD59-A6C34878D82A}">
                    <a16:rowId xmlns:a16="http://schemas.microsoft.com/office/drawing/2014/main" val="4122440426"/>
                  </a:ext>
                </a:extLst>
              </a:tr>
              <a:tr h="305583">
                <a:tc>
                  <a:txBody>
                    <a:bodyPr/>
                    <a:lstStyle/>
                    <a:p>
                      <a:pPr algn="ctr" fontAlgn="b"/>
                      <a:r>
                        <a:rPr lang="sl-SI" sz="500" u="none" strike="noStrike">
                          <a:effectLst/>
                        </a:rPr>
                        <a:t> </a:t>
                      </a:r>
                      <a:endParaRPr lang="sl-SI" sz="500" b="1" i="0" u="none" strike="noStrike">
                        <a:solidFill>
                          <a:srgbClr val="0070C0"/>
                        </a:solidFill>
                        <a:effectLst/>
                        <a:latin typeface="Calibri" panose="020F0502020204030204" pitchFamily="34" charset="0"/>
                      </a:endParaRPr>
                    </a:p>
                  </a:txBody>
                  <a:tcPr marL="4113" marR="4113" marT="4113" marB="0" anchor="b"/>
                </a:tc>
                <a:tc>
                  <a:txBody>
                    <a:bodyPr/>
                    <a:lstStyle/>
                    <a:p>
                      <a:pPr algn="l" fontAlgn="b"/>
                      <a:r>
                        <a:rPr lang="sl-SI" sz="1000" b="1" u="none" strike="noStrike">
                          <a:effectLst/>
                        </a:rPr>
                        <a:t>VREDNOTENJE</a:t>
                      </a:r>
                      <a:endParaRPr lang="sl-SI" sz="1000" b="1" i="0" u="none" strike="noStrike">
                        <a:solidFill>
                          <a:srgbClr val="0070C0"/>
                        </a:solidFill>
                        <a:effectLst/>
                        <a:latin typeface="Calibri" panose="020F0502020204030204" pitchFamily="34" charset="0"/>
                      </a:endParaRPr>
                    </a:p>
                  </a:txBody>
                  <a:tcPr marL="4113" marR="4113" marT="4113" marB="0" anchor="b"/>
                </a:tc>
                <a:tc>
                  <a:txBody>
                    <a:bodyPr/>
                    <a:lstStyle/>
                    <a:p>
                      <a:pPr algn="l" fontAlgn="b"/>
                      <a:r>
                        <a:rPr lang="sl-SI" sz="1000" b="1" u="none" strike="noStrike">
                          <a:effectLst/>
                        </a:rPr>
                        <a:t>OPIS in CILJI VREDNOTENJA</a:t>
                      </a:r>
                      <a:endParaRPr lang="sl-SI" sz="1000" b="1" i="0" u="none" strike="noStrike">
                        <a:solidFill>
                          <a:srgbClr val="0070C0"/>
                        </a:solidFill>
                        <a:effectLst/>
                        <a:latin typeface="Calibri" panose="020F0502020204030204" pitchFamily="34" charset="0"/>
                      </a:endParaRPr>
                    </a:p>
                  </a:txBody>
                  <a:tcPr marL="4113" marR="4113" marT="4113" marB="0" anchor="b"/>
                </a:tc>
                <a:tc>
                  <a:txBody>
                    <a:bodyPr/>
                    <a:lstStyle/>
                    <a:p>
                      <a:pPr algn="ctr" fontAlgn="ctr"/>
                      <a:r>
                        <a:rPr lang="sl-SI" sz="1000" b="1" u="none" strike="noStrike">
                          <a:effectLst/>
                        </a:rPr>
                        <a:t>Termin</a:t>
                      </a:r>
                      <a:endParaRPr lang="sl-SI" sz="1000" b="1" i="0" u="none" strike="noStrike">
                        <a:solidFill>
                          <a:srgbClr val="0070C0"/>
                        </a:solidFill>
                        <a:effectLst/>
                        <a:latin typeface="Calibri" panose="020F0502020204030204" pitchFamily="34" charset="0"/>
                      </a:endParaRPr>
                    </a:p>
                  </a:txBody>
                  <a:tcPr marL="4113" marR="4113" marT="4113" marB="0" anchor="ctr"/>
                </a:tc>
                <a:tc>
                  <a:txBody>
                    <a:bodyPr/>
                    <a:lstStyle/>
                    <a:p>
                      <a:pPr algn="l" fontAlgn="b"/>
                      <a:r>
                        <a:rPr lang="sl-SI" sz="1000" b="1" u="none" strike="noStrike">
                          <a:effectLst/>
                        </a:rPr>
                        <a:t>SODELUJOČI (poleg MKRR)</a:t>
                      </a:r>
                      <a:endParaRPr lang="sl-SI" sz="1000" b="1" i="0" u="none" strike="noStrike">
                        <a:solidFill>
                          <a:srgbClr val="0070C0"/>
                        </a:solidFill>
                        <a:effectLst/>
                        <a:latin typeface="Calibri" panose="020F0502020204030204" pitchFamily="34" charset="0"/>
                      </a:endParaRPr>
                    </a:p>
                  </a:txBody>
                  <a:tcPr marL="4113" marR="4113" marT="4113" marB="0" anchor="b"/>
                </a:tc>
                <a:extLst>
                  <a:ext uri="{0D108BD9-81ED-4DB2-BD59-A6C34878D82A}">
                    <a16:rowId xmlns:a16="http://schemas.microsoft.com/office/drawing/2014/main" val="1020795985"/>
                  </a:ext>
                </a:extLst>
              </a:tr>
              <a:tr h="1128381">
                <a:tc>
                  <a:txBody>
                    <a:bodyPr/>
                    <a:lstStyle/>
                    <a:p>
                      <a:pPr algn="ctr" fontAlgn="b"/>
                      <a:r>
                        <a:rPr lang="sl-SI" sz="500" u="none" strike="noStrike">
                          <a:effectLst/>
                        </a:rPr>
                        <a:t>1</a:t>
                      </a:r>
                      <a:endParaRPr lang="sl-SI" sz="500" b="1" i="0" u="none" strike="noStrike">
                        <a:solidFill>
                          <a:srgbClr val="000000"/>
                        </a:solidFill>
                        <a:effectLst/>
                        <a:latin typeface="Calibri" panose="020F0502020204030204" pitchFamily="34" charset="0"/>
                      </a:endParaRPr>
                    </a:p>
                  </a:txBody>
                  <a:tcPr marL="4113" marR="4113" marT="4113" marB="0" anchor="b"/>
                </a:tc>
                <a:tc>
                  <a:txBody>
                    <a:bodyPr/>
                    <a:lstStyle/>
                    <a:p>
                      <a:pPr algn="l" fontAlgn="ctr"/>
                      <a:r>
                        <a:rPr lang="sl-SI" sz="900" b="1" u="none" strike="noStrike">
                          <a:effectLst/>
                        </a:rPr>
                        <a:t>Vrednotenje učinka izvajanja infrastrukturnih in </a:t>
                      </a:r>
                      <a:r>
                        <a:rPr lang="sl-SI" sz="900" b="1" u="none" strike="noStrike" err="1">
                          <a:effectLst/>
                        </a:rPr>
                        <a:t>neinfrastrukturnih</a:t>
                      </a:r>
                      <a:r>
                        <a:rPr lang="sl-SI" sz="900" b="1" u="none" strike="noStrike">
                          <a:effectLst/>
                        </a:rPr>
                        <a:t> ukrepov trajnostne mobilnosti na spremembo potovalnih navad prebivalstva RS</a:t>
                      </a:r>
                      <a:endParaRPr lang="sl-SI" sz="900" b="1" i="0" u="none" strike="noStrike">
                        <a:solidFill>
                          <a:srgbClr val="000000"/>
                        </a:solidFill>
                        <a:effectLst/>
                        <a:latin typeface="Calibri" panose="020F0502020204030204" pitchFamily="34" charset="0"/>
                      </a:endParaRPr>
                    </a:p>
                  </a:txBody>
                  <a:tcPr marL="4113" marR="4113" marT="4113" marB="0" anchor="ctr"/>
                </a:tc>
                <a:tc>
                  <a:txBody>
                    <a:bodyPr/>
                    <a:lstStyle/>
                    <a:p>
                      <a:pPr algn="l" fontAlgn="ctr"/>
                      <a:r>
                        <a:rPr lang="sl-SI" sz="900" u="none" strike="noStrike">
                          <a:effectLst/>
                        </a:rPr>
                        <a:t>Izvedba vrednotenja učinka za RSO 2.8, RSO 3.2 na področju trajnostne mobilnosti (pregled izvajanja istih ukrepov v finančni perspektivi 2014–2020 in finančni perspektivi 2021–2027 ter predlogi za naprej). Cilj vrednotenja je ocena učinka oz. vpliva nabora ukrepov in </a:t>
                      </a:r>
                      <a:r>
                        <a:rPr lang="sl-SI" sz="900" u="none" strike="noStrike" err="1">
                          <a:effectLst/>
                        </a:rPr>
                        <a:t>podukrepov</a:t>
                      </a:r>
                      <a:r>
                        <a:rPr lang="sl-SI" sz="900" u="none" strike="noStrike">
                          <a:effectLst/>
                        </a:rPr>
                        <a:t>, združenih pod RSO 2.8 in RSO 3.2 na področju trajnostne mobilnosti na doseganje ciljev Republike Slovenije, ki se nanašajo na spremembe potovalnih navad prebivalstva. Ocenjuje se, kako pozitivno ali negativno je intervencija vplivala na razvoj urbane, kot lokalne in regionalne trajnostne mobilnosti v smeri večje rabe aktivnih oblik mobilnosti, kot sta hoja in kolesarjenje, ter uporabe javnega potniškega prometa, souporabe vozil, </a:t>
                      </a:r>
                      <a:r>
                        <a:rPr lang="sl-SI" sz="900" u="none" strike="noStrike" err="1">
                          <a:effectLst/>
                        </a:rPr>
                        <a:t>sopotništva</a:t>
                      </a:r>
                      <a:r>
                        <a:rPr lang="sl-SI" sz="900" u="none" strike="noStrike">
                          <a:effectLst/>
                        </a:rPr>
                        <a:t> ipd. Obravnavajo se tako namerni kot nenamerni učinki intervencije ter morebiten učinek na druge intervencije in horizontalna področja (trajnostni razvoj, kohezija, človekove pravice, enakost spolov…). </a:t>
                      </a:r>
                      <a:endParaRPr lang="sl-SI" sz="900" b="0" i="0" u="none" strike="noStrike">
                        <a:solidFill>
                          <a:srgbClr val="000000"/>
                        </a:solidFill>
                        <a:effectLst/>
                        <a:latin typeface="Calibri" panose="020F0502020204030204" pitchFamily="34" charset="0"/>
                      </a:endParaRPr>
                    </a:p>
                  </a:txBody>
                  <a:tcPr marL="4113" marR="4113" marT="4113" marB="0" anchor="ctr"/>
                </a:tc>
                <a:tc>
                  <a:txBody>
                    <a:bodyPr/>
                    <a:lstStyle/>
                    <a:p>
                      <a:pPr algn="ctr" fontAlgn="ctr"/>
                      <a:r>
                        <a:rPr lang="sl-SI" sz="900" u="none" strike="noStrike">
                          <a:effectLst/>
                        </a:rPr>
                        <a:t>2026</a:t>
                      </a:r>
                      <a:endParaRPr lang="sl-SI" sz="900" b="0" i="0" u="none" strike="noStrike">
                        <a:solidFill>
                          <a:srgbClr val="000000"/>
                        </a:solidFill>
                        <a:effectLst/>
                        <a:latin typeface="Calibri" panose="020F0502020204030204" pitchFamily="34" charset="0"/>
                      </a:endParaRPr>
                    </a:p>
                  </a:txBody>
                  <a:tcPr marL="4113" marR="4113" marT="4113" marB="0" anchor="ctr"/>
                </a:tc>
                <a:tc>
                  <a:txBody>
                    <a:bodyPr/>
                    <a:lstStyle/>
                    <a:p>
                      <a:pPr algn="l" fontAlgn="ctr"/>
                      <a:r>
                        <a:rPr lang="sl-SI" sz="900" u="none" strike="noStrike">
                          <a:effectLst/>
                        </a:rPr>
                        <a:t>MOPE, MZI</a:t>
                      </a:r>
                      <a:endParaRPr lang="sl-SI" sz="900" b="0" i="0" u="none" strike="noStrike">
                        <a:solidFill>
                          <a:srgbClr val="000000"/>
                        </a:solidFill>
                        <a:effectLst/>
                        <a:latin typeface="Calibri" panose="020F0502020204030204" pitchFamily="34" charset="0"/>
                      </a:endParaRPr>
                    </a:p>
                  </a:txBody>
                  <a:tcPr marL="4113" marR="4113" marT="4113" marB="0" anchor="ctr"/>
                </a:tc>
                <a:extLst>
                  <a:ext uri="{0D108BD9-81ED-4DB2-BD59-A6C34878D82A}">
                    <a16:rowId xmlns:a16="http://schemas.microsoft.com/office/drawing/2014/main" val="1108808110"/>
                  </a:ext>
                </a:extLst>
              </a:tr>
              <a:tr h="1689269">
                <a:tc>
                  <a:txBody>
                    <a:bodyPr/>
                    <a:lstStyle/>
                    <a:p>
                      <a:pPr algn="ctr" fontAlgn="b"/>
                      <a:r>
                        <a:rPr lang="sl-SI" sz="500" u="none" strike="noStrike">
                          <a:effectLst/>
                        </a:rPr>
                        <a:t>2</a:t>
                      </a:r>
                      <a:endParaRPr lang="sl-SI" sz="500" b="1" i="0" u="none" strike="noStrike">
                        <a:solidFill>
                          <a:srgbClr val="000000"/>
                        </a:solidFill>
                        <a:effectLst/>
                        <a:latin typeface="Calibri" panose="020F0502020204030204" pitchFamily="34" charset="0"/>
                      </a:endParaRPr>
                    </a:p>
                  </a:txBody>
                  <a:tcPr marL="4113" marR="4113" marT="4113" marB="0" anchor="b"/>
                </a:tc>
                <a:tc>
                  <a:txBody>
                    <a:bodyPr/>
                    <a:lstStyle/>
                    <a:p>
                      <a:pPr algn="l" fontAlgn="ctr"/>
                      <a:r>
                        <a:rPr lang="pl-PL" sz="900" b="1" u="none" strike="noStrike">
                          <a:effectLst/>
                        </a:rPr>
                        <a:t>Vrednotenje ustreznosti ukrepa za odziv na podnebno pogojene nesreče</a:t>
                      </a:r>
                      <a:endParaRPr lang="pl-PL" sz="900" b="1" i="0" u="none" strike="noStrike">
                        <a:solidFill>
                          <a:srgbClr val="000000"/>
                        </a:solidFill>
                        <a:effectLst/>
                        <a:latin typeface="Calibri" panose="020F0502020204030204" pitchFamily="34" charset="0"/>
                      </a:endParaRPr>
                    </a:p>
                  </a:txBody>
                  <a:tcPr marL="4113" marR="4113" marT="4113" marB="0" anchor="ctr"/>
                </a:tc>
                <a:tc>
                  <a:txBody>
                    <a:bodyPr/>
                    <a:lstStyle/>
                    <a:p>
                      <a:pPr algn="l" fontAlgn="ctr"/>
                      <a:r>
                        <a:rPr lang="sl-SI" sz="900" u="none" strike="noStrike">
                          <a:effectLst/>
                        </a:rPr>
                        <a:t>Vrednotenje specifičnega cilja RSO2.4 - Spodbujanje prilagajanja podnebnim spremembam in preprečevanja tveganja nesreč ter odpornosti, ob upoštevanju ekosistemskih pristopov, ukrepov za odziv na podnebno pogojene nesreče. Cilj ukrepa je zagotoviti pogoje za učinkovit, pravočasen in varen odziv v primeru podnebno pogojenih nesreč, ki jih predstavljajo ustrezna oprema, dobra usposobljenost in infrastruktura, ki podpira delovanje enot za odziv na podnebno pogojene nesreče.</a:t>
                      </a:r>
                      <a:br>
                        <a:rPr lang="sl-SI" sz="900" u="none" strike="noStrike">
                          <a:effectLst/>
                        </a:rPr>
                      </a:br>
                      <a:r>
                        <a:rPr lang="sl-SI" sz="900" u="none" strike="noStrike">
                          <a:effectLst/>
                        </a:rPr>
                        <a:t>Poudarek je na preventivi, zmanjšanju tveganj nesreč in njihovemu preprečevanju ter prizadevanjem za krepitev odpornosti družbe in posameznika na naravne in druge nesreče. Vlaganje v preprečevanje in zmanjševanje tveganj nesreč je učinkovitejše ter trajnostno in dolgoročno tudi cenejše od drugih oblik varstva pred nesrečami. Vseh tveganj nesreč ni mogoče odpraviti, zato je potreben učinkovit nadaljnji razvoj zmogljivosti za odzivanje na naravne in druge nesreče.</a:t>
                      </a:r>
                      <a:br>
                        <a:rPr lang="sl-SI" sz="900" u="none" strike="noStrike">
                          <a:effectLst/>
                        </a:rPr>
                      </a:br>
                      <a:r>
                        <a:rPr lang="sl-SI" sz="900" u="none" strike="noStrike">
                          <a:effectLst/>
                        </a:rPr>
                        <a:t>Cilj vrednotenja je preveriti doprinos ukrepa odziva na podnebno pogojene nesreče, ki se izvaja v okviru specifičnega cilja RSO2.4 k učinkovitosti odzivanja na podnebno pogojene nesreče (ustreznost nakupljene opreme). </a:t>
                      </a:r>
                      <a:endParaRPr lang="sl-SI" sz="900" b="0" i="0" u="none" strike="noStrike">
                        <a:solidFill>
                          <a:srgbClr val="000000"/>
                        </a:solidFill>
                        <a:effectLst/>
                        <a:latin typeface="Calibri" panose="020F0502020204030204" pitchFamily="34" charset="0"/>
                      </a:endParaRPr>
                    </a:p>
                  </a:txBody>
                  <a:tcPr marL="4113" marR="4113" marT="4113" marB="0" anchor="ctr"/>
                </a:tc>
                <a:tc>
                  <a:txBody>
                    <a:bodyPr/>
                    <a:lstStyle/>
                    <a:p>
                      <a:pPr algn="ctr" fontAlgn="ctr"/>
                      <a:r>
                        <a:rPr lang="sl-SI" sz="900" u="none" strike="noStrike">
                          <a:effectLst/>
                        </a:rPr>
                        <a:t>2026</a:t>
                      </a:r>
                      <a:endParaRPr lang="sl-SI" sz="900" b="0" i="0" u="none" strike="noStrike">
                        <a:solidFill>
                          <a:srgbClr val="000000"/>
                        </a:solidFill>
                        <a:effectLst/>
                        <a:latin typeface="Calibri" panose="020F0502020204030204" pitchFamily="34" charset="0"/>
                      </a:endParaRPr>
                    </a:p>
                  </a:txBody>
                  <a:tcPr marL="4113" marR="4113" marT="4113" marB="0" anchor="ctr"/>
                </a:tc>
                <a:tc>
                  <a:txBody>
                    <a:bodyPr/>
                    <a:lstStyle/>
                    <a:p>
                      <a:pPr algn="l" fontAlgn="ctr"/>
                      <a:r>
                        <a:rPr lang="sl-SI" sz="900" u="none" strike="noStrike">
                          <a:effectLst/>
                        </a:rPr>
                        <a:t>MNVP z URSZR</a:t>
                      </a:r>
                      <a:endParaRPr lang="sl-SI" sz="900" b="0" i="0" u="none" strike="noStrike">
                        <a:solidFill>
                          <a:srgbClr val="000000"/>
                        </a:solidFill>
                        <a:effectLst/>
                        <a:latin typeface="Calibri" panose="020F0502020204030204" pitchFamily="34" charset="0"/>
                      </a:endParaRPr>
                    </a:p>
                  </a:txBody>
                  <a:tcPr marL="4113" marR="4113" marT="4113" marB="0" anchor="ctr"/>
                </a:tc>
                <a:extLst>
                  <a:ext uri="{0D108BD9-81ED-4DB2-BD59-A6C34878D82A}">
                    <a16:rowId xmlns:a16="http://schemas.microsoft.com/office/drawing/2014/main" val="3800490492"/>
                  </a:ext>
                </a:extLst>
              </a:tr>
              <a:tr h="1524610">
                <a:tc>
                  <a:txBody>
                    <a:bodyPr/>
                    <a:lstStyle/>
                    <a:p>
                      <a:pPr algn="ctr" fontAlgn="b"/>
                      <a:r>
                        <a:rPr lang="sl-SI" sz="500" u="none" strike="noStrike">
                          <a:effectLst/>
                        </a:rPr>
                        <a:t>3</a:t>
                      </a:r>
                      <a:endParaRPr lang="sl-SI" sz="500" b="1" i="0" u="none" strike="noStrike">
                        <a:solidFill>
                          <a:srgbClr val="000000"/>
                        </a:solidFill>
                        <a:effectLst/>
                        <a:latin typeface="Calibri" panose="020F0502020204030204" pitchFamily="34" charset="0"/>
                      </a:endParaRPr>
                    </a:p>
                  </a:txBody>
                  <a:tcPr marL="4113" marR="4113" marT="4113" marB="0" anchor="b"/>
                </a:tc>
                <a:tc>
                  <a:txBody>
                    <a:bodyPr/>
                    <a:lstStyle/>
                    <a:p>
                      <a:pPr marL="0" algn="l" defTabSz="914400" rtl="0" eaLnBrk="1" fontAlgn="ctr" latinLnBrk="0" hangingPunct="1"/>
                      <a:r>
                        <a:rPr lang="sl-SI" sz="900" b="1" u="none" strike="noStrike" kern="1200">
                          <a:solidFill>
                            <a:schemeClr val="dk1"/>
                          </a:solidFill>
                          <a:effectLst/>
                          <a:latin typeface="+mn-lt"/>
                          <a:ea typeface="+mn-ea"/>
                          <a:cs typeface="+mn-cs"/>
                        </a:rPr>
                        <a:t>Vrednotenje operacije Kompetenčni centri - KOC</a:t>
                      </a:r>
                    </a:p>
                  </a:txBody>
                  <a:tcPr marL="4113" marR="4113" marT="4113" marB="0" anchor="ctr"/>
                </a:tc>
                <a:tc>
                  <a:txBody>
                    <a:bodyPr/>
                    <a:lstStyle/>
                    <a:p>
                      <a:pPr marL="0" algn="l" defTabSz="914400" rtl="0" eaLnBrk="1" fontAlgn="ctr" latinLnBrk="0" hangingPunct="1">
                        <a:lnSpc>
                          <a:spcPts val="1300"/>
                        </a:lnSpc>
                      </a:pPr>
                      <a:endParaRPr lang="sl-SI" sz="900" u="none" strike="noStrike" kern="1200">
                        <a:solidFill>
                          <a:schemeClr val="dk1"/>
                        </a:solidFill>
                        <a:effectLst/>
                        <a:latin typeface="+mn-lt"/>
                        <a:ea typeface="+mn-ea"/>
                        <a:cs typeface="+mn-cs"/>
                      </a:endParaRPr>
                    </a:p>
                    <a:p>
                      <a:pPr marL="0" algn="l" defTabSz="914400" rtl="0" eaLnBrk="1" fontAlgn="ctr" latinLnBrk="0" hangingPunct="1">
                        <a:lnSpc>
                          <a:spcPts val="1300"/>
                        </a:lnSpc>
                      </a:pPr>
                      <a:r>
                        <a:rPr lang="sl-SI" sz="900" u="none" strike="noStrike" kern="1200">
                          <a:solidFill>
                            <a:schemeClr val="dk1"/>
                          </a:solidFill>
                          <a:effectLst/>
                          <a:latin typeface="+mn-lt"/>
                          <a:ea typeface="+mn-ea"/>
                          <a:cs typeface="+mn-cs"/>
                        </a:rPr>
                        <a:t>Operacija KOC 4.0 je z nadaljnjo krepitvijo in osredotočenjem delovanja kompetenčnih centrov za razvoj kadrov na vseh prednostnih področjih S5 ter tudi drugih področjih z namenom razvoja znanj in spretnosti za pametno specializacijo, industrijski prehod in podjetništvo, usmerjena k spodbujanju nadaljnjega gospodarskega razvoja Slovenije, skozi razvijanje  znanj in spretnosti potrebnih za pametno specializacijo, industrijski prehod ter zeleno in digitalno preobrazbo in v podporo inovativnosti za podjetja ter izboljšanju položaja zaposlenih na trgu dela. </a:t>
                      </a:r>
                    </a:p>
                    <a:p>
                      <a:pPr marL="0" algn="l" defTabSz="914400" rtl="0" eaLnBrk="1" fontAlgn="ctr" latinLnBrk="0" hangingPunct="1">
                        <a:lnSpc>
                          <a:spcPts val="1300"/>
                        </a:lnSpc>
                      </a:pPr>
                      <a:r>
                        <a:rPr lang="sl-SI" sz="900" u="none" strike="noStrike" kern="1200">
                          <a:solidFill>
                            <a:schemeClr val="dk1"/>
                          </a:solidFill>
                          <a:effectLst/>
                          <a:latin typeface="+mn-lt"/>
                          <a:ea typeface="+mn-ea"/>
                          <a:cs typeface="+mn-cs"/>
                        </a:rPr>
                        <a:t>Cilj vrednotenja je preveriti učinkovitost in uspešnost programa usposabljanja ter ugotoviti, ali se zastavljeni cilji projekta dosežejo in ali prispeva k želenim učinkom in rezultatom.</a:t>
                      </a:r>
                    </a:p>
                    <a:p>
                      <a:pPr marL="0" algn="l" defTabSz="914400" rtl="0" eaLnBrk="1" fontAlgn="ctr" latinLnBrk="0" hangingPunct="1">
                        <a:lnSpc>
                          <a:spcPts val="1300"/>
                        </a:lnSpc>
                      </a:pPr>
                      <a:endParaRPr lang="sl-SI" sz="900" u="none" strike="noStrike" kern="1200">
                        <a:solidFill>
                          <a:schemeClr val="dk1"/>
                        </a:solidFill>
                        <a:effectLst/>
                        <a:latin typeface="+mn-lt"/>
                        <a:ea typeface="+mn-ea"/>
                        <a:cs typeface="+mn-cs"/>
                      </a:endParaRPr>
                    </a:p>
                  </a:txBody>
                  <a:tcPr marL="89535" marR="89535" marT="0" marB="0"/>
                </a:tc>
                <a:tc>
                  <a:txBody>
                    <a:bodyPr/>
                    <a:lstStyle/>
                    <a:p>
                      <a:pPr algn="ctr" fontAlgn="ctr"/>
                      <a:r>
                        <a:rPr lang="sl-SI" sz="900" u="none" strike="noStrike">
                          <a:effectLst/>
                        </a:rPr>
                        <a:t>2026</a:t>
                      </a:r>
                      <a:endParaRPr lang="sl-SI" sz="900" b="0" i="0" u="none" strike="noStrike">
                        <a:solidFill>
                          <a:srgbClr val="000000"/>
                        </a:solidFill>
                        <a:effectLst/>
                        <a:latin typeface="Calibri" panose="020F0502020204030204" pitchFamily="34" charset="0"/>
                      </a:endParaRPr>
                    </a:p>
                  </a:txBody>
                  <a:tcPr marL="4113" marR="4113" marT="4113" marB="0" anchor="ctr"/>
                </a:tc>
                <a:tc>
                  <a:txBody>
                    <a:bodyPr/>
                    <a:lstStyle/>
                    <a:p>
                      <a:pPr algn="l" fontAlgn="ctr"/>
                      <a:r>
                        <a:rPr lang="sl-SI" sz="900" u="none" strike="noStrike">
                          <a:effectLst/>
                        </a:rPr>
                        <a:t>MDDSZ, MGTŠ</a:t>
                      </a:r>
                      <a:endParaRPr lang="sl-SI" sz="900" b="0" i="0" u="none" strike="noStrike">
                        <a:solidFill>
                          <a:srgbClr val="000000"/>
                        </a:solidFill>
                        <a:effectLst/>
                        <a:latin typeface="Calibri" panose="020F0502020204030204" pitchFamily="34" charset="0"/>
                      </a:endParaRPr>
                    </a:p>
                  </a:txBody>
                  <a:tcPr marL="4113" marR="4113" marT="4113" marB="0" anchor="ctr"/>
                </a:tc>
                <a:extLst>
                  <a:ext uri="{0D108BD9-81ED-4DB2-BD59-A6C34878D82A}">
                    <a16:rowId xmlns:a16="http://schemas.microsoft.com/office/drawing/2014/main" val="408153331"/>
                  </a:ext>
                </a:extLst>
              </a:tr>
            </a:tbl>
          </a:graphicData>
        </a:graphic>
      </p:graphicFrame>
    </p:spTree>
    <p:extLst>
      <p:ext uri="{BB962C8B-B14F-4D97-AF65-F5344CB8AC3E}">
        <p14:creationId xmlns:p14="http://schemas.microsoft.com/office/powerpoint/2010/main" val="39001754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7216" y="6033143"/>
            <a:ext cx="2689861" cy="564319"/>
          </a:xfrm>
          <a:prstGeom prst="rect">
            <a:avLst/>
          </a:prstGeom>
        </p:spPr>
      </p:pic>
      <p:pic>
        <p:nvPicPr>
          <p:cNvPr id="5" name="Picture 4" descr="Logo image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29" y="6081245"/>
            <a:ext cx="1050232" cy="51621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Kolenski povezovalnik 6"/>
          <p:cNvCxnSpPr/>
          <p:nvPr/>
        </p:nvCxnSpPr>
        <p:spPr>
          <a:xfrm flipV="1">
            <a:off x="245807" y="304566"/>
            <a:ext cx="3736258" cy="2637408"/>
          </a:xfrm>
          <a:prstGeom prst="bentConnector3">
            <a:avLst>
              <a:gd name="adj1" fmla="val 0"/>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Kolenski povezovalnik 7"/>
          <p:cNvCxnSpPr/>
          <p:nvPr/>
        </p:nvCxnSpPr>
        <p:spPr>
          <a:xfrm flipV="1">
            <a:off x="8514735" y="4197949"/>
            <a:ext cx="3342968" cy="2408904"/>
          </a:xfrm>
          <a:prstGeom prst="bentConnector3">
            <a:avLst>
              <a:gd name="adj1" fmla="val 100294"/>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aphicFrame>
        <p:nvGraphicFramePr>
          <p:cNvPr id="13" name="Označba mesta vsebine 8">
            <a:extLst>
              <a:ext uri="{FF2B5EF4-FFF2-40B4-BE49-F238E27FC236}">
                <a16:creationId xmlns:a16="http://schemas.microsoft.com/office/drawing/2014/main" id="{46AE51E9-763D-C64C-612E-E908E3C9D99F}"/>
              </a:ext>
            </a:extLst>
          </p:cNvPr>
          <p:cNvGraphicFramePr>
            <a:graphicFrameLocks noGrp="1"/>
          </p:cNvGraphicFramePr>
          <p:nvPr>
            <p:ph sz="half" idx="1"/>
            <p:extLst>
              <p:ext uri="{D42A27DB-BD31-4B8C-83A1-F6EECF244321}">
                <p14:modId xmlns:p14="http://schemas.microsoft.com/office/powerpoint/2010/main" val="1063317990"/>
              </p:ext>
            </p:extLst>
          </p:nvPr>
        </p:nvGraphicFramePr>
        <p:xfrm>
          <a:off x="849086" y="2747046"/>
          <a:ext cx="10493828" cy="30095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Označba mesta vsebine 8">
            <a:extLst>
              <a:ext uri="{FF2B5EF4-FFF2-40B4-BE49-F238E27FC236}">
                <a16:creationId xmlns:a16="http://schemas.microsoft.com/office/drawing/2014/main" id="{4427F8D4-313E-33D3-76DC-2C114EA56423}"/>
              </a:ext>
            </a:extLst>
          </p:cNvPr>
          <p:cNvSpPr txBox="1">
            <a:spLocks/>
          </p:cNvSpPr>
          <p:nvPr/>
        </p:nvSpPr>
        <p:spPr>
          <a:xfrm>
            <a:off x="664029" y="546701"/>
            <a:ext cx="10515600" cy="65958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l-SI">
                <a:effectLst>
                  <a:outerShdw blurRad="38100" dist="38100" dir="2700000" algn="tl">
                    <a:srgbClr val="000000">
                      <a:alpha val="43137"/>
                    </a:srgbClr>
                  </a:outerShdw>
                </a:effectLst>
                <a:latin typeface="Republika"/>
              </a:rPr>
              <a:t>Revizija vmesnega pregleda izvajanja PEKP 21-27 (1)</a:t>
            </a:r>
          </a:p>
        </p:txBody>
      </p:sp>
      <p:sp>
        <p:nvSpPr>
          <p:cNvPr id="9" name="Označba mesta vsebine 8">
            <a:extLst>
              <a:ext uri="{FF2B5EF4-FFF2-40B4-BE49-F238E27FC236}">
                <a16:creationId xmlns:a16="http://schemas.microsoft.com/office/drawing/2014/main" id="{30127CB9-6045-FC56-4EE6-5B2E0D6A95B4}"/>
              </a:ext>
            </a:extLst>
          </p:cNvPr>
          <p:cNvSpPr txBox="1">
            <a:spLocks/>
          </p:cNvSpPr>
          <p:nvPr/>
        </p:nvSpPr>
        <p:spPr>
          <a:xfrm>
            <a:off x="664029" y="1456085"/>
            <a:ext cx="10863943" cy="1073247"/>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l-SI" sz="2400">
                <a:latin typeface="Republika"/>
              </a:rPr>
              <a:t>3. točka 18. člena Uredbe (EU) 2021/1060 določa, da DČ po vmesnem pregledu ali v primeru opredelitve novih izzivov EK predloži revidirano oceno o izidu vmesnega pregleda skupaj s spremenjenim programom, vključno z:</a:t>
            </a:r>
            <a:endParaRPr lang="en-US"/>
          </a:p>
        </p:txBody>
      </p:sp>
    </p:spTree>
    <p:extLst>
      <p:ext uri="{BB962C8B-B14F-4D97-AF65-F5344CB8AC3E}">
        <p14:creationId xmlns:p14="http://schemas.microsoft.com/office/powerpoint/2010/main" val="40179937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53143" y="397782"/>
            <a:ext cx="10515600" cy="1017221"/>
          </a:xfrm>
        </p:spPr>
        <p:txBody>
          <a:bodyPr>
            <a:normAutofit/>
          </a:bodyPr>
          <a:lstStyle/>
          <a:p>
            <a:r>
              <a:rPr lang="sl-SI" sz="2800">
                <a:solidFill>
                  <a:srgbClr val="000000"/>
                </a:solidFill>
                <a:effectLst>
                  <a:outerShdw blurRad="38100" dist="38100" dir="2700000" algn="tl">
                    <a:srgbClr val="000000">
                      <a:alpha val="43137"/>
                    </a:srgbClr>
                  </a:outerShdw>
                </a:effectLst>
                <a:latin typeface="Republika"/>
              </a:rPr>
              <a:t>Revizija vmesnega pregleda izvaj</a:t>
            </a:r>
            <a:r>
              <a:rPr lang="sl-SI" sz="2800">
                <a:effectLst>
                  <a:outerShdw blurRad="38100" dist="38100" dir="2700000" algn="tl">
                    <a:srgbClr val="000000">
                      <a:alpha val="43137"/>
                    </a:srgbClr>
                  </a:outerShdw>
                </a:effectLst>
                <a:latin typeface="Republika"/>
              </a:rPr>
              <a:t>anja PEKP  21-27 (2)  </a:t>
            </a:r>
            <a:endParaRPr lang="en-US">
              <a:ea typeface="Calibri Light"/>
              <a:cs typeface="Calibri Light"/>
            </a:endParaRPr>
          </a:p>
        </p:txBody>
      </p:sp>
      <p:sp>
        <p:nvSpPr>
          <p:cNvPr id="3" name="Označba mesta vsebine 2"/>
          <p:cNvSpPr>
            <a:spLocks noGrp="1"/>
          </p:cNvSpPr>
          <p:nvPr>
            <p:ph idx="1"/>
          </p:nvPr>
        </p:nvSpPr>
        <p:spPr>
          <a:xfrm>
            <a:off x="653142" y="1371461"/>
            <a:ext cx="11197772" cy="4527102"/>
          </a:xfrm>
        </p:spPr>
        <p:txBody>
          <a:bodyPr vert="horz" lIns="91440" tIns="45720" rIns="91440" bIns="45720" rtlCol="0" anchor="t">
            <a:normAutofit/>
          </a:bodyPr>
          <a:lstStyle/>
          <a:p>
            <a:pPr marL="0" indent="0">
              <a:lnSpc>
                <a:spcPct val="107000"/>
              </a:lnSpc>
              <a:spcAft>
                <a:spcPts val="800"/>
              </a:spcAft>
              <a:buNone/>
            </a:pPr>
            <a:r>
              <a:rPr lang="pl-PL" sz="2400" b="1" err="1">
                <a:effectLst>
                  <a:outerShdw blurRad="38100" dist="38100" dir="2700000" algn="tl">
                    <a:srgbClr val="000000">
                      <a:alpha val="43137"/>
                    </a:srgbClr>
                  </a:outerShdw>
                </a:effectLst>
                <a:ea typeface="Calibri"/>
                <a:cs typeface="Times New Roman"/>
              </a:rPr>
              <a:t>Posebni</a:t>
            </a:r>
            <a:r>
              <a:rPr lang="pl-PL" sz="2400" b="1">
                <a:effectLst>
                  <a:outerShdw blurRad="38100" dist="38100" dir="2700000" algn="tl">
                    <a:srgbClr val="000000">
                      <a:alpha val="43137"/>
                    </a:srgbClr>
                  </a:outerShdw>
                </a:effectLst>
                <a:ea typeface="Calibri"/>
                <a:cs typeface="Times New Roman"/>
              </a:rPr>
              <a:t> </a:t>
            </a:r>
            <a:r>
              <a:rPr lang="pl-PL" sz="2400" b="1" err="1">
                <a:effectLst>
                  <a:outerShdw blurRad="38100" dist="38100" dir="2700000" algn="tl">
                    <a:srgbClr val="000000">
                      <a:alpha val="43137"/>
                    </a:srgbClr>
                  </a:outerShdw>
                </a:effectLst>
                <a:ea typeface="Calibri"/>
                <a:cs typeface="Times New Roman"/>
              </a:rPr>
              <a:t>izzivi</a:t>
            </a:r>
            <a:r>
              <a:rPr lang="pl-PL" sz="2400" b="1">
                <a:effectLst>
                  <a:outerShdw blurRad="38100" dist="38100" dir="2700000" algn="tl">
                    <a:srgbClr val="000000">
                      <a:alpha val="43137"/>
                    </a:srgbClr>
                  </a:outerShdw>
                </a:effectLst>
                <a:ea typeface="Calibri"/>
                <a:cs typeface="Times New Roman"/>
              </a:rPr>
              <a:t> </a:t>
            </a:r>
            <a:r>
              <a:rPr lang="pl-PL" sz="2400" b="1" err="1">
                <a:effectLst>
                  <a:outerShdw blurRad="38100" dist="38100" dir="2700000" algn="tl">
                    <a:srgbClr val="000000">
                      <a:alpha val="43137"/>
                    </a:srgbClr>
                  </a:outerShdw>
                </a:effectLst>
                <a:ea typeface="Calibri"/>
                <a:cs typeface="Times New Roman"/>
              </a:rPr>
              <a:t>iz</a:t>
            </a:r>
            <a:r>
              <a:rPr lang="pl-PL" sz="2400" b="1">
                <a:effectLst>
                  <a:outerShdw blurRad="38100" dist="38100" dir="2700000" algn="tl">
                    <a:srgbClr val="000000">
                      <a:alpha val="43137"/>
                    </a:srgbClr>
                  </a:outerShdw>
                </a:effectLst>
                <a:ea typeface="Calibri"/>
                <a:cs typeface="Times New Roman"/>
              </a:rPr>
              <a:t> </a:t>
            </a:r>
            <a:r>
              <a:rPr lang="pl-PL" sz="2400" b="1" err="1">
                <a:effectLst>
                  <a:outerShdw blurRad="38100" dist="38100" dir="2700000" algn="tl">
                    <a:srgbClr val="000000">
                      <a:alpha val="43137"/>
                    </a:srgbClr>
                  </a:outerShdw>
                </a:effectLst>
                <a:ea typeface="Calibri"/>
                <a:cs typeface="Times New Roman"/>
              </a:rPr>
              <a:t>Poročil</a:t>
            </a:r>
            <a:r>
              <a:rPr lang="pl-PL" sz="2400" b="1">
                <a:effectLst>
                  <a:outerShdw blurRad="38100" dist="38100" dir="2700000" algn="tl">
                    <a:srgbClr val="000000">
                      <a:alpha val="43137"/>
                    </a:srgbClr>
                  </a:outerShdw>
                </a:effectLst>
                <a:ea typeface="Calibri"/>
                <a:cs typeface="Times New Roman"/>
              </a:rPr>
              <a:t> o </a:t>
            </a:r>
            <a:r>
              <a:rPr lang="pl-PL" sz="2400" b="1" err="1">
                <a:effectLst>
                  <a:outerShdw blurRad="38100" dist="38100" dir="2700000" algn="tl">
                    <a:srgbClr val="000000">
                      <a:alpha val="43137"/>
                    </a:srgbClr>
                  </a:outerShdw>
                </a:effectLst>
                <a:ea typeface="Calibri"/>
                <a:cs typeface="Times New Roman"/>
              </a:rPr>
              <a:t>državi</a:t>
            </a:r>
            <a:r>
              <a:rPr lang="pl-PL" sz="2400" b="1">
                <a:effectLst>
                  <a:outerShdw blurRad="38100" dist="38100" dir="2700000" algn="tl">
                    <a:srgbClr val="000000">
                      <a:alpha val="43137"/>
                    </a:srgbClr>
                  </a:outerShdw>
                </a:effectLst>
                <a:ea typeface="Calibri"/>
                <a:cs typeface="Times New Roman"/>
              </a:rPr>
              <a:t> za </a:t>
            </a:r>
            <a:r>
              <a:rPr lang="pl-PL" sz="2400" b="1" err="1">
                <a:effectLst>
                  <a:outerShdw blurRad="38100" dist="38100" dir="2700000" algn="tl">
                    <a:srgbClr val="000000">
                      <a:alpha val="43137"/>
                    </a:srgbClr>
                  </a:outerShdw>
                </a:effectLst>
                <a:ea typeface="Calibri"/>
                <a:cs typeface="Times New Roman"/>
              </a:rPr>
              <a:t>leti</a:t>
            </a:r>
            <a:r>
              <a:rPr lang="pl-PL" sz="2400" b="1">
                <a:effectLst>
                  <a:outerShdw blurRad="38100" dist="38100" dir="2700000" algn="tl">
                    <a:srgbClr val="000000">
                      <a:alpha val="43137"/>
                    </a:srgbClr>
                  </a:outerShdw>
                </a:effectLst>
                <a:ea typeface="Calibri"/>
                <a:cs typeface="Times New Roman"/>
              </a:rPr>
              <a:t> 2024 in 2025 (</a:t>
            </a:r>
            <a:r>
              <a:rPr lang="pl-PL" sz="2400" b="1" err="1">
                <a:effectLst>
                  <a:outerShdw blurRad="38100" dist="38100" dir="2700000" algn="tl">
                    <a:srgbClr val="000000">
                      <a:alpha val="43137"/>
                    </a:srgbClr>
                  </a:outerShdw>
                </a:effectLst>
                <a:ea typeface="Calibri"/>
                <a:cs typeface="Times New Roman"/>
              </a:rPr>
              <a:t>ob</a:t>
            </a:r>
            <a:r>
              <a:rPr lang="pl-PL" sz="2400" b="1">
                <a:effectLst>
                  <a:outerShdw blurRad="38100" dist="38100" dir="2700000" algn="tl">
                    <a:srgbClr val="000000">
                      <a:alpha val="43137"/>
                    </a:srgbClr>
                  </a:outerShdw>
                </a:effectLst>
                <a:ea typeface="Calibri"/>
                <a:cs typeface="Times New Roman"/>
              </a:rPr>
              <a:t> </a:t>
            </a:r>
            <a:r>
              <a:rPr lang="pl-PL" sz="2400" b="1" err="1">
                <a:effectLst>
                  <a:outerShdw blurRad="38100" dist="38100" dir="2700000" algn="tl">
                    <a:srgbClr val="000000">
                      <a:alpha val="43137"/>
                    </a:srgbClr>
                  </a:outerShdw>
                </a:effectLst>
                <a:ea typeface="Calibri"/>
                <a:cs typeface="Times New Roman"/>
              </a:rPr>
              <a:t>upoštevanju</a:t>
            </a:r>
            <a:r>
              <a:rPr lang="pl-PL" sz="2400" b="1">
                <a:effectLst>
                  <a:outerShdw blurRad="38100" dist="38100" dir="2700000" algn="tl">
                    <a:srgbClr val="000000">
                      <a:alpha val="43137"/>
                    </a:srgbClr>
                  </a:outerShdw>
                </a:effectLst>
                <a:ea typeface="Calibri"/>
                <a:cs typeface="Times New Roman"/>
              </a:rPr>
              <a:t> </a:t>
            </a:r>
            <a:r>
              <a:rPr lang="pl-PL" sz="2400" b="1" err="1">
                <a:effectLst>
                  <a:outerShdw blurRad="38100" dist="38100" dir="2700000" algn="tl">
                    <a:srgbClr val="000000">
                      <a:alpha val="43137"/>
                    </a:srgbClr>
                  </a:outerShdw>
                </a:effectLst>
                <a:ea typeface="Calibri"/>
                <a:cs typeface="Times New Roman"/>
              </a:rPr>
              <a:t>izzivov</a:t>
            </a:r>
            <a:r>
              <a:rPr lang="pl-PL" sz="2400" b="1">
                <a:effectLst>
                  <a:outerShdw blurRad="38100" dist="38100" dir="2700000" algn="tl">
                    <a:srgbClr val="000000">
                      <a:alpha val="43137"/>
                    </a:srgbClr>
                  </a:outerShdw>
                </a:effectLst>
                <a:ea typeface="Calibri"/>
                <a:cs typeface="Times New Roman"/>
              </a:rPr>
              <a:t>, </a:t>
            </a:r>
            <a:r>
              <a:rPr lang="pl-PL" sz="2400" b="1" err="1">
                <a:effectLst>
                  <a:outerShdw blurRad="38100" dist="38100" dir="2700000" algn="tl">
                    <a:srgbClr val="000000">
                      <a:alpha val="43137"/>
                    </a:srgbClr>
                  </a:outerShdw>
                </a:effectLst>
                <a:ea typeface="Calibri"/>
                <a:cs typeface="Times New Roman"/>
              </a:rPr>
              <a:t>opredeljenih</a:t>
            </a:r>
            <a:r>
              <a:rPr lang="pl-PL" sz="2400" b="1">
                <a:effectLst>
                  <a:outerShdw blurRad="38100" dist="38100" dir="2700000" algn="tl">
                    <a:srgbClr val="000000">
                      <a:alpha val="43137"/>
                    </a:srgbClr>
                  </a:outerShdw>
                </a:effectLst>
                <a:ea typeface="Calibri"/>
                <a:cs typeface="Times New Roman"/>
              </a:rPr>
              <a:t> v </a:t>
            </a:r>
            <a:r>
              <a:rPr lang="pl-PL" sz="2400" b="1" err="1">
                <a:effectLst>
                  <a:outerShdw blurRad="38100" dist="38100" dir="2700000" algn="tl">
                    <a:srgbClr val="000000">
                      <a:alpha val="43137"/>
                    </a:srgbClr>
                  </a:outerShdw>
                </a:effectLst>
                <a:ea typeface="Calibri"/>
                <a:cs typeface="Times New Roman"/>
              </a:rPr>
              <a:t>vmesnem</a:t>
            </a:r>
            <a:r>
              <a:rPr lang="pl-PL" sz="2400" b="1">
                <a:effectLst>
                  <a:outerShdw blurRad="38100" dist="38100" dir="2700000" algn="tl">
                    <a:srgbClr val="000000">
                      <a:alpha val="43137"/>
                    </a:srgbClr>
                  </a:outerShdw>
                </a:effectLst>
                <a:ea typeface="Calibri"/>
                <a:cs typeface="Times New Roman"/>
              </a:rPr>
              <a:t> </a:t>
            </a:r>
            <a:r>
              <a:rPr lang="pl-PL" sz="2400" b="1" err="1">
                <a:effectLst>
                  <a:outerShdw blurRad="38100" dist="38100" dir="2700000" algn="tl">
                    <a:srgbClr val="000000">
                      <a:alpha val="43137"/>
                    </a:srgbClr>
                  </a:outerShdw>
                </a:effectLst>
                <a:ea typeface="Calibri"/>
                <a:cs typeface="Times New Roman"/>
              </a:rPr>
              <a:t>poročilu</a:t>
            </a:r>
            <a:r>
              <a:rPr lang="pl-PL" sz="2400" b="1">
                <a:effectLst>
                  <a:outerShdw blurRad="38100" dist="38100" dir="2700000" algn="tl">
                    <a:srgbClr val="000000">
                      <a:alpha val="43137"/>
                    </a:srgbClr>
                  </a:outerShdw>
                </a:effectLst>
                <a:ea typeface="Calibri"/>
                <a:cs typeface="Times New Roman"/>
              </a:rPr>
              <a:t> o </a:t>
            </a:r>
            <a:r>
              <a:rPr lang="pl-PL" sz="2400" b="1" err="1">
                <a:effectLst>
                  <a:outerShdw blurRad="38100" dist="38100" dir="2700000" algn="tl">
                    <a:srgbClr val="000000">
                      <a:alpha val="43137"/>
                    </a:srgbClr>
                  </a:outerShdw>
                </a:effectLst>
                <a:ea typeface="Calibri"/>
                <a:cs typeface="Times New Roman"/>
              </a:rPr>
              <a:t>izvajanju</a:t>
            </a:r>
            <a:r>
              <a:rPr lang="pl-PL" sz="2400" b="1">
                <a:effectLst>
                  <a:outerShdw blurRad="38100" dist="38100" dir="2700000" algn="tl">
                    <a:srgbClr val="000000">
                      <a:alpha val="43137"/>
                    </a:srgbClr>
                  </a:outerShdw>
                </a:effectLst>
                <a:ea typeface="Calibri"/>
                <a:cs typeface="Times New Roman"/>
              </a:rPr>
              <a:t> PEKP </a:t>
            </a:r>
            <a:r>
              <a:rPr lang="pl-PL" sz="2400" b="1" err="1">
                <a:effectLst>
                  <a:outerShdw blurRad="38100" dist="38100" dir="2700000" algn="tl">
                    <a:srgbClr val="000000">
                      <a:alpha val="43137"/>
                    </a:srgbClr>
                  </a:outerShdw>
                </a:effectLst>
                <a:ea typeface="Calibri"/>
                <a:cs typeface="Times New Roman"/>
              </a:rPr>
              <a:t>iz</a:t>
            </a:r>
            <a:r>
              <a:rPr lang="pl-PL" sz="2400" b="1">
                <a:effectLst>
                  <a:outerShdw blurRad="38100" dist="38100" dir="2700000" algn="tl">
                    <a:srgbClr val="000000">
                      <a:alpha val="43137"/>
                    </a:srgbClr>
                  </a:outerShdw>
                </a:effectLst>
                <a:ea typeface="Calibri"/>
                <a:cs typeface="Times New Roman"/>
              </a:rPr>
              <a:t> marca 2025) - 1. del</a:t>
            </a:r>
          </a:p>
          <a:p>
            <a:pPr marL="636905" lvl="1" indent="-457200">
              <a:lnSpc>
                <a:spcPct val="107000"/>
              </a:lnSpc>
              <a:spcBef>
                <a:spcPts val="0"/>
              </a:spcBef>
              <a:spcAft>
                <a:spcPts val="800"/>
              </a:spcAft>
              <a:buFont typeface="Wingdings" panose="020B0604020202020204" pitchFamily="34" charset="0"/>
              <a:buChar char="§"/>
            </a:pPr>
            <a:r>
              <a:rPr lang="sl-SI">
                <a:cs typeface="Times New Roman"/>
              </a:rPr>
              <a:t>pospešitev izvajanja programov kohezijske politike (ESRR, KS,SPP, ESS+) in upoštevanje priložnosti, ki jih ponuja vmesni pregled kohezijske zakonodaje;</a:t>
            </a:r>
            <a:endParaRPr lang="sl-SI">
              <a:ea typeface="Calibri"/>
              <a:cs typeface="Times New Roman"/>
            </a:endParaRPr>
          </a:p>
          <a:p>
            <a:pPr marL="636905" lvl="1" indent="-457200">
              <a:lnSpc>
                <a:spcPct val="107000"/>
              </a:lnSpc>
              <a:spcAft>
                <a:spcPts val="800"/>
              </a:spcAft>
              <a:buFont typeface="Wingdings" panose="020B0604020202020204" pitchFamily="34" charset="0"/>
              <a:buChar char="§"/>
            </a:pPr>
            <a:r>
              <a:rPr lang="sl-SI">
                <a:cs typeface="Times New Roman"/>
              </a:rPr>
              <a:t>pospešitev uvajanja obnovljivih virov energije in shranjevanja energije, med drugim z racionalnejšimi in hitrejšimi upravnimi postopki in postopki za izdajo dovoljenj, z določitvijo območij za vetrne elektrarne in z okrepitvijo zmogljivosti za izdajanje dovoljenj na lokalni ravni;</a:t>
            </a:r>
            <a:endParaRPr lang="sl-SI">
              <a:ea typeface="Calibri" panose="020F0502020204030204"/>
              <a:cs typeface="Times New Roman"/>
            </a:endParaRPr>
          </a:p>
        </p:txBody>
      </p:sp>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7216" y="6033143"/>
            <a:ext cx="2689861" cy="564319"/>
          </a:xfrm>
          <a:prstGeom prst="rect">
            <a:avLst/>
          </a:prstGeom>
        </p:spPr>
      </p:pic>
      <p:pic>
        <p:nvPicPr>
          <p:cNvPr id="5" name="Picture 4" descr="Logo image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29" y="6081245"/>
            <a:ext cx="1050232" cy="51621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Kolenski povezovalnik 6"/>
          <p:cNvCxnSpPr/>
          <p:nvPr/>
        </p:nvCxnSpPr>
        <p:spPr>
          <a:xfrm flipV="1">
            <a:off x="343779" y="402537"/>
            <a:ext cx="3736258" cy="2637408"/>
          </a:xfrm>
          <a:prstGeom prst="bentConnector3">
            <a:avLst>
              <a:gd name="adj1" fmla="val 0"/>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Kolenski povezovalnik 7"/>
          <p:cNvCxnSpPr/>
          <p:nvPr/>
        </p:nvCxnSpPr>
        <p:spPr>
          <a:xfrm flipV="1">
            <a:off x="8514735" y="4197949"/>
            <a:ext cx="3342968" cy="2408904"/>
          </a:xfrm>
          <a:prstGeom prst="bentConnector3">
            <a:avLst>
              <a:gd name="adj1" fmla="val 100294"/>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68850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47EC55-9214-9B4A-6874-6C2EAB9323D8}"/>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CAB3371F-6306-F838-223D-C7C049B6EA94}"/>
              </a:ext>
            </a:extLst>
          </p:cNvPr>
          <p:cNvSpPr>
            <a:spLocks noGrp="1"/>
          </p:cNvSpPr>
          <p:nvPr>
            <p:ph type="title"/>
          </p:nvPr>
        </p:nvSpPr>
        <p:spPr>
          <a:xfrm>
            <a:off x="838200" y="365125"/>
            <a:ext cx="10515600" cy="1017221"/>
          </a:xfrm>
        </p:spPr>
        <p:txBody>
          <a:bodyPr>
            <a:normAutofit/>
          </a:bodyPr>
          <a:lstStyle/>
          <a:p>
            <a:r>
              <a:rPr lang="sl-SI" sz="2800">
                <a:solidFill>
                  <a:srgbClr val="000000"/>
                </a:solidFill>
                <a:effectLst>
                  <a:outerShdw blurRad="38100" dist="38100" dir="2700000" algn="tl">
                    <a:srgbClr val="000000">
                      <a:alpha val="43137"/>
                    </a:srgbClr>
                  </a:outerShdw>
                </a:effectLst>
                <a:latin typeface="Republika"/>
              </a:rPr>
              <a:t>Revizija vmesnega pregleda izvajanja</a:t>
            </a:r>
            <a:r>
              <a:rPr lang="sl-SI" sz="2800">
                <a:effectLst>
                  <a:outerShdw blurRad="38100" dist="38100" dir="2700000" algn="tl">
                    <a:srgbClr val="000000">
                      <a:alpha val="43137"/>
                    </a:srgbClr>
                  </a:outerShdw>
                </a:effectLst>
                <a:latin typeface="Republika"/>
              </a:rPr>
              <a:t> PEKP  21-27 (3)  </a:t>
            </a:r>
            <a:endParaRPr lang="en-US">
              <a:ea typeface="Calibri Light"/>
              <a:cs typeface="Calibri Light"/>
            </a:endParaRPr>
          </a:p>
        </p:txBody>
      </p:sp>
      <p:sp>
        <p:nvSpPr>
          <p:cNvPr id="3" name="Označba mesta vsebine 2">
            <a:extLst>
              <a:ext uri="{FF2B5EF4-FFF2-40B4-BE49-F238E27FC236}">
                <a16:creationId xmlns:a16="http://schemas.microsoft.com/office/drawing/2014/main" id="{8732D95D-E965-C91B-21AE-5607CB0E8B08}"/>
              </a:ext>
            </a:extLst>
          </p:cNvPr>
          <p:cNvSpPr>
            <a:spLocks noGrp="1"/>
          </p:cNvSpPr>
          <p:nvPr>
            <p:ph idx="1"/>
          </p:nvPr>
        </p:nvSpPr>
        <p:spPr>
          <a:xfrm>
            <a:off x="653142" y="1371461"/>
            <a:ext cx="11197772" cy="4527102"/>
          </a:xfrm>
        </p:spPr>
        <p:txBody>
          <a:bodyPr vert="horz" lIns="91440" tIns="45720" rIns="91440" bIns="45720" rtlCol="0" anchor="t">
            <a:normAutofit fontScale="92500" lnSpcReduction="10000"/>
          </a:bodyPr>
          <a:lstStyle/>
          <a:p>
            <a:pPr marL="179705" lvl="1" indent="0">
              <a:lnSpc>
                <a:spcPct val="107000"/>
              </a:lnSpc>
              <a:spcAft>
                <a:spcPts val="800"/>
              </a:spcAft>
              <a:buNone/>
            </a:pPr>
            <a:r>
              <a:rPr lang="pl-PL" b="1" err="1">
                <a:ea typeface="Calibri" panose="020F0502020204030204"/>
                <a:cs typeface="Calibri"/>
              </a:rPr>
              <a:t>Posebni</a:t>
            </a:r>
            <a:r>
              <a:rPr lang="pl-PL" b="1">
                <a:ea typeface="Calibri" panose="020F0502020204030204"/>
                <a:cs typeface="Calibri"/>
              </a:rPr>
              <a:t> </a:t>
            </a:r>
            <a:r>
              <a:rPr lang="pl-PL" b="1" err="1">
                <a:ea typeface="Calibri" panose="020F0502020204030204"/>
                <a:cs typeface="Calibri"/>
              </a:rPr>
              <a:t>izzivi</a:t>
            </a:r>
            <a:r>
              <a:rPr lang="pl-PL" b="1">
                <a:ea typeface="Calibri" panose="020F0502020204030204"/>
                <a:cs typeface="Calibri"/>
              </a:rPr>
              <a:t> </a:t>
            </a:r>
            <a:r>
              <a:rPr lang="pl-PL" b="1" err="1">
                <a:ea typeface="Calibri" panose="020F0502020204030204"/>
                <a:cs typeface="Calibri"/>
              </a:rPr>
              <a:t>iz</a:t>
            </a:r>
            <a:r>
              <a:rPr lang="pl-PL" b="1">
                <a:ea typeface="Calibri" panose="020F0502020204030204"/>
                <a:cs typeface="Calibri"/>
              </a:rPr>
              <a:t> </a:t>
            </a:r>
            <a:r>
              <a:rPr lang="pl-PL" b="1" err="1">
                <a:ea typeface="Calibri" panose="020F0502020204030204"/>
                <a:cs typeface="Calibri"/>
              </a:rPr>
              <a:t>Poročil</a:t>
            </a:r>
            <a:r>
              <a:rPr lang="pl-PL" b="1">
                <a:ea typeface="Calibri" panose="020F0502020204030204"/>
                <a:cs typeface="Calibri"/>
              </a:rPr>
              <a:t> o </a:t>
            </a:r>
            <a:r>
              <a:rPr lang="pl-PL" b="1" err="1">
                <a:ea typeface="Calibri" panose="020F0502020204030204"/>
                <a:cs typeface="Calibri"/>
              </a:rPr>
              <a:t>državi</a:t>
            </a:r>
            <a:r>
              <a:rPr lang="pl-PL" b="1">
                <a:ea typeface="Calibri" panose="020F0502020204030204"/>
                <a:cs typeface="Calibri"/>
              </a:rPr>
              <a:t> za </a:t>
            </a:r>
            <a:r>
              <a:rPr lang="pl-PL" b="1" err="1">
                <a:ea typeface="Calibri" panose="020F0502020204030204"/>
                <a:cs typeface="Calibri"/>
              </a:rPr>
              <a:t>leti</a:t>
            </a:r>
            <a:r>
              <a:rPr lang="pl-PL" b="1">
                <a:ea typeface="Calibri" panose="020F0502020204030204"/>
                <a:cs typeface="Calibri"/>
              </a:rPr>
              <a:t> 2024 in 2025 (ob. </a:t>
            </a:r>
            <a:r>
              <a:rPr lang="pl-PL" b="1" err="1">
                <a:ea typeface="Calibri" panose="020F0502020204030204"/>
                <a:cs typeface="Calibri"/>
              </a:rPr>
              <a:t>upoštevanju</a:t>
            </a:r>
            <a:r>
              <a:rPr lang="pl-PL" b="1">
                <a:ea typeface="Calibri" panose="020F0502020204030204"/>
                <a:cs typeface="Calibri"/>
              </a:rPr>
              <a:t> </a:t>
            </a:r>
            <a:r>
              <a:rPr lang="pl-PL" b="1" err="1">
                <a:ea typeface="Calibri" panose="020F0502020204030204"/>
                <a:cs typeface="Calibri"/>
              </a:rPr>
              <a:t>izzivov</a:t>
            </a:r>
            <a:r>
              <a:rPr lang="pl-PL" b="1">
                <a:ea typeface="Calibri" panose="020F0502020204030204"/>
                <a:cs typeface="Calibri"/>
              </a:rPr>
              <a:t>, </a:t>
            </a:r>
            <a:r>
              <a:rPr lang="pl-PL" b="1" err="1">
                <a:ea typeface="Calibri" panose="020F0502020204030204"/>
                <a:cs typeface="Calibri"/>
              </a:rPr>
              <a:t>opredelejenih</a:t>
            </a:r>
            <a:r>
              <a:rPr lang="pl-PL" b="1">
                <a:ea typeface="Calibri" panose="020F0502020204030204"/>
                <a:cs typeface="Calibri"/>
              </a:rPr>
              <a:t> v </a:t>
            </a:r>
            <a:r>
              <a:rPr lang="pl-PL" b="1" err="1">
                <a:ea typeface="Calibri" panose="020F0502020204030204"/>
                <a:cs typeface="Calibri"/>
              </a:rPr>
              <a:t>vmesnem</a:t>
            </a:r>
            <a:r>
              <a:rPr lang="pl-PL" b="1">
                <a:ea typeface="Calibri" panose="020F0502020204030204"/>
                <a:cs typeface="Calibri"/>
              </a:rPr>
              <a:t> </a:t>
            </a:r>
            <a:r>
              <a:rPr lang="pl-PL" b="1" err="1">
                <a:ea typeface="Calibri" panose="020F0502020204030204"/>
                <a:cs typeface="Calibri"/>
              </a:rPr>
              <a:t>poročilu</a:t>
            </a:r>
            <a:r>
              <a:rPr lang="pl-PL" b="1">
                <a:ea typeface="Calibri" panose="020F0502020204030204"/>
                <a:cs typeface="Calibri"/>
              </a:rPr>
              <a:t> o </a:t>
            </a:r>
            <a:r>
              <a:rPr lang="pl-PL" b="1" err="1">
                <a:ea typeface="Calibri" panose="020F0502020204030204"/>
                <a:cs typeface="Calibri"/>
              </a:rPr>
              <a:t>izvajanju</a:t>
            </a:r>
            <a:r>
              <a:rPr lang="pl-PL" b="1">
                <a:ea typeface="Calibri" panose="020F0502020204030204"/>
                <a:cs typeface="Calibri"/>
              </a:rPr>
              <a:t> PEKP iż marca 2025) - 2. del</a:t>
            </a:r>
            <a:endParaRPr lang="en-US" b="1"/>
          </a:p>
          <a:p>
            <a:pPr marL="636905" lvl="1" indent="-457200">
              <a:lnSpc>
                <a:spcPct val="107000"/>
              </a:lnSpc>
              <a:spcAft>
                <a:spcPts val="800"/>
              </a:spcAft>
              <a:buFont typeface="Wingdings" panose="020B0604020202020204" pitchFamily="34" charset="0"/>
              <a:buChar char="§"/>
            </a:pPr>
            <a:r>
              <a:rPr lang="sl-SI">
                <a:cs typeface="Times New Roman"/>
              </a:rPr>
              <a:t>izboljšanje </a:t>
            </a:r>
            <a:r>
              <a:rPr lang="sl-SI" err="1">
                <a:cs typeface="Times New Roman"/>
              </a:rPr>
              <a:t>okoljskega</a:t>
            </a:r>
            <a:r>
              <a:rPr lang="sl-SI">
                <a:cs typeface="Times New Roman"/>
              </a:rPr>
              <a:t> upravljanja in upravljanja prilagajanja podnebnim spremembam in pospešitev izvajanja ciljno usmerjenih ukrepov za prilagajanje podnebnim spremembam in </a:t>
            </a:r>
            <a:r>
              <a:rPr lang="sl-SI" err="1">
                <a:cs typeface="Times New Roman"/>
              </a:rPr>
              <a:t>okoljskih</a:t>
            </a:r>
            <a:r>
              <a:rPr lang="sl-SI">
                <a:cs typeface="Times New Roman"/>
              </a:rPr>
              <a:t> ukrepov dodatno okrepi odpornost proti podnebnim spremembam in odpornost v zvezi z vodo;</a:t>
            </a:r>
            <a:endParaRPr lang="sl-SI">
              <a:ea typeface="Calibri"/>
              <a:cs typeface="Times New Roman"/>
            </a:endParaRPr>
          </a:p>
          <a:p>
            <a:pPr marL="636905" lvl="1" indent="-457200">
              <a:lnSpc>
                <a:spcPct val="107000"/>
              </a:lnSpc>
              <a:spcAft>
                <a:spcPts val="800"/>
              </a:spcAft>
              <a:buFont typeface="Wingdings" panose="020B0604020202020204" pitchFamily="34" charset="0"/>
              <a:buChar char="§"/>
            </a:pPr>
            <a:r>
              <a:rPr lang="sl-SI">
                <a:cs typeface="Times New Roman"/>
              </a:rPr>
              <a:t>krepitev zagotavljanja in pridobivanja spretnosti in kompetenc, vključno s temeljnimi spretnostmi med učenci ter spretnostmi, ki so pomembne za zeleni in digitalni prehod, odprava pomanjkanja delovne sile</a:t>
            </a:r>
            <a:endParaRPr lang="sl-SI">
              <a:ea typeface="Calibri" panose="020F0502020204030204"/>
              <a:cs typeface="Times New Roman"/>
            </a:endParaRPr>
          </a:p>
          <a:p>
            <a:pPr marL="636905" lvl="1" indent="-457200">
              <a:lnSpc>
                <a:spcPct val="107000"/>
              </a:lnSpc>
              <a:spcAft>
                <a:spcPts val="800"/>
              </a:spcAft>
              <a:buFont typeface="Wingdings" panose="020B0604020202020204" pitchFamily="34" charset="0"/>
              <a:buChar char="§"/>
            </a:pPr>
            <a:r>
              <a:rPr lang="sl-SI">
                <a:cs typeface="Times New Roman"/>
              </a:rPr>
              <a:t>spodbujanje vseživljenjskega učenje in usposabljanja, zlasti za nizko usposobljene in starejše delavce, izboljšanje delovnih pogojev, še posebej v sektorjih zdravstvenega varstva, socialne zaščite in dolgotrajne oskrbe.</a:t>
            </a:r>
            <a:endParaRPr lang="sl-SI">
              <a:ea typeface="Calibri"/>
              <a:cs typeface="Times New Roman"/>
            </a:endParaRPr>
          </a:p>
        </p:txBody>
      </p:sp>
      <p:pic>
        <p:nvPicPr>
          <p:cNvPr id="4" name="Slika 3">
            <a:extLst>
              <a:ext uri="{FF2B5EF4-FFF2-40B4-BE49-F238E27FC236}">
                <a16:creationId xmlns:a16="http://schemas.microsoft.com/office/drawing/2014/main" id="{B9F84038-16EF-CE8F-6337-3A00D7D88C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7216" y="6033143"/>
            <a:ext cx="2689861" cy="564319"/>
          </a:xfrm>
          <a:prstGeom prst="rect">
            <a:avLst/>
          </a:prstGeom>
        </p:spPr>
      </p:pic>
      <p:pic>
        <p:nvPicPr>
          <p:cNvPr id="5" name="Picture 4" descr="Logo image name">
            <a:extLst>
              <a:ext uri="{FF2B5EF4-FFF2-40B4-BE49-F238E27FC236}">
                <a16:creationId xmlns:a16="http://schemas.microsoft.com/office/drawing/2014/main" id="{7529550A-DAA9-A510-33DA-8AFBCA1E59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29" y="6081245"/>
            <a:ext cx="1050232" cy="51621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Kolenski povezovalnik 6">
            <a:extLst>
              <a:ext uri="{FF2B5EF4-FFF2-40B4-BE49-F238E27FC236}">
                <a16:creationId xmlns:a16="http://schemas.microsoft.com/office/drawing/2014/main" id="{3E2DB437-4DDE-E83C-7AE9-584B45BA20FC}"/>
              </a:ext>
            </a:extLst>
          </p:cNvPr>
          <p:cNvCxnSpPr/>
          <p:nvPr/>
        </p:nvCxnSpPr>
        <p:spPr>
          <a:xfrm flipV="1">
            <a:off x="245807" y="369880"/>
            <a:ext cx="3736258" cy="2637408"/>
          </a:xfrm>
          <a:prstGeom prst="bentConnector3">
            <a:avLst>
              <a:gd name="adj1" fmla="val 0"/>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Kolenski povezovalnik 7">
            <a:extLst>
              <a:ext uri="{FF2B5EF4-FFF2-40B4-BE49-F238E27FC236}">
                <a16:creationId xmlns:a16="http://schemas.microsoft.com/office/drawing/2014/main" id="{793E598E-2FE3-BC4D-9FBB-CF4C44241035}"/>
              </a:ext>
            </a:extLst>
          </p:cNvPr>
          <p:cNvCxnSpPr/>
          <p:nvPr/>
        </p:nvCxnSpPr>
        <p:spPr>
          <a:xfrm flipV="1">
            <a:off x="8514735" y="4197949"/>
            <a:ext cx="3342968" cy="2408904"/>
          </a:xfrm>
          <a:prstGeom prst="bentConnector3">
            <a:avLst>
              <a:gd name="adj1" fmla="val 100294"/>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83934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365126"/>
            <a:ext cx="10515600" cy="973604"/>
          </a:xfrm>
        </p:spPr>
        <p:txBody>
          <a:bodyPr>
            <a:normAutofit/>
          </a:bodyPr>
          <a:lstStyle/>
          <a:p>
            <a:r>
              <a:rPr lang="sl-SI" sz="2800">
                <a:solidFill>
                  <a:srgbClr val="000000"/>
                </a:solidFill>
                <a:effectLst>
                  <a:outerShdw blurRad="38100" dist="38100" dir="2700000" algn="tl">
                    <a:srgbClr val="000000">
                      <a:alpha val="43137"/>
                    </a:srgbClr>
                  </a:outerShdw>
                </a:effectLst>
                <a:latin typeface="Republika"/>
              </a:rPr>
              <a:t>Revizija vmesnega pregleda izvajanja</a:t>
            </a:r>
            <a:r>
              <a:rPr lang="sl-SI" sz="2800">
                <a:solidFill>
                  <a:srgbClr val="034EA2"/>
                </a:solidFill>
                <a:effectLst>
                  <a:outerShdw blurRad="38100" dist="38100" dir="2700000" algn="tl">
                    <a:srgbClr val="000000">
                      <a:alpha val="43137"/>
                    </a:srgbClr>
                  </a:outerShdw>
                </a:effectLst>
                <a:latin typeface="Republika"/>
              </a:rPr>
              <a:t> </a:t>
            </a:r>
            <a:r>
              <a:rPr lang="sl-SI" sz="2800">
                <a:effectLst>
                  <a:outerShdw blurRad="38100" dist="38100" dir="2700000" algn="tl">
                    <a:srgbClr val="000000">
                      <a:alpha val="43137"/>
                    </a:srgbClr>
                  </a:outerShdw>
                </a:effectLst>
                <a:latin typeface="Republika"/>
              </a:rPr>
              <a:t>PEKP 21-27 (4) </a:t>
            </a:r>
            <a:endParaRPr lang="en-US">
              <a:ea typeface="Calibri Light"/>
              <a:cs typeface="Calibri Light"/>
            </a:endParaRPr>
          </a:p>
        </p:txBody>
      </p:sp>
      <p:sp>
        <p:nvSpPr>
          <p:cNvPr id="3" name="Označba mesta vsebine 2"/>
          <p:cNvSpPr>
            <a:spLocks noGrp="1"/>
          </p:cNvSpPr>
          <p:nvPr>
            <p:ph idx="1"/>
          </p:nvPr>
        </p:nvSpPr>
        <p:spPr>
          <a:xfrm>
            <a:off x="838199" y="1151751"/>
            <a:ext cx="10689139" cy="4943054"/>
          </a:xfrm>
        </p:spPr>
        <p:txBody>
          <a:bodyPr vert="horz" lIns="91440" tIns="45720" rIns="91440" bIns="45720" rtlCol="0" anchor="t">
            <a:noAutofit/>
          </a:bodyPr>
          <a:lstStyle/>
          <a:p>
            <a:pPr marL="0" indent="0">
              <a:lnSpc>
                <a:spcPct val="107000"/>
              </a:lnSpc>
              <a:spcAft>
                <a:spcPts val="800"/>
              </a:spcAft>
              <a:buNone/>
            </a:pPr>
            <a:r>
              <a:rPr lang="sl-SI" sz="2400" b="1">
                <a:effectLst>
                  <a:outerShdw blurRad="38100" dist="38100" dir="2700000" algn="tl">
                    <a:srgbClr val="000000">
                      <a:alpha val="43137"/>
                    </a:srgbClr>
                  </a:outerShdw>
                </a:effectLst>
                <a:ea typeface="Calibri"/>
                <a:cs typeface="Times New Roman"/>
              </a:rPr>
              <a:t>Obravnava izzivov iz Poročil o državi za leti 2024 in 2025 – 1. del</a:t>
            </a:r>
            <a:endParaRPr lang="sl-SI" sz="2400">
              <a:ea typeface="Calibri"/>
              <a:cs typeface="Times New Roman"/>
            </a:endParaRPr>
          </a:p>
          <a:p>
            <a:pPr>
              <a:lnSpc>
                <a:spcPct val="107000"/>
              </a:lnSpc>
              <a:spcAft>
                <a:spcPts val="800"/>
              </a:spcAft>
            </a:pPr>
            <a:r>
              <a:rPr lang="sl-SI" sz="2400">
                <a:ea typeface="Calibri"/>
                <a:cs typeface="Times New Roman"/>
              </a:rPr>
              <a:t>Vključevanje platforme STEP: sprememba PEKP predvideva </a:t>
            </a:r>
            <a:r>
              <a:rPr lang="sl-SI" sz="2400" b="1">
                <a:ea typeface="Calibri"/>
                <a:cs typeface="Times New Roman"/>
              </a:rPr>
              <a:t>nadgradnjo ukrepov STEP, </a:t>
            </a:r>
            <a:r>
              <a:rPr lang="sl-SI" sz="2400">
                <a:ea typeface="Calibri"/>
                <a:cs typeface="Times New Roman"/>
              </a:rPr>
              <a:t>ki so bili prepoznani ob spremembi PEKP marca 2025. </a:t>
            </a:r>
          </a:p>
          <a:p>
            <a:pPr>
              <a:lnSpc>
                <a:spcPct val="107000"/>
              </a:lnSpc>
              <a:spcAft>
                <a:spcPts val="800"/>
              </a:spcAft>
            </a:pPr>
            <a:r>
              <a:rPr lang="sl-SI" sz="2400">
                <a:ea typeface="Calibri"/>
                <a:cs typeface="Times New Roman"/>
              </a:rPr>
              <a:t>Napredek pri izvajanju NEPN, vključno z oceno izpolnjevanja ciljev energetske in izvajanja in politik ter ukrepov NEPN: sprememba PEKP predvideva (1) </a:t>
            </a:r>
            <a:r>
              <a:rPr lang="sl-SI" sz="2400" b="1">
                <a:ea typeface="Calibri"/>
                <a:cs typeface="Times New Roman"/>
              </a:rPr>
              <a:t>naložbe v pametno elektroenergetsko omrežje </a:t>
            </a:r>
            <a:r>
              <a:rPr lang="sl-SI" sz="2400">
                <a:ea typeface="Calibri"/>
                <a:cs typeface="Times New Roman"/>
              </a:rPr>
              <a:t>in (2) </a:t>
            </a:r>
            <a:r>
              <a:rPr lang="sl-SI" sz="2400" b="1">
                <a:ea typeface="Calibri"/>
                <a:cs typeface="Calibri"/>
              </a:rPr>
              <a:t>naložbe v sistemske hranilnike električne energije</a:t>
            </a:r>
            <a:r>
              <a:rPr lang="sl-SI" sz="2400">
                <a:ea typeface="Calibri"/>
                <a:cs typeface="Calibri"/>
              </a:rPr>
              <a:t>.</a:t>
            </a:r>
          </a:p>
          <a:p>
            <a:pPr>
              <a:lnSpc>
                <a:spcPct val="107000"/>
              </a:lnSpc>
              <a:spcAft>
                <a:spcPts val="800"/>
              </a:spcAft>
            </a:pPr>
            <a:r>
              <a:rPr lang="sl-SI" sz="2400">
                <a:ea typeface="Calibri"/>
                <a:cs typeface="Times New Roman"/>
              </a:rPr>
              <a:t>Napredek pri izvajanju načel evropskega stebra socialnih pravic: sprememba PEKP </a:t>
            </a:r>
            <a:r>
              <a:rPr lang="sl-SI" sz="2400" b="1">
                <a:ea typeface="Calibri"/>
                <a:cs typeface="Times New Roman"/>
              </a:rPr>
              <a:t>ne bo vplivala na nadaljnje izvajanje</a:t>
            </a:r>
            <a:r>
              <a:rPr lang="sl-SI" sz="2400">
                <a:ea typeface="Calibri"/>
                <a:cs typeface="Times New Roman"/>
              </a:rPr>
              <a:t> že načrtovanih ukrepov za implementacijo načel evropskega stebra socialnih pravic.</a:t>
            </a:r>
          </a:p>
        </p:txBody>
      </p:sp>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7216" y="6033143"/>
            <a:ext cx="2689861" cy="564319"/>
          </a:xfrm>
          <a:prstGeom prst="rect">
            <a:avLst/>
          </a:prstGeom>
        </p:spPr>
      </p:pic>
      <p:pic>
        <p:nvPicPr>
          <p:cNvPr id="5" name="Picture 4" descr="Logo image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29" y="6081245"/>
            <a:ext cx="1050232" cy="51621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Kolenski povezovalnik 6"/>
          <p:cNvCxnSpPr/>
          <p:nvPr/>
        </p:nvCxnSpPr>
        <p:spPr>
          <a:xfrm flipV="1">
            <a:off x="245807" y="282795"/>
            <a:ext cx="3736258" cy="2637408"/>
          </a:xfrm>
          <a:prstGeom prst="bentConnector3">
            <a:avLst>
              <a:gd name="adj1" fmla="val 0"/>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Kolenski povezovalnik 7"/>
          <p:cNvCxnSpPr/>
          <p:nvPr/>
        </p:nvCxnSpPr>
        <p:spPr>
          <a:xfrm flipV="1">
            <a:off x="8514735" y="4197949"/>
            <a:ext cx="3342968" cy="2408904"/>
          </a:xfrm>
          <a:prstGeom prst="bentConnector3">
            <a:avLst>
              <a:gd name="adj1" fmla="val 100294"/>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81497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189B1B-6D09-C80D-DD1C-679AE6552ECC}"/>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A24ECEDC-76C9-BE8D-FA42-3026262BAA40}"/>
              </a:ext>
            </a:extLst>
          </p:cNvPr>
          <p:cNvSpPr>
            <a:spLocks noGrp="1"/>
          </p:cNvSpPr>
          <p:nvPr>
            <p:ph type="title"/>
          </p:nvPr>
        </p:nvSpPr>
        <p:spPr>
          <a:xfrm>
            <a:off x="838200" y="365126"/>
            <a:ext cx="10515600" cy="973604"/>
          </a:xfrm>
        </p:spPr>
        <p:txBody>
          <a:bodyPr>
            <a:normAutofit/>
          </a:bodyPr>
          <a:lstStyle/>
          <a:p>
            <a:r>
              <a:rPr lang="sl-SI" sz="2800">
                <a:solidFill>
                  <a:srgbClr val="000000"/>
                </a:solidFill>
                <a:effectLst>
                  <a:outerShdw blurRad="38100" dist="38100" dir="2700000" algn="tl">
                    <a:srgbClr val="000000">
                      <a:alpha val="43137"/>
                    </a:srgbClr>
                  </a:outerShdw>
                </a:effectLst>
                <a:latin typeface="Republika"/>
              </a:rPr>
              <a:t>Revizija vmesnega pregleda izvajanja</a:t>
            </a:r>
            <a:r>
              <a:rPr lang="sl-SI" sz="2800">
                <a:solidFill>
                  <a:srgbClr val="034EA2"/>
                </a:solidFill>
                <a:effectLst>
                  <a:outerShdw blurRad="38100" dist="38100" dir="2700000" algn="tl">
                    <a:srgbClr val="000000">
                      <a:alpha val="43137"/>
                    </a:srgbClr>
                  </a:outerShdw>
                </a:effectLst>
                <a:latin typeface="Republika"/>
              </a:rPr>
              <a:t> </a:t>
            </a:r>
            <a:r>
              <a:rPr lang="sl-SI" sz="2800">
                <a:effectLst>
                  <a:outerShdw blurRad="38100" dist="38100" dir="2700000" algn="tl">
                    <a:srgbClr val="000000">
                      <a:alpha val="43137"/>
                    </a:srgbClr>
                  </a:outerShdw>
                </a:effectLst>
                <a:latin typeface="Republika"/>
              </a:rPr>
              <a:t>PEKP 21-27 (5) </a:t>
            </a:r>
            <a:endParaRPr lang="en-US">
              <a:ea typeface="Calibri Light"/>
              <a:cs typeface="Calibri Light"/>
            </a:endParaRPr>
          </a:p>
        </p:txBody>
      </p:sp>
      <p:sp>
        <p:nvSpPr>
          <p:cNvPr id="3" name="Označba mesta vsebine 2">
            <a:extLst>
              <a:ext uri="{FF2B5EF4-FFF2-40B4-BE49-F238E27FC236}">
                <a16:creationId xmlns:a16="http://schemas.microsoft.com/office/drawing/2014/main" id="{433CED8D-503A-9B87-C590-B0643B1A19EB}"/>
              </a:ext>
            </a:extLst>
          </p:cNvPr>
          <p:cNvSpPr>
            <a:spLocks noGrp="1"/>
          </p:cNvSpPr>
          <p:nvPr>
            <p:ph idx="1"/>
          </p:nvPr>
        </p:nvSpPr>
        <p:spPr>
          <a:xfrm>
            <a:off x="838199" y="1151751"/>
            <a:ext cx="10689139" cy="4877740"/>
          </a:xfrm>
        </p:spPr>
        <p:txBody>
          <a:bodyPr vert="horz" lIns="91440" tIns="45720" rIns="91440" bIns="45720" rtlCol="0" anchor="t">
            <a:noAutofit/>
          </a:bodyPr>
          <a:lstStyle/>
          <a:p>
            <a:pPr marL="0" indent="0">
              <a:lnSpc>
                <a:spcPct val="107000"/>
              </a:lnSpc>
              <a:spcAft>
                <a:spcPts val="800"/>
              </a:spcAft>
              <a:buNone/>
            </a:pPr>
            <a:r>
              <a:rPr lang="sl-SI" sz="2400" b="1">
                <a:effectLst>
                  <a:outerShdw blurRad="38100" dist="38100" dir="2700000" algn="tl">
                    <a:srgbClr val="000000">
                      <a:alpha val="43137"/>
                    </a:srgbClr>
                  </a:outerShdw>
                </a:effectLst>
                <a:ea typeface="Calibri"/>
                <a:cs typeface="Times New Roman"/>
              </a:rPr>
              <a:t>Obravnava izzivov iz Poročil o državi za leti 2024 in 2025 – 2. del</a:t>
            </a:r>
            <a:endParaRPr lang="sl-SI" sz="2400">
              <a:ea typeface="Calibri"/>
              <a:cs typeface="Times New Roman"/>
            </a:endParaRPr>
          </a:p>
          <a:p>
            <a:pPr>
              <a:lnSpc>
                <a:spcPct val="107000"/>
              </a:lnSpc>
              <a:spcAft>
                <a:spcPts val="800"/>
              </a:spcAft>
            </a:pPr>
            <a:r>
              <a:rPr lang="sl-SI" sz="2400">
                <a:ea typeface="Calibri"/>
                <a:cs typeface="Times New Roman"/>
              </a:rPr>
              <a:t>Zaščita pred poplavami in ukrepi za blažitev podnebnih sprememb: sprememba PEKP predvideva </a:t>
            </a:r>
            <a:r>
              <a:rPr lang="sl-SI" sz="2400" b="1">
                <a:ea typeface="Calibri"/>
                <a:cs typeface="Times New Roman"/>
              </a:rPr>
              <a:t>nadgradnjo SC </a:t>
            </a:r>
            <a:r>
              <a:rPr lang="sl-SI" sz="2400" b="1">
                <a:ea typeface="Calibri"/>
                <a:cs typeface="Calibri"/>
              </a:rPr>
              <a:t>RSO2.4</a:t>
            </a:r>
            <a:r>
              <a:rPr lang="sl-SI" sz="2400">
                <a:ea typeface="Calibri"/>
                <a:cs typeface="Calibri"/>
              </a:rPr>
              <a:t> z vključitvijo </a:t>
            </a:r>
            <a:r>
              <a:rPr lang="sl-SI" sz="2400" b="1">
                <a:ea typeface="Calibri"/>
                <a:cs typeface="Calibri"/>
              </a:rPr>
              <a:t>protipoplavnih projektov, ki vsebujejo sonaravne rešitve in izkazujejo visoko stopnjo pripravljenosti za izvedbo</a:t>
            </a:r>
            <a:r>
              <a:rPr lang="sl-SI" sz="2400">
                <a:ea typeface="Calibri"/>
                <a:cs typeface="Calibri"/>
              </a:rPr>
              <a:t>.</a:t>
            </a:r>
            <a:r>
              <a:rPr lang="sl-SI" sz="2400">
                <a:ea typeface="Calibri"/>
                <a:cs typeface="Times New Roman"/>
              </a:rPr>
              <a:t>  </a:t>
            </a:r>
          </a:p>
          <a:p>
            <a:pPr>
              <a:lnSpc>
                <a:spcPct val="107000"/>
              </a:lnSpc>
              <a:spcAft>
                <a:spcPts val="800"/>
              </a:spcAft>
            </a:pPr>
            <a:r>
              <a:rPr lang="sl-SI" sz="2400">
                <a:ea typeface="Calibri"/>
                <a:cs typeface="Times New Roman"/>
              </a:rPr>
              <a:t>Območna načrta Sklada za pravični prehod: sprememba PEKP predvideva vključevanje novih vsebin, in sicer: (1)  </a:t>
            </a:r>
            <a:r>
              <a:rPr lang="sl-SI" sz="2400" b="1">
                <a:ea typeface="Calibri"/>
                <a:cs typeface="Times New Roman"/>
              </a:rPr>
              <a:t>spodbujanje dostopa do cenovno dostopnih in trajnostnih stanovanj </a:t>
            </a:r>
            <a:r>
              <a:rPr lang="sl-SI" sz="2400">
                <a:ea typeface="Calibri"/>
                <a:cs typeface="Times New Roman"/>
              </a:rPr>
              <a:t>ter (2) </a:t>
            </a:r>
            <a:r>
              <a:rPr lang="sl-SI" sz="2400" b="1">
                <a:ea typeface="Calibri"/>
                <a:cs typeface="Times New Roman"/>
              </a:rPr>
              <a:t>podpiranje sistemov za shranjevanje energije ter vključitev energije iz obnovljivih virov v omrežje</a:t>
            </a:r>
            <a:r>
              <a:rPr lang="sl-SI" sz="2400">
                <a:ea typeface="Calibri"/>
                <a:cs typeface="Times New Roman"/>
              </a:rPr>
              <a:t>.</a:t>
            </a:r>
          </a:p>
        </p:txBody>
      </p:sp>
      <p:pic>
        <p:nvPicPr>
          <p:cNvPr id="4" name="Slika 3">
            <a:extLst>
              <a:ext uri="{FF2B5EF4-FFF2-40B4-BE49-F238E27FC236}">
                <a16:creationId xmlns:a16="http://schemas.microsoft.com/office/drawing/2014/main" id="{4746637E-9507-C9E1-0C54-D35E7923F99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7216" y="6033143"/>
            <a:ext cx="2689861" cy="564319"/>
          </a:xfrm>
          <a:prstGeom prst="rect">
            <a:avLst/>
          </a:prstGeom>
        </p:spPr>
      </p:pic>
      <p:pic>
        <p:nvPicPr>
          <p:cNvPr id="5" name="Picture 4" descr="Logo image name">
            <a:extLst>
              <a:ext uri="{FF2B5EF4-FFF2-40B4-BE49-F238E27FC236}">
                <a16:creationId xmlns:a16="http://schemas.microsoft.com/office/drawing/2014/main" id="{B8DBA9FE-AC3B-F344-9041-FB55E59A58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29" y="6081245"/>
            <a:ext cx="1050232" cy="51621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Kolenski povezovalnik 6">
            <a:extLst>
              <a:ext uri="{FF2B5EF4-FFF2-40B4-BE49-F238E27FC236}">
                <a16:creationId xmlns:a16="http://schemas.microsoft.com/office/drawing/2014/main" id="{25256F39-C45A-A067-20C5-B25CF9613E26}"/>
              </a:ext>
            </a:extLst>
          </p:cNvPr>
          <p:cNvCxnSpPr/>
          <p:nvPr/>
        </p:nvCxnSpPr>
        <p:spPr>
          <a:xfrm flipV="1">
            <a:off x="245807" y="282795"/>
            <a:ext cx="3736258" cy="2637408"/>
          </a:xfrm>
          <a:prstGeom prst="bentConnector3">
            <a:avLst>
              <a:gd name="adj1" fmla="val 0"/>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Kolenski povezovalnik 7">
            <a:extLst>
              <a:ext uri="{FF2B5EF4-FFF2-40B4-BE49-F238E27FC236}">
                <a16:creationId xmlns:a16="http://schemas.microsoft.com/office/drawing/2014/main" id="{34F86BFD-6E15-2A9C-2FB1-B89295F236CF}"/>
              </a:ext>
            </a:extLst>
          </p:cNvPr>
          <p:cNvCxnSpPr/>
          <p:nvPr/>
        </p:nvCxnSpPr>
        <p:spPr>
          <a:xfrm flipV="1">
            <a:off x="8514735" y="4197949"/>
            <a:ext cx="3342968" cy="2408904"/>
          </a:xfrm>
          <a:prstGeom prst="bentConnector3">
            <a:avLst>
              <a:gd name="adj1" fmla="val 100294"/>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15824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Naslov 1"/>
          <p:cNvSpPr txBox="1">
            <a:spLocks/>
          </p:cNvSpPr>
          <p:nvPr/>
        </p:nvSpPr>
        <p:spPr>
          <a:xfrm>
            <a:off x="854242" y="684374"/>
            <a:ext cx="10265040" cy="96125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70000"/>
              </a:lnSpc>
              <a:spcBef>
                <a:spcPts val="1000"/>
              </a:spcBef>
            </a:pPr>
            <a:r>
              <a:rPr lang="sl-SI" sz="3600" b="1">
                <a:solidFill>
                  <a:srgbClr val="034EA2"/>
                </a:solidFill>
                <a:effectLst>
                  <a:outerShdw blurRad="38100" dist="38100" dir="2700000" algn="tl">
                    <a:srgbClr val="000000">
                      <a:alpha val="43137"/>
                    </a:srgbClr>
                  </a:outerShdw>
                </a:effectLst>
                <a:latin typeface="+mn-lt"/>
                <a:ea typeface="+mn-ea"/>
                <a:cs typeface="+mn-cs"/>
              </a:rPr>
              <a:t>Sprememba Programa EKP 21-27</a:t>
            </a:r>
          </a:p>
        </p:txBody>
      </p:sp>
      <p:sp>
        <p:nvSpPr>
          <p:cNvPr id="25" name="Označba mesta vsebine 2"/>
          <p:cNvSpPr txBox="1">
            <a:spLocks/>
          </p:cNvSpPr>
          <p:nvPr/>
        </p:nvSpPr>
        <p:spPr>
          <a:xfrm>
            <a:off x="854242" y="2148867"/>
            <a:ext cx="9666383" cy="40247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sl-SI" sz="2600">
              <a:latin typeface="Republika" panose="02000506040000020004" pitchFamily="2" charset="-18"/>
            </a:endParaRPr>
          </a:p>
        </p:txBody>
      </p:sp>
      <p:sp>
        <p:nvSpPr>
          <p:cNvPr id="8" name="Označba mesta vsebine 3">
            <a:extLst>
              <a:ext uri="{FF2B5EF4-FFF2-40B4-BE49-F238E27FC236}">
                <a16:creationId xmlns:a16="http://schemas.microsoft.com/office/drawing/2014/main" id="{AA678010-553E-69CC-7940-269ABBE81328}"/>
              </a:ext>
            </a:extLst>
          </p:cNvPr>
          <p:cNvSpPr>
            <a:spLocks noGrp="1"/>
          </p:cNvSpPr>
          <p:nvPr>
            <p:ph idx="1"/>
          </p:nvPr>
        </p:nvSpPr>
        <p:spPr>
          <a:xfrm>
            <a:off x="854242" y="1624387"/>
            <a:ext cx="9582150" cy="4351338"/>
          </a:xfrm>
        </p:spPr>
        <p:txBody>
          <a:bodyPr>
            <a:normAutofit lnSpcReduction="10000"/>
          </a:bodyPr>
          <a:lstStyle/>
          <a:p>
            <a:pPr marL="0" indent="0">
              <a:spcAft>
                <a:spcPts val="1200"/>
              </a:spcAft>
              <a:buNone/>
            </a:pPr>
            <a:r>
              <a:rPr lang="sl-SI" sz="2200"/>
              <a:t>Evropska komisija je </a:t>
            </a:r>
            <a:r>
              <a:rPr lang="sl-SI" sz="2200" b="1">
                <a:solidFill>
                  <a:srgbClr val="034EA2"/>
                </a:solidFill>
                <a:effectLst>
                  <a:outerShdw blurRad="38100" dist="38100" dir="2700000" algn="tl">
                    <a:srgbClr val="000000">
                      <a:alpha val="43137"/>
                    </a:srgbClr>
                  </a:outerShdw>
                </a:effectLst>
              </a:rPr>
              <a:t>19. 9. 2025 </a:t>
            </a:r>
            <a:r>
              <a:rPr lang="sl-SI" sz="2200"/>
              <a:t>objavila spremembe kohezijske politike zaradi nepredvidenih izzivov in spremenjenega globalnega okolja.</a:t>
            </a:r>
          </a:p>
          <a:p>
            <a:pPr marL="0" indent="0">
              <a:spcAft>
                <a:spcPts val="1200"/>
              </a:spcAft>
              <a:buNone/>
            </a:pPr>
            <a:r>
              <a:rPr lang="sl-SI" sz="2200"/>
              <a:t>Predlog Evropske komisije uvaja nove specifične cilje in s tem usmerja naložbe v naslednja ključna področja:</a:t>
            </a:r>
          </a:p>
          <a:p>
            <a:pPr marL="0" indent="0">
              <a:buNone/>
            </a:pPr>
            <a:r>
              <a:rPr lang="sl-SI" sz="2200"/>
              <a:t> </a:t>
            </a:r>
            <a:r>
              <a:rPr lang="sl-SI" sz="2200" b="1">
                <a:solidFill>
                  <a:srgbClr val="034EA2"/>
                </a:solidFill>
                <a:effectLst>
                  <a:outerShdw blurRad="38100" dist="38100" dir="2700000" algn="tl">
                    <a:srgbClr val="000000">
                      <a:alpha val="43137"/>
                    </a:srgbClr>
                  </a:outerShdw>
                </a:effectLst>
              </a:rPr>
              <a:t>1. Konkurenčnost </a:t>
            </a:r>
          </a:p>
          <a:p>
            <a:pPr marL="0" indent="0">
              <a:spcBef>
                <a:spcPts val="600"/>
              </a:spcBef>
              <a:spcAft>
                <a:spcPts val="1200"/>
              </a:spcAft>
              <a:buNone/>
            </a:pPr>
            <a:r>
              <a:rPr lang="sl-SI" sz="2200"/>
              <a:t>Podpora naložbam, ki prispevajo k ciljem platforme za strateške tehnologije za Evropo (STEP). </a:t>
            </a:r>
          </a:p>
          <a:p>
            <a:pPr marL="0" indent="0">
              <a:buNone/>
            </a:pPr>
            <a:r>
              <a:rPr lang="sl-SI" sz="2200" b="1">
                <a:solidFill>
                  <a:srgbClr val="034EA2"/>
                </a:solidFill>
                <a:effectLst>
                  <a:outerShdw blurRad="38100" dist="38100" dir="2700000" algn="tl">
                    <a:srgbClr val="000000">
                      <a:alpha val="43137"/>
                    </a:srgbClr>
                  </a:outerShdw>
                </a:effectLst>
              </a:rPr>
              <a:t>2. Energetski prehod in energetska varnost</a:t>
            </a:r>
          </a:p>
          <a:p>
            <a:pPr marL="0" indent="0">
              <a:buNone/>
            </a:pPr>
            <a:r>
              <a:rPr lang="sl-SI" sz="2200"/>
              <a:t>Spodbujanje povezovalnih daljnovodov in povezane infrastrukture za prenos, distribucijo in shranjevanje ter podporne infrastrukture, pa tudi zaščite kritične energetske infrastrukture ter vzpostavitve polnilne infrastrukture . </a:t>
            </a:r>
          </a:p>
          <a:p>
            <a:endParaRPr lang="sl-SI"/>
          </a:p>
        </p:txBody>
      </p:sp>
      <p:cxnSp>
        <p:nvCxnSpPr>
          <p:cNvPr id="3" name="Kolenski povezovalnik 6">
            <a:extLst>
              <a:ext uri="{FF2B5EF4-FFF2-40B4-BE49-F238E27FC236}">
                <a16:creationId xmlns:a16="http://schemas.microsoft.com/office/drawing/2014/main" id="{D653ABDF-9EC2-5F83-7FD1-509C8BA6CA95}"/>
              </a:ext>
            </a:extLst>
          </p:cNvPr>
          <p:cNvCxnSpPr/>
          <p:nvPr/>
        </p:nvCxnSpPr>
        <p:spPr>
          <a:xfrm flipV="1">
            <a:off x="245807" y="282795"/>
            <a:ext cx="3736258" cy="2637408"/>
          </a:xfrm>
          <a:prstGeom prst="bentConnector3">
            <a:avLst>
              <a:gd name="adj1" fmla="val 0"/>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 name="Kolenski povezovalnik 7">
            <a:extLst>
              <a:ext uri="{FF2B5EF4-FFF2-40B4-BE49-F238E27FC236}">
                <a16:creationId xmlns:a16="http://schemas.microsoft.com/office/drawing/2014/main" id="{C0F5EFC7-DFF9-15E8-EE79-491B94CCF2A1}"/>
              </a:ext>
            </a:extLst>
          </p:cNvPr>
          <p:cNvCxnSpPr/>
          <p:nvPr/>
        </p:nvCxnSpPr>
        <p:spPr>
          <a:xfrm flipV="1">
            <a:off x="8514735" y="4197949"/>
            <a:ext cx="3342968" cy="2408904"/>
          </a:xfrm>
          <a:prstGeom prst="bentConnector3">
            <a:avLst>
              <a:gd name="adj1" fmla="val 100294"/>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7" name="Slika 3">
            <a:extLst>
              <a:ext uri="{FF2B5EF4-FFF2-40B4-BE49-F238E27FC236}">
                <a16:creationId xmlns:a16="http://schemas.microsoft.com/office/drawing/2014/main" id="{538B5952-ADE3-6CEE-7E4E-0064B872BA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7216" y="6033143"/>
            <a:ext cx="2689861" cy="564319"/>
          </a:xfrm>
          <a:prstGeom prst="rect">
            <a:avLst/>
          </a:prstGeom>
        </p:spPr>
      </p:pic>
      <p:pic>
        <p:nvPicPr>
          <p:cNvPr id="10" name="Picture 9" descr="Logo image name">
            <a:extLst>
              <a:ext uri="{FF2B5EF4-FFF2-40B4-BE49-F238E27FC236}">
                <a16:creationId xmlns:a16="http://schemas.microsoft.com/office/drawing/2014/main" id="{31C5F753-37CB-05E9-F921-D12E3BB912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29" y="6081245"/>
            <a:ext cx="1050232" cy="516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27504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F3B73A-A603-AED4-1987-AC12688D39BD}"/>
            </a:ext>
          </a:extLst>
        </p:cNvPr>
        <p:cNvGrpSpPr/>
        <p:nvPr/>
      </p:nvGrpSpPr>
      <p:grpSpPr>
        <a:xfrm>
          <a:off x="0" y="0"/>
          <a:ext cx="0" cy="0"/>
          <a:chOff x="0" y="0"/>
          <a:chExt cx="0" cy="0"/>
        </a:xfrm>
      </p:grpSpPr>
      <p:sp>
        <p:nvSpPr>
          <p:cNvPr id="24" name="Naslov 1">
            <a:extLst>
              <a:ext uri="{FF2B5EF4-FFF2-40B4-BE49-F238E27FC236}">
                <a16:creationId xmlns:a16="http://schemas.microsoft.com/office/drawing/2014/main" id="{7B2D3E23-88C4-30BE-98C8-F5D3B78146B0}"/>
              </a:ext>
            </a:extLst>
          </p:cNvPr>
          <p:cNvSpPr txBox="1">
            <a:spLocks/>
          </p:cNvSpPr>
          <p:nvPr/>
        </p:nvSpPr>
        <p:spPr>
          <a:xfrm>
            <a:off x="1032614" y="596146"/>
            <a:ext cx="10265040" cy="96125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70000"/>
              </a:lnSpc>
              <a:spcBef>
                <a:spcPts val="1000"/>
              </a:spcBef>
            </a:pPr>
            <a:r>
              <a:rPr lang="sl-SI" sz="3600" b="1">
                <a:solidFill>
                  <a:srgbClr val="034EA2"/>
                </a:solidFill>
                <a:effectLst>
                  <a:outerShdw blurRad="38100" dist="38100" dir="2700000" algn="tl">
                    <a:srgbClr val="000000">
                      <a:alpha val="43137"/>
                    </a:srgbClr>
                  </a:outerShdw>
                </a:effectLst>
                <a:latin typeface="+mn-lt"/>
                <a:ea typeface="+mn-ea"/>
                <a:cs typeface="+mn-cs"/>
              </a:rPr>
              <a:t>Izhodišča za spremembo PEKP 21-27</a:t>
            </a:r>
          </a:p>
        </p:txBody>
      </p:sp>
      <p:sp>
        <p:nvSpPr>
          <p:cNvPr id="25" name="Označba mesta vsebine 2">
            <a:extLst>
              <a:ext uri="{FF2B5EF4-FFF2-40B4-BE49-F238E27FC236}">
                <a16:creationId xmlns:a16="http://schemas.microsoft.com/office/drawing/2014/main" id="{3A05A3FB-CFDC-67C6-BD95-1E4D31A2E537}"/>
              </a:ext>
            </a:extLst>
          </p:cNvPr>
          <p:cNvSpPr txBox="1">
            <a:spLocks/>
          </p:cNvSpPr>
          <p:nvPr/>
        </p:nvSpPr>
        <p:spPr>
          <a:xfrm>
            <a:off x="854242" y="2148867"/>
            <a:ext cx="9666383" cy="40247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sl-SI" sz="2600">
              <a:latin typeface="Republika" panose="02000506040000020004" pitchFamily="2" charset="-18"/>
            </a:endParaRPr>
          </a:p>
        </p:txBody>
      </p:sp>
      <p:sp>
        <p:nvSpPr>
          <p:cNvPr id="2" name="Označba mesta vsebine 2">
            <a:extLst>
              <a:ext uri="{FF2B5EF4-FFF2-40B4-BE49-F238E27FC236}">
                <a16:creationId xmlns:a16="http://schemas.microsoft.com/office/drawing/2014/main" id="{626F0CE8-BC31-3835-35AF-1C4F6764F0F6}"/>
              </a:ext>
            </a:extLst>
          </p:cNvPr>
          <p:cNvSpPr txBox="1">
            <a:spLocks/>
          </p:cNvSpPr>
          <p:nvPr/>
        </p:nvSpPr>
        <p:spPr>
          <a:xfrm>
            <a:off x="897374" y="1558748"/>
            <a:ext cx="10429527" cy="445672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sl-SI" sz="2200">
              <a:latin typeface="Republika"/>
            </a:endParaRPr>
          </a:p>
        </p:txBody>
      </p:sp>
      <p:sp>
        <p:nvSpPr>
          <p:cNvPr id="4" name="Označba mesta vsebine 3">
            <a:extLst>
              <a:ext uri="{FF2B5EF4-FFF2-40B4-BE49-F238E27FC236}">
                <a16:creationId xmlns:a16="http://schemas.microsoft.com/office/drawing/2014/main" id="{7F2574BE-6A73-1634-539D-1E7A12C161D3}"/>
              </a:ext>
            </a:extLst>
          </p:cNvPr>
          <p:cNvSpPr>
            <a:spLocks noGrp="1"/>
          </p:cNvSpPr>
          <p:nvPr>
            <p:ph idx="1"/>
          </p:nvPr>
        </p:nvSpPr>
        <p:spPr>
          <a:xfrm>
            <a:off x="1010654" y="1611443"/>
            <a:ext cx="10515600" cy="4351338"/>
          </a:xfrm>
        </p:spPr>
        <p:txBody>
          <a:bodyPr>
            <a:normAutofit fontScale="92500" lnSpcReduction="10000"/>
          </a:bodyPr>
          <a:lstStyle/>
          <a:p>
            <a:pPr marL="0" indent="0" algn="just">
              <a:lnSpc>
                <a:spcPct val="80000"/>
              </a:lnSpc>
              <a:buNone/>
            </a:pPr>
            <a:r>
              <a:rPr lang="sl-SI" sz="2200" b="1">
                <a:solidFill>
                  <a:srgbClr val="034EA2"/>
                </a:solidFill>
                <a:effectLst>
                  <a:outerShdw blurRad="38100" dist="38100" dir="2700000" algn="tl">
                    <a:srgbClr val="000000">
                      <a:alpha val="43137"/>
                    </a:srgbClr>
                  </a:outerShdw>
                </a:effectLst>
              </a:rPr>
              <a:t>3. Obramba in varnost</a:t>
            </a:r>
          </a:p>
          <a:p>
            <a:pPr marL="0" indent="0">
              <a:buNone/>
            </a:pPr>
            <a:r>
              <a:rPr lang="sl-SI" sz="2200"/>
              <a:t>Razvoj odporne obrambne infrastrukture, prednostno tiste z dvojno rabo, tudi za spodbujanje vojaške mobilnosti v Uniji, ter izboljšanje civilne pripravljenosti.</a:t>
            </a:r>
          </a:p>
          <a:p>
            <a:pPr marL="0" indent="0">
              <a:buNone/>
            </a:pPr>
            <a:endParaRPr lang="sl-SI" sz="2200"/>
          </a:p>
          <a:p>
            <a:pPr marL="0" indent="0" algn="just">
              <a:lnSpc>
                <a:spcPct val="80000"/>
              </a:lnSpc>
              <a:buNone/>
            </a:pPr>
            <a:r>
              <a:rPr lang="sl-SI" sz="2200" b="1">
                <a:solidFill>
                  <a:srgbClr val="034EA2"/>
                </a:solidFill>
                <a:effectLst>
                  <a:outerShdw blurRad="38100" dist="38100" dir="2700000" algn="tl">
                    <a:srgbClr val="000000">
                      <a:alpha val="43137"/>
                    </a:srgbClr>
                  </a:outerShdw>
                </a:effectLst>
              </a:rPr>
              <a:t>4. Dostopna in trajnostna stanovanja</a:t>
            </a:r>
          </a:p>
          <a:p>
            <a:pPr marL="0" indent="0">
              <a:buNone/>
            </a:pPr>
            <a:r>
              <a:rPr lang="sl-SI" sz="2200"/>
              <a:t>Spodbujanje dostopa do cenovno dostopnih in trajnostnih stanovanj v okviru CP4 – Socialna Evropa. Poudarek je na socialnih in energetsko učinkovitih stanovanjih, trajnostni gradnji in v povezavi z iniciativo Novi evropski Bauhaus (NEB).</a:t>
            </a:r>
          </a:p>
          <a:p>
            <a:pPr marL="0" indent="0">
              <a:buNone/>
            </a:pPr>
            <a:endParaRPr lang="sl-SI" sz="2200"/>
          </a:p>
          <a:p>
            <a:pPr marL="0" indent="0" algn="just">
              <a:lnSpc>
                <a:spcPct val="80000"/>
              </a:lnSpc>
              <a:buNone/>
            </a:pPr>
            <a:r>
              <a:rPr lang="sl-SI" sz="2200" b="1">
                <a:solidFill>
                  <a:srgbClr val="034EA2"/>
                </a:solidFill>
                <a:effectLst>
                  <a:outerShdw blurRad="38100" dist="38100" dir="2700000" algn="tl">
                    <a:srgbClr val="000000">
                      <a:alpha val="43137"/>
                    </a:srgbClr>
                  </a:outerShdw>
                </a:effectLst>
              </a:rPr>
              <a:t>5. Varna oskrba z vodo in vodna odpornost</a:t>
            </a:r>
          </a:p>
          <a:p>
            <a:pPr marL="0" indent="0">
              <a:buNone/>
            </a:pPr>
            <a:r>
              <a:rPr lang="sl-SI" sz="2200"/>
              <a:t>Spodbujanje zanesljivega dostopa do vode, trajnostnega gospodarjenja z vodnimi viri in odpornosti v zvezi z vodo (Cilj vključuje posodobljen cilj za varno oskrbo z vodo, trajnostno in integrirano upravljanje, vodno odpornost, podporo razsoljevanju, modri biotehnologiji in naravnim rešitvam). </a:t>
            </a:r>
          </a:p>
          <a:p>
            <a:endParaRPr lang="sl-SI"/>
          </a:p>
        </p:txBody>
      </p:sp>
      <p:cxnSp>
        <p:nvCxnSpPr>
          <p:cNvPr id="5" name="Kolenski povezovalnik 6">
            <a:extLst>
              <a:ext uri="{FF2B5EF4-FFF2-40B4-BE49-F238E27FC236}">
                <a16:creationId xmlns:a16="http://schemas.microsoft.com/office/drawing/2014/main" id="{6093536A-13EB-6B10-83B7-4704D28CF3F8}"/>
              </a:ext>
            </a:extLst>
          </p:cNvPr>
          <p:cNvCxnSpPr/>
          <p:nvPr/>
        </p:nvCxnSpPr>
        <p:spPr>
          <a:xfrm flipV="1">
            <a:off x="245807" y="282795"/>
            <a:ext cx="3736258" cy="2637408"/>
          </a:xfrm>
          <a:prstGeom prst="bentConnector3">
            <a:avLst>
              <a:gd name="adj1" fmla="val 0"/>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 name="Kolenski povezovalnik 7">
            <a:extLst>
              <a:ext uri="{FF2B5EF4-FFF2-40B4-BE49-F238E27FC236}">
                <a16:creationId xmlns:a16="http://schemas.microsoft.com/office/drawing/2014/main" id="{4BDD9F54-D7E9-9912-B706-714AC408CC94}"/>
              </a:ext>
            </a:extLst>
          </p:cNvPr>
          <p:cNvCxnSpPr/>
          <p:nvPr/>
        </p:nvCxnSpPr>
        <p:spPr>
          <a:xfrm flipV="1">
            <a:off x="8514735" y="4197949"/>
            <a:ext cx="3342968" cy="2408904"/>
          </a:xfrm>
          <a:prstGeom prst="bentConnector3">
            <a:avLst>
              <a:gd name="adj1" fmla="val 100294"/>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9" name="Slika 3">
            <a:extLst>
              <a:ext uri="{FF2B5EF4-FFF2-40B4-BE49-F238E27FC236}">
                <a16:creationId xmlns:a16="http://schemas.microsoft.com/office/drawing/2014/main" id="{91B330A5-0C31-B4D0-B060-D98F732D1A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7216" y="6033143"/>
            <a:ext cx="2689861" cy="564319"/>
          </a:xfrm>
          <a:prstGeom prst="rect">
            <a:avLst/>
          </a:prstGeom>
        </p:spPr>
      </p:pic>
      <p:pic>
        <p:nvPicPr>
          <p:cNvPr id="11" name="Picture 10" descr="Logo image name">
            <a:extLst>
              <a:ext uri="{FF2B5EF4-FFF2-40B4-BE49-F238E27FC236}">
                <a16:creationId xmlns:a16="http://schemas.microsoft.com/office/drawing/2014/main" id="{3749FBC0-8A50-1CF0-0478-181B60AB77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29" y="6081245"/>
            <a:ext cx="1050232" cy="516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30517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D4994F-9322-3197-B05F-C581006F3BD0}"/>
            </a:ext>
          </a:extLst>
        </p:cNvPr>
        <p:cNvGrpSpPr/>
        <p:nvPr/>
      </p:nvGrpSpPr>
      <p:grpSpPr>
        <a:xfrm>
          <a:off x="0" y="0"/>
          <a:ext cx="0" cy="0"/>
          <a:chOff x="0" y="0"/>
          <a:chExt cx="0" cy="0"/>
        </a:xfrm>
      </p:grpSpPr>
      <p:sp>
        <p:nvSpPr>
          <p:cNvPr id="24" name="Naslov 1">
            <a:extLst>
              <a:ext uri="{FF2B5EF4-FFF2-40B4-BE49-F238E27FC236}">
                <a16:creationId xmlns:a16="http://schemas.microsoft.com/office/drawing/2014/main" id="{F4DD7794-FBE2-CD63-F0BD-F843090CDE98}"/>
              </a:ext>
            </a:extLst>
          </p:cNvPr>
          <p:cNvSpPr txBox="1">
            <a:spLocks/>
          </p:cNvSpPr>
          <p:nvPr/>
        </p:nvSpPr>
        <p:spPr>
          <a:xfrm>
            <a:off x="865098" y="597491"/>
            <a:ext cx="10688727" cy="96125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l-SI" sz="2800" b="1">
                <a:solidFill>
                  <a:srgbClr val="034EA2"/>
                </a:solidFill>
                <a:effectLst>
                  <a:outerShdw blurRad="38100" dist="38100" dir="2700000" algn="tl">
                    <a:srgbClr val="000000">
                      <a:alpha val="43137"/>
                    </a:srgbClr>
                  </a:outerShdw>
                </a:effectLst>
                <a:latin typeface="+mn-lt"/>
                <a:ea typeface="+mn-ea"/>
                <a:cs typeface="+mn-cs"/>
              </a:rPr>
              <a:t>Pomembne pridobitve v primeru preusmeritve 10% sredstev Programa</a:t>
            </a:r>
          </a:p>
        </p:txBody>
      </p:sp>
      <p:sp>
        <p:nvSpPr>
          <p:cNvPr id="25" name="Označba mesta vsebine 2">
            <a:extLst>
              <a:ext uri="{FF2B5EF4-FFF2-40B4-BE49-F238E27FC236}">
                <a16:creationId xmlns:a16="http://schemas.microsoft.com/office/drawing/2014/main" id="{6D608B11-3138-B60A-2A7C-EC953518135B}"/>
              </a:ext>
            </a:extLst>
          </p:cNvPr>
          <p:cNvSpPr txBox="1">
            <a:spLocks/>
          </p:cNvSpPr>
          <p:nvPr/>
        </p:nvSpPr>
        <p:spPr>
          <a:xfrm>
            <a:off x="854242" y="2148867"/>
            <a:ext cx="9666383" cy="40247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sl-SI" sz="2600">
              <a:latin typeface="Republika" panose="02000506040000020004" pitchFamily="2" charset="-18"/>
            </a:endParaRPr>
          </a:p>
        </p:txBody>
      </p:sp>
      <p:sp>
        <p:nvSpPr>
          <p:cNvPr id="2" name="Označba mesta vsebine 2">
            <a:extLst>
              <a:ext uri="{FF2B5EF4-FFF2-40B4-BE49-F238E27FC236}">
                <a16:creationId xmlns:a16="http://schemas.microsoft.com/office/drawing/2014/main" id="{DDE8DDCE-D0F2-468A-386A-192C89F59012}"/>
              </a:ext>
            </a:extLst>
          </p:cNvPr>
          <p:cNvSpPr txBox="1">
            <a:spLocks/>
          </p:cNvSpPr>
          <p:nvPr/>
        </p:nvSpPr>
        <p:spPr>
          <a:xfrm>
            <a:off x="897374" y="1558748"/>
            <a:ext cx="10429527" cy="445672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sl-SI" sz="2200">
              <a:latin typeface="Republika"/>
            </a:endParaRPr>
          </a:p>
        </p:txBody>
      </p:sp>
      <p:sp>
        <p:nvSpPr>
          <p:cNvPr id="4" name="Označba mesta vsebine 3">
            <a:extLst>
              <a:ext uri="{FF2B5EF4-FFF2-40B4-BE49-F238E27FC236}">
                <a16:creationId xmlns:a16="http://schemas.microsoft.com/office/drawing/2014/main" id="{4028D255-6BC9-9C96-439C-49772EA0EE6E}"/>
              </a:ext>
            </a:extLst>
          </p:cNvPr>
          <p:cNvSpPr>
            <a:spLocks noGrp="1"/>
          </p:cNvSpPr>
          <p:nvPr>
            <p:ph idx="1"/>
          </p:nvPr>
        </p:nvSpPr>
        <p:spPr>
          <a:xfrm>
            <a:off x="838200" y="1670642"/>
            <a:ext cx="10515600" cy="4351338"/>
          </a:xfrm>
        </p:spPr>
        <p:txBody>
          <a:bodyPr>
            <a:normAutofit/>
          </a:bodyPr>
          <a:lstStyle/>
          <a:p>
            <a:r>
              <a:rPr lang="sl-SI" sz="2400" b="1">
                <a:solidFill>
                  <a:srgbClr val="034EA2"/>
                </a:solidFill>
                <a:effectLst>
                  <a:outerShdw blurRad="38100" dist="38100" dir="2700000" algn="tl">
                    <a:srgbClr val="000000">
                      <a:alpha val="43137"/>
                    </a:srgbClr>
                  </a:outerShdw>
                </a:effectLst>
              </a:rPr>
              <a:t>Dodatna predplačila: </a:t>
            </a:r>
          </a:p>
          <a:p>
            <a:pPr lvl="1"/>
            <a:r>
              <a:rPr lang="sl-SI" sz="2000"/>
              <a:t>Države članice lahko prejmejo 20 % dodatno predplačilo za nove prioritete, če programsko spremembo oddajo do </a:t>
            </a:r>
            <a:r>
              <a:rPr lang="sl-SI" sz="2000" b="1" u="sng">
                <a:solidFill>
                  <a:srgbClr val="034EA2"/>
                </a:solidFill>
                <a:effectLst>
                  <a:outerShdw blurRad="38100" dist="38100" dir="2700000" algn="tl">
                    <a:srgbClr val="000000">
                      <a:alpha val="43137"/>
                    </a:srgbClr>
                  </a:outerShdw>
                </a:effectLst>
              </a:rPr>
              <a:t>31. 12. 2025 </a:t>
            </a:r>
            <a:r>
              <a:rPr lang="sl-SI" sz="2000"/>
              <a:t>in prerazporedijo vsaj 10 % sredstev.</a:t>
            </a:r>
          </a:p>
          <a:p>
            <a:pPr lvl="1"/>
            <a:r>
              <a:rPr lang="sl-SI" sz="2000"/>
              <a:t>Obstaja tudi splošno enkratno 1,5 odstotno predplačilo, če je vsaj 10 % sredstev prerazporejenih v nove strateške prioritete in sprememba oddana do 31. 12. 2025.</a:t>
            </a:r>
          </a:p>
          <a:p>
            <a:r>
              <a:rPr lang="sl-SI" sz="2400" b="1">
                <a:solidFill>
                  <a:srgbClr val="034EA2"/>
                </a:solidFill>
                <a:effectLst>
                  <a:outerShdw blurRad="38100" dist="38100" dir="2700000" algn="tl">
                    <a:srgbClr val="000000">
                      <a:alpha val="43137"/>
                    </a:srgbClr>
                  </a:outerShdw>
                </a:effectLst>
              </a:rPr>
              <a:t>Skupaj cca 93 mio EUR nižji finančni mejnik za leto 2026!</a:t>
            </a:r>
          </a:p>
          <a:p>
            <a:r>
              <a:rPr lang="sl-SI" sz="2400" b="1"/>
              <a:t>Višje stopnje sofinanciranja:</a:t>
            </a:r>
            <a:r>
              <a:rPr lang="sl-SI" sz="2400"/>
              <a:t> Za določene nove cilje in regije se stopnja sofinanciranja s strani EU poveča za 10 odstotnih točk, do največ 100 %. </a:t>
            </a:r>
          </a:p>
          <a:p>
            <a:r>
              <a:rPr lang="sl-SI" sz="2400" b="1"/>
              <a:t>Podaljšanje obdobja upravičenosti izdatkov:</a:t>
            </a:r>
            <a:r>
              <a:rPr lang="sl-SI" sz="2400"/>
              <a:t> Rok za upravičenost izdatkov programa PEKP se podaljša do </a:t>
            </a:r>
            <a:r>
              <a:rPr lang="sl-SI" sz="2400" b="1">
                <a:solidFill>
                  <a:srgbClr val="034EA2"/>
                </a:solidFill>
                <a:effectLst>
                  <a:outerShdw blurRad="38100" dist="38100" dir="2700000" algn="tl">
                    <a:srgbClr val="000000">
                      <a:alpha val="43137"/>
                    </a:srgbClr>
                  </a:outerShdw>
                </a:effectLst>
              </a:rPr>
              <a:t>31. 12. 2030.</a:t>
            </a:r>
          </a:p>
        </p:txBody>
      </p:sp>
      <p:cxnSp>
        <p:nvCxnSpPr>
          <p:cNvPr id="5" name="Kolenski povezovalnik 6">
            <a:extLst>
              <a:ext uri="{FF2B5EF4-FFF2-40B4-BE49-F238E27FC236}">
                <a16:creationId xmlns:a16="http://schemas.microsoft.com/office/drawing/2014/main" id="{016E9AB0-4728-B005-4A58-3EFD5E651C7B}"/>
              </a:ext>
            </a:extLst>
          </p:cNvPr>
          <p:cNvCxnSpPr/>
          <p:nvPr/>
        </p:nvCxnSpPr>
        <p:spPr>
          <a:xfrm flipV="1">
            <a:off x="245807" y="282795"/>
            <a:ext cx="3736258" cy="2637408"/>
          </a:xfrm>
          <a:prstGeom prst="bentConnector3">
            <a:avLst>
              <a:gd name="adj1" fmla="val 0"/>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 name="Kolenski povezovalnik 7">
            <a:extLst>
              <a:ext uri="{FF2B5EF4-FFF2-40B4-BE49-F238E27FC236}">
                <a16:creationId xmlns:a16="http://schemas.microsoft.com/office/drawing/2014/main" id="{E150D4D3-ED8A-2C50-761F-B155BFACD41D}"/>
              </a:ext>
            </a:extLst>
          </p:cNvPr>
          <p:cNvCxnSpPr/>
          <p:nvPr/>
        </p:nvCxnSpPr>
        <p:spPr>
          <a:xfrm flipV="1">
            <a:off x="8514735" y="4197949"/>
            <a:ext cx="3342968" cy="2408904"/>
          </a:xfrm>
          <a:prstGeom prst="bentConnector3">
            <a:avLst>
              <a:gd name="adj1" fmla="val 100294"/>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9" name="Slika 3">
            <a:extLst>
              <a:ext uri="{FF2B5EF4-FFF2-40B4-BE49-F238E27FC236}">
                <a16:creationId xmlns:a16="http://schemas.microsoft.com/office/drawing/2014/main" id="{F9BA914F-760D-864D-8975-A9CA66BE9B6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7216" y="6033143"/>
            <a:ext cx="2689861" cy="564319"/>
          </a:xfrm>
          <a:prstGeom prst="rect">
            <a:avLst/>
          </a:prstGeom>
        </p:spPr>
      </p:pic>
      <p:pic>
        <p:nvPicPr>
          <p:cNvPr id="11" name="Picture 10" descr="Logo image name">
            <a:extLst>
              <a:ext uri="{FF2B5EF4-FFF2-40B4-BE49-F238E27FC236}">
                <a16:creationId xmlns:a16="http://schemas.microsoft.com/office/drawing/2014/main" id="{B2E5E639-4F6D-FE79-DB5F-7AD674BBF0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29" y="6081245"/>
            <a:ext cx="1050232" cy="516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103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BFD8B2-A5C3-6B35-0CB5-D9480C319BDB}"/>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169D8CD8-E616-BCD6-50A6-8B7A69E42355}"/>
              </a:ext>
            </a:extLst>
          </p:cNvPr>
          <p:cNvSpPr>
            <a:spLocks noGrp="1"/>
          </p:cNvSpPr>
          <p:nvPr>
            <p:ph type="title"/>
          </p:nvPr>
        </p:nvSpPr>
        <p:spPr>
          <a:xfrm>
            <a:off x="934684" y="409575"/>
            <a:ext cx="11666538" cy="990600"/>
          </a:xfrm>
        </p:spPr>
        <p:txBody>
          <a:bodyPr>
            <a:normAutofit/>
          </a:bodyPr>
          <a:lstStyle/>
          <a:p>
            <a:pPr>
              <a:defRPr/>
            </a:pPr>
            <a:r>
              <a:rPr lang="sl-SI" sz="2800" b="1">
                <a:solidFill>
                  <a:srgbClr val="034EA2"/>
                </a:solidFill>
                <a:effectLst>
                  <a:outerShdw blurRad="38100" dist="38100" dir="2700000" algn="tl">
                    <a:srgbClr val="000000">
                      <a:alpha val="43137"/>
                    </a:srgbClr>
                  </a:outerShdw>
                </a:effectLst>
                <a:latin typeface="Republika"/>
              </a:rPr>
              <a:t>Izvajanje PEKP 21-27 po ciljih politik  - stanje 31. 10. 2025</a:t>
            </a:r>
            <a:r>
              <a:rPr lang="sl-SI" sz="2800">
                <a:solidFill>
                  <a:srgbClr val="034EA2"/>
                </a:solidFill>
                <a:effectLst>
                  <a:outerShdw blurRad="38100" dist="38100" dir="2700000" algn="tl">
                    <a:srgbClr val="000000">
                      <a:alpha val="43137"/>
                    </a:srgbClr>
                  </a:outerShdw>
                </a:effectLst>
                <a:latin typeface="Republika"/>
              </a:rPr>
              <a:t> </a:t>
            </a:r>
            <a:endParaRPr lang="sl-SI" sz="1800">
              <a:solidFill>
                <a:srgbClr val="FF0000"/>
              </a:solidFill>
              <a:effectLst>
                <a:outerShdw blurRad="38100" dist="38100" dir="2700000" algn="tl">
                  <a:srgbClr val="000000">
                    <a:alpha val="43137"/>
                  </a:srgbClr>
                </a:outerShdw>
              </a:effectLst>
              <a:latin typeface="Republika"/>
              <a:ea typeface="Calibri Light"/>
              <a:cs typeface="Calibri Light"/>
            </a:endParaRPr>
          </a:p>
        </p:txBody>
      </p:sp>
      <p:sp>
        <p:nvSpPr>
          <p:cNvPr id="2051" name="Označba mesta vsebine 2">
            <a:extLst>
              <a:ext uri="{FF2B5EF4-FFF2-40B4-BE49-F238E27FC236}">
                <a16:creationId xmlns:a16="http://schemas.microsoft.com/office/drawing/2014/main" id="{A4D49D1F-77F6-3825-B7E1-348FCACC7781}"/>
              </a:ext>
            </a:extLst>
          </p:cNvPr>
          <p:cNvSpPr>
            <a:spLocks noGrp="1"/>
          </p:cNvSpPr>
          <p:nvPr>
            <p:ph idx="1"/>
          </p:nvPr>
        </p:nvSpPr>
        <p:spPr>
          <a:xfrm>
            <a:off x="422275" y="1393825"/>
            <a:ext cx="10701338" cy="4687888"/>
          </a:xfrm>
        </p:spPr>
        <p:txBody>
          <a:bodyPr/>
          <a:lstStyle/>
          <a:p>
            <a:pPr marL="0" indent="0">
              <a:spcBef>
                <a:spcPts val="600"/>
              </a:spcBef>
              <a:buFont typeface="Arial" panose="020B0604020202020204" pitchFamily="34" charset="0"/>
              <a:buNone/>
            </a:pPr>
            <a:endParaRPr lang="sl-SI" altLang="sl-SI" sz="1600" b="1">
              <a:latin typeface="Arial" panose="020B0604020202020204" pitchFamily="34" charset="0"/>
            </a:endParaRPr>
          </a:p>
          <a:p>
            <a:pPr marL="0" indent="0">
              <a:lnSpc>
                <a:spcPct val="107000"/>
              </a:lnSpc>
              <a:spcAft>
                <a:spcPts val="800"/>
              </a:spcAft>
              <a:buFont typeface="Arial" panose="020B0604020202020204" pitchFamily="34" charset="0"/>
              <a:buNone/>
            </a:pPr>
            <a:endParaRPr lang="sl-SI" altLang="sl-SI" sz="1800">
              <a:ea typeface="Calibri" panose="020F0502020204030204" pitchFamily="34" charset="0"/>
              <a:cs typeface="Times New Roman" panose="02020603050405020304" pitchFamily="18" charset="0"/>
            </a:endParaRPr>
          </a:p>
        </p:txBody>
      </p:sp>
      <p:pic>
        <p:nvPicPr>
          <p:cNvPr id="2052" name="Slika 3">
            <a:extLst>
              <a:ext uri="{FF2B5EF4-FFF2-40B4-BE49-F238E27FC236}">
                <a16:creationId xmlns:a16="http://schemas.microsoft.com/office/drawing/2014/main" id="{2C0753CC-EBE3-502A-887E-53D39C2D56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8000" y="6032500"/>
            <a:ext cx="2689225"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4" descr="Logo image name">
            <a:extLst>
              <a:ext uri="{FF2B5EF4-FFF2-40B4-BE49-F238E27FC236}">
                <a16:creationId xmlns:a16="http://schemas.microsoft.com/office/drawing/2014/main" id="{A9D0BD1C-91DE-1670-332A-42500ECE64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6081713"/>
            <a:ext cx="1050925"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Kolenski povezovalnik 6">
            <a:extLst>
              <a:ext uri="{FF2B5EF4-FFF2-40B4-BE49-F238E27FC236}">
                <a16:creationId xmlns:a16="http://schemas.microsoft.com/office/drawing/2014/main" id="{09B998A0-0B69-9663-05B8-0B57BD864962}"/>
              </a:ext>
            </a:extLst>
          </p:cNvPr>
          <p:cNvCxnSpPr/>
          <p:nvPr/>
        </p:nvCxnSpPr>
        <p:spPr>
          <a:xfrm flipV="1">
            <a:off x="528285" y="269522"/>
            <a:ext cx="3735387" cy="2636838"/>
          </a:xfrm>
          <a:prstGeom prst="bentConnector3">
            <a:avLst>
              <a:gd name="adj1" fmla="val 0"/>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Kolenski povezovalnik 7">
            <a:extLst>
              <a:ext uri="{FF2B5EF4-FFF2-40B4-BE49-F238E27FC236}">
                <a16:creationId xmlns:a16="http://schemas.microsoft.com/office/drawing/2014/main" id="{1E9BC875-EA11-1FCB-A806-C379D195C00A}"/>
              </a:ext>
            </a:extLst>
          </p:cNvPr>
          <p:cNvCxnSpPr/>
          <p:nvPr/>
        </p:nvCxnSpPr>
        <p:spPr>
          <a:xfrm flipV="1">
            <a:off x="8515350" y="4197350"/>
            <a:ext cx="3341688" cy="2409825"/>
          </a:xfrm>
          <a:prstGeom prst="bentConnector3">
            <a:avLst>
              <a:gd name="adj1" fmla="val 100294"/>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4" name="Slika 3">
            <a:extLst>
              <a:ext uri="{FF2B5EF4-FFF2-40B4-BE49-F238E27FC236}">
                <a16:creationId xmlns:a16="http://schemas.microsoft.com/office/drawing/2014/main" id="{E2BD886B-E4F1-3A3D-AEB7-CEF8106F354D}"/>
              </a:ext>
            </a:extLst>
          </p:cNvPr>
          <p:cNvPicPr>
            <a:picLocks noChangeAspect="1"/>
          </p:cNvPicPr>
          <p:nvPr/>
        </p:nvPicPr>
        <p:blipFill>
          <a:blip r:embed="rId4"/>
          <a:stretch>
            <a:fillRect/>
          </a:stretch>
        </p:blipFill>
        <p:spPr>
          <a:xfrm>
            <a:off x="1778000" y="1181363"/>
            <a:ext cx="8653625" cy="4750879"/>
          </a:xfrm>
          <a:prstGeom prst="rect">
            <a:avLst/>
          </a:prstGeom>
        </p:spPr>
      </p:pic>
    </p:spTree>
    <p:extLst>
      <p:ext uri="{BB962C8B-B14F-4D97-AF65-F5344CB8AC3E}">
        <p14:creationId xmlns:p14="http://schemas.microsoft.com/office/powerpoint/2010/main" val="6567522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ED499-D335-9E45-293F-05835DAC5D73}"/>
            </a:ext>
          </a:extLst>
        </p:cNvPr>
        <p:cNvGrpSpPr/>
        <p:nvPr/>
      </p:nvGrpSpPr>
      <p:grpSpPr>
        <a:xfrm>
          <a:off x="0" y="0"/>
          <a:ext cx="0" cy="0"/>
          <a:chOff x="0" y="0"/>
          <a:chExt cx="0" cy="0"/>
        </a:xfrm>
      </p:grpSpPr>
      <p:sp>
        <p:nvSpPr>
          <p:cNvPr id="24" name="Naslov 1">
            <a:extLst>
              <a:ext uri="{FF2B5EF4-FFF2-40B4-BE49-F238E27FC236}">
                <a16:creationId xmlns:a16="http://schemas.microsoft.com/office/drawing/2014/main" id="{18476440-5D47-B072-1229-27142B02DFF5}"/>
              </a:ext>
            </a:extLst>
          </p:cNvPr>
          <p:cNvSpPr txBox="1">
            <a:spLocks/>
          </p:cNvSpPr>
          <p:nvPr/>
        </p:nvSpPr>
        <p:spPr>
          <a:xfrm>
            <a:off x="865098" y="597491"/>
            <a:ext cx="10515599" cy="96125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l-PL" sz="2800" b="1">
                <a:solidFill>
                  <a:srgbClr val="034EA2"/>
                </a:solidFill>
                <a:effectLst>
                  <a:outerShdw blurRad="38100" dist="38100" dir="2700000" algn="tl">
                    <a:srgbClr val="000000">
                      <a:alpha val="43137"/>
                    </a:srgbClr>
                  </a:outerShdw>
                </a:effectLst>
                <a:latin typeface="+mn-lt"/>
                <a:ea typeface="+mn-ea"/>
                <a:cs typeface="+mn-cs"/>
              </a:rPr>
              <a:t>Cilji Slovenije z obravnavano spremembo Programa EKP 21-27</a:t>
            </a:r>
            <a:endParaRPr lang="sl-SI" sz="2800" b="1">
              <a:solidFill>
                <a:srgbClr val="034EA2"/>
              </a:solidFill>
              <a:effectLst>
                <a:outerShdw blurRad="38100" dist="38100" dir="2700000" algn="tl">
                  <a:srgbClr val="000000">
                    <a:alpha val="43137"/>
                  </a:srgbClr>
                </a:outerShdw>
              </a:effectLst>
              <a:latin typeface="+mn-lt"/>
              <a:ea typeface="+mn-ea"/>
              <a:cs typeface="+mn-cs"/>
            </a:endParaRPr>
          </a:p>
        </p:txBody>
      </p:sp>
      <p:sp>
        <p:nvSpPr>
          <p:cNvPr id="25" name="Označba mesta vsebine 2">
            <a:extLst>
              <a:ext uri="{FF2B5EF4-FFF2-40B4-BE49-F238E27FC236}">
                <a16:creationId xmlns:a16="http://schemas.microsoft.com/office/drawing/2014/main" id="{FA16769E-AEB4-7F08-DDA2-E756E171F1D5}"/>
              </a:ext>
            </a:extLst>
          </p:cNvPr>
          <p:cNvSpPr txBox="1">
            <a:spLocks/>
          </p:cNvSpPr>
          <p:nvPr/>
        </p:nvSpPr>
        <p:spPr>
          <a:xfrm>
            <a:off x="854242" y="2148867"/>
            <a:ext cx="9666383" cy="40247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sl-SI" sz="2600">
              <a:latin typeface="Republika" panose="02000506040000020004" pitchFamily="2" charset="-18"/>
            </a:endParaRPr>
          </a:p>
        </p:txBody>
      </p:sp>
      <p:sp>
        <p:nvSpPr>
          <p:cNvPr id="2" name="Označba mesta vsebine 2">
            <a:extLst>
              <a:ext uri="{FF2B5EF4-FFF2-40B4-BE49-F238E27FC236}">
                <a16:creationId xmlns:a16="http://schemas.microsoft.com/office/drawing/2014/main" id="{388DE854-72CF-6E42-4170-B7AAD0B86D41}"/>
              </a:ext>
            </a:extLst>
          </p:cNvPr>
          <p:cNvSpPr txBox="1">
            <a:spLocks/>
          </p:cNvSpPr>
          <p:nvPr/>
        </p:nvSpPr>
        <p:spPr>
          <a:xfrm>
            <a:off x="897374" y="1558748"/>
            <a:ext cx="10429527" cy="445672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sl-SI" sz="2200">
              <a:latin typeface="Republika"/>
            </a:endParaRPr>
          </a:p>
        </p:txBody>
      </p:sp>
      <p:sp>
        <p:nvSpPr>
          <p:cNvPr id="4" name="Označba mesta vsebine 3">
            <a:extLst>
              <a:ext uri="{FF2B5EF4-FFF2-40B4-BE49-F238E27FC236}">
                <a16:creationId xmlns:a16="http://schemas.microsoft.com/office/drawing/2014/main" id="{CC1EA17D-B079-FE0A-4801-4D8D021ED844}"/>
              </a:ext>
            </a:extLst>
          </p:cNvPr>
          <p:cNvSpPr>
            <a:spLocks noGrp="1"/>
          </p:cNvSpPr>
          <p:nvPr>
            <p:ph idx="1"/>
          </p:nvPr>
        </p:nvSpPr>
        <p:spPr>
          <a:xfrm>
            <a:off x="838200" y="1670642"/>
            <a:ext cx="10515600" cy="4351338"/>
          </a:xfrm>
        </p:spPr>
        <p:txBody>
          <a:bodyPr>
            <a:normAutofit/>
          </a:bodyPr>
          <a:lstStyle/>
          <a:p>
            <a:pPr marL="0" lvl="0" indent="0">
              <a:buNone/>
            </a:pPr>
            <a:endParaRPr lang="sl-SI" sz="2400" b="1" dirty="0">
              <a:solidFill>
                <a:srgbClr val="034EA2"/>
              </a:solidFill>
              <a:effectLst>
                <a:outerShdw blurRad="38100" dist="38100" dir="2700000" algn="tl">
                  <a:srgbClr val="000000">
                    <a:alpha val="43137"/>
                  </a:srgbClr>
                </a:outerShdw>
              </a:effectLst>
            </a:endParaRPr>
          </a:p>
          <a:p>
            <a:r>
              <a:rPr lang="sl-SI" sz="2400" b="1" u="sng" dirty="0">
                <a:solidFill>
                  <a:srgbClr val="034EA2"/>
                </a:solidFill>
                <a:effectLst>
                  <a:outerShdw blurRad="38100" dist="38100" dir="2700000" algn="tl">
                    <a:srgbClr val="000000">
                      <a:alpha val="43137"/>
                    </a:srgbClr>
                  </a:outerShdw>
                </a:effectLst>
              </a:rPr>
              <a:t>Izkoristiti sistemske ugodnosti za državo članico.</a:t>
            </a:r>
          </a:p>
          <a:p>
            <a:pPr marL="0" indent="0">
              <a:buNone/>
            </a:pPr>
            <a:endParaRPr lang="sl-SI" sz="2400" b="1" dirty="0">
              <a:solidFill>
                <a:srgbClr val="034EA2"/>
              </a:solidFill>
              <a:effectLst>
                <a:outerShdw blurRad="38100" dist="38100" dir="2700000" algn="tl">
                  <a:srgbClr val="000000">
                    <a:alpha val="43137"/>
                  </a:srgbClr>
                </a:outerShdw>
              </a:effectLst>
            </a:endParaRPr>
          </a:p>
          <a:p>
            <a:r>
              <a:rPr lang="sl-SI" sz="2400" b="1" u="sng" dirty="0">
                <a:solidFill>
                  <a:srgbClr val="034EA2"/>
                </a:solidFill>
                <a:effectLst>
                  <a:outerShdw blurRad="38100" dist="38100" dir="2700000" algn="tl">
                    <a:srgbClr val="000000">
                      <a:alpha val="43137"/>
                    </a:srgbClr>
                  </a:outerShdw>
                </a:effectLst>
              </a:rPr>
              <a:t>Vsebinsko izkoristiti nove možnosti, </a:t>
            </a:r>
            <a:r>
              <a:rPr lang="sl-SI" sz="2000" dirty="0">
                <a:effectLst>
                  <a:outerShdw blurRad="38100" dist="38100" dir="2700000" algn="tl">
                    <a:srgbClr val="000000">
                      <a:alpha val="43137"/>
                    </a:srgbClr>
                  </a:outerShdw>
                </a:effectLst>
              </a:rPr>
              <a:t>ki jih omogočajo spremembe Uredb EU.</a:t>
            </a:r>
          </a:p>
          <a:p>
            <a:pPr marL="0" indent="0">
              <a:buNone/>
            </a:pPr>
            <a:endParaRPr lang="sl-SI" sz="2400" b="1" dirty="0">
              <a:solidFill>
                <a:srgbClr val="034EA2"/>
              </a:solidFill>
              <a:effectLst>
                <a:outerShdw blurRad="38100" dist="38100" dir="2700000" algn="tl">
                  <a:srgbClr val="000000">
                    <a:alpha val="43137"/>
                  </a:srgbClr>
                </a:outerShdw>
              </a:effectLst>
            </a:endParaRPr>
          </a:p>
          <a:p>
            <a:r>
              <a:rPr lang="sl-SI" sz="2400" b="1" u="sng" dirty="0">
                <a:solidFill>
                  <a:srgbClr val="034EA2"/>
                </a:solidFill>
                <a:effectLst>
                  <a:outerShdw blurRad="38100" dist="38100" dir="2700000" algn="tl">
                    <a:srgbClr val="000000">
                      <a:alpha val="43137"/>
                    </a:srgbClr>
                  </a:outerShdw>
                </a:effectLst>
              </a:rPr>
              <a:t>Pospešiti koriščenje sredstev v letu 2026:</a:t>
            </a:r>
          </a:p>
          <a:p>
            <a:pPr lvl="1"/>
            <a:r>
              <a:rPr lang="sl-SI" sz="2000" dirty="0">
                <a:effectLst>
                  <a:outerShdw blurRad="38100" dist="38100" dir="2700000" algn="tl">
                    <a:srgbClr val="000000">
                      <a:alpha val="43137"/>
                    </a:srgbClr>
                  </a:outerShdw>
                </a:effectLst>
              </a:rPr>
              <a:t>Zanesljiva realizacija na EURO HPC v letih 2026 in 2027,</a:t>
            </a:r>
          </a:p>
          <a:p>
            <a:pPr lvl="1"/>
            <a:r>
              <a:rPr lang="sl-SI" sz="2000" dirty="0">
                <a:effectLst>
                  <a:outerShdw blurRad="38100" dist="38100" dir="2700000" algn="tl">
                    <a:srgbClr val="000000">
                      <a:alpha val="43137"/>
                    </a:srgbClr>
                  </a:outerShdw>
                </a:effectLst>
              </a:rPr>
              <a:t>Pripravljeni ukrepi na zdravstvu – V kohezijska regija.</a:t>
            </a:r>
          </a:p>
        </p:txBody>
      </p:sp>
      <p:cxnSp>
        <p:nvCxnSpPr>
          <p:cNvPr id="5" name="Kolenski povezovalnik 6">
            <a:extLst>
              <a:ext uri="{FF2B5EF4-FFF2-40B4-BE49-F238E27FC236}">
                <a16:creationId xmlns:a16="http://schemas.microsoft.com/office/drawing/2014/main" id="{D9124F58-A29D-E0C6-DD72-362F03AF0006}"/>
              </a:ext>
            </a:extLst>
          </p:cNvPr>
          <p:cNvCxnSpPr/>
          <p:nvPr/>
        </p:nvCxnSpPr>
        <p:spPr>
          <a:xfrm flipV="1">
            <a:off x="245807" y="282795"/>
            <a:ext cx="3736258" cy="2637408"/>
          </a:xfrm>
          <a:prstGeom prst="bentConnector3">
            <a:avLst>
              <a:gd name="adj1" fmla="val 0"/>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 name="Kolenski povezovalnik 7">
            <a:extLst>
              <a:ext uri="{FF2B5EF4-FFF2-40B4-BE49-F238E27FC236}">
                <a16:creationId xmlns:a16="http://schemas.microsoft.com/office/drawing/2014/main" id="{870D4777-8F1D-7E5E-4BF4-5B76AA539F01}"/>
              </a:ext>
            </a:extLst>
          </p:cNvPr>
          <p:cNvCxnSpPr/>
          <p:nvPr/>
        </p:nvCxnSpPr>
        <p:spPr>
          <a:xfrm flipV="1">
            <a:off x="8514735" y="4197949"/>
            <a:ext cx="3342968" cy="2408904"/>
          </a:xfrm>
          <a:prstGeom prst="bentConnector3">
            <a:avLst>
              <a:gd name="adj1" fmla="val 100294"/>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9" name="Slika 3">
            <a:extLst>
              <a:ext uri="{FF2B5EF4-FFF2-40B4-BE49-F238E27FC236}">
                <a16:creationId xmlns:a16="http://schemas.microsoft.com/office/drawing/2014/main" id="{52E98501-3957-193C-4B25-48F850C098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7216" y="6033143"/>
            <a:ext cx="2689861" cy="564319"/>
          </a:xfrm>
          <a:prstGeom prst="rect">
            <a:avLst/>
          </a:prstGeom>
        </p:spPr>
      </p:pic>
      <p:pic>
        <p:nvPicPr>
          <p:cNvPr id="11" name="Picture 10" descr="Logo image name">
            <a:extLst>
              <a:ext uri="{FF2B5EF4-FFF2-40B4-BE49-F238E27FC236}">
                <a16:creationId xmlns:a16="http://schemas.microsoft.com/office/drawing/2014/main" id="{2BD213C9-963D-99B6-BEB9-0F7EB6662B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29" y="6081245"/>
            <a:ext cx="1050232" cy="516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1807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5064EC-6067-C69B-264B-74A477F0CA1D}"/>
            </a:ext>
          </a:extLst>
        </p:cNvPr>
        <p:cNvGrpSpPr/>
        <p:nvPr/>
      </p:nvGrpSpPr>
      <p:grpSpPr>
        <a:xfrm>
          <a:off x="0" y="0"/>
          <a:ext cx="0" cy="0"/>
          <a:chOff x="0" y="0"/>
          <a:chExt cx="0" cy="0"/>
        </a:xfrm>
      </p:grpSpPr>
      <p:sp>
        <p:nvSpPr>
          <p:cNvPr id="24" name="Naslov 1">
            <a:extLst>
              <a:ext uri="{FF2B5EF4-FFF2-40B4-BE49-F238E27FC236}">
                <a16:creationId xmlns:a16="http://schemas.microsoft.com/office/drawing/2014/main" id="{DBF283C3-C9E6-1E6F-7BBD-13948CBCE8AE}"/>
              </a:ext>
            </a:extLst>
          </p:cNvPr>
          <p:cNvSpPr txBox="1">
            <a:spLocks/>
          </p:cNvSpPr>
          <p:nvPr/>
        </p:nvSpPr>
        <p:spPr>
          <a:xfrm>
            <a:off x="865098" y="597491"/>
            <a:ext cx="10515599" cy="96125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l-PL" sz="2800" b="1">
                <a:solidFill>
                  <a:srgbClr val="034EA2"/>
                </a:solidFill>
                <a:effectLst>
                  <a:outerShdw blurRad="38100" dist="38100" dir="2700000" algn="tl">
                    <a:srgbClr val="000000">
                      <a:alpha val="43137"/>
                    </a:srgbClr>
                  </a:outerShdw>
                </a:effectLst>
                <a:latin typeface="+mn-lt"/>
                <a:ea typeface="+mn-ea"/>
                <a:cs typeface="+mn-cs"/>
              </a:rPr>
              <a:t>Okvir sprememb Programa EKP 21-27</a:t>
            </a:r>
            <a:endParaRPr lang="sl-SI" sz="2800" b="1">
              <a:solidFill>
                <a:srgbClr val="034EA2"/>
              </a:solidFill>
              <a:effectLst>
                <a:outerShdw blurRad="38100" dist="38100" dir="2700000" algn="tl">
                  <a:srgbClr val="000000">
                    <a:alpha val="43137"/>
                  </a:srgbClr>
                </a:outerShdw>
              </a:effectLst>
              <a:latin typeface="+mn-lt"/>
              <a:ea typeface="+mn-ea"/>
              <a:cs typeface="+mn-cs"/>
            </a:endParaRPr>
          </a:p>
        </p:txBody>
      </p:sp>
      <p:sp>
        <p:nvSpPr>
          <p:cNvPr id="25" name="Označba mesta vsebine 2">
            <a:extLst>
              <a:ext uri="{FF2B5EF4-FFF2-40B4-BE49-F238E27FC236}">
                <a16:creationId xmlns:a16="http://schemas.microsoft.com/office/drawing/2014/main" id="{7910F145-8E31-B1B2-1A06-5A245EED0554}"/>
              </a:ext>
            </a:extLst>
          </p:cNvPr>
          <p:cNvSpPr txBox="1">
            <a:spLocks/>
          </p:cNvSpPr>
          <p:nvPr/>
        </p:nvSpPr>
        <p:spPr>
          <a:xfrm>
            <a:off x="854242" y="2148867"/>
            <a:ext cx="9666383" cy="40247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sl-SI" sz="2600">
              <a:latin typeface="Republika" panose="02000506040000020004" pitchFamily="2" charset="-18"/>
            </a:endParaRPr>
          </a:p>
        </p:txBody>
      </p:sp>
      <p:sp>
        <p:nvSpPr>
          <p:cNvPr id="2" name="Označba mesta vsebine 2">
            <a:extLst>
              <a:ext uri="{FF2B5EF4-FFF2-40B4-BE49-F238E27FC236}">
                <a16:creationId xmlns:a16="http://schemas.microsoft.com/office/drawing/2014/main" id="{521121F1-602C-8544-D944-521E3B27318E}"/>
              </a:ext>
            </a:extLst>
          </p:cNvPr>
          <p:cNvSpPr txBox="1">
            <a:spLocks/>
          </p:cNvSpPr>
          <p:nvPr/>
        </p:nvSpPr>
        <p:spPr>
          <a:xfrm>
            <a:off x="897374" y="1558748"/>
            <a:ext cx="10429527" cy="445672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sl-SI" sz="2200">
              <a:latin typeface="Republika"/>
            </a:endParaRPr>
          </a:p>
        </p:txBody>
      </p:sp>
      <p:sp>
        <p:nvSpPr>
          <p:cNvPr id="4" name="Označba mesta vsebine 3">
            <a:extLst>
              <a:ext uri="{FF2B5EF4-FFF2-40B4-BE49-F238E27FC236}">
                <a16:creationId xmlns:a16="http://schemas.microsoft.com/office/drawing/2014/main" id="{72E04F98-1B4B-66BF-54C5-FB979FC3D15C}"/>
              </a:ext>
            </a:extLst>
          </p:cNvPr>
          <p:cNvSpPr>
            <a:spLocks noGrp="1"/>
          </p:cNvSpPr>
          <p:nvPr>
            <p:ph idx="1"/>
          </p:nvPr>
        </p:nvSpPr>
        <p:spPr>
          <a:xfrm>
            <a:off x="838200" y="1670642"/>
            <a:ext cx="10515600" cy="4351338"/>
          </a:xfrm>
        </p:spPr>
        <p:txBody>
          <a:bodyPr>
            <a:normAutofit/>
          </a:bodyPr>
          <a:lstStyle/>
          <a:p>
            <a:pPr>
              <a:spcAft>
                <a:spcPts val="600"/>
              </a:spcAft>
            </a:pPr>
            <a:r>
              <a:rPr lang="sl-SI" sz="2400">
                <a:effectLst>
                  <a:outerShdw blurRad="38100" dist="38100" dir="2700000" algn="tl">
                    <a:srgbClr val="000000">
                      <a:alpha val="43137"/>
                    </a:srgbClr>
                  </a:outerShdw>
                </a:effectLst>
              </a:rPr>
              <a:t>Dodatnih sredstev ni (prerazporeja se v okviru obstoječih pravic porabe).</a:t>
            </a:r>
          </a:p>
          <a:p>
            <a:pPr>
              <a:spcAft>
                <a:spcPts val="600"/>
              </a:spcAft>
            </a:pPr>
            <a:r>
              <a:rPr lang="sl-SI" sz="2400" b="1" u="sng">
                <a:solidFill>
                  <a:srgbClr val="034EA2"/>
                </a:solidFill>
                <a:effectLst>
                  <a:outerShdw blurRad="38100" dist="38100" dir="2700000" algn="tl">
                    <a:srgbClr val="000000">
                      <a:alpha val="43137"/>
                    </a:srgbClr>
                  </a:outerShdw>
                </a:effectLst>
              </a:rPr>
              <a:t>Finančna alokacija za KRVZ in KRZS ostaja nespremenjena.</a:t>
            </a:r>
          </a:p>
          <a:p>
            <a:pPr>
              <a:spcAft>
                <a:spcPts val="600"/>
              </a:spcAft>
            </a:pPr>
            <a:r>
              <a:rPr lang="sl-SI" sz="2400">
                <a:effectLst>
                  <a:outerShdw blurRad="38100" dist="38100" dir="2700000" algn="tl">
                    <a:srgbClr val="000000">
                      <a:alpha val="43137"/>
                    </a:srgbClr>
                  </a:outerShdw>
                </a:effectLst>
              </a:rPr>
              <a:t>Ne znižuje se sredstva za teritorialne pristope.</a:t>
            </a:r>
          </a:p>
          <a:p>
            <a:pPr>
              <a:spcAft>
                <a:spcPts val="600"/>
              </a:spcAft>
            </a:pPr>
            <a:r>
              <a:rPr lang="sl-SI" sz="2400">
                <a:effectLst>
                  <a:outerShdw blurRad="38100" dist="38100" dir="2700000" algn="tl">
                    <a:srgbClr val="000000">
                      <a:alpha val="43137"/>
                    </a:srgbClr>
                  </a:outerShdw>
                </a:effectLst>
              </a:rPr>
              <a:t>Predlaga se dodaten prenos sredstev iz ESS+ na ESRR (54 mio EU).</a:t>
            </a:r>
          </a:p>
          <a:p>
            <a:pPr>
              <a:spcAft>
                <a:spcPts val="600"/>
              </a:spcAft>
            </a:pPr>
            <a:r>
              <a:rPr lang="sl-SI" sz="2400" b="1">
                <a:effectLst>
                  <a:outerShdw blurRad="38100" dist="38100" dir="2700000" algn="tl">
                    <a:srgbClr val="000000">
                      <a:alpha val="43137"/>
                    </a:srgbClr>
                  </a:outerShdw>
                </a:effectLst>
              </a:rPr>
              <a:t>Upravičenost izdatkov:</a:t>
            </a:r>
          </a:p>
          <a:p>
            <a:pPr marL="266700" indent="0">
              <a:buNone/>
            </a:pPr>
            <a:r>
              <a:rPr lang="sl-SI" sz="2000" i="1">
                <a:effectLst>
                  <a:outerShdw blurRad="38100" dist="38100" dir="2700000" algn="tl">
                    <a:srgbClr val="000000">
                      <a:alpha val="43137"/>
                    </a:srgbClr>
                  </a:outerShdw>
                </a:effectLst>
              </a:rPr>
              <a:t>Uredba 1060/2021 Člen 63:Izdatki, ki postanejo upravičeni zaradi spremembe programa, so upravičeni od dneva predložitve ustreznega zahtevka Komisiji. Pri ESRR, Kohezijskem skladu in SPP izdatki postanejo upravičeni zaradi spremembe programa, ko se programu doda nova vrsta ukrepa iz razpredelnice 1 v Prilogi I, pri ESPRA, AMIF, SNV in IUMV pa, ko do tega pride v uredbah za posamezne sklade.</a:t>
            </a:r>
          </a:p>
        </p:txBody>
      </p:sp>
      <p:cxnSp>
        <p:nvCxnSpPr>
          <p:cNvPr id="5" name="Kolenski povezovalnik 6">
            <a:extLst>
              <a:ext uri="{FF2B5EF4-FFF2-40B4-BE49-F238E27FC236}">
                <a16:creationId xmlns:a16="http://schemas.microsoft.com/office/drawing/2014/main" id="{B82557DF-C152-296D-A35F-4B57E989CDC0}"/>
              </a:ext>
            </a:extLst>
          </p:cNvPr>
          <p:cNvCxnSpPr/>
          <p:nvPr/>
        </p:nvCxnSpPr>
        <p:spPr>
          <a:xfrm flipV="1">
            <a:off x="245807" y="282795"/>
            <a:ext cx="3736258" cy="2637408"/>
          </a:xfrm>
          <a:prstGeom prst="bentConnector3">
            <a:avLst>
              <a:gd name="adj1" fmla="val 0"/>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 name="Kolenski povezovalnik 7">
            <a:extLst>
              <a:ext uri="{FF2B5EF4-FFF2-40B4-BE49-F238E27FC236}">
                <a16:creationId xmlns:a16="http://schemas.microsoft.com/office/drawing/2014/main" id="{80EBE871-D29E-87AA-EA3C-B769D58D7B57}"/>
              </a:ext>
            </a:extLst>
          </p:cNvPr>
          <p:cNvCxnSpPr/>
          <p:nvPr/>
        </p:nvCxnSpPr>
        <p:spPr>
          <a:xfrm flipV="1">
            <a:off x="8514735" y="4197949"/>
            <a:ext cx="3342968" cy="2408904"/>
          </a:xfrm>
          <a:prstGeom prst="bentConnector3">
            <a:avLst>
              <a:gd name="adj1" fmla="val 100294"/>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9" name="Slika 3">
            <a:extLst>
              <a:ext uri="{FF2B5EF4-FFF2-40B4-BE49-F238E27FC236}">
                <a16:creationId xmlns:a16="http://schemas.microsoft.com/office/drawing/2014/main" id="{B0BAAD35-CF99-EC45-1803-89D5571D57F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7216" y="6033143"/>
            <a:ext cx="2689861" cy="564319"/>
          </a:xfrm>
          <a:prstGeom prst="rect">
            <a:avLst/>
          </a:prstGeom>
        </p:spPr>
      </p:pic>
      <p:pic>
        <p:nvPicPr>
          <p:cNvPr id="11" name="Picture 10" descr="Logo image name">
            <a:extLst>
              <a:ext uri="{FF2B5EF4-FFF2-40B4-BE49-F238E27FC236}">
                <a16:creationId xmlns:a16="http://schemas.microsoft.com/office/drawing/2014/main" id="{A309551E-2575-E788-4A14-F703A5DDBC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29" y="6081245"/>
            <a:ext cx="1050232" cy="516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42409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6A8084-CE33-C142-D446-463B2406DB48}"/>
            </a:ext>
          </a:extLst>
        </p:cNvPr>
        <p:cNvGrpSpPr/>
        <p:nvPr/>
      </p:nvGrpSpPr>
      <p:grpSpPr>
        <a:xfrm>
          <a:off x="0" y="0"/>
          <a:ext cx="0" cy="0"/>
          <a:chOff x="0" y="0"/>
          <a:chExt cx="0" cy="0"/>
        </a:xfrm>
      </p:grpSpPr>
      <p:sp>
        <p:nvSpPr>
          <p:cNvPr id="24" name="Naslov 1">
            <a:extLst>
              <a:ext uri="{FF2B5EF4-FFF2-40B4-BE49-F238E27FC236}">
                <a16:creationId xmlns:a16="http://schemas.microsoft.com/office/drawing/2014/main" id="{95F77E39-5760-4821-500F-31026AFDA272}"/>
              </a:ext>
            </a:extLst>
          </p:cNvPr>
          <p:cNvSpPr txBox="1">
            <a:spLocks/>
          </p:cNvSpPr>
          <p:nvPr/>
        </p:nvSpPr>
        <p:spPr>
          <a:xfrm>
            <a:off x="865098" y="597491"/>
            <a:ext cx="10515599" cy="96125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l-PL" sz="2800" b="1" err="1">
                <a:solidFill>
                  <a:srgbClr val="034EA2"/>
                </a:solidFill>
                <a:effectLst>
                  <a:outerShdw blurRad="38100" dist="38100" dir="2700000" algn="tl">
                    <a:srgbClr val="000000">
                      <a:alpha val="43137"/>
                    </a:srgbClr>
                  </a:outerShdw>
                </a:effectLst>
                <a:latin typeface="+mn-lt"/>
                <a:ea typeface="+mn-ea"/>
                <a:cs typeface="+mn-cs"/>
              </a:rPr>
              <a:t>Okvir</a:t>
            </a:r>
            <a:r>
              <a:rPr lang="pl-PL" sz="2800" b="1">
                <a:solidFill>
                  <a:srgbClr val="034EA2"/>
                </a:solidFill>
                <a:effectLst>
                  <a:outerShdw blurRad="38100" dist="38100" dir="2700000" algn="tl">
                    <a:srgbClr val="000000">
                      <a:alpha val="43137"/>
                    </a:srgbClr>
                  </a:outerShdw>
                </a:effectLst>
                <a:latin typeface="+mn-lt"/>
                <a:ea typeface="+mn-ea"/>
                <a:cs typeface="+mn-cs"/>
              </a:rPr>
              <a:t> </a:t>
            </a:r>
            <a:r>
              <a:rPr lang="pl-PL" sz="2800" b="1" err="1">
                <a:solidFill>
                  <a:srgbClr val="034EA2"/>
                </a:solidFill>
                <a:effectLst>
                  <a:outerShdw blurRad="38100" dist="38100" dir="2700000" algn="tl">
                    <a:srgbClr val="000000">
                      <a:alpha val="43137"/>
                    </a:srgbClr>
                  </a:outerShdw>
                </a:effectLst>
                <a:latin typeface="+mn-lt"/>
                <a:ea typeface="+mn-ea"/>
                <a:cs typeface="+mn-cs"/>
              </a:rPr>
              <a:t>sprememb</a:t>
            </a:r>
            <a:r>
              <a:rPr lang="pl-PL" sz="2800" b="1">
                <a:solidFill>
                  <a:srgbClr val="034EA2"/>
                </a:solidFill>
                <a:effectLst>
                  <a:outerShdw blurRad="38100" dist="38100" dir="2700000" algn="tl">
                    <a:srgbClr val="000000">
                      <a:alpha val="43137"/>
                    </a:srgbClr>
                  </a:outerShdw>
                </a:effectLst>
                <a:latin typeface="+mn-lt"/>
                <a:ea typeface="+mn-ea"/>
                <a:cs typeface="+mn-cs"/>
              </a:rPr>
              <a:t> </a:t>
            </a:r>
            <a:r>
              <a:rPr lang="pl-PL" sz="2800" b="1" err="1">
                <a:solidFill>
                  <a:srgbClr val="034EA2"/>
                </a:solidFill>
                <a:effectLst>
                  <a:outerShdw blurRad="38100" dist="38100" dir="2700000" algn="tl">
                    <a:srgbClr val="000000">
                      <a:alpha val="43137"/>
                    </a:srgbClr>
                  </a:outerShdw>
                </a:effectLst>
                <a:latin typeface="+mn-lt"/>
                <a:ea typeface="+mn-ea"/>
                <a:cs typeface="+mn-cs"/>
              </a:rPr>
              <a:t>Programa</a:t>
            </a:r>
            <a:r>
              <a:rPr lang="pl-PL" sz="2800" b="1">
                <a:solidFill>
                  <a:srgbClr val="034EA2"/>
                </a:solidFill>
                <a:effectLst>
                  <a:outerShdw blurRad="38100" dist="38100" dir="2700000" algn="tl">
                    <a:srgbClr val="000000">
                      <a:alpha val="43137"/>
                    </a:srgbClr>
                  </a:outerShdw>
                </a:effectLst>
                <a:latin typeface="+mn-lt"/>
                <a:ea typeface="+mn-ea"/>
                <a:cs typeface="+mn-cs"/>
              </a:rPr>
              <a:t> EKP 21-27 / AKCIJSKI NAČRT ZA SPRETNOSTI</a:t>
            </a:r>
          </a:p>
          <a:p>
            <a:r>
              <a:rPr lang="pl-PL" sz="2800" b="1">
                <a:solidFill>
                  <a:srgbClr val="034EA2"/>
                </a:solidFill>
                <a:effectLst>
                  <a:outerShdw blurRad="38100" dist="38100" dir="2700000" algn="tl">
                    <a:srgbClr val="000000">
                      <a:alpha val="43137"/>
                    </a:srgbClr>
                  </a:outerShdw>
                </a:effectLst>
                <a:latin typeface="+mn-lt"/>
                <a:ea typeface="+mn-ea"/>
                <a:cs typeface="+mn-cs"/>
              </a:rPr>
              <a:t>         kot </a:t>
            </a:r>
            <a:r>
              <a:rPr lang="pl-PL" sz="2800" b="1" err="1">
                <a:solidFill>
                  <a:srgbClr val="034EA2"/>
                </a:solidFill>
                <a:effectLst>
                  <a:outerShdw blurRad="38100" dist="38100" dir="2700000" algn="tl">
                    <a:srgbClr val="000000">
                      <a:alpha val="43137"/>
                    </a:srgbClr>
                  </a:outerShdw>
                </a:effectLst>
                <a:latin typeface="+mn-lt"/>
                <a:ea typeface="+mn-ea"/>
                <a:cs typeface="+mn-cs"/>
              </a:rPr>
              <a:t>posledica</a:t>
            </a:r>
            <a:r>
              <a:rPr lang="pl-PL" sz="2800" b="1">
                <a:solidFill>
                  <a:srgbClr val="034EA2"/>
                </a:solidFill>
                <a:effectLst>
                  <a:outerShdw blurRad="38100" dist="38100" dir="2700000" algn="tl">
                    <a:srgbClr val="000000">
                      <a:alpha val="43137"/>
                    </a:srgbClr>
                  </a:outerShdw>
                </a:effectLst>
                <a:latin typeface="+mn-lt"/>
                <a:ea typeface="+mn-ea"/>
                <a:cs typeface="+mn-cs"/>
              </a:rPr>
              <a:t> </a:t>
            </a:r>
            <a:r>
              <a:rPr lang="pl-PL" sz="2800" b="1" err="1">
                <a:solidFill>
                  <a:srgbClr val="034EA2"/>
                </a:solidFill>
                <a:effectLst>
                  <a:outerShdw blurRad="38100" dist="38100" dir="2700000" algn="tl">
                    <a:srgbClr val="000000">
                      <a:alpha val="43137"/>
                    </a:srgbClr>
                  </a:outerShdw>
                </a:effectLst>
                <a:latin typeface="+mn-lt"/>
                <a:ea typeface="+mn-ea"/>
                <a:cs typeface="+mn-cs"/>
              </a:rPr>
              <a:t>prenosa</a:t>
            </a:r>
            <a:r>
              <a:rPr lang="pl-PL" sz="2800" b="1">
                <a:solidFill>
                  <a:srgbClr val="034EA2"/>
                </a:solidFill>
                <a:effectLst>
                  <a:outerShdw blurRad="38100" dist="38100" dir="2700000" algn="tl">
                    <a:srgbClr val="000000">
                      <a:alpha val="43137"/>
                    </a:srgbClr>
                  </a:outerShdw>
                </a:effectLst>
                <a:latin typeface="+mn-lt"/>
                <a:ea typeface="+mn-ea"/>
                <a:cs typeface="+mn-cs"/>
              </a:rPr>
              <a:t> </a:t>
            </a:r>
            <a:r>
              <a:rPr lang="pl-PL" sz="2800" b="1" err="1">
                <a:solidFill>
                  <a:srgbClr val="034EA2"/>
                </a:solidFill>
                <a:effectLst>
                  <a:outerShdw blurRad="38100" dist="38100" dir="2700000" algn="tl">
                    <a:srgbClr val="000000">
                      <a:alpha val="43137"/>
                    </a:srgbClr>
                  </a:outerShdw>
                </a:effectLst>
                <a:latin typeface="+mn-lt"/>
                <a:ea typeface="+mn-ea"/>
                <a:cs typeface="+mn-cs"/>
              </a:rPr>
              <a:t>sredstev</a:t>
            </a:r>
            <a:r>
              <a:rPr lang="pl-PL" sz="2800" b="1">
                <a:solidFill>
                  <a:srgbClr val="034EA2"/>
                </a:solidFill>
                <a:effectLst>
                  <a:outerShdw blurRad="38100" dist="38100" dir="2700000" algn="tl">
                    <a:srgbClr val="000000">
                      <a:alpha val="43137"/>
                    </a:srgbClr>
                  </a:outerShdw>
                </a:effectLst>
                <a:latin typeface="+mn-lt"/>
                <a:ea typeface="+mn-ea"/>
                <a:cs typeface="+mn-cs"/>
              </a:rPr>
              <a:t> ESS+ na ESRR</a:t>
            </a:r>
            <a:endParaRPr lang="pl-PL" sz="2800" b="1">
              <a:solidFill>
                <a:srgbClr val="034EA2"/>
              </a:solidFill>
              <a:effectLst>
                <a:outerShdw blurRad="38100" dist="38100" dir="2700000" algn="tl">
                  <a:srgbClr val="000000">
                    <a:alpha val="43137"/>
                  </a:srgbClr>
                </a:outerShdw>
              </a:effectLst>
              <a:latin typeface="+mn-lt"/>
              <a:ea typeface="Calibri"/>
              <a:cs typeface="Calibri"/>
            </a:endParaRPr>
          </a:p>
        </p:txBody>
      </p:sp>
      <p:sp>
        <p:nvSpPr>
          <p:cNvPr id="25" name="Označba mesta vsebine 2">
            <a:extLst>
              <a:ext uri="{FF2B5EF4-FFF2-40B4-BE49-F238E27FC236}">
                <a16:creationId xmlns:a16="http://schemas.microsoft.com/office/drawing/2014/main" id="{2218CD2D-A85D-4403-3EE1-F5515AFCDBFE}"/>
              </a:ext>
            </a:extLst>
          </p:cNvPr>
          <p:cNvSpPr txBox="1">
            <a:spLocks/>
          </p:cNvSpPr>
          <p:nvPr/>
        </p:nvSpPr>
        <p:spPr>
          <a:xfrm>
            <a:off x="854242" y="2148867"/>
            <a:ext cx="9666383" cy="40247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sl-SI" sz="2600">
              <a:latin typeface="Republika" panose="02000506040000020004" pitchFamily="2" charset="-18"/>
            </a:endParaRPr>
          </a:p>
        </p:txBody>
      </p:sp>
      <p:sp>
        <p:nvSpPr>
          <p:cNvPr id="2" name="Označba mesta vsebine 2">
            <a:extLst>
              <a:ext uri="{FF2B5EF4-FFF2-40B4-BE49-F238E27FC236}">
                <a16:creationId xmlns:a16="http://schemas.microsoft.com/office/drawing/2014/main" id="{756D55F7-0624-5815-132D-530F6CB3CDFE}"/>
              </a:ext>
            </a:extLst>
          </p:cNvPr>
          <p:cNvSpPr txBox="1">
            <a:spLocks/>
          </p:cNvSpPr>
          <p:nvPr/>
        </p:nvSpPr>
        <p:spPr>
          <a:xfrm>
            <a:off x="897374" y="1558748"/>
            <a:ext cx="10429527" cy="445672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sl-SI" sz="2200">
              <a:latin typeface="Republika"/>
            </a:endParaRPr>
          </a:p>
        </p:txBody>
      </p:sp>
      <p:sp>
        <p:nvSpPr>
          <p:cNvPr id="4" name="Označba mesta vsebine 3">
            <a:extLst>
              <a:ext uri="{FF2B5EF4-FFF2-40B4-BE49-F238E27FC236}">
                <a16:creationId xmlns:a16="http://schemas.microsoft.com/office/drawing/2014/main" id="{1221B8BD-D809-7E66-A11D-B16E1610125A}"/>
              </a:ext>
            </a:extLst>
          </p:cNvPr>
          <p:cNvSpPr>
            <a:spLocks noGrp="1"/>
          </p:cNvSpPr>
          <p:nvPr>
            <p:ph idx="1"/>
          </p:nvPr>
        </p:nvSpPr>
        <p:spPr>
          <a:xfrm>
            <a:off x="838200" y="1670642"/>
            <a:ext cx="10515600" cy="4351338"/>
          </a:xfrm>
        </p:spPr>
        <p:txBody>
          <a:bodyPr vert="horz" lIns="91440" tIns="45720" rIns="91440" bIns="45720" rtlCol="0" anchor="t">
            <a:normAutofit fontScale="92500" lnSpcReduction="20000"/>
          </a:bodyPr>
          <a:lstStyle/>
          <a:p>
            <a:pPr algn="just"/>
            <a:r>
              <a:rPr lang="sl-SI" sz="2400">
                <a:effectLst>
                  <a:outerShdw blurRad="38100" dist="38100" dir="2700000" algn="tl">
                    <a:srgbClr val="000000">
                      <a:alpha val="43137"/>
                    </a:srgbClr>
                  </a:outerShdw>
                </a:effectLst>
                <a:ea typeface="+mn-lt"/>
                <a:cs typeface="+mn-lt"/>
              </a:rPr>
              <a:t>Slovenija </a:t>
            </a:r>
            <a:r>
              <a:rPr lang="sl-SI" sz="2400" b="1" u="sng">
                <a:effectLst>
                  <a:outerShdw blurRad="38100" dist="38100" dir="2700000" algn="tl">
                    <a:srgbClr val="000000">
                      <a:alpha val="43137"/>
                    </a:srgbClr>
                  </a:outerShdw>
                </a:effectLst>
                <a:ea typeface="+mn-lt"/>
                <a:cs typeface="+mn-lt"/>
              </a:rPr>
              <a:t>se zavezuje</a:t>
            </a:r>
            <a:r>
              <a:rPr lang="sl-SI" sz="2400">
                <a:effectLst>
                  <a:outerShdw blurRad="38100" dist="38100" dir="2700000" algn="tl">
                    <a:srgbClr val="000000">
                      <a:alpha val="43137"/>
                    </a:srgbClr>
                  </a:outerShdw>
                </a:effectLst>
                <a:ea typeface="+mn-lt"/>
                <a:cs typeface="+mn-lt"/>
              </a:rPr>
              <a:t> k pripravi </a:t>
            </a:r>
            <a:r>
              <a:rPr lang="sl-SI" sz="2400" b="1">
                <a:effectLst>
                  <a:outerShdw blurRad="38100" dist="38100" dir="2700000" algn="tl">
                    <a:srgbClr val="000000">
                      <a:alpha val="43137"/>
                    </a:srgbClr>
                  </a:outerShdw>
                </a:effectLst>
                <a:ea typeface="+mn-lt"/>
                <a:cs typeface="+mn-lt"/>
              </a:rPr>
              <a:t>Akcijskega načrta za spretnosti</a:t>
            </a:r>
            <a:r>
              <a:rPr lang="sl-SI" sz="2400">
                <a:effectLst>
                  <a:outerShdw blurRad="38100" dist="38100" dir="2700000" algn="tl">
                    <a:srgbClr val="000000">
                      <a:alpha val="43137"/>
                    </a:srgbClr>
                  </a:outerShdw>
                </a:effectLst>
                <a:ea typeface="+mn-lt"/>
                <a:cs typeface="+mn-lt"/>
              </a:rPr>
              <a:t>, ki bo do 2030 pomagal doseči EU cilj 60-odstotne vključenosti odraslih v vseživljenjsko učenje.  </a:t>
            </a:r>
            <a:endParaRPr lang="sl-SI" sz="2400">
              <a:effectLst>
                <a:outerShdw blurRad="38100" dist="38100" dir="2700000" algn="tl">
                  <a:srgbClr val="000000">
                    <a:alpha val="43137"/>
                  </a:srgbClr>
                </a:outerShdw>
              </a:effectLst>
              <a:ea typeface="Calibri"/>
              <a:cs typeface="Calibri"/>
            </a:endParaRPr>
          </a:p>
          <a:p>
            <a:pPr algn="just"/>
            <a:r>
              <a:rPr lang="sl-SI" sz="2400">
                <a:effectLst>
                  <a:outerShdw blurRad="38100" dist="38100" dir="2700000" algn="tl">
                    <a:srgbClr val="000000">
                      <a:alpha val="43137"/>
                    </a:srgbClr>
                  </a:outerShdw>
                </a:effectLst>
                <a:ea typeface="+mn-lt"/>
                <a:cs typeface="+mn-lt"/>
              </a:rPr>
              <a:t>Akcijski načrt bo </a:t>
            </a:r>
            <a:r>
              <a:rPr lang="sl-SI" sz="2400" b="1">
                <a:effectLst>
                  <a:outerShdw blurRad="38100" dist="38100" dir="2700000" algn="tl">
                    <a:srgbClr val="000000">
                      <a:alpha val="43137"/>
                    </a:srgbClr>
                  </a:outerShdw>
                </a:effectLst>
                <a:ea typeface="+mn-lt"/>
                <a:cs typeface="+mn-lt"/>
              </a:rPr>
              <a:t>dopolnjeval Resolucijo o nacionalnem programu izobraževanja odraslih 2022–2030 (ReNPIO22–30)</a:t>
            </a:r>
            <a:r>
              <a:rPr lang="sl-SI" sz="2400">
                <a:effectLst>
                  <a:outerShdw blurRad="38100" dist="38100" dir="2700000" algn="tl">
                    <a:srgbClr val="000000">
                      <a:alpha val="43137"/>
                    </a:srgbClr>
                  </a:outerShdw>
                </a:effectLst>
                <a:ea typeface="+mn-lt"/>
                <a:cs typeface="+mn-lt"/>
              </a:rPr>
              <a:t>, saj bo usmerjen v dejanske potrebe trga dela, dvig temeljnih, digitalnih in poklicnih spretnosti ter pospešitev vključevanja odraslih v vseživljenjsko učenje.</a:t>
            </a:r>
            <a:endParaRPr lang="sl-SI">
              <a:ea typeface="Calibri" panose="020F0502020204030204"/>
              <a:cs typeface="Calibri" panose="020F0502020204030204"/>
            </a:endParaRPr>
          </a:p>
          <a:p>
            <a:pPr algn="just"/>
            <a:r>
              <a:rPr lang="sl-SI" sz="2400">
                <a:effectLst>
                  <a:outerShdw blurRad="38100" dist="38100" dir="2700000" algn="tl">
                    <a:srgbClr val="000000">
                      <a:alpha val="43137"/>
                    </a:srgbClr>
                  </a:outerShdw>
                </a:effectLst>
                <a:ea typeface="+mn-lt"/>
                <a:cs typeface="+mn-lt"/>
              </a:rPr>
              <a:t>Načrt bo pripravljen v </a:t>
            </a:r>
            <a:r>
              <a:rPr lang="sl-SI" sz="2400" b="1">
                <a:effectLst>
                  <a:outerShdw blurRad="38100" dist="38100" dir="2700000" algn="tl">
                    <a:srgbClr val="000000">
                      <a:alpha val="43137"/>
                    </a:srgbClr>
                  </a:outerShdw>
                </a:effectLst>
                <a:ea typeface="+mn-lt"/>
                <a:cs typeface="+mn-lt"/>
              </a:rPr>
              <a:t>širokem medresorskem sodelovanju</a:t>
            </a:r>
            <a:r>
              <a:rPr lang="sl-SI" sz="2400">
                <a:effectLst>
                  <a:outerShdw blurRad="38100" dist="38100" dir="2700000" algn="tl">
                    <a:srgbClr val="000000">
                      <a:alpha val="43137"/>
                    </a:srgbClr>
                  </a:outerShdw>
                </a:effectLst>
                <a:ea typeface="+mn-lt"/>
                <a:cs typeface="+mn-lt"/>
              </a:rPr>
              <a:t>, koordinacijo pa bo vodil </a:t>
            </a:r>
            <a:r>
              <a:rPr lang="sl-SI" sz="2400" b="1">
                <a:effectLst>
                  <a:outerShdw blurRad="38100" dist="38100" dir="2700000" algn="tl">
                    <a:srgbClr val="000000">
                      <a:alpha val="43137"/>
                    </a:srgbClr>
                  </a:outerShdw>
                </a:effectLst>
                <a:ea typeface="+mn-lt"/>
                <a:cs typeface="+mn-lt"/>
              </a:rPr>
              <a:t>Organ upravljanja</a:t>
            </a:r>
            <a:r>
              <a:rPr lang="sl-SI" sz="2400">
                <a:effectLst>
                  <a:outerShdw blurRad="38100" dist="38100" dir="2700000" algn="tl">
                    <a:srgbClr val="000000">
                      <a:alpha val="43137"/>
                    </a:srgbClr>
                  </a:outerShdw>
                </a:effectLst>
                <a:ea typeface="+mn-lt"/>
                <a:cs typeface="+mn-lt"/>
              </a:rPr>
              <a:t>. </a:t>
            </a:r>
            <a:endParaRPr lang="sl-SI">
              <a:ea typeface="Calibri" panose="020F0502020204030204"/>
              <a:cs typeface="Calibri" panose="020F0502020204030204"/>
            </a:endParaRPr>
          </a:p>
          <a:p>
            <a:pPr algn="just"/>
            <a:r>
              <a:rPr lang="sl-SI" sz="2400">
                <a:effectLst>
                  <a:outerShdw blurRad="38100" dist="38100" dir="2700000" algn="tl">
                    <a:srgbClr val="000000">
                      <a:alpha val="43137"/>
                    </a:srgbClr>
                  </a:outerShdw>
                </a:effectLst>
                <a:ea typeface="+mn-lt"/>
                <a:cs typeface="+mn-lt"/>
              </a:rPr>
              <a:t>Poseben poudarek bo na </a:t>
            </a:r>
            <a:r>
              <a:rPr lang="sl-SI" sz="2400" b="1">
                <a:effectLst>
                  <a:outerShdw blurRad="38100" dist="38100" dir="2700000" algn="tl">
                    <a:srgbClr val="000000">
                      <a:alpha val="43137"/>
                    </a:srgbClr>
                  </a:outerShdw>
                </a:effectLst>
                <a:ea typeface="+mn-lt"/>
                <a:cs typeface="+mn-lt"/>
              </a:rPr>
              <a:t>preusmerjanju sredstev</a:t>
            </a:r>
            <a:r>
              <a:rPr lang="sl-SI" sz="2400">
                <a:effectLst>
                  <a:outerShdw blurRad="38100" dist="38100" dir="2700000" algn="tl">
                    <a:srgbClr val="000000">
                      <a:alpha val="43137"/>
                    </a:srgbClr>
                  </a:outerShdw>
                </a:effectLst>
                <a:ea typeface="+mn-lt"/>
                <a:cs typeface="+mn-lt"/>
              </a:rPr>
              <a:t> v spretnosti v skladu s priporočili Sveta za leto 2025, vključno z krepitvijo digitalnih spretnosti, odpravljanju vrzeli na trgu dela ter upoštevanju napovedi potreb trga dela s pomočjo Platforma trga dela. </a:t>
            </a:r>
            <a:endParaRPr lang="sl-SI">
              <a:ea typeface="Calibri" panose="020F0502020204030204"/>
              <a:cs typeface="Calibri" panose="020F0502020204030204"/>
            </a:endParaRPr>
          </a:p>
          <a:p>
            <a:pPr algn="just"/>
            <a:r>
              <a:rPr lang="sl-SI" sz="2400">
                <a:effectLst>
                  <a:outerShdw blurRad="38100" dist="38100" dir="2700000" algn="tl">
                    <a:srgbClr val="000000">
                      <a:alpha val="43137"/>
                    </a:srgbClr>
                  </a:outerShdw>
                </a:effectLst>
                <a:ea typeface="+mn-lt"/>
                <a:cs typeface="+mn-lt"/>
              </a:rPr>
              <a:t>Načrt bo okrepil podporo spretnostim v </a:t>
            </a:r>
            <a:r>
              <a:rPr lang="sl-SI" sz="2400" b="1">
                <a:effectLst>
                  <a:outerShdw blurRad="38100" dist="38100" dir="2700000" algn="tl">
                    <a:srgbClr val="000000">
                      <a:alpha val="43137"/>
                    </a:srgbClr>
                  </a:outerShdw>
                </a:effectLst>
                <a:ea typeface="+mn-lt"/>
                <a:cs typeface="+mn-lt"/>
              </a:rPr>
              <a:t>zdravstvu, dolgotrajni oskrbi, civilni pripravljenosti, kibernetski varnosti ter obrambni industriji (vključno z dvojno rabo).</a:t>
            </a:r>
            <a:endParaRPr lang="sl-SI">
              <a:ea typeface="+mn-lt"/>
              <a:cs typeface="+mn-lt"/>
            </a:endParaRPr>
          </a:p>
          <a:p>
            <a:pPr algn="just"/>
            <a:r>
              <a:rPr lang="sl-SI" sz="2400">
                <a:effectLst>
                  <a:outerShdw blurRad="38100" dist="38100" dir="2700000" algn="tl">
                    <a:srgbClr val="000000">
                      <a:alpha val="43137"/>
                    </a:srgbClr>
                  </a:outerShdw>
                </a:effectLst>
                <a:ea typeface="+mn-lt"/>
                <a:cs typeface="+mn-lt"/>
              </a:rPr>
              <a:t>Ključni element bo </a:t>
            </a:r>
            <a:r>
              <a:rPr lang="sl-SI" sz="2400" b="1">
                <a:effectLst>
                  <a:outerShdw blurRad="38100" dist="38100" dir="2700000" algn="tl">
                    <a:srgbClr val="000000">
                      <a:alpha val="43137"/>
                    </a:srgbClr>
                  </a:outerShdw>
                </a:effectLst>
                <a:ea typeface="+mn-lt"/>
                <a:cs typeface="+mn-lt"/>
              </a:rPr>
              <a:t>poenostavitev</a:t>
            </a:r>
            <a:r>
              <a:rPr lang="sl-SI" sz="2400">
                <a:effectLst>
                  <a:outerShdw blurRad="38100" dist="38100" dir="2700000" algn="tl">
                    <a:srgbClr val="000000">
                      <a:alpha val="43137"/>
                    </a:srgbClr>
                  </a:outerShdw>
                </a:effectLst>
                <a:ea typeface="+mn-lt"/>
                <a:cs typeface="+mn-lt"/>
              </a:rPr>
              <a:t>, vključno z uporabo poenostavljenih oblik stroškov, zagotavljanje brezplačnih usposabljanj ter rednim poročanjem Odboru za spremljanje. </a:t>
            </a:r>
            <a:endParaRPr lang="sl-SI">
              <a:ea typeface="Calibri" panose="020F0502020204030204"/>
              <a:cs typeface="Calibri" panose="020F0502020204030204"/>
            </a:endParaRPr>
          </a:p>
          <a:p>
            <a:pPr>
              <a:spcAft>
                <a:spcPts val="600"/>
              </a:spcAft>
            </a:pPr>
            <a:endParaRPr lang="sl-SI" sz="2400">
              <a:effectLst>
                <a:outerShdw blurRad="38100" dist="38100" dir="2700000" algn="tl">
                  <a:srgbClr val="000000">
                    <a:alpha val="43137"/>
                  </a:srgbClr>
                </a:outerShdw>
              </a:effectLst>
              <a:ea typeface="Calibri"/>
              <a:cs typeface="Calibri"/>
            </a:endParaRPr>
          </a:p>
        </p:txBody>
      </p:sp>
      <p:cxnSp>
        <p:nvCxnSpPr>
          <p:cNvPr id="5" name="Kolenski povezovalnik 6">
            <a:extLst>
              <a:ext uri="{FF2B5EF4-FFF2-40B4-BE49-F238E27FC236}">
                <a16:creationId xmlns:a16="http://schemas.microsoft.com/office/drawing/2014/main" id="{F525034C-6D14-79A3-C324-F51C260F8A91}"/>
              </a:ext>
            </a:extLst>
          </p:cNvPr>
          <p:cNvCxnSpPr/>
          <p:nvPr/>
        </p:nvCxnSpPr>
        <p:spPr>
          <a:xfrm flipV="1">
            <a:off x="245807" y="282795"/>
            <a:ext cx="3736258" cy="2637408"/>
          </a:xfrm>
          <a:prstGeom prst="bentConnector3">
            <a:avLst>
              <a:gd name="adj1" fmla="val 0"/>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 name="Kolenski povezovalnik 7">
            <a:extLst>
              <a:ext uri="{FF2B5EF4-FFF2-40B4-BE49-F238E27FC236}">
                <a16:creationId xmlns:a16="http://schemas.microsoft.com/office/drawing/2014/main" id="{BDE9C031-A870-515E-44AF-5A3584676B37}"/>
              </a:ext>
            </a:extLst>
          </p:cNvPr>
          <p:cNvCxnSpPr/>
          <p:nvPr/>
        </p:nvCxnSpPr>
        <p:spPr>
          <a:xfrm flipV="1">
            <a:off x="8514735" y="4197949"/>
            <a:ext cx="3342968" cy="2408904"/>
          </a:xfrm>
          <a:prstGeom prst="bentConnector3">
            <a:avLst>
              <a:gd name="adj1" fmla="val 100294"/>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9" name="Slika 3">
            <a:extLst>
              <a:ext uri="{FF2B5EF4-FFF2-40B4-BE49-F238E27FC236}">
                <a16:creationId xmlns:a16="http://schemas.microsoft.com/office/drawing/2014/main" id="{12732456-AFA0-6F0E-25B2-8AC192E780A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7216" y="6033143"/>
            <a:ext cx="2689861" cy="564319"/>
          </a:xfrm>
          <a:prstGeom prst="rect">
            <a:avLst/>
          </a:prstGeom>
        </p:spPr>
      </p:pic>
      <p:pic>
        <p:nvPicPr>
          <p:cNvPr id="11" name="Picture 10" descr="Logo image name">
            <a:extLst>
              <a:ext uri="{FF2B5EF4-FFF2-40B4-BE49-F238E27FC236}">
                <a16:creationId xmlns:a16="http://schemas.microsoft.com/office/drawing/2014/main" id="{94874325-C89A-CF8D-C47A-2F67B0AD3B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29" y="6081245"/>
            <a:ext cx="1050232" cy="516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27777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17D55E-ED2B-2475-0E2E-BF328BBC9DDC}"/>
            </a:ext>
          </a:extLst>
        </p:cNvPr>
        <p:cNvGrpSpPr/>
        <p:nvPr/>
      </p:nvGrpSpPr>
      <p:grpSpPr>
        <a:xfrm>
          <a:off x="0" y="0"/>
          <a:ext cx="0" cy="0"/>
          <a:chOff x="0" y="0"/>
          <a:chExt cx="0" cy="0"/>
        </a:xfrm>
      </p:grpSpPr>
      <p:sp>
        <p:nvSpPr>
          <p:cNvPr id="24" name="Naslov 1">
            <a:extLst>
              <a:ext uri="{FF2B5EF4-FFF2-40B4-BE49-F238E27FC236}">
                <a16:creationId xmlns:a16="http://schemas.microsoft.com/office/drawing/2014/main" id="{4D163FDC-B5AA-9D6B-2D5F-DD4E4B3F355D}"/>
              </a:ext>
            </a:extLst>
          </p:cNvPr>
          <p:cNvSpPr txBox="1">
            <a:spLocks/>
          </p:cNvSpPr>
          <p:nvPr/>
        </p:nvSpPr>
        <p:spPr>
          <a:xfrm>
            <a:off x="865098" y="597491"/>
            <a:ext cx="10515599" cy="96125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l-PL" sz="2800" b="1">
                <a:solidFill>
                  <a:srgbClr val="034EA2"/>
                </a:solidFill>
                <a:effectLst>
                  <a:outerShdw blurRad="38100" dist="38100" dir="2700000" algn="tl">
                    <a:srgbClr val="000000">
                      <a:alpha val="43137"/>
                    </a:srgbClr>
                  </a:outerShdw>
                </a:effectLst>
                <a:latin typeface="+mn-lt"/>
                <a:ea typeface="+mn-ea"/>
                <a:cs typeface="+mn-cs"/>
              </a:rPr>
              <a:t>Cilj politike 1 – pametno - sprememba v marcu 2025</a:t>
            </a:r>
          </a:p>
        </p:txBody>
      </p:sp>
      <p:sp>
        <p:nvSpPr>
          <p:cNvPr id="25" name="Označba mesta vsebine 2">
            <a:extLst>
              <a:ext uri="{FF2B5EF4-FFF2-40B4-BE49-F238E27FC236}">
                <a16:creationId xmlns:a16="http://schemas.microsoft.com/office/drawing/2014/main" id="{5AF66F8F-A9C6-7BC9-6BD7-B66E096D8B09}"/>
              </a:ext>
            </a:extLst>
          </p:cNvPr>
          <p:cNvSpPr txBox="1">
            <a:spLocks/>
          </p:cNvSpPr>
          <p:nvPr/>
        </p:nvSpPr>
        <p:spPr>
          <a:xfrm>
            <a:off x="854242" y="2148867"/>
            <a:ext cx="9666383" cy="40247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sl-SI" sz="2600">
              <a:latin typeface="Republika" panose="02000506040000020004" pitchFamily="2" charset="-18"/>
            </a:endParaRPr>
          </a:p>
        </p:txBody>
      </p:sp>
      <p:sp>
        <p:nvSpPr>
          <p:cNvPr id="2" name="Označba mesta vsebine 2">
            <a:extLst>
              <a:ext uri="{FF2B5EF4-FFF2-40B4-BE49-F238E27FC236}">
                <a16:creationId xmlns:a16="http://schemas.microsoft.com/office/drawing/2014/main" id="{DF8396C3-0D72-B041-DEE4-D22E82155EF8}"/>
              </a:ext>
            </a:extLst>
          </p:cNvPr>
          <p:cNvSpPr txBox="1">
            <a:spLocks/>
          </p:cNvSpPr>
          <p:nvPr/>
        </p:nvSpPr>
        <p:spPr>
          <a:xfrm>
            <a:off x="897374" y="1558748"/>
            <a:ext cx="10429527" cy="445672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sl-SI" sz="2200">
              <a:latin typeface="Republika"/>
            </a:endParaRPr>
          </a:p>
        </p:txBody>
      </p:sp>
      <p:sp>
        <p:nvSpPr>
          <p:cNvPr id="4" name="Označba mesta vsebine 3">
            <a:extLst>
              <a:ext uri="{FF2B5EF4-FFF2-40B4-BE49-F238E27FC236}">
                <a16:creationId xmlns:a16="http://schemas.microsoft.com/office/drawing/2014/main" id="{4C962DA0-94AC-278E-E3B8-A516AA6CC0C0}"/>
              </a:ext>
            </a:extLst>
          </p:cNvPr>
          <p:cNvSpPr>
            <a:spLocks noGrp="1"/>
          </p:cNvSpPr>
          <p:nvPr>
            <p:ph idx="1"/>
          </p:nvPr>
        </p:nvSpPr>
        <p:spPr>
          <a:xfrm>
            <a:off x="838200" y="1670642"/>
            <a:ext cx="10515600" cy="4351338"/>
          </a:xfrm>
        </p:spPr>
        <p:txBody>
          <a:bodyPr>
            <a:normAutofit/>
          </a:bodyPr>
          <a:lstStyle/>
          <a:p>
            <a:pPr>
              <a:spcAft>
                <a:spcPts val="600"/>
              </a:spcAft>
            </a:pPr>
            <a:r>
              <a:rPr lang="sl-SI" sz="2400">
                <a:effectLst>
                  <a:outerShdw blurRad="38100" dist="38100" dir="2700000" algn="tl">
                    <a:srgbClr val="000000">
                      <a:alpha val="43137"/>
                    </a:srgbClr>
                  </a:outerShdw>
                </a:effectLst>
              </a:rPr>
              <a:t>Stanje projektov v pripravi: </a:t>
            </a:r>
          </a:p>
        </p:txBody>
      </p:sp>
      <p:pic>
        <p:nvPicPr>
          <p:cNvPr id="3" name="Slika 2">
            <a:extLst>
              <a:ext uri="{FF2B5EF4-FFF2-40B4-BE49-F238E27FC236}">
                <a16:creationId xmlns:a16="http://schemas.microsoft.com/office/drawing/2014/main" id="{75E4BBF6-66D3-12DF-0489-05C868478FAA}"/>
              </a:ext>
            </a:extLst>
          </p:cNvPr>
          <p:cNvPicPr>
            <a:picLocks noChangeAspect="1"/>
          </p:cNvPicPr>
          <p:nvPr/>
        </p:nvPicPr>
        <p:blipFill>
          <a:blip r:embed="rId2"/>
          <a:stretch>
            <a:fillRect/>
          </a:stretch>
        </p:blipFill>
        <p:spPr>
          <a:xfrm>
            <a:off x="967476" y="2276756"/>
            <a:ext cx="7661504" cy="2910602"/>
          </a:xfrm>
          <a:prstGeom prst="rect">
            <a:avLst/>
          </a:prstGeom>
        </p:spPr>
      </p:pic>
      <p:cxnSp>
        <p:nvCxnSpPr>
          <p:cNvPr id="6" name="Kolenski povezovalnik 6">
            <a:extLst>
              <a:ext uri="{FF2B5EF4-FFF2-40B4-BE49-F238E27FC236}">
                <a16:creationId xmlns:a16="http://schemas.microsoft.com/office/drawing/2014/main" id="{FC153D91-8A96-68D5-66AD-0125FBAA5C0D}"/>
              </a:ext>
            </a:extLst>
          </p:cNvPr>
          <p:cNvCxnSpPr/>
          <p:nvPr/>
        </p:nvCxnSpPr>
        <p:spPr>
          <a:xfrm flipV="1">
            <a:off x="245807" y="282795"/>
            <a:ext cx="3736258" cy="2637408"/>
          </a:xfrm>
          <a:prstGeom prst="bentConnector3">
            <a:avLst>
              <a:gd name="adj1" fmla="val 0"/>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Kolenski povezovalnik 7">
            <a:extLst>
              <a:ext uri="{FF2B5EF4-FFF2-40B4-BE49-F238E27FC236}">
                <a16:creationId xmlns:a16="http://schemas.microsoft.com/office/drawing/2014/main" id="{AFEA5A4F-A6FA-7565-4F94-E4C369C3B22B}"/>
              </a:ext>
            </a:extLst>
          </p:cNvPr>
          <p:cNvCxnSpPr/>
          <p:nvPr/>
        </p:nvCxnSpPr>
        <p:spPr>
          <a:xfrm flipV="1">
            <a:off x="8514735" y="4197949"/>
            <a:ext cx="3342968" cy="2408904"/>
          </a:xfrm>
          <a:prstGeom prst="bentConnector3">
            <a:avLst>
              <a:gd name="adj1" fmla="val 100294"/>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0" name="Slika 3">
            <a:extLst>
              <a:ext uri="{FF2B5EF4-FFF2-40B4-BE49-F238E27FC236}">
                <a16:creationId xmlns:a16="http://schemas.microsoft.com/office/drawing/2014/main" id="{09B771C1-A69B-B1E1-8F0E-1434A1F8E5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7216" y="6033143"/>
            <a:ext cx="2689861" cy="564319"/>
          </a:xfrm>
          <a:prstGeom prst="rect">
            <a:avLst/>
          </a:prstGeom>
        </p:spPr>
      </p:pic>
      <p:pic>
        <p:nvPicPr>
          <p:cNvPr id="12" name="Picture 11" descr="Logo image name">
            <a:extLst>
              <a:ext uri="{FF2B5EF4-FFF2-40B4-BE49-F238E27FC236}">
                <a16:creationId xmlns:a16="http://schemas.microsoft.com/office/drawing/2014/main" id="{5B9DAE0C-D055-A4A4-9607-A550BA80D3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529" y="6081245"/>
            <a:ext cx="1050232" cy="516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88643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D335B7-D38A-D3B7-4BDC-94A69C9B0C42}"/>
            </a:ext>
          </a:extLst>
        </p:cNvPr>
        <p:cNvGrpSpPr/>
        <p:nvPr/>
      </p:nvGrpSpPr>
      <p:grpSpPr>
        <a:xfrm>
          <a:off x="0" y="0"/>
          <a:ext cx="0" cy="0"/>
          <a:chOff x="0" y="0"/>
          <a:chExt cx="0" cy="0"/>
        </a:xfrm>
      </p:grpSpPr>
      <p:sp>
        <p:nvSpPr>
          <p:cNvPr id="24" name="Naslov 1">
            <a:extLst>
              <a:ext uri="{FF2B5EF4-FFF2-40B4-BE49-F238E27FC236}">
                <a16:creationId xmlns:a16="http://schemas.microsoft.com/office/drawing/2014/main" id="{17279F0F-91F7-9693-B78D-AD439C878DAA}"/>
              </a:ext>
            </a:extLst>
          </p:cNvPr>
          <p:cNvSpPr txBox="1">
            <a:spLocks/>
          </p:cNvSpPr>
          <p:nvPr/>
        </p:nvSpPr>
        <p:spPr>
          <a:xfrm>
            <a:off x="865098" y="597491"/>
            <a:ext cx="10515599" cy="96125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l-PL" sz="2800" b="1">
                <a:solidFill>
                  <a:srgbClr val="034EA2"/>
                </a:solidFill>
                <a:effectLst>
                  <a:outerShdw blurRad="38100" dist="38100" dir="2700000" algn="tl">
                    <a:srgbClr val="000000">
                      <a:alpha val="43137"/>
                    </a:srgbClr>
                  </a:outerShdw>
                </a:effectLst>
                <a:latin typeface="+mn-lt"/>
                <a:ea typeface="+mn-ea"/>
                <a:cs typeface="+mn-cs"/>
              </a:rPr>
              <a:t>Cilj politike 1 – pametno</a:t>
            </a:r>
          </a:p>
        </p:txBody>
      </p:sp>
      <p:sp>
        <p:nvSpPr>
          <p:cNvPr id="25" name="Označba mesta vsebine 2">
            <a:extLst>
              <a:ext uri="{FF2B5EF4-FFF2-40B4-BE49-F238E27FC236}">
                <a16:creationId xmlns:a16="http://schemas.microsoft.com/office/drawing/2014/main" id="{549F939E-A355-8D1E-9508-558D5136BF8E}"/>
              </a:ext>
            </a:extLst>
          </p:cNvPr>
          <p:cNvSpPr txBox="1">
            <a:spLocks/>
          </p:cNvSpPr>
          <p:nvPr/>
        </p:nvSpPr>
        <p:spPr>
          <a:xfrm>
            <a:off x="854242" y="2148867"/>
            <a:ext cx="9666383" cy="40247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sl-SI" sz="2600">
              <a:latin typeface="Republika" panose="02000506040000020004" pitchFamily="2" charset="-18"/>
            </a:endParaRPr>
          </a:p>
        </p:txBody>
      </p:sp>
      <p:sp>
        <p:nvSpPr>
          <p:cNvPr id="2" name="Označba mesta vsebine 2">
            <a:extLst>
              <a:ext uri="{FF2B5EF4-FFF2-40B4-BE49-F238E27FC236}">
                <a16:creationId xmlns:a16="http://schemas.microsoft.com/office/drawing/2014/main" id="{0789D3FE-495E-5AEA-E01B-8E3629CC617E}"/>
              </a:ext>
            </a:extLst>
          </p:cNvPr>
          <p:cNvSpPr txBox="1">
            <a:spLocks/>
          </p:cNvSpPr>
          <p:nvPr/>
        </p:nvSpPr>
        <p:spPr>
          <a:xfrm>
            <a:off x="897374" y="1558748"/>
            <a:ext cx="10429527" cy="445672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sl-SI" sz="2200">
              <a:latin typeface="Republika"/>
            </a:endParaRPr>
          </a:p>
        </p:txBody>
      </p:sp>
      <p:sp>
        <p:nvSpPr>
          <p:cNvPr id="4" name="Označba mesta vsebine 3">
            <a:extLst>
              <a:ext uri="{FF2B5EF4-FFF2-40B4-BE49-F238E27FC236}">
                <a16:creationId xmlns:a16="http://schemas.microsoft.com/office/drawing/2014/main" id="{8DE1679E-699D-5398-DE70-8B1F80E6E6B7}"/>
              </a:ext>
            </a:extLst>
          </p:cNvPr>
          <p:cNvSpPr>
            <a:spLocks noGrp="1"/>
          </p:cNvSpPr>
          <p:nvPr>
            <p:ph idx="1"/>
          </p:nvPr>
        </p:nvSpPr>
        <p:spPr>
          <a:xfrm>
            <a:off x="838200" y="1670642"/>
            <a:ext cx="10515600" cy="4351338"/>
          </a:xfrm>
        </p:spPr>
        <p:txBody>
          <a:bodyPr>
            <a:normAutofit/>
          </a:bodyPr>
          <a:lstStyle/>
          <a:p>
            <a:pPr marL="0" indent="0">
              <a:spcAft>
                <a:spcPts val="600"/>
              </a:spcAft>
              <a:buNone/>
            </a:pPr>
            <a:endParaRPr lang="sl-SI" sz="2400">
              <a:effectLst>
                <a:outerShdw blurRad="38100" dist="38100" dir="2700000" algn="tl">
                  <a:srgbClr val="000000">
                    <a:alpha val="43137"/>
                  </a:srgbClr>
                </a:outerShdw>
              </a:effectLst>
            </a:endParaRPr>
          </a:p>
          <a:p>
            <a:pPr marL="0" indent="0">
              <a:spcAft>
                <a:spcPts val="600"/>
              </a:spcAft>
              <a:buNone/>
            </a:pPr>
            <a:endParaRPr lang="sl-SI" sz="2400">
              <a:effectLst>
                <a:outerShdw blurRad="38100" dist="38100" dir="2700000" algn="tl">
                  <a:srgbClr val="000000">
                    <a:alpha val="43137"/>
                  </a:srgbClr>
                </a:outerShdw>
              </a:effectLst>
            </a:endParaRPr>
          </a:p>
          <a:p>
            <a:pPr marL="0" indent="0">
              <a:spcAft>
                <a:spcPts val="600"/>
              </a:spcAft>
              <a:buNone/>
            </a:pPr>
            <a:endParaRPr lang="sl-SI" sz="2400">
              <a:effectLst>
                <a:outerShdw blurRad="38100" dist="38100" dir="2700000" algn="tl">
                  <a:srgbClr val="000000">
                    <a:alpha val="43137"/>
                  </a:srgbClr>
                </a:outerShdw>
              </a:effectLst>
            </a:endParaRPr>
          </a:p>
          <a:p>
            <a:pPr marL="0" indent="0">
              <a:spcAft>
                <a:spcPts val="600"/>
              </a:spcAft>
              <a:buNone/>
            </a:pPr>
            <a:endParaRPr lang="sl-SI" sz="2400">
              <a:effectLst>
                <a:outerShdw blurRad="38100" dist="38100" dir="2700000" algn="tl">
                  <a:srgbClr val="000000">
                    <a:alpha val="43137"/>
                  </a:srgbClr>
                </a:outerShdw>
              </a:effectLst>
            </a:endParaRPr>
          </a:p>
          <a:p>
            <a:pPr marL="0" indent="0">
              <a:spcAft>
                <a:spcPts val="600"/>
              </a:spcAft>
              <a:buNone/>
            </a:pPr>
            <a:r>
              <a:rPr lang="sl-SI" sz="2000">
                <a:effectLst>
                  <a:outerShdw blurRad="38100" dist="38100" dir="2700000" algn="tl">
                    <a:srgbClr val="000000">
                      <a:alpha val="43137"/>
                    </a:srgbClr>
                  </a:outerShdw>
                </a:effectLst>
              </a:rPr>
              <a:t>Kratek opis ukrepov: </a:t>
            </a:r>
          </a:p>
          <a:p>
            <a:pPr>
              <a:spcAft>
                <a:spcPts val="600"/>
              </a:spcAft>
            </a:pPr>
            <a:r>
              <a:rPr lang="sl-SI" sz="2000">
                <a:effectLst>
                  <a:outerShdw blurRad="38100" dist="38100" dir="2700000" algn="tl">
                    <a:srgbClr val="000000">
                      <a:alpha val="43137"/>
                    </a:srgbClr>
                  </a:outerShdw>
                </a:effectLst>
              </a:rPr>
              <a:t>Vzamemo iz DEMO projektov in krožnih poslovnih modelov MGTŠ in usmerjamo v razpis STEP za Z kohezijsko regijo.</a:t>
            </a:r>
          </a:p>
          <a:p>
            <a:pPr>
              <a:spcAft>
                <a:spcPts val="600"/>
              </a:spcAft>
            </a:pPr>
            <a:r>
              <a:rPr lang="sl-SI" sz="2000">
                <a:effectLst>
                  <a:outerShdw blurRad="38100" dist="38100" dir="2700000" algn="tl">
                    <a:srgbClr val="000000">
                      <a:alpha val="43137"/>
                    </a:srgbClr>
                  </a:outerShdw>
                </a:effectLst>
              </a:rPr>
              <a:t>Sofinanciranje super-računalnika EURO HPC prenašamo v SC STEP.</a:t>
            </a:r>
            <a:endParaRPr lang="sl-SI" sz="2400">
              <a:effectLst>
                <a:outerShdw blurRad="38100" dist="38100" dir="2700000" algn="tl">
                  <a:srgbClr val="000000">
                    <a:alpha val="43137"/>
                  </a:srgbClr>
                </a:outerShdw>
              </a:effectLst>
            </a:endParaRPr>
          </a:p>
        </p:txBody>
      </p:sp>
      <p:pic>
        <p:nvPicPr>
          <p:cNvPr id="6" name="Slika 5">
            <a:extLst>
              <a:ext uri="{FF2B5EF4-FFF2-40B4-BE49-F238E27FC236}">
                <a16:creationId xmlns:a16="http://schemas.microsoft.com/office/drawing/2014/main" id="{02B747A7-CBC0-2D01-6944-0AD8A481C299}"/>
              </a:ext>
            </a:extLst>
          </p:cNvPr>
          <p:cNvPicPr>
            <a:picLocks noChangeAspect="1"/>
          </p:cNvPicPr>
          <p:nvPr/>
        </p:nvPicPr>
        <p:blipFill>
          <a:blip r:embed="rId2"/>
          <a:stretch>
            <a:fillRect/>
          </a:stretch>
        </p:blipFill>
        <p:spPr>
          <a:xfrm>
            <a:off x="854241" y="1670643"/>
            <a:ext cx="10168981" cy="2015532"/>
          </a:xfrm>
          <a:prstGeom prst="rect">
            <a:avLst/>
          </a:prstGeom>
        </p:spPr>
      </p:pic>
      <p:cxnSp>
        <p:nvCxnSpPr>
          <p:cNvPr id="5" name="Kolenski povezovalnik 6">
            <a:extLst>
              <a:ext uri="{FF2B5EF4-FFF2-40B4-BE49-F238E27FC236}">
                <a16:creationId xmlns:a16="http://schemas.microsoft.com/office/drawing/2014/main" id="{3E6E7762-50B2-38DE-E41A-EFEC91D858EC}"/>
              </a:ext>
            </a:extLst>
          </p:cNvPr>
          <p:cNvCxnSpPr/>
          <p:nvPr/>
        </p:nvCxnSpPr>
        <p:spPr>
          <a:xfrm flipV="1">
            <a:off x="245807" y="282795"/>
            <a:ext cx="3736258" cy="2637408"/>
          </a:xfrm>
          <a:prstGeom prst="bentConnector3">
            <a:avLst>
              <a:gd name="adj1" fmla="val 0"/>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Kolenski povezovalnik 7">
            <a:extLst>
              <a:ext uri="{FF2B5EF4-FFF2-40B4-BE49-F238E27FC236}">
                <a16:creationId xmlns:a16="http://schemas.microsoft.com/office/drawing/2014/main" id="{31290B64-A793-FC49-B207-4255AC383E84}"/>
              </a:ext>
            </a:extLst>
          </p:cNvPr>
          <p:cNvCxnSpPr/>
          <p:nvPr/>
        </p:nvCxnSpPr>
        <p:spPr>
          <a:xfrm flipV="1">
            <a:off x="8514735" y="4197949"/>
            <a:ext cx="3342968" cy="2408904"/>
          </a:xfrm>
          <a:prstGeom prst="bentConnector3">
            <a:avLst>
              <a:gd name="adj1" fmla="val 100294"/>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0" name="Slika 3">
            <a:extLst>
              <a:ext uri="{FF2B5EF4-FFF2-40B4-BE49-F238E27FC236}">
                <a16:creationId xmlns:a16="http://schemas.microsoft.com/office/drawing/2014/main" id="{AA3A345D-A41E-5F90-C9CF-AF0F80679E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7216" y="6033143"/>
            <a:ext cx="2689861" cy="564319"/>
          </a:xfrm>
          <a:prstGeom prst="rect">
            <a:avLst/>
          </a:prstGeom>
        </p:spPr>
      </p:pic>
      <p:pic>
        <p:nvPicPr>
          <p:cNvPr id="12" name="Picture 11" descr="Logo image name">
            <a:extLst>
              <a:ext uri="{FF2B5EF4-FFF2-40B4-BE49-F238E27FC236}">
                <a16:creationId xmlns:a16="http://schemas.microsoft.com/office/drawing/2014/main" id="{B942EE9C-7920-670B-7187-7CA5C7A2E7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529" y="6081245"/>
            <a:ext cx="1050232" cy="516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44522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D14CD6-5185-7C4C-FFE9-1A567D342AAA}"/>
            </a:ext>
          </a:extLst>
        </p:cNvPr>
        <p:cNvGrpSpPr/>
        <p:nvPr/>
      </p:nvGrpSpPr>
      <p:grpSpPr>
        <a:xfrm>
          <a:off x="0" y="0"/>
          <a:ext cx="0" cy="0"/>
          <a:chOff x="0" y="0"/>
          <a:chExt cx="0" cy="0"/>
        </a:xfrm>
      </p:grpSpPr>
      <p:sp>
        <p:nvSpPr>
          <p:cNvPr id="24" name="Naslov 1">
            <a:extLst>
              <a:ext uri="{FF2B5EF4-FFF2-40B4-BE49-F238E27FC236}">
                <a16:creationId xmlns:a16="http://schemas.microsoft.com/office/drawing/2014/main" id="{5B1A9C25-D9B8-F27B-5548-2A920D698035}"/>
              </a:ext>
            </a:extLst>
          </p:cNvPr>
          <p:cNvSpPr txBox="1">
            <a:spLocks/>
          </p:cNvSpPr>
          <p:nvPr/>
        </p:nvSpPr>
        <p:spPr>
          <a:xfrm>
            <a:off x="865098" y="597491"/>
            <a:ext cx="10515599" cy="96125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l-PL" sz="2800" b="1">
                <a:solidFill>
                  <a:srgbClr val="034EA2"/>
                </a:solidFill>
                <a:effectLst>
                  <a:outerShdw blurRad="38100" dist="38100" dir="2700000" algn="tl">
                    <a:srgbClr val="000000">
                      <a:alpha val="43137"/>
                    </a:srgbClr>
                  </a:outerShdw>
                </a:effectLst>
                <a:latin typeface="+mn-lt"/>
                <a:ea typeface="+mn-ea"/>
                <a:cs typeface="+mn-cs"/>
              </a:rPr>
              <a:t>Cilj politike 2 – zeleno</a:t>
            </a:r>
          </a:p>
        </p:txBody>
      </p:sp>
      <p:sp>
        <p:nvSpPr>
          <p:cNvPr id="25" name="Označba mesta vsebine 2">
            <a:extLst>
              <a:ext uri="{FF2B5EF4-FFF2-40B4-BE49-F238E27FC236}">
                <a16:creationId xmlns:a16="http://schemas.microsoft.com/office/drawing/2014/main" id="{B05516A9-5588-6D1E-375A-CE679DBAEFB3}"/>
              </a:ext>
            </a:extLst>
          </p:cNvPr>
          <p:cNvSpPr txBox="1">
            <a:spLocks/>
          </p:cNvSpPr>
          <p:nvPr/>
        </p:nvSpPr>
        <p:spPr>
          <a:xfrm>
            <a:off x="854242" y="2148867"/>
            <a:ext cx="9666383" cy="40247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sl-SI" sz="2600">
              <a:latin typeface="Republika" panose="02000506040000020004" pitchFamily="2" charset="-18"/>
            </a:endParaRPr>
          </a:p>
        </p:txBody>
      </p:sp>
      <p:sp>
        <p:nvSpPr>
          <p:cNvPr id="2" name="Označba mesta vsebine 2">
            <a:extLst>
              <a:ext uri="{FF2B5EF4-FFF2-40B4-BE49-F238E27FC236}">
                <a16:creationId xmlns:a16="http://schemas.microsoft.com/office/drawing/2014/main" id="{488E0968-613F-C337-14FA-94806C153693}"/>
              </a:ext>
            </a:extLst>
          </p:cNvPr>
          <p:cNvSpPr txBox="1">
            <a:spLocks/>
          </p:cNvSpPr>
          <p:nvPr/>
        </p:nvSpPr>
        <p:spPr>
          <a:xfrm>
            <a:off x="897374" y="1558748"/>
            <a:ext cx="10429527" cy="445672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sl-SI" sz="2200">
              <a:latin typeface="Republika"/>
            </a:endParaRPr>
          </a:p>
        </p:txBody>
      </p:sp>
      <p:sp>
        <p:nvSpPr>
          <p:cNvPr id="4" name="Označba mesta vsebine 3">
            <a:extLst>
              <a:ext uri="{FF2B5EF4-FFF2-40B4-BE49-F238E27FC236}">
                <a16:creationId xmlns:a16="http://schemas.microsoft.com/office/drawing/2014/main" id="{58B7B91B-133B-CAD6-62E3-58D70269090F}"/>
              </a:ext>
            </a:extLst>
          </p:cNvPr>
          <p:cNvSpPr>
            <a:spLocks noGrp="1"/>
          </p:cNvSpPr>
          <p:nvPr>
            <p:ph idx="1"/>
          </p:nvPr>
        </p:nvSpPr>
        <p:spPr>
          <a:xfrm>
            <a:off x="838200" y="1670642"/>
            <a:ext cx="10515600" cy="4351338"/>
          </a:xfrm>
        </p:spPr>
        <p:txBody>
          <a:bodyPr>
            <a:normAutofit/>
          </a:bodyPr>
          <a:lstStyle/>
          <a:p>
            <a:pPr marL="0" indent="0">
              <a:spcAft>
                <a:spcPts val="600"/>
              </a:spcAft>
              <a:buNone/>
            </a:pPr>
            <a:endParaRPr lang="sl-SI" sz="2400">
              <a:effectLst>
                <a:outerShdw blurRad="38100" dist="38100" dir="2700000" algn="tl">
                  <a:srgbClr val="000000">
                    <a:alpha val="43137"/>
                  </a:srgbClr>
                </a:outerShdw>
              </a:effectLst>
            </a:endParaRPr>
          </a:p>
          <a:p>
            <a:pPr marL="0" indent="0">
              <a:spcAft>
                <a:spcPts val="600"/>
              </a:spcAft>
              <a:buNone/>
            </a:pPr>
            <a:endParaRPr lang="sl-SI" sz="2400">
              <a:effectLst>
                <a:outerShdw blurRad="38100" dist="38100" dir="2700000" algn="tl">
                  <a:srgbClr val="000000">
                    <a:alpha val="43137"/>
                  </a:srgbClr>
                </a:outerShdw>
              </a:effectLst>
            </a:endParaRPr>
          </a:p>
          <a:p>
            <a:pPr marL="0" indent="0">
              <a:spcAft>
                <a:spcPts val="600"/>
              </a:spcAft>
              <a:buNone/>
            </a:pPr>
            <a:endParaRPr lang="sl-SI" sz="2400">
              <a:effectLst>
                <a:outerShdw blurRad="38100" dist="38100" dir="2700000" algn="tl">
                  <a:srgbClr val="000000">
                    <a:alpha val="43137"/>
                  </a:srgbClr>
                </a:outerShdw>
              </a:effectLst>
            </a:endParaRPr>
          </a:p>
          <a:p>
            <a:pPr marL="0" indent="0">
              <a:spcAft>
                <a:spcPts val="600"/>
              </a:spcAft>
              <a:buNone/>
            </a:pPr>
            <a:endParaRPr lang="sl-SI" sz="2000">
              <a:effectLst>
                <a:outerShdw blurRad="38100" dist="38100" dir="2700000" algn="tl">
                  <a:srgbClr val="000000">
                    <a:alpha val="43137"/>
                  </a:srgbClr>
                </a:outerShdw>
              </a:effectLst>
            </a:endParaRPr>
          </a:p>
          <a:p>
            <a:pPr marL="0" indent="0">
              <a:spcAft>
                <a:spcPts val="600"/>
              </a:spcAft>
              <a:buNone/>
            </a:pPr>
            <a:r>
              <a:rPr lang="sl-SI" sz="2000">
                <a:effectLst>
                  <a:outerShdw blurRad="38100" dist="38100" dir="2700000" algn="tl">
                    <a:srgbClr val="000000">
                      <a:alpha val="43137"/>
                    </a:srgbClr>
                  </a:outerShdw>
                </a:effectLst>
              </a:rPr>
              <a:t>Kratek opis ukrepov:</a:t>
            </a:r>
          </a:p>
          <a:p>
            <a:pPr>
              <a:spcAft>
                <a:spcPts val="600"/>
              </a:spcAft>
            </a:pPr>
            <a:r>
              <a:rPr lang="sl-SI" sz="2000">
                <a:effectLst>
                  <a:outerShdw blurRad="38100" dist="38100" dir="2700000" algn="tl">
                    <a:srgbClr val="000000">
                      <a:alpha val="43137"/>
                    </a:srgbClr>
                  </a:outerShdw>
                </a:effectLst>
              </a:rPr>
              <a:t>Vzamemo iz URE - energetske sanacije stavb v lasti države in usmerjamo v pametna omrežja in hranilnike za večjo energetsko varno oskrbo.</a:t>
            </a:r>
          </a:p>
        </p:txBody>
      </p:sp>
      <p:pic>
        <p:nvPicPr>
          <p:cNvPr id="3" name="Slika 2">
            <a:extLst>
              <a:ext uri="{FF2B5EF4-FFF2-40B4-BE49-F238E27FC236}">
                <a16:creationId xmlns:a16="http://schemas.microsoft.com/office/drawing/2014/main" id="{70B03275-AA7A-9D3C-A6B1-45B58DEC1BC1}"/>
              </a:ext>
            </a:extLst>
          </p:cNvPr>
          <p:cNvPicPr>
            <a:picLocks noChangeAspect="1"/>
          </p:cNvPicPr>
          <p:nvPr/>
        </p:nvPicPr>
        <p:blipFill>
          <a:blip r:embed="rId2"/>
          <a:stretch>
            <a:fillRect/>
          </a:stretch>
        </p:blipFill>
        <p:spPr>
          <a:xfrm>
            <a:off x="897373" y="1670641"/>
            <a:ext cx="9513451" cy="1889225"/>
          </a:xfrm>
          <a:prstGeom prst="rect">
            <a:avLst/>
          </a:prstGeom>
        </p:spPr>
      </p:pic>
      <p:cxnSp>
        <p:nvCxnSpPr>
          <p:cNvPr id="6" name="Kolenski povezovalnik 6">
            <a:extLst>
              <a:ext uri="{FF2B5EF4-FFF2-40B4-BE49-F238E27FC236}">
                <a16:creationId xmlns:a16="http://schemas.microsoft.com/office/drawing/2014/main" id="{05EF992A-08D4-D810-07C4-B14272319616}"/>
              </a:ext>
            </a:extLst>
          </p:cNvPr>
          <p:cNvCxnSpPr/>
          <p:nvPr/>
        </p:nvCxnSpPr>
        <p:spPr>
          <a:xfrm flipV="1">
            <a:off x="245807" y="282795"/>
            <a:ext cx="3736258" cy="2637408"/>
          </a:xfrm>
          <a:prstGeom prst="bentConnector3">
            <a:avLst>
              <a:gd name="adj1" fmla="val 0"/>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Kolenski povezovalnik 7">
            <a:extLst>
              <a:ext uri="{FF2B5EF4-FFF2-40B4-BE49-F238E27FC236}">
                <a16:creationId xmlns:a16="http://schemas.microsoft.com/office/drawing/2014/main" id="{9915D606-041E-6E14-1C9B-EFB815D4123B}"/>
              </a:ext>
            </a:extLst>
          </p:cNvPr>
          <p:cNvCxnSpPr/>
          <p:nvPr/>
        </p:nvCxnSpPr>
        <p:spPr>
          <a:xfrm flipV="1">
            <a:off x="8514735" y="4197949"/>
            <a:ext cx="3342968" cy="2408904"/>
          </a:xfrm>
          <a:prstGeom prst="bentConnector3">
            <a:avLst>
              <a:gd name="adj1" fmla="val 100294"/>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0" name="Slika 3">
            <a:extLst>
              <a:ext uri="{FF2B5EF4-FFF2-40B4-BE49-F238E27FC236}">
                <a16:creationId xmlns:a16="http://schemas.microsoft.com/office/drawing/2014/main" id="{F37D22B0-21AC-A45C-CBE7-C3654253EC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7216" y="6033143"/>
            <a:ext cx="2689861" cy="564319"/>
          </a:xfrm>
          <a:prstGeom prst="rect">
            <a:avLst/>
          </a:prstGeom>
        </p:spPr>
      </p:pic>
      <p:pic>
        <p:nvPicPr>
          <p:cNvPr id="12" name="Picture 11" descr="Logo image name">
            <a:extLst>
              <a:ext uri="{FF2B5EF4-FFF2-40B4-BE49-F238E27FC236}">
                <a16:creationId xmlns:a16="http://schemas.microsoft.com/office/drawing/2014/main" id="{15DD990F-A7C4-9479-FAA1-3BB3499BF2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529" y="6081245"/>
            <a:ext cx="1050232" cy="516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89719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280FE0-9853-512E-4E96-C0B9CDC1D4F9}"/>
            </a:ext>
          </a:extLst>
        </p:cNvPr>
        <p:cNvGrpSpPr/>
        <p:nvPr/>
      </p:nvGrpSpPr>
      <p:grpSpPr>
        <a:xfrm>
          <a:off x="0" y="0"/>
          <a:ext cx="0" cy="0"/>
          <a:chOff x="0" y="0"/>
          <a:chExt cx="0" cy="0"/>
        </a:xfrm>
      </p:grpSpPr>
      <p:sp>
        <p:nvSpPr>
          <p:cNvPr id="24" name="Naslov 1">
            <a:extLst>
              <a:ext uri="{FF2B5EF4-FFF2-40B4-BE49-F238E27FC236}">
                <a16:creationId xmlns:a16="http://schemas.microsoft.com/office/drawing/2014/main" id="{E8AC3E22-0A98-4931-07FB-95A492F3FD04}"/>
              </a:ext>
            </a:extLst>
          </p:cNvPr>
          <p:cNvSpPr txBox="1">
            <a:spLocks/>
          </p:cNvSpPr>
          <p:nvPr/>
        </p:nvSpPr>
        <p:spPr>
          <a:xfrm>
            <a:off x="865098" y="597491"/>
            <a:ext cx="10515599" cy="96125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l-PL" sz="3200" b="1">
                <a:solidFill>
                  <a:srgbClr val="034EA2"/>
                </a:solidFill>
                <a:effectLst>
                  <a:outerShdw blurRad="38100" dist="38100" dir="2700000" algn="tl">
                    <a:srgbClr val="000000">
                      <a:alpha val="43137"/>
                    </a:srgbClr>
                  </a:outerShdw>
                </a:effectLst>
                <a:latin typeface="+mn-lt"/>
                <a:ea typeface="+mn-ea"/>
                <a:cs typeface="+mn-cs"/>
              </a:rPr>
              <a:t>Cilj politike 3 – povezano</a:t>
            </a:r>
          </a:p>
        </p:txBody>
      </p:sp>
      <p:sp>
        <p:nvSpPr>
          <p:cNvPr id="25" name="Označba mesta vsebine 2">
            <a:extLst>
              <a:ext uri="{FF2B5EF4-FFF2-40B4-BE49-F238E27FC236}">
                <a16:creationId xmlns:a16="http://schemas.microsoft.com/office/drawing/2014/main" id="{AAF3F366-5404-9628-5643-A15A50671451}"/>
              </a:ext>
            </a:extLst>
          </p:cNvPr>
          <p:cNvSpPr txBox="1">
            <a:spLocks/>
          </p:cNvSpPr>
          <p:nvPr/>
        </p:nvSpPr>
        <p:spPr>
          <a:xfrm>
            <a:off x="854242" y="2148867"/>
            <a:ext cx="9666383" cy="40247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sl-SI" sz="2600">
              <a:latin typeface="Republika" panose="02000506040000020004" pitchFamily="2" charset="-18"/>
            </a:endParaRPr>
          </a:p>
        </p:txBody>
      </p:sp>
      <p:sp>
        <p:nvSpPr>
          <p:cNvPr id="2" name="Označba mesta vsebine 2">
            <a:extLst>
              <a:ext uri="{FF2B5EF4-FFF2-40B4-BE49-F238E27FC236}">
                <a16:creationId xmlns:a16="http://schemas.microsoft.com/office/drawing/2014/main" id="{3808F650-67F2-349D-89B3-905738C4AC39}"/>
              </a:ext>
            </a:extLst>
          </p:cNvPr>
          <p:cNvSpPr txBox="1">
            <a:spLocks/>
          </p:cNvSpPr>
          <p:nvPr/>
        </p:nvSpPr>
        <p:spPr>
          <a:xfrm>
            <a:off x="897374" y="1558748"/>
            <a:ext cx="10429527" cy="445672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sl-SI" sz="2200">
              <a:latin typeface="Republika"/>
            </a:endParaRPr>
          </a:p>
        </p:txBody>
      </p:sp>
      <p:sp>
        <p:nvSpPr>
          <p:cNvPr id="4" name="Označba mesta vsebine 3">
            <a:extLst>
              <a:ext uri="{FF2B5EF4-FFF2-40B4-BE49-F238E27FC236}">
                <a16:creationId xmlns:a16="http://schemas.microsoft.com/office/drawing/2014/main" id="{DD6613A4-CF9C-98E6-07F6-6E98731ECFA4}"/>
              </a:ext>
            </a:extLst>
          </p:cNvPr>
          <p:cNvSpPr>
            <a:spLocks noGrp="1"/>
          </p:cNvSpPr>
          <p:nvPr>
            <p:ph idx="1"/>
          </p:nvPr>
        </p:nvSpPr>
        <p:spPr>
          <a:xfrm>
            <a:off x="838200" y="1670642"/>
            <a:ext cx="10515600" cy="4351338"/>
          </a:xfrm>
        </p:spPr>
        <p:txBody>
          <a:bodyPr>
            <a:normAutofit/>
          </a:bodyPr>
          <a:lstStyle/>
          <a:p>
            <a:pPr marL="0" indent="0">
              <a:spcAft>
                <a:spcPts val="600"/>
              </a:spcAft>
              <a:buNone/>
            </a:pPr>
            <a:r>
              <a:rPr lang="sl-SI" sz="2400" dirty="0">
                <a:effectLst>
                  <a:outerShdw blurRad="38100" dist="38100" dir="2700000" algn="tl">
                    <a:srgbClr val="000000">
                      <a:alpha val="43137"/>
                    </a:srgbClr>
                  </a:outerShdw>
                </a:effectLst>
              </a:rPr>
              <a:t>Iz Programa EKP se črta in prerazporedi : </a:t>
            </a:r>
          </a:p>
          <a:p>
            <a:pPr marL="0" indent="0">
              <a:spcAft>
                <a:spcPts val="600"/>
              </a:spcAft>
              <a:buNone/>
            </a:pPr>
            <a:r>
              <a:rPr lang="sl-SI" sz="2400" dirty="0">
                <a:effectLst>
                  <a:outerShdw blurRad="38100" dist="38100" dir="2700000" algn="tl">
                    <a:srgbClr val="000000">
                      <a:alpha val="43137"/>
                    </a:srgbClr>
                  </a:outerShdw>
                </a:effectLst>
              </a:rPr>
              <a:t>Zaradi visokega tveganja, da projekt 3. razvojna os jug, odsek Novo mesto - Maline ne bo izveden v predvidenih rokih, se predlaga prerazporeditev20 mio EUR ESRR-V  sredstev na PN 3.3. </a:t>
            </a:r>
          </a:p>
          <a:p>
            <a:pPr marL="0" indent="0">
              <a:spcAft>
                <a:spcPts val="600"/>
              </a:spcAft>
              <a:buNone/>
            </a:pPr>
            <a:r>
              <a:rPr lang="sl-SI" sz="2400" dirty="0">
                <a:effectLst>
                  <a:outerShdw blurRad="38100" dist="38100" dir="2700000" algn="tl">
                    <a:srgbClr val="000000">
                      <a:alpha val="43137"/>
                    </a:srgbClr>
                  </a:outerShdw>
                </a:effectLst>
              </a:rPr>
              <a:t>ESRR-V sredstva v višini 9 mio EUR se iz ukrepa nadgradnje železniške povezave Maribor – Ruše preusmeri na PN 5.1.</a:t>
            </a:r>
          </a:p>
          <a:p>
            <a:pPr marL="0" indent="0">
              <a:spcAft>
                <a:spcPts val="600"/>
              </a:spcAft>
              <a:buNone/>
            </a:pPr>
            <a:r>
              <a:rPr lang="sl-SI" sz="2400" dirty="0">
                <a:effectLst>
                  <a:outerShdw blurRad="38100" dist="38100" dir="2700000" algn="tl">
                    <a:srgbClr val="000000">
                      <a:alpha val="43137"/>
                    </a:srgbClr>
                  </a:outerShdw>
                </a:effectLst>
              </a:rPr>
              <a:t>. </a:t>
            </a:r>
          </a:p>
        </p:txBody>
      </p:sp>
      <p:cxnSp>
        <p:nvCxnSpPr>
          <p:cNvPr id="5" name="Kolenski povezovalnik 6">
            <a:extLst>
              <a:ext uri="{FF2B5EF4-FFF2-40B4-BE49-F238E27FC236}">
                <a16:creationId xmlns:a16="http://schemas.microsoft.com/office/drawing/2014/main" id="{8D792C75-16F8-8C09-6DDE-30399B417A4A}"/>
              </a:ext>
            </a:extLst>
          </p:cNvPr>
          <p:cNvCxnSpPr/>
          <p:nvPr/>
        </p:nvCxnSpPr>
        <p:spPr>
          <a:xfrm flipV="1">
            <a:off x="245807" y="282795"/>
            <a:ext cx="3736258" cy="2637408"/>
          </a:xfrm>
          <a:prstGeom prst="bentConnector3">
            <a:avLst>
              <a:gd name="adj1" fmla="val 0"/>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 name="Kolenski povezovalnik 7">
            <a:extLst>
              <a:ext uri="{FF2B5EF4-FFF2-40B4-BE49-F238E27FC236}">
                <a16:creationId xmlns:a16="http://schemas.microsoft.com/office/drawing/2014/main" id="{B14D74DB-BDAF-A8B2-5B4E-4B8F61F1479D}"/>
              </a:ext>
            </a:extLst>
          </p:cNvPr>
          <p:cNvCxnSpPr/>
          <p:nvPr/>
        </p:nvCxnSpPr>
        <p:spPr>
          <a:xfrm flipV="1">
            <a:off x="8514735" y="4197949"/>
            <a:ext cx="3342968" cy="2408904"/>
          </a:xfrm>
          <a:prstGeom prst="bentConnector3">
            <a:avLst>
              <a:gd name="adj1" fmla="val 100294"/>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9" name="Slika 3">
            <a:extLst>
              <a:ext uri="{FF2B5EF4-FFF2-40B4-BE49-F238E27FC236}">
                <a16:creationId xmlns:a16="http://schemas.microsoft.com/office/drawing/2014/main" id="{738F2292-28B3-ABBD-4006-70174F6362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7216" y="6033143"/>
            <a:ext cx="2689861" cy="564319"/>
          </a:xfrm>
          <a:prstGeom prst="rect">
            <a:avLst/>
          </a:prstGeom>
        </p:spPr>
      </p:pic>
      <p:pic>
        <p:nvPicPr>
          <p:cNvPr id="11" name="Picture 10" descr="Logo image name">
            <a:extLst>
              <a:ext uri="{FF2B5EF4-FFF2-40B4-BE49-F238E27FC236}">
                <a16:creationId xmlns:a16="http://schemas.microsoft.com/office/drawing/2014/main" id="{3F6D0F7D-18C3-005A-21B4-6AC85F0AC7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29" y="6081245"/>
            <a:ext cx="1050232" cy="516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369210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67F9C8-372C-7F40-A26F-F3B4E6EB28C6}"/>
            </a:ext>
          </a:extLst>
        </p:cNvPr>
        <p:cNvGrpSpPr/>
        <p:nvPr/>
      </p:nvGrpSpPr>
      <p:grpSpPr>
        <a:xfrm>
          <a:off x="0" y="0"/>
          <a:ext cx="0" cy="0"/>
          <a:chOff x="0" y="0"/>
          <a:chExt cx="0" cy="0"/>
        </a:xfrm>
      </p:grpSpPr>
      <p:sp>
        <p:nvSpPr>
          <p:cNvPr id="24" name="Naslov 1">
            <a:extLst>
              <a:ext uri="{FF2B5EF4-FFF2-40B4-BE49-F238E27FC236}">
                <a16:creationId xmlns:a16="http://schemas.microsoft.com/office/drawing/2014/main" id="{56163B9D-37C1-FAD2-0B2C-0C53D5598D7C}"/>
              </a:ext>
            </a:extLst>
          </p:cNvPr>
          <p:cNvSpPr txBox="1">
            <a:spLocks/>
          </p:cNvSpPr>
          <p:nvPr/>
        </p:nvSpPr>
        <p:spPr>
          <a:xfrm>
            <a:off x="865098" y="597491"/>
            <a:ext cx="10515599" cy="96125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l-PL" sz="2800" b="1">
                <a:solidFill>
                  <a:srgbClr val="034EA2"/>
                </a:solidFill>
                <a:effectLst>
                  <a:outerShdw blurRad="38100" dist="38100" dir="2700000" algn="tl">
                    <a:srgbClr val="000000">
                      <a:alpha val="43137"/>
                    </a:srgbClr>
                  </a:outerShdw>
                </a:effectLst>
                <a:latin typeface="+mn-lt"/>
                <a:ea typeface="+mn-ea"/>
                <a:cs typeface="+mn-cs"/>
              </a:rPr>
              <a:t>Cilj politike 3 – povezano</a:t>
            </a:r>
          </a:p>
        </p:txBody>
      </p:sp>
      <p:sp>
        <p:nvSpPr>
          <p:cNvPr id="25" name="Označba mesta vsebine 2">
            <a:extLst>
              <a:ext uri="{FF2B5EF4-FFF2-40B4-BE49-F238E27FC236}">
                <a16:creationId xmlns:a16="http://schemas.microsoft.com/office/drawing/2014/main" id="{06BC1662-4C7F-998D-38BB-CC0035B3E7A1}"/>
              </a:ext>
            </a:extLst>
          </p:cNvPr>
          <p:cNvSpPr txBox="1">
            <a:spLocks/>
          </p:cNvSpPr>
          <p:nvPr/>
        </p:nvSpPr>
        <p:spPr>
          <a:xfrm>
            <a:off x="854242" y="2148867"/>
            <a:ext cx="9666383" cy="40247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sl-SI" sz="2600">
              <a:latin typeface="Republika" panose="02000506040000020004" pitchFamily="2" charset="-18"/>
            </a:endParaRPr>
          </a:p>
        </p:txBody>
      </p:sp>
      <p:sp>
        <p:nvSpPr>
          <p:cNvPr id="2" name="Označba mesta vsebine 2">
            <a:extLst>
              <a:ext uri="{FF2B5EF4-FFF2-40B4-BE49-F238E27FC236}">
                <a16:creationId xmlns:a16="http://schemas.microsoft.com/office/drawing/2014/main" id="{73E04BBF-7D6C-FFF0-066B-AE6E62CA4925}"/>
              </a:ext>
            </a:extLst>
          </p:cNvPr>
          <p:cNvSpPr txBox="1">
            <a:spLocks/>
          </p:cNvSpPr>
          <p:nvPr/>
        </p:nvSpPr>
        <p:spPr>
          <a:xfrm>
            <a:off x="897374" y="1558748"/>
            <a:ext cx="10429527" cy="445672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sl-SI" sz="2200">
              <a:latin typeface="Republika"/>
            </a:endParaRPr>
          </a:p>
        </p:txBody>
      </p:sp>
      <p:sp>
        <p:nvSpPr>
          <p:cNvPr id="4" name="Označba mesta vsebine 3">
            <a:extLst>
              <a:ext uri="{FF2B5EF4-FFF2-40B4-BE49-F238E27FC236}">
                <a16:creationId xmlns:a16="http://schemas.microsoft.com/office/drawing/2014/main" id="{CB485240-9C86-8E57-C4AA-B85CBCDC17EB}"/>
              </a:ext>
            </a:extLst>
          </p:cNvPr>
          <p:cNvSpPr>
            <a:spLocks noGrp="1"/>
          </p:cNvSpPr>
          <p:nvPr>
            <p:ph idx="1"/>
          </p:nvPr>
        </p:nvSpPr>
        <p:spPr>
          <a:xfrm>
            <a:off x="865098" y="1470617"/>
            <a:ext cx="10515600" cy="4351338"/>
          </a:xfrm>
        </p:spPr>
        <p:txBody>
          <a:bodyPr>
            <a:normAutofit fontScale="92500" lnSpcReduction="20000"/>
          </a:bodyPr>
          <a:lstStyle/>
          <a:p>
            <a:pPr marL="0" indent="0">
              <a:spcAft>
                <a:spcPts val="600"/>
              </a:spcAft>
              <a:buNone/>
            </a:pPr>
            <a:r>
              <a:rPr lang="sl-SI" sz="2400">
                <a:effectLst>
                  <a:outerShdw blurRad="38100" dist="38100" dir="2700000" algn="tl">
                    <a:srgbClr val="000000">
                      <a:alpha val="43137"/>
                    </a:srgbClr>
                  </a:outerShdw>
                </a:effectLst>
              </a:rPr>
              <a:t>Uvede se nov specifični cilj – dvojna raba:</a:t>
            </a:r>
          </a:p>
          <a:p>
            <a:pPr marL="0" indent="0">
              <a:spcAft>
                <a:spcPts val="600"/>
              </a:spcAft>
              <a:buNone/>
            </a:pPr>
            <a:endParaRPr lang="sl-SI" sz="2400">
              <a:effectLst>
                <a:outerShdw blurRad="38100" dist="38100" dir="2700000" algn="tl">
                  <a:srgbClr val="000000">
                    <a:alpha val="43137"/>
                  </a:srgbClr>
                </a:outerShdw>
              </a:effectLst>
            </a:endParaRPr>
          </a:p>
          <a:p>
            <a:pPr marL="0" indent="0">
              <a:spcAft>
                <a:spcPts val="600"/>
              </a:spcAft>
              <a:buNone/>
            </a:pPr>
            <a:endParaRPr lang="sl-SI" sz="2400">
              <a:effectLst>
                <a:outerShdw blurRad="38100" dist="38100" dir="2700000" algn="tl">
                  <a:srgbClr val="000000">
                    <a:alpha val="43137"/>
                  </a:srgbClr>
                </a:outerShdw>
              </a:effectLst>
            </a:endParaRPr>
          </a:p>
          <a:p>
            <a:pPr marL="0" indent="0">
              <a:spcAft>
                <a:spcPts val="600"/>
              </a:spcAft>
              <a:buNone/>
            </a:pPr>
            <a:endParaRPr lang="sl-SI" sz="2400">
              <a:effectLst>
                <a:outerShdw blurRad="38100" dist="38100" dir="2700000" algn="tl">
                  <a:srgbClr val="000000">
                    <a:alpha val="43137"/>
                  </a:srgbClr>
                </a:outerShdw>
              </a:effectLst>
            </a:endParaRPr>
          </a:p>
          <a:p>
            <a:pPr marL="0" indent="0">
              <a:spcAft>
                <a:spcPts val="600"/>
              </a:spcAft>
              <a:buNone/>
            </a:pPr>
            <a:endParaRPr lang="sl-SI" sz="2400">
              <a:effectLst>
                <a:outerShdw blurRad="38100" dist="38100" dir="2700000" algn="tl">
                  <a:srgbClr val="000000">
                    <a:alpha val="43137"/>
                  </a:srgbClr>
                </a:outerShdw>
              </a:effectLst>
            </a:endParaRPr>
          </a:p>
          <a:p>
            <a:pPr marL="0" indent="0">
              <a:spcAft>
                <a:spcPts val="600"/>
              </a:spcAft>
              <a:buNone/>
            </a:pPr>
            <a:endParaRPr lang="sl-SI" sz="2400">
              <a:effectLst>
                <a:outerShdw blurRad="38100" dist="38100" dir="2700000" algn="tl">
                  <a:srgbClr val="000000">
                    <a:alpha val="43137"/>
                  </a:srgbClr>
                </a:outerShdw>
              </a:effectLst>
            </a:endParaRPr>
          </a:p>
          <a:p>
            <a:pPr marL="0" indent="0">
              <a:spcAft>
                <a:spcPts val="600"/>
              </a:spcAft>
              <a:buNone/>
            </a:pPr>
            <a:r>
              <a:rPr lang="sl-SI" sz="2200">
                <a:effectLst>
                  <a:outerShdw blurRad="38100" dist="38100" dir="2700000" algn="tl">
                    <a:srgbClr val="000000">
                      <a:alpha val="43137"/>
                    </a:srgbClr>
                  </a:outerShdw>
                </a:effectLst>
              </a:rPr>
              <a:t>Kratek opis ukrepov: </a:t>
            </a:r>
          </a:p>
          <a:p>
            <a:pPr>
              <a:spcBef>
                <a:spcPts val="600"/>
              </a:spcBef>
            </a:pPr>
            <a:r>
              <a:rPr lang="sl-SI" sz="2200">
                <a:effectLst>
                  <a:outerShdw blurRad="38100" dist="38100" dir="2700000" algn="tl">
                    <a:srgbClr val="000000">
                      <a:alpha val="43137"/>
                    </a:srgbClr>
                  </a:outerShdw>
                </a:effectLst>
              </a:rPr>
              <a:t>vzamemo iz cestne infrastrukture ter ESS+ in namenimo ukrepom dvojne rabe,</a:t>
            </a:r>
          </a:p>
          <a:p>
            <a:pPr>
              <a:spcBef>
                <a:spcPts val="600"/>
              </a:spcBef>
            </a:pPr>
            <a:r>
              <a:rPr lang="sl-SI" sz="2200">
                <a:effectLst>
                  <a:outerShdw blurRad="38100" dist="38100" dir="2700000" algn="tl">
                    <a:srgbClr val="000000">
                      <a:alpha val="43137"/>
                    </a:srgbClr>
                  </a:outerShdw>
                </a:effectLst>
              </a:rPr>
              <a:t>Vzpostavitev regijskih centrov odličnosti poklicnega in strokovnega izobraževanja (</a:t>
            </a:r>
            <a:r>
              <a:rPr lang="sl-SI" sz="2200" err="1">
                <a:effectLst>
                  <a:outerShdw blurRad="38100" dist="38100" dir="2700000" algn="tl">
                    <a:srgbClr val="000000">
                      <a:alpha val="43137"/>
                    </a:srgbClr>
                  </a:outerShdw>
                </a:effectLst>
              </a:rPr>
              <a:t>CoVE</a:t>
            </a:r>
            <a:r>
              <a:rPr lang="sl-SI" sz="2200">
                <a:effectLst>
                  <a:outerShdw blurRad="38100" dist="38100" dir="2700000" algn="tl">
                    <a:srgbClr val="000000">
                      <a:alpha val="43137"/>
                    </a:srgbClr>
                  </a:outerShdw>
                </a:effectLst>
              </a:rPr>
              <a:t>) ter vlaganja v centre šolskih in obšolskih dejavnosti (CŠOD) in dijaške domove</a:t>
            </a:r>
          </a:p>
          <a:p>
            <a:pPr>
              <a:spcBef>
                <a:spcPts val="600"/>
              </a:spcBef>
            </a:pPr>
            <a:r>
              <a:rPr lang="sl-SI" sz="2200">
                <a:effectLst>
                  <a:outerShdw blurRad="38100" dist="38100" dir="2700000" algn="tl">
                    <a:srgbClr val="000000">
                      <a:alpha val="43137"/>
                    </a:srgbClr>
                  </a:outerShdw>
                </a:effectLst>
              </a:rPr>
              <a:t>Nacionalni center zaščite in reševanja (prenos iz RSO 2.4). </a:t>
            </a:r>
          </a:p>
        </p:txBody>
      </p:sp>
      <p:pic>
        <p:nvPicPr>
          <p:cNvPr id="7" name="Slika 6">
            <a:extLst>
              <a:ext uri="{FF2B5EF4-FFF2-40B4-BE49-F238E27FC236}">
                <a16:creationId xmlns:a16="http://schemas.microsoft.com/office/drawing/2014/main" id="{AE512F3E-E163-CB2A-6DB7-925E84B317AC}"/>
              </a:ext>
            </a:extLst>
          </p:cNvPr>
          <p:cNvPicPr>
            <a:picLocks noChangeAspect="1"/>
          </p:cNvPicPr>
          <p:nvPr/>
        </p:nvPicPr>
        <p:blipFill>
          <a:blip r:embed="rId2"/>
          <a:stretch>
            <a:fillRect/>
          </a:stretch>
        </p:blipFill>
        <p:spPr>
          <a:xfrm>
            <a:off x="959719" y="1733650"/>
            <a:ext cx="8232771" cy="2320494"/>
          </a:xfrm>
          <a:prstGeom prst="rect">
            <a:avLst/>
          </a:prstGeom>
        </p:spPr>
      </p:pic>
      <p:cxnSp>
        <p:nvCxnSpPr>
          <p:cNvPr id="5" name="Kolenski povezovalnik 6">
            <a:extLst>
              <a:ext uri="{FF2B5EF4-FFF2-40B4-BE49-F238E27FC236}">
                <a16:creationId xmlns:a16="http://schemas.microsoft.com/office/drawing/2014/main" id="{B7EF3B75-651D-0EE3-60A1-131978C02B78}"/>
              </a:ext>
            </a:extLst>
          </p:cNvPr>
          <p:cNvCxnSpPr/>
          <p:nvPr/>
        </p:nvCxnSpPr>
        <p:spPr>
          <a:xfrm flipV="1">
            <a:off x="245807" y="282795"/>
            <a:ext cx="3736258" cy="2637408"/>
          </a:xfrm>
          <a:prstGeom prst="bentConnector3">
            <a:avLst>
              <a:gd name="adj1" fmla="val 0"/>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Kolenski povezovalnik 7">
            <a:extLst>
              <a:ext uri="{FF2B5EF4-FFF2-40B4-BE49-F238E27FC236}">
                <a16:creationId xmlns:a16="http://schemas.microsoft.com/office/drawing/2014/main" id="{D373E95F-A828-A528-E1B6-8B823E12B2C4}"/>
              </a:ext>
            </a:extLst>
          </p:cNvPr>
          <p:cNvCxnSpPr/>
          <p:nvPr/>
        </p:nvCxnSpPr>
        <p:spPr>
          <a:xfrm flipV="1">
            <a:off x="8514735" y="4197949"/>
            <a:ext cx="3342968" cy="2408904"/>
          </a:xfrm>
          <a:prstGeom prst="bentConnector3">
            <a:avLst>
              <a:gd name="adj1" fmla="val 100294"/>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0" name="Slika 3">
            <a:extLst>
              <a:ext uri="{FF2B5EF4-FFF2-40B4-BE49-F238E27FC236}">
                <a16:creationId xmlns:a16="http://schemas.microsoft.com/office/drawing/2014/main" id="{C35929FF-4C30-E049-C137-421D68DD68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7216" y="6033143"/>
            <a:ext cx="2689861" cy="564319"/>
          </a:xfrm>
          <a:prstGeom prst="rect">
            <a:avLst/>
          </a:prstGeom>
        </p:spPr>
      </p:pic>
      <p:pic>
        <p:nvPicPr>
          <p:cNvPr id="12" name="Picture 11" descr="Logo image name">
            <a:extLst>
              <a:ext uri="{FF2B5EF4-FFF2-40B4-BE49-F238E27FC236}">
                <a16:creationId xmlns:a16="http://schemas.microsoft.com/office/drawing/2014/main" id="{18241B8E-E766-C403-9867-2BF2BC7ACD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529" y="6081245"/>
            <a:ext cx="1050232" cy="516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93019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1A8F70-2B2A-9D1A-91C8-107C3469ACEC}"/>
            </a:ext>
          </a:extLst>
        </p:cNvPr>
        <p:cNvGrpSpPr/>
        <p:nvPr/>
      </p:nvGrpSpPr>
      <p:grpSpPr>
        <a:xfrm>
          <a:off x="0" y="0"/>
          <a:ext cx="0" cy="0"/>
          <a:chOff x="0" y="0"/>
          <a:chExt cx="0" cy="0"/>
        </a:xfrm>
      </p:grpSpPr>
      <p:sp>
        <p:nvSpPr>
          <p:cNvPr id="24" name="Naslov 1">
            <a:extLst>
              <a:ext uri="{FF2B5EF4-FFF2-40B4-BE49-F238E27FC236}">
                <a16:creationId xmlns:a16="http://schemas.microsoft.com/office/drawing/2014/main" id="{AA1AB3C1-EA1A-633E-8AE4-59244BE31B70}"/>
              </a:ext>
            </a:extLst>
          </p:cNvPr>
          <p:cNvSpPr txBox="1">
            <a:spLocks/>
          </p:cNvSpPr>
          <p:nvPr/>
        </p:nvSpPr>
        <p:spPr>
          <a:xfrm>
            <a:off x="865098" y="597491"/>
            <a:ext cx="10515599" cy="96125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l-PL" sz="2800" b="1">
                <a:solidFill>
                  <a:srgbClr val="034EA2"/>
                </a:solidFill>
                <a:effectLst>
                  <a:outerShdw blurRad="38100" dist="38100" dir="2700000" algn="tl">
                    <a:srgbClr val="000000">
                      <a:alpha val="43137"/>
                    </a:srgbClr>
                  </a:outerShdw>
                </a:effectLst>
                <a:latin typeface="+mn-lt"/>
                <a:ea typeface="+mn-ea"/>
                <a:cs typeface="+mn-cs"/>
              </a:rPr>
              <a:t>Cilj politike 4 – socialno</a:t>
            </a:r>
          </a:p>
        </p:txBody>
      </p:sp>
      <p:sp>
        <p:nvSpPr>
          <p:cNvPr id="25" name="Označba mesta vsebine 2">
            <a:extLst>
              <a:ext uri="{FF2B5EF4-FFF2-40B4-BE49-F238E27FC236}">
                <a16:creationId xmlns:a16="http://schemas.microsoft.com/office/drawing/2014/main" id="{09582F8C-CF34-BF77-DA70-AEFB7DB1E079}"/>
              </a:ext>
            </a:extLst>
          </p:cNvPr>
          <p:cNvSpPr txBox="1">
            <a:spLocks/>
          </p:cNvSpPr>
          <p:nvPr/>
        </p:nvSpPr>
        <p:spPr>
          <a:xfrm>
            <a:off x="854242" y="2148867"/>
            <a:ext cx="9666383" cy="40247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sl-SI" sz="2600">
              <a:latin typeface="Republika" panose="02000506040000020004" pitchFamily="2" charset="-18"/>
            </a:endParaRPr>
          </a:p>
        </p:txBody>
      </p:sp>
      <p:sp>
        <p:nvSpPr>
          <p:cNvPr id="2" name="Označba mesta vsebine 2">
            <a:extLst>
              <a:ext uri="{FF2B5EF4-FFF2-40B4-BE49-F238E27FC236}">
                <a16:creationId xmlns:a16="http://schemas.microsoft.com/office/drawing/2014/main" id="{C98177BA-E933-9868-6E2A-FFEBDD4352C1}"/>
              </a:ext>
            </a:extLst>
          </p:cNvPr>
          <p:cNvSpPr txBox="1">
            <a:spLocks/>
          </p:cNvSpPr>
          <p:nvPr/>
        </p:nvSpPr>
        <p:spPr>
          <a:xfrm>
            <a:off x="897374" y="1558748"/>
            <a:ext cx="10429527" cy="445672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sl-SI" sz="2200">
              <a:latin typeface="Republika"/>
            </a:endParaRPr>
          </a:p>
        </p:txBody>
      </p:sp>
      <p:sp>
        <p:nvSpPr>
          <p:cNvPr id="4" name="Označba mesta vsebine 3">
            <a:extLst>
              <a:ext uri="{FF2B5EF4-FFF2-40B4-BE49-F238E27FC236}">
                <a16:creationId xmlns:a16="http://schemas.microsoft.com/office/drawing/2014/main" id="{1F62DE4C-0526-6192-35AD-E74E10B855D0}"/>
              </a:ext>
            </a:extLst>
          </p:cNvPr>
          <p:cNvSpPr>
            <a:spLocks noGrp="1"/>
          </p:cNvSpPr>
          <p:nvPr>
            <p:ph idx="1"/>
          </p:nvPr>
        </p:nvSpPr>
        <p:spPr>
          <a:xfrm>
            <a:off x="838200" y="1670642"/>
            <a:ext cx="10515600" cy="4351338"/>
          </a:xfrm>
        </p:spPr>
        <p:txBody>
          <a:bodyPr>
            <a:normAutofit/>
          </a:bodyPr>
          <a:lstStyle/>
          <a:p>
            <a:pPr marL="0" indent="0">
              <a:spcAft>
                <a:spcPts val="600"/>
              </a:spcAft>
              <a:buNone/>
            </a:pPr>
            <a:endParaRPr lang="sl-SI" sz="2400">
              <a:effectLst>
                <a:outerShdw blurRad="38100" dist="38100" dir="2700000" algn="tl">
                  <a:srgbClr val="000000">
                    <a:alpha val="43137"/>
                  </a:srgbClr>
                </a:outerShdw>
              </a:effectLst>
            </a:endParaRPr>
          </a:p>
          <a:p>
            <a:pPr marL="0" indent="0">
              <a:spcAft>
                <a:spcPts val="600"/>
              </a:spcAft>
              <a:buNone/>
            </a:pPr>
            <a:endParaRPr lang="sl-SI" sz="2400">
              <a:effectLst>
                <a:outerShdw blurRad="38100" dist="38100" dir="2700000" algn="tl">
                  <a:srgbClr val="000000">
                    <a:alpha val="43137"/>
                  </a:srgbClr>
                </a:outerShdw>
              </a:effectLst>
            </a:endParaRPr>
          </a:p>
          <a:p>
            <a:pPr marL="0" indent="0">
              <a:spcAft>
                <a:spcPts val="600"/>
              </a:spcAft>
              <a:buNone/>
            </a:pPr>
            <a:endParaRPr lang="sl-SI" sz="2400">
              <a:effectLst>
                <a:outerShdw blurRad="38100" dist="38100" dir="2700000" algn="tl">
                  <a:srgbClr val="000000">
                    <a:alpha val="43137"/>
                  </a:srgbClr>
                </a:outerShdw>
              </a:effectLst>
            </a:endParaRPr>
          </a:p>
          <a:p>
            <a:pPr marL="0" indent="0">
              <a:spcAft>
                <a:spcPts val="600"/>
              </a:spcAft>
              <a:buNone/>
            </a:pPr>
            <a:endParaRPr lang="sl-SI" sz="2400">
              <a:effectLst>
                <a:outerShdw blurRad="38100" dist="38100" dir="2700000" algn="tl">
                  <a:srgbClr val="000000">
                    <a:alpha val="43137"/>
                  </a:srgbClr>
                </a:outerShdw>
              </a:effectLst>
            </a:endParaRPr>
          </a:p>
          <a:p>
            <a:pPr marL="0" indent="0">
              <a:spcBef>
                <a:spcPts val="600"/>
              </a:spcBef>
              <a:spcAft>
                <a:spcPts val="600"/>
              </a:spcAft>
              <a:buNone/>
            </a:pPr>
            <a:r>
              <a:rPr lang="sl-SI" sz="2400"/>
              <a:t>Kratek opis ukrepov: </a:t>
            </a:r>
          </a:p>
          <a:p>
            <a:pPr marL="285750" indent="-285750">
              <a:spcBef>
                <a:spcPts val="600"/>
              </a:spcBef>
              <a:buFontTx/>
              <a:buChar char="-"/>
            </a:pPr>
            <a:r>
              <a:rPr lang="sl-SI" sz="2400"/>
              <a:t>sofinanciranje cenovno dostopnih in trajnostnih stanovanj preko javnih najemnih in javnih najemnih oskrbovanih stanovanj (podlaga v Zakonu o stanovanjih)</a:t>
            </a:r>
          </a:p>
        </p:txBody>
      </p:sp>
      <p:pic>
        <p:nvPicPr>
          <p:cNvPr id="6" name="Slika 5">
            <a:extLst>
              <a:ext uri="{FF2B5EF4-FFF2-40B4-BE49-F238E27FC236}">
                <a16:creationId xmlns:a16="http://schemas.microsoft.com/office/drawing/2014/main" id="{666D880D-E9C2-0FCD-AEF3-429C16FBD06C}"/>
              </a:ext>
            </a:extLst>
          </p:cNvPr>
          <p:cNvPicPr>
            <a:picLocks noChangeAspect="1"/>
          </p:cNvPicPr>
          <p:nvPr/>
        </p:nvPicPr>
        <p:blipFill>
          <a:blip r:embed="rId2"/>
          <a:stretch>
            <a:fillRect/>
          </a:stretch>
        </p:blipFill>
        <p:spPr>
          <a:xfrm>
            <a:off x="897374" y="1829134"/>
            <a:ext cx="8791194" cy="1333166"/>
          </a:xfrm>
          <a:prstGeom prst="rect">
            <a:avLst/>
          </a:prstGeom>
        </p:spPr>
      </p:pic>
      <p:cxnSp>
        <p:nvCxnSpPr>
          <p:cNvPr id="5" name="Kolenski povezovalnik 6">
            <a:extLst>
              <a:ext uri="{FF2B5EF4-FFF2-40B4-BE49-F238E27FC236}">
                <a16:creationId xmlns:a16="http://schemas.microsoft.com/office/drawing/2014/main" id="{293AA11E-D017-AB53-0872-5D5629920DD5}"/>
              </a:ext>
            </a:extLst>
          </p:cNvPr>
          <p:cNvCxnSpPr/>
          <p:nvPr/>
        </p:nvCxnSpPr>
        <p:spPr>
          <a:xfrm flipV="1">
            <a:off x="245807" y="282795"/>
            <a:ext cx="3736258" cy="2637408"/>
          </a:xfrm>
          <a:prstGeom prst="bentConnector3">
            <a:avLst>
              <a:gd name="adj1" fmla="val 0"/>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Kolenski povezovalnik 7">
            <a:extLst>
              <a:ext uri="{FF2B5EF4-FFF2-40B4-BE49-F238E27FC236}">
                <a16:creationId xmlns:a16="http://schemas.microsoft.com/office/drawing/2014/main" id="{C3C36AA3-60EE-09FD-E229-3B466C2F2349}"/>
              </a:ext>
            </a:extLst>
          </p:cNvPr>
          <p:cNvCxnSpPr/>
          <p:nvPr/>
        </p:nvCxnSpPr>
        <p:spPr>
          <a:xfrm flipV="1">
            <a:off x="8514735" y="4197949"/>
            <a:ext cx="3342968" cy="2408904"/>
          </a:xfrm>
          <a:prstGeom prst="bentConnector3">
            <a:avLst>
              <a:gd name="adj1" fmla="val 100294"/>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0" name="Slika 3">
            <a:extLst>
              <a:ext uri="{FF2B5EF4-FFF2-40B4-BE49-F238E27FC236}">
                <a16:creationId xmlns:a16="http://schemas.microsoft.com/office/drawing/2014/main" id="{4C707A23-22C5-4ED9-6536-DE8389DECD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7216" y="6033143"/>
            <a:ext cx="2689861" cy="564319"/>
          </a:xfrm>
          <a:prstGeom prst="rect">
            <a:avLst/>
          </a:prstGeom>
        </p:spPr>
      </p:pic>
      <p:pic>
        <p:nvPicPr>
          <p:cNvPr id="12" name="Picture 11" descr="Logo image name">
            <a:extLst>
              <a:ext uri="{FF2B5EF4-FFF2-40B4-BE49-F238E27FC236}">
                <a16:creationId xmlns:a16="http://schemas.microsoft.com/office/drawing/2014/main" id="{F7313BA5-1DFF-0C8C-5578-742E104144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529" y="6081245"/>
            <a:ext cx="1050232" cy="516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846662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5069A4-6FEB-2F0C-AEC6-E052C5CCEF95}"/>
            </a:ext>
          </a:extLst>
        </p:cNvPr>
        <p:cNvGrpSpPr/>
        <p:nvPr/>
      </p:nvGrpSpPr>
      <p:grpSpPr>
        <a:xfrm>
          <a:off x="0" y="0"/>
          <a:ext cx="0" cy="0"/>
          <a:chOff x="0" y="0"/>
          <a:chExt cx="0" cy="0"/>
        </a:xfrm>
      </p:grpSpPr>
      <p:sp>
        <p:nvSpPr>
          <p:cNvPr id="24" name="Naslov 1">
            <a:extLst>
              <a:ext uri="{FF2B5EF4-FFF2-40B4-BE49-F238E27FC236}">
                <a16:creationId xmlns:a16="http://schemas.microsoft.com/office/drawing/2014/main" id="{DCFA31D4-42E1-27CE-6FEE-083BAD003E9F}"/>
              </a:ext>
            </a:extLst>
          </p:cNvPr>
          <p:cNvSpPr txBox="1">
            <a:spLocks/>
          </p:cNvSpPr>
          <p:nvPr/>
        </p:nvSpPr>
        <p:spPr>
          <a:xfrm>
            <a:off x="865098" y="597491"/>
            <a:ext cx="10515599" cy="96125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l-PL" sz="2800" b="1">
                <a:solidFill>
                  <a:srgbClr val="034EA2"/>
                </a:solidFill>
                <a:effectLst>
                  <a:outerShdw blurRad="38100" dist="38100" dir="2700000" algn="tl">
                    <a:srgbClr val="000000">
                      <a:alpha val="43137"/>
                    </a:srgbClr>
                  </a:outerShdw>
                </a:effectLst>
                <a:latin typeface="+mn-lt"/>
                <a:ea typeface="+mn-ea"/>
                <a:cs typeface="+mn-cs"/>
              </a:rPr>
              <a:t>Cilj politike 5 – bližje državljanom</a:t>
            </a:r>
          </a:p>
        </p:txBody>
      </p:sp>
      <p:sp>
        <p:nvSpPr>
          <p:cNvPr id="25" name="Označba mesta vsebine 2">
            <a:extLst>
              <a:ext uri="{FF2B5EF4-FFF2-40B4-BE49-F238E27FC236}">
                <a16:creationId xmlns:a16="http://schemas.microsoft.com/office/drawing/2014/main" id="{DB85CC56-C5B1-5A43-4793-2CC3840D082F}"/>
              </a:ext>
            </a:extLst>
          </p:cNvPr>
          <p:cNvSpPr txBox="1">
            <a:spLocks/>
          </p:cNvSpPr>
          <p:nvPr/>
        </p:nvSpPr>
        <p:spPr>
          <a:xfrm>
            <a:off x="854242" y="2148867"/>
            <a:ext cx="9666383" cy="40247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sl-SI" sz="2600">
              <a:latin typeface="Republika" panose="02000506040000020004" pitchFamily="2" charset="-18"/>
            </a:endParaRPr>
          </a:p>
        </p:txBody>
      </p:sp>
      <p:sp>
        <p:nvSpPr>
          <p:cNvPr id="2" name="Označba mesta vsebine 2">
            <a:extLst>
              <a:ext uri="{FF2B5EF4-FFF2-40B4-BE49-F238E27FC236}">
                <a16:creationId xmlns:a16="http://schemas.microsoft.com/office/drawing/2014/main" id="{8F0D4113-B3FD-EA84-D331-6F4244B3A4A9}"/>
              </a:ext>
            </a:extLst>
          </p:cNvPr>
          <p:cNvSpPr txBox="1">
            <a:spLocks/>
          </p:cNvSpPr>
          <p:nvPr/>
        </p:nvSpPr>
        <p:spPr>
          <a:xfrm>
            <a:off x="897374" y="1558748"/>
            <a:ext cx="10429527" cy="445672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sl-SI" sz="2200">
              <a:latin typeface="Republika"/>
            </a:endParaRPr>
          </a:p>
        </p:txBody>
      </p:sp>
      <p:sp>
        <p:nvSpPr>
          <p:cNvPr id="4" name="Označba mesta vsebine 3">
            <a:extLst>
              <a:ext uri="{FF2B5EF4-FFF2-40B4-BE49-F238E27FC236}">
                <a16:creationId xmlns:a16="http://schemas.microsoft.com/office/drawing/2014/main" id="{73C5F0B3-CD4E-E278-491F-D5371EBD5665}"/>
              </a:ext>
            </a:extLst>
          </p:cNvPr>
          <p:cNvSpPr>
            <a:spLocks noGrp="1"/>
          </p:cNvSpPr>
          <p:nvPr>
            <p:ph idx="1"/>
          </p:nvPr>
        </p:nvSpPr>
        <p:spPr>
          <a:xfrm>
            <a:off x="838200" y="1670642"/>
            <a:ext cx="10515600" cy="4351338"/>
          </a:xfrm>
        </p:spPr>
        <p:txBody>
          <a:bodyPr vert="horz" lIns="91440" tIns="45720" rIns="91440" bIns="45720" rtlCol="0" anchor="t">
            <a:normAutofit lnSpcReduction="10000"/>
          </a:bodyPr>
          <a:lstStyle/>
          <a:p>
            <a:pPr marL="0" indent="0">
              <a:spcAft>
                <a:spcPts val="600"/>
              </a:spcAft>
              <a:buNone/>
            </a:pPr>
            <a:r>
              <a:rPr lang="sl-SI" sz="2400"/>
              <a:t>V PEKP se na specifičnem cilju RSO 5.1 kot operacija strateškega pomena izvaja operacija </a:t>
            </a:r>
            <a:r>
              <a:rPr lang="sl-SI" sz="2400" b="1">
                <a:solidFill>
                  <a:srgbClr val="034EA2"/>
                </a:solidFill>
                <a:effectLst>
                  <a:outerShdw blurRad="38100" dist="38100" dir="2700000" algn="tl">
                    <a:srgbClr val="000000">
                      <a:alpha val="43137"/>
                    </a:srgbClr>
                  </a:outerShdw>
                </a:effectLst>
              </a:rPr>
              <a:t>Evropska prestolnica kulture »GO! 2025« </a:t>
            </a:r>
            <a:r>
              <a:rPr lang="sl-SI" sz="2400"/>
              <a:t>na območju Zahodne kohezijske regije. S spremembo PEKP se predlaga vključitev operacije strateškega pomena tudi na območju Vzhodne kohezijske regije in sicer operacije »Center Rotovž«. </a:t>
            </a:r>
          </a:p>
          <a:p>
            <a:pPr marL="0" indent="0">
              <a:spcAft>
                <a:spcPts val="600"/>
              </a:spcAft>
              <a:buNone/>
            </a:pPr>
            <a:r>
              <a:rPr lang="sl-SI" sz="2400" b="1">
                <a:solidFill>
                  <a:srgbClr val="034EA2"/>
                </a:solidFill>
                <a:effectLst>
                  <a:outerShdw blurRad="38100" dist="38100" dir="2700000" algn="tl">
                    <a:srgbClr val="000000">
                      <a:alpha val="43137"/>
                    </a:srgbClr>
                  </a:outerShdw>
                </a:effectLst>
              </a:rPr>
              <a:t>Projekt obnove Centra Rotovž </a:t>
            </a:r>
            <a:r>
              <a:rPr lang="sl-SI" sz="2400"/>
              <a:t>predstavlja operacijo strateškega pomena za Slovenijo, saj celovito rešuje prostorsko, funkcionalno in razvojno problematiko treh osrednjih kulturnih institucij v vzhodni kohezijski regiji – Mariborske knjižnice, Umetnostne galerije Maribor in </a:t>
            </a:r>
            <a:r>
              <a:rPr lang="sl-SI" sz="2400" err="1"/>
              <a:t>Art</a:t>
            </a:r>
            <a:r>
              <a:rPr lang="sl-SI" sz="2400"/>
              <a:t> kina – ter pomembno prispeva k urbani prenovi in oživitvi zgodovinskega jedra drugega največjega slovenskega mesta. </a:t>
            </a:r>
            <a:endParaRPr lang="sl-SI" sz="2400">
              <a:ea typeface="Calibri"/>
              <a:cs typeface="Calibri"/>
            </a:endParaRPr>
          </a:p>
          <a:p>
            <a:pPr marL="0" indent="0">
              <a:spcAft>
                <a:spcPts val="600"/>
              </a:spcAft>
              <a:buNone/>
            </a:pPr>
            <a:r>
              <a:rPr lang="sl-SI" sz="2400"/>
              <a:t>Prerazporeditev sredstev iz PO3, iz projektov, kjer se zaznava počasnejše izvajanje od načrtovanega.</a:t>
            </a:r>
            <a:endParaRPr lang="sl-SI" sz="2400">
              <a:ea typeface="Calibri"/>
              <a:cs typeface="Calibri"/>
            </a:endParaRPr>
          </a:p>
        </p:txBody>
      </p:sp>
      <p:cxnSp>
        <p:nvCxnSpPr>
          <p:cNvPr id="5" name="Kolenski povezovalnik 6">
            <a:extLst>
              <a:ext uri="{FF2B5EF4-FFF2-40B4-BE49-F238E27FC236}">
                <a16:creationId xmlns:a16="http://schemas.microsoft.com/office/drawing/2014/main" id="{65752AE3-27B7-40E3-DDE3-231EA57836B9}"/>
              </a:ext>
            </a:extLst>
          </p:cNvPr>
          <p:cNvCxnSpPr/>
          <p:nvPr/>
        </p:nvCxnSpPr>
        <p:spPr>
          <a:xfrm flipV="1">
            <a:off x="245807" y="282795"/>
            <a:ext cx="3736258" cy="2637408"/>
          </a:xfrm>
          <a:prstGeom prst="bentConnector3">
            <a:avLst>
              <a:gd name="adj1" fmla="val 0"/>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 name="Kolenski povezovalnik 7">
            <a:extLst>
              <a:ext uri="{FF2B5EF4-FFF2-40B4-BE49-F238E27FC236}">
                <a16:creationId xmlns:a16="http://schemas.microsoft.com/office/drawing/2014/main" id="{5FD612A8-28C4-2F09-1A07-C085A718929B}"/>
              </a:ext>
            </a:extLst>
          </p:cNvPr>
          <p:cNvCxnSpPr/>
          <p:nvPr/>
        </p:nvCxnSpPr>
        <p:spPr>
          <a:xfrm flipV="1">
            <a:off x="8514735" y="4197949"/>
            <a:ext cx="3342968" cy="2408904"/>
          </a:xfrm>
          <a:prstGeom prst="bentConnector3">
            <a:avLst>
              <a:gd name="adj1" fmla="val 100294"/>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9" name="Slika 3">
            <a:extLst>
              <a:ext uri="{FF2B5EF4-FFF2-40B4-BE49-F238E27FC236}">
                <a16:creationId xmlns:a16="http://schemas.microsoft.com/office/drawing/2014/main" id="{F2DC45FD-9FD5-328B-7D0D-3785528DACE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7216" y="6033143"/>
            <a:ext cx="2689861" cy="564319"/>
          </a:xfrm>
          <a:prstGeom prst="rect">
            <a:avLst/>
          </a:prstGeom>
        </p:spPr>
      </p:pic>
      <p:pic>
        <p:nvPicPr>
          <p:cNvPr id="11" name="Picture 10" descr="Logo image name">
            <a:extLst>
              <a:ext uri="{FF2B5EF4-FFF2-40B4-BE49-F238E27FC236}">
                <a16:creationId xmlns:a16="http://schemas.microsoft.com/office/drawing/2014/main" id="{448559CF-B3E1-BD88-8A43-F92B9B10B1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29" y="6081245"/>
            <a:ext cx="1050232" cy="516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4109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A0F8F9-F816-5ED8-3AE3-8AFCE44EDA03}"/>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D317210F-E936-F7A4-6522-102555B2DD4A}"/>
              </a:ext>
            </a:extLst>
          </p:cNvPr>
          <p:cNvSpPr>
            <a:spLocks noGrp="1"/>
          </p:cNvSpPr>
          <p:nvPr>
            <p:ph type="title"/>
          </p:nvPr>
        </p:nvSpPr>
        <p:spPr>
          <a:xfrm>
            <a:off x="837789" y="501057"/>
            <a:ext cx="11216005" cy="560984"/>
          </a:xfrm>
        </p:spPr>
        <p:txBody>
          <a:bodyPr/>
          <a:lstStyle/>
          <a:p>
            <a:r>
              <a:rPr lang="sl-SI" sz="2800" b="1">
                <a:solidFill>
                  <a:srgbClr val="034EA2"/>
                </a:solidFill>
                <a:effectLst>
                  <a:outerShdw blurRad="38100" dist="38100" dir="2700000" algn="tl">
                    <a:srgbClr val="000000">
                      <a:alpha val="43137"/>
                    </a:srgbClr>
                  </a:outerShdw>
                </a:effectLst>
                <a:latin typeface="Republika"/>
              </a:rPr>
              <a:t>Napredek pri izvajanju programa CP 1 - ESRR</a:t>
            </a:r>
          </a:p>
        </p:txBody>
      </p:sp>
      <p:sp>
        <p:nvSpPr>
          <p:cNvPr id="3" name="Označba mesta vsebine 2">
            <a:extLst>
              <a:ext uri="{FF2B5EF4-FFF2-40B4-BE49-F238E27FC236}">
                <a16:creationId xmlns:a16="http://schemas.microsoft.com/office/drawing/2014/main" id="{63517774-2209-4D22-B6DE-9D7E6DC622DF}"/>
              </a:ext>
            </a:extLst>
          </p:cNvPr>
          <p:cNvSpPr>
            <a:spLocks noGrp="1"/>
          </p:cNvSpPr>
          <p:nvPr>
            <p:ph idx="1"/>
          </p:nvPr>
        </p:nvSpPr>
        <p:spPr>
          <a:xfrm>
            <a:off x="838200" y="1825625"/>
            <a:ext cx="10515600" cy="4024759"/>
          </a:xfrm>
        </p:spPr>
        <p:txBody>
          <a:bodyPr/>
          <a:lstStyle/>
          <a:p>
            <a:pPr marL="457200" lvl="1" indent="0">
              <a:lnSpc>
                <a:spcPct val="107000"/>
              </a:lnSpc>
              <a:spcAft>
                <a:spcPts val="800"/>
              </a:spcAft>
              <a:buNone/>
            </a:pPr>
            <a:endParaRPr lang="sl-SI" sz="120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lgn="just">
              <a:lnSpc>
                <a:spcPct val="107000"/>
              </a:lnSpc>
              <a:spcAft>
                <a:spcPts val="800"/>
              </a:spcAft>
              <a:buNone/>
            </a:pPr>
            <a:endParaRPr lang="sl-SI" sz="1200">
              <a:effectLst/>
              <a:latin typeface="Calibri" panose="020F0502020204030204" pitchFamily="34" charset="0"/>
              <a:ea typeface="Calibri" panose="020F0502020204030204" pitchFamily="34" charset="0"/>
              <a:cs typeface="Times New Roman" panose="02020603050405020304" pitchFamily="18" charset="0"/>
            </a:endParaRPr>
          </a:p>
          <a:p>
            <a:endParaRPr lang="sl-SI">
              <a:latin typeface="Republika" panose="02000506040000020004" pitchFamily="2" charset="-18"/>
            </a:endParaRPr>
          </a:p>
        </p:txBody>
      </p:sp>
      <p:pic>
        <p:nvPicPr>
          <p:cNvPr id="4" name="Slika 3">
            <a:extLst>
              <a:ext uri="{FF2B5EF4-FFF2-40B4-BE49-F238E27FC236}">
                <a16:creationId xmlns:a16="http://schemas.microsoft.com/office/drawing/2014/main" id="{9DF28405-B3D5-22A7-0F5F-9B08191815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7216" y="6033143"/>
            <a:ext cx="2689861" cy="564319"/>
          </a:xfrm>
          <a:prstGeom prst="rect">
            <a:avLst/>
          </a:prstGeom>
        </p:spPr>
      </p:pic>
      <p:pic>
        <p:nvPicPr>
          <p:cNvPr id="5" name="Picture 4" descr="Logo image name">
            <a:extLst>
              <a:ext uri="{FF2B5EF4-FFF2-40B4-BE49-F238E27FC236}">
                <a16:creationId xmlns:a16="http://schemas.microsoft.com/office/drawing/2014/main" id="{2A68D70B-6824-A942-9A78-5F9F5FE0AE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29" y="6081245"/>
            <a:ext cx="1050232" cy="51621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Kolenski povezovalnik 6">
            <a:extLst>
              <a:ext uri="{FF2B5EF4-FFF2-40B4-BE49-F238E27FC236}">
                <a16:creationId xmlns:a16="http://schemas.microsoft.com/office/drawing/2014/main" id="{98F38551-F347-285F-03A0-9B9C4A6B5202}"/>
              </a:ext>
            </a:extLst>
          </p:cNvPr>
          <p:cNvCxnSpPr/>
          <p:nvPr/>
        </p:nvCxnSpPr>
        <p:spPr>
          <a:xfrm flipV="1">
            <a:off x="245807" y="304566"/>
            <a:ext cx="3736258" cy="2637408"/>
          </a:xfrm>
          <a:prstGeom prst="bentConnector3">
            <a:avLst>
              <a:gd name="adj1" fmla="val 0"/>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Kolenski povezovalnik 7">
            <a:extLst>
              <a:ext uri="{FF2B5EF4-FFF2-40B4-BE49-F238E27FC236}">
                <a16:creationId xmlns:a16="http://schemas.microsoft.com/office/drawing/2014/main" id="{7C370409-9262-114E-D46C-2B63241AC442}"/>
              </a:ext>
            </a:extLst>
          </p:cNvPr>
          <p:cNvCxnSpPr/>
          <p:nvPr/>
        </p:nvCxnSpPr>
        <p:spPr>
          <a:xfrm flipV="1">
            <a:off x="8514735" y="4197949"/>
            <a:ext cx="3342968" cy="2408904"/>
          </a:xfrm>
          <a:prstGeom prst="bentConnector3">
            <a:avLst>
              <a:gd name="adj1" fmla="val 100294"/>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aphicFrame>
        <p:nvGraphicFramePr>
          <p:cNvPr id="13" name="Table 12">
            <a:extLst>
              <a:ext uri="{FF2B5EF4-FFF2-40B4-BE49-F238E27FC236}">
                <a16:creationId xmlns:a16="http://schemas.microsoft.com/office/drawing/2014/main" id="{8B130F7B-03BF-9A29-9C04-CC47AAD4F3FC}"/>
              </a:ext>
            </a:extLst>
          </p:cNvPr>
          <p:cNvGraphicFramePr>
            <a:graphicFrameLocks noGrp="1"/>
          </p:cNvGraphicFramePr>
          <p:nvPr>
            <p:extLst>
              <p:ext uri="{D42A27DB-BD31-4B8C-83A1-F6EECF244321}">
                <p14:modId xmlns:p14="http://schemas.microsoft.com/office/powerpoint/2010/main" val="2845181278"/>
              </p:ext>
            </p:extLst>
          </p:nvPr>
        </p:nvGraphicFramePr>
        <p:xfrm>
          <a:off x="1185333" y="1284111"/>
          <a:ext cx="9702604" cy="4258818"/>
        </p:xfrm>
        <a:graphic>
          <a:graphicData uri="http://schemas.openxmlformats.org/drawingml/2006/table">
            <a:tbl>
              <a:tblPr bandRow="1">
                <a:tableStyleId>{5C22544A-7EE6-4342-B048-85BDC9FD1C3A}</a:tableStyleId>
              </a:tblPr>
              <a:tblGrid>
                <a:gridCol w="1541147">
                  <a:extLst>
                    <a:ext uri="{9D8B030D-6E8A-4147-A177-3AD203B41FA5}">
                      <a16:colId xmlns:a16="http://schemas.microsoft.com/office/drawing/2014/main" val="3812947472"/>
                    </a:ext>
                  </a:extLst>
                </a:gridCol>
                <a:gridCol w="8161457">
                  <a:extLst>
                    <a:ext uri="{9D8B030D-6E8A-4147-A177-3AD203B41FA5}">
                      <a16:colId xmlns:a16="http://schemas.microsoft.com/office/drawing/2014/main" val="981187402"/>
                    </a:ext>
                  </a:extLst>
                </a:gridCol>
              </a:tblGrid>
              <a:tr h="3920489">
                <a:tc>
                  <a:txBody>
                    <a:bodyPr/>
                    <a:lstStyle/>
                    <a:p>
                      <a:pPr fontAlgn="base">
                        <a:lnSpc>
                          <a:spcPts val="2400"/>
                        </a:lnSpc>
                        <a:buNone/>
                      </a:pPr>
                      <a:r>
                        <a:rPr lang="sl-SI" sz="2000" b="0">
                          <a:solidFill>
                            <a:schemeClr val="bg1"/>
                          </a:solidFill>
                          <a:effectLst/>
                          <a:latin typeface="Republika" panose="02000506040000020004"/>
                        </a:rPr>
                        <a:t>TRENUTNO STANJE</a:t>
                      </a:r>
                      <a:endParaRPr lang="sl-SI" b="1">
                        <a:solidFill>
                          <a:schemeClr val="bg1"/>
                        </a:solidFill>
                        <a:effectLst/>
                      </a:endParaRPr>
                    </a:p>
                  </a:txBody>
                  <a:tcPr marL="32252" marR="32252" marT="9525">
                    <a:lnL w="9525"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5">
                        <a:lumMod val="75000"/>
                      </a:schemeClr>
                    </a:solidFill>
                  </a:tcPr>
                </a:tc>
                <a:tc>
                  <a:txBody>
                    <a:bodyPr/>
                    <a:lstStyle/>
                    <a:p>
                      <a:pPr marL="171450" lvl="0" indent="-171450" fontAlgn="base">
                        <a:lnSpc>
                          <a:spcPts val="1425"/>
                        </a:lnSpc>
                        <a:buFont typeface="Arial"/>
                        <a:buChar char="•"/>
                      </a:pPr>
                      <a:r>
                        <a:rPr lang="sl-SI" sz="1200" b="1" dirty="0">
                          <a:solidFill>
                            <a:srgbClr val="000000"/>
                          </a:solidFill>
                          <a:effectLst/>
                          <a:latin typeface="Republika" panose="02000506040000020004"/>
                        </a:rPr>
                        <a:t>RSO1.1</a:t>
                      </a:r>
                      <a:r>
                        <a:rPr lang="sl-SI" sz="1200" b="0" dirty="0">
                          <a:solidFill>
                            <a:srgbClr val="000000"/>
                          </a:solidFill>
                          <a:effectLst/>
                          <a:latin typeface="Republika" panose="02000506040000020004"/>
                        </a:rPr>
                        <a:t> - </a:t>
                      </a:r>
                      <a:r>
                        <a:rPr lang="sl-SI" sz="1200" b="0" i="0" u="none" strike="noStrike" noProof="0" dirty="0">
                          <a:solidFill>
                            <a:srgbClr val="000000"/>
                          </a:solidFill>
                          <a:effectLst/>
                        </a:rPr>
                        <a:t>Skupno je bilo potrjenih in objavljenih sedem javnih razpisov ter en javni poziv za podporo raziskovalno-razvojnim projektom, ki zajemajo ukrepe na področjih strateških razvojno-inovacijskih partnerstev (SRIP), pisarn za prenos znanja, raziskovalno-razvojnih programov TRL 3–6, podpore raziskovalcem na začetku kariere, spodbujanja projektov, ki sodelujejo v IPCEI </a:t>
                      </a:r>
                      <a:r>
                        <a:rPr lang="sl-SI" sz="1200" b="0" i="0" u="none" strike="noStrike" noProof="0" dirty="0" err="1">
                          <a:solidFill>
                            <a:srgbClr val="000000"/>
                          </a:solidFill>
                          <a:effectLst/>
                        </a:rPr>
                        <a:t>EuBatIn</a:t>
                      </a:r>
                      <a:r>
                        <a:rPr lang="sl-SI" sz="1200" b="0" i="0" u="none" strike="noStrike" noProof="0" dirty="0">
                          <a:solidFill>
                            <a:srgbClr val="000000"/>
                          </a:solidFill>
                          <a:effectLst/>
                        </a:rPr>
                        <a:t>, spodbud v okviru pobude Eureka ter nadgradnje aplikativnih projektov ARIS. Odobreno je bilo tudi dopolnilno sofinanciranje mednarodnih projektov ter vzpostavitev raziskovalne infrastrukture.</a:t>
                      </a:r>
                      <a:endParaRPr lang="sl-SI" sz="1200" b="1" dirty="0">
                        <a:solidFill>
                          <a:srgbClr val="FFFFFF"/>
                        </a:solidFill>
                        <a:effectLst/>
                        <a:latin typeface="Calibri"/>
                      </a:endParaRPr>
                    </a:p>
                    <a:p>
                      <a:pPr marL="342900" lvl="0" indent="-342900">
                        <a:lnSpc>
                          <a:spcPts val="1425"/>
                        </a:lnSpc>
                        <a:buFont typeface="Arial"/>
                        <a:buChar char="•"/>
                      </a:pPr>
                      <a:endParaRPr lang="sl-SI" sz="1200" b="0" i="0" u="none" strike="noStrike" noProof="0" dirty="0">
                        <a:solidFill>
                          <a:srgbClr val="000000"/>
                        </a:solidFill>
                        <a:effectLst/>
                      </a:endParaRPr>
                    </a:p>
                    <a:p>
                      <a:pPr marL="0" lvl="0" indent="0">
                        <a:lnSpc>
                          <a:spcPts val="1425"/>
                        </a:lnSpc>
                        <a:buNone/>
                      </a:pPr>
                      <a:r>
                        <a:rPr lang="sl-SI" sz="1200" b="0" i="0" u="none" strike="noStrike" noProof="0" dirty="0">
                          <a:solidFill>
                            <a:srgbClr val="000000"/>
                          </a:solidFill>
                          <a:effectLst/>
                          <a:latin typeface="Calibri"/>
                        </a:rPr>
                        <a:t>Načrtovana je izvedba petih ukrepov, v okviru katerih bodo potekale operacije strateškega pomena. Za vseh pet ukrepov že potekajo pripravljalne aktivnosti, povezane z izdelavo investicijske in projektne dokumentacije, </a:t>
                      </a:r>
                      <a:r>
                        <a:rPr lang="sl-SI" sz="1200" b="0" i="0" u="none" strike="noStrike" noProof="0" dirty="0">
                          <a:solidFill>
                            <a:schemeClr val="tx1"/>
                          </a:solidFill>
                          <a:effectLst/>
                        </a:rPr>
                        <a:t>zaradi česar so pri upravičencih že nastali tudi s tem povezani izdatki. </a:t>
                      </a:r>
                      <a:r>
                        <a:rPr lang="sl-SI" sz="1200" b="0" i="0" u="none" strike="noStrike" noProof="0" dirty="0">
                          <a:solidFill>
                            <a:srgbClr val="000000"/>
                          </a:solidFill>
                          <a:effectLst/>
                          <a:latin typeface="Calibri"/>
                        </a:rPr>
                        <a:t>Organ upravljanja načrtuje potrditev prvih operacij že do konca leta 2025, preostalih pa v letu 2026.</a:t>
                      </a:r>
                      <a:endParaRPr lang="sl-SI" sz="1200" dirty="0"/>
                    </a:p>
                    <a:p>
                      <a:pPr marL="342900" lvl="0" indent="-342900">
                        <a:lnSpc>
                          <a:spcPts val="1425"/>
                        </a:lnSpc>
                        <a:buFont typeface="Arial"/>
                        <a:buChar char="•"/>
                      </a:pPr>
                      <a:endParaRPr lang="sl-SI" sz="1200" b="0" i="0" u="none" strike="noStrike" noProof="0" dirty="0">
                        <a:solidFill>
                          <a:srgbClr val="000000"/>
                        </a:solidFill>
                        <a:effectLst/>
                      </a:endParaRPr>
                    </a:p>
                    <a:p>
                      <a:pPr marL="228600" lvl="0" indent="-228600" fontAlgn="base">
                        <a:lnSpc>
                          <a:spcPts val="1425"/>
                        </a:lnSpc>
                        <a:buFont typeface="Arial"/>
                        <a:buChar char="•"/>
                      </a:pPr>
                      <a:r>
                        <a:rPr lang="sl-SI" sz="1200" b="1" dirty="0">
                          <a:solidFill>
                            <a:srgbClr val="000000"/>
                          </a:solidFill>
                          <a:effectLst/>
                          <a:latin typeface="Republika" panose="02000506040000020004"/>
                        </a:rPr>
                        <a:t>RSO1.2</a:t>
                      </a:r>
                      <a:r>
                        <a:rPr lang="sl-SI" sz="1200" b="0" dirty="0">
                          <a:solidFill>
                            <a:srgbClr val="000000"/>
                          </a:solidFill>
                          <a:effectLst/>
                          <a:latin typeface="Republika" panose="02000506040000020004"/>
                        </a:rPr>
                        <a:t> - </a:t>
                      </a:r>
                      <a:r>
                        <a:rPr lang="sl-SI" sz="1200" b="0" i="0" u="none" strike="noStrike" noProof="0" dirty="0">
                          <a:solidFill>
                            <a:srgbClr val="000000"/>
                          </a:solidFill>
                          <a:effectLst/>
                          <a:latin typeface="Calibri"/>
                        </a:rPr>
                        <a:t>Potrjeni so bili 4 javni razpisi in 9 neposredno potrjenih operacij (51,7 mio EUR prispevka EU).</a:t>
                      </a:r>
                      <a:endParaRPr lang="sl-SI" sz="1200" b="1" dirty="0">
                        <a:solidFill>
                          <a:srgbClr val="FFFFFF"/>
                        </a:solidFill>
                        <a:effectLst/>
                        <a:latin typeface="Calibri"/>
                      </a:endParaRPr>
                    </a:p>
                    <a:p>
                      <a:pPr marL="342900" lvl="0" indent="-342900">
                        <a:lnSpc>
                          <a:spcPts val="1425"/>
                        </a:lnSpc>
                        <a:buFont typeface="Arial"/>
                        <a:buChar char="•"/>
                      </a:pPr>
                      <a:endParaRPr lang="sl-SI" sz="1200" b="0" dirty="0">
                        <a:solidFill>
                          <a:srgbClr val="000000"/>
                        </a:solidFill>
                        <a:effectLst/>
                        <a:highlight>
                          <a:srgbClr val="FFFF00"/>
                        </a:highlight>
                        <a:latin typeface="Arial"/>
                      </a:endParaRPr>
                    </a:p>
                    <a:p>
                      <a:pPr marL="171450" lvl="0" indent="-171450" algn="l" fontAlgn="base">
                        <a:lnSpc>
                          <a:spcPct val="100000"/>
                        </a:lnSpc>
                        <a:spcBef>
                          <a:spcPts val="0"/>
                        </a:spcBef>
                        <a:spcAft>
                          <a:spcPts val="0"/>
                        </a:spcAft>
                        <a:buFont typeface="Arial"/>
                        <a:buChar char="•"/>
                      </a:pPr>
                      <a:r>
                        <a:rPr lang="sl-SI" sz="1200" b="1" dirty="0">
                          <a:solidFill>
                            <a:srgbClr val="000000"/>
                          </a:solidFill>
                          <a:effectLst/>
                          <a:latin typeface="Republika" panose="02000506040000020004"/>
                        </a:rPr>
                        <a:t>RSO1.3</a:t>
                      </a:r>
                      <a:r>
                        <a:rPr lang="sl-SI" sz="1200" b="0" dirty="0">
                          <a:solidFill>
                            <a:srgbClr val="000000"/>
                          </a:solidFill>
                          <a:effectLst/>
                          <a:latin typeface="Republika" panose="02000506040000020004"/>
                        </a:rPr>
                        <a:t> - </a:t>
                      </a:r>
                      <a:r>
                        <a:rPr lang="sl-SI" sz="1200" b="0" i="0" u="none" strike="noStrike" noProof="0" dirty="0">
                          <a:solidFill>
                            <a:srgbClr val="000000"/>
                          </a:solidFill>
                          <a:effectLst/>
                        </a:rPr>
                        <a:t>V okviru razvoja novih storitev podpornega okolja za podjetništvo so bili potrjeni 3 javni razpisi in 17 neposredno potrjenih operacij. Operacije neprekinjeno zagotavljajo različne vrste podpore za mala in srednja podjetja (MSP). Za zagotavljanje neposredne finančne podpore MSP z različnimi vrstami intervencij je bilo potrjenih 5 javnih razpisov in dve neposredno potrjeni operaciji (podpora v obliki vavčerjev za MSP, udeležba na mednarodnih sejmih, mednarodna partnerstva, podpora inovativnim zagonskim podjetjem, socialna ekonomija).</a:t>
                      </a:r>
                      <a:endParaRPr lang="sl-SI" sz="1200" dirty="0"/>
                    </a:p>
                    <a:p>
                      <a:pPr marL="342900" lvl="0" indent="-342900">
                        <a:lnSpc>
                          <a:spcPts val="1425"/>
                        </a:lnSpc>
                        <a:buFont typeface="Arial"/>
                        <a:buChar char="•"/>
                      </a:pPr>
                      <a:endParaRPr lang="sl-SI" sz="1200" b="0" dirty="0">
                        <a:solidFill>
                          <a:srgbClr val="000000"/>
                        </a:solidFill>
                        <a:effectLst/>
                        <a:highlight>
                          <a:srgbClr val="FFFF00"/>
                        </a:highlight>
                        <a:latin typeface="Arial"/>
                      </a:endParaRPr>
                    </a:p>
                    <a:p>
                      <a:pPr marL="342900" lvl="0" indent="-342900" fontAlgn="base">
                        <a:lnSpc>
                          <a:spcPts val="1425"/>
                        </a:lnSpc>
                        <a:buFont typeface="Arial"/>
                        <a:buChar char="•"/>
                      </a:pPr>
                      <a:r>
                        <a:rPr lang="sl-SI" sz="1200" b="1" dirty="0">
                          <a:solidFill>
                            <a:srgbClr val="000000"/>
                          </a:solidFill>
                          <a:effectLst/>
                          <a:latin typeface="Republika" panose="02000506040000020004"/>
                        </a:rPr>
                        <a:t>RSO1.4</a:t>
                      </a:r>
                      <a:r>
                        <a:rPr lang="sl-SI" sz="1200" b="0" dirty="0">
                          <a:solidFill>
                            <a:srgbClr val="000000"/>
                          </a:solidFill>
                          <a:effectLst/>
                          <a:latin typeface="Republika" panose="02000506040000020004"/>
                        </a:rPr>
                        <a:t> - </a:t>
                      </a:r>
                      <a:r>
                        <a:rPr lang="sl-SI" sz="1200" b="0" dirty="0">
                          <a:solidFill>
                            <a:srgbClr val="000000"/>
                          </a:solidFill>
                          <a:effectLst/>
                          <a:latin typeface="Calibri"/>
                        </a:rPr>
                        <a:t>Potrjena je bila 1 neposredno </a:t>
                      </a:r>
                      <a:r>
                        <a:rPr lang="sl-SI" sz="1200" b="0" dirty="0" err="1">
                          <a:solidFill>
                            <a:srgbClr val="000000"/>
                          </a:solidFill>
                          <a:effectLst/>
                          <a:latin typeface="Calibri"/>
                        </a:rPr>
                        <a:t>potjena</a:t>
                      </a:r>
                      <a:r>
                        <a:rPr lang="sl-SI" sz="1200" b="0" dirty="0">
                          <a:solidFill>
                            <a:srgbClr val="000000"/>
                          </a:solidFill>
                          <a:effectLst/>
                          <a:latin typeface="Calibri"/>
                        </a:rPr>
                        <a:t> operacija (KOC 4.0) (10,8 mio EUR EU prispevka).</a:t>
                      </a:r>
                      <a:endParaRPr lang="sl-SI" sz="1200" b="1" dirty="0">
                        <a:solidFill>
                          <a:srgbClr val="FFFFFF"/>
                        </a:solidFill>
                        <a:effectLst/>
                        <a:latin typeface="Calibri"/>
                      </a:endParaRPr>
                    </a:p>
                    <a:p>
                      <a:pPr marL="0" lvl="0" indent="0">
                        <a:lnSpc>
                          <a:spcPts val="1425"/>
                        </a:lnSpc>
                        <a:buNone/>
                      </a:pPr>
                      <a:endParaRPr lang="sl-SI" sz="1200" b="0" dirty="0">
                        <a:solidFill>
                          <a:srgbClr val="000000"/>
                        </a:solidFill>
                        <a:effectLst/>
                        <a:highlight>
                          <a:srgbClr val="FFFF00"/>
                        </a:highlight>
                        <a:latin typeface="Calibri"/>
                      </a:endParaRPr>
                    </a:p>
                    <a:p>
                      <a:pPr marL="342900" lvl="0" indent="-342900" fontAlgn="base">
                        <a:lnSpc>
                          <a:spcPts val="1425"/>
                        </a:lnSpc>
                        <a:buFont typeface="Arial"/>
                        <a:buChar char="•"/>
                      </a:pPr>
                      <a:r>
                        <a:rPr lang="sl-SI" sz="1200" b="1" dirty="0">
                          <a:solidFill>
                            <a:schemeClr val="tx1"/>
                          </a:solidFill>
                          <a:effectLst/>
                          <a:latin typeface="Republika" panose="02000506040000020004"/>
                        </a:rPr>
                        <a:t>RSO1.6 - </a:t>
                      </a:r>
                      <a:r>
                        <a:rPr lang="sl-SI" sz="1200" b="1" dirty="0">
                          <a:solidFill>
                            <a:schemeClr val="tx1"/>
                          </a:solidFill>
                          <a:effectLst/>
                        </a:rPr>
                        <a:t>N</a:t>
                      </a:r>
                      <a:r>
                        <a:rPr lang="sl-SI" sz="1200" b="0" i="0" u="none" strike="noStrike" noProof="0" dirty="0">
                          <a:solidFill>
                            <a:schemeClr val="tx1"/>
                          </a:solidFill>
                          <a:effectLst/>
                        </a:rPr>
                        <a:t>a področju ukrepov STEP se pripravlja javni razpis v višini 60 mio EUR, ki bo objavljen predvidoma v mesecu novembru 2025, prav tako je že v pripravi projekt GIGA-NMR.</a:t>
                      </a:r>
                      <a:endParaRPr lang="sl-SI" sz="1200" b="0" dirty="0">
                        <a:solidFill>
                          <a:schemeClr val="tx1"/>
                        </a:solidFill>
                        <a:effectLst/>
                        <a:latin typeface="Calibri"/>
                      </a:endParaRPr>
                    </a:p>
                  </a:txBody>
                  <a:tcPr marL="144018" marR="360045" marT="72009" marB="7200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9287114"/>
                  </a:ext>
                </a:extLst>
              </a:tr>
            </a:tbl>
          </a:graphicData>
        </a:graphic>
      </p:graphicFrame>
    </p:spTree>
    <p:extLst>
      <p:ext uri="{BB962C8B-B14F-4D97-AF65-F5344CB8AC3E}">
        <p14:creationId xmlns:p14="http://schemas.microsoft.com/office/powerpoint/2010/main" val="24508107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278CAA-8022-0F53-D9EF-6C37B91E6A1B}"/>
            </a:ext>
          </a:extLst>
        </p:cNvPr>
        <p:cNvGrpSpPr/>
        <p:nvPr/>
      </p:nvGrpSpPr>
      <p:grpSpPr>
        <a:xfrm>
          <a:off x="0" y="0"/>
          <a:ext cx="0" cy="0"/>
          <a:chOff x="0" y="0"/>
          <a:chExt cx="0" cy="0"/>
        </a:xfrm>
      </p:grpSpPr>
      <p:sp>
        <p:nvSpPr>
          <p:cNvPr id="24" name="Naslov 1">
            <a:extLst>
              <a:ext uri="{FF2B5EF4-FFF2-40B4-BE49-F238E27FC236}">
                <a16:creationId xmlns:a16="http://schemas.microsoft.com/office/drawing/2014/main" id="{E4F65C6D-C01C-3B0B-7FD1-6776311D8538}"/>
              </a:ext>
            </a:extLst>
          </p:cNvPr>
          <p:cNvSpPr txBox="1">
            <a:spLocks/>
          </p:cNvSpPr>
          <p:nvPr/>
        </p:nvSpPr>
        <p:spPr>
          <a:xfrm>
            <a:off x="865098" y="597491"/>
            <a:ext cx="10515599" cy="96125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l-PL" sz="3600" b="1">
                <a:solidFill>
                  <a:srgbClr val="034EA2"/>
                </a:solidFill>
                <a:effectLst>
                  <a:outerShdw blurRad="38100" dist="38100" dir="2700000" algn="tl">
                    <a:srgbClr val="000000">
                      <a:alpha val="43137"/>
                    </a:srgbClr>
                  </a:outerShdw>
                </a:effectLst>
                <a:latin typeface="+mn-lt"/>
                <a:ea typeface="+mn-ea"/>
                <a:cs typeface="+mn-cs"/>
              </a:rPr>
              <a:t>Cilj politike 6 – Sklad za pravični prehod</a:t>
            </a:r>
          </a:p>
        </p:txBody>
      </p:sp>
      <p:sp>
        <p:nvSpPr>
          <p:cNvPr id="25" name="Označba mesta vsebine 2">
            <a:extLst>
              <a:ext uri="{FF2B5EF4-FFF2-40B4-BE49-F238E27FC236}">
                <a16:creationId xmlns:a16="http://schemas.microsoft.com/office/drawing/2014/main" id="{A0DD53DD-888C-0EAC-3EF5-1A9E5B676740}"/>
              </a:ext>
            </a:extLst>
          </p:cNvPr>
          <p:cNvSpPr txBox="1">
            <a:spLocks/>
          </p:cNvSpPr>
          <p:nvPr/>
        </p:nvSpPr>
        <p:spPr>
          <a:xfrm>
            <a:off x="854242" y="2148867"/>
            <a:ext cx="9666383" cy="40247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sl-SI" sz="2600">
              <a:latin typeface="Republika" panose="02000506040000020004" pitchFamily="2" charset="-18"/>
            </a:endParaRPr>
          </a:p>
        </p:txBody>
      </p:sp>
      <p:sp>
        <p:nvSpPr>
          <p:cNvPr id="2" name="Označba mesta vsebine 2">
            <a:extLst>
              <a:ext uri="{FF2B5EF4-FFF2-40B4-BE49-F238E27FC236}">
                <a16:creationId xmlns:a16="http://schemas.microsoft.com/office/drawing/2014/main" id="{D968F011-9149-B363-C0D2-098061162C0E}"/>
              </a:ext>
            </a:extLst>
          </p:cNvPr>
          <p:cNvSpPr txBox="1">
            <a:spLocks/>
          </p:cNvSpPr>
          <p:nvPr/>
        </p:nvSpPr>
        <p:spPr>
          <a:xfrm>
            <a:off x="897374" y="1558748"/>
            <a:ext cx="10429527" cy="445672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sl-SI" sz="2200">
              <a:latin typeface="Republika"/>
            </a:endParaRPr>
          </a:p>
        </p:txBody>
      </p:sp>
      <p:sp>
        <p:nvSpPr>
          <p:cNvPr id="4" name="Označba mesta vsebine 3">
            <a:extLst>
              <a:ext uri="{FF2B5EF4-FFF2-40B4-BE49-F238E27FC236}">
                <a16:creationId xmlns:a16="http://schemas.microsoft.com/office/drawing/2014/main" id="{F8F3D49B-44D8-6925-6183-26DC29130218}"/>
              </a:ext>
            </a:extLst>
          </p:cNvPr>
          <p:cNvSpPr>
            <a:spLocks noGrp="1"/>
          </p:cNvSpPr>
          <p:nvPr>
            <p:ph idx="1"/>
          </p:nvPr>
        </p:nvSpPr>
        <p:spPr>
          <a:xfrm>
            <a:off x="838200" y="1670642"/>
            <a:ext cx="10515600" cy="4351338"/>
          </a:xfrm>
        </p:spPr>
        <p:txBody>
          <a:bodyPr>
            <a:normAutofit/>
          </a:bodyPr>
          <a:lstStyle/>
          <a:p>
            <a:pPr marL="0" indent="0">
              <a:spcBef>
                <a:spcPts val="0"/>
              </a:spcBef>
              <a:buNone/>
            </a:pPr>
            <a:r>
              <a:rPr lang="sl-SI" sz="2400"/>
              <a:t>Sprememba Uredbe (EU) 2021/1056 med drugim širi področje dejavnosti, ki jih podpira, tudi na področje:</a:t>
            </a:r>
          </a:p>
          <a:p>
            <a:pPr marL="457200" lvl="1" indent="0">
              <a:spcBef>
                <a:spcPts val="0"/>
              </a:spcBef>
              <a:buNone/>
            </a:pPr>
            <a:r>
              <a:rPr lang="sl-SI" sz="2000"/>
              <a:t>- spodbujanje dostopa do cenovno dostopnih in trajnostnih stanovanj ter </a:t>
            </a:r>
          </a:p>
          <a:p>
            <a:pPr marL="457200" lvl="1" indent="0">
              <a:spcBef>
                <a:spcPts val="0"/>
              </a:spcBef>
              <a:buNone/>
            </a:pPr>
            <a:r>
              <a:rPr lang="sl-SI" sz="2000"/>
              <a:t>- podpiranje sistemov za shranjevanje energije, če se prispeva k razogljičenju regionalnega gospodarstva ter vključitvi energije iz obnovljivih virov v omrežje. </a:t>
            </a:r>
          </a:p>
          <a:p>
            <a:pPr marL="0" indent="0">
              <a:spcBef>
                <a:spcPts val="0"/>
              </a:spcBef>
              <a:buNone/>
            </a:pPr>
            <a:endParaRPr lang="sl-SI" sz="2400"/>
          </a:p>
          <a:p>
            <a:pPr marL="0" indent="0">
              <a:spcBef>
                <a:spcPts val="0"/>
              </a:spcBef>
              <a:buNone/>
            </a:pPr>
            <a:r>
              <a:rPr lang="sl-SI" sz="2000" b="1">
                <a:solidFill>
                  <a:srgbClr val="034EA2"/>
                </a:solidFill>
                <a:effectLst>
                  <a:outerShdw blurRad="38100" dist="38100" dir="2700000" algn="tl">
                    <a:srgbClr val="000000">
                      <a:alpha val="43137"/>
                    </a:srgbClr>
                  </a:outerShdw>
                </a:effectLst>
              </a:rPr>
              <a:t>Predlagana spremembe v okviru obstoječe PN10:</a:t>
            </a:r>
          </a:p>
          <a:p>
            <a:pPr lvl="1">
              <a:spcBef>
                <a:spcPts val="0"/>
              </a:spcBef>
            </a:pPr>
            <a:r>
              <a:rPr lang="sl-SI" sz="2000"/>
              <a:t>sredstva v višini </a:t>
            </a:r>
            <a:r>
              <a:rPr lang="sl-SI" sz="2000" b="1">
                <a:solidFill>
                  <a:srgbClr val="034EA2"/>
                </a:solidFill>
                <a:effectLst>
                  <a:outerShdw blurRad="38100" dist="38100" dir="2700000" algn="tl">
                    <a:srgbClr val="000000">
                      <a:alpha val="43137"/>
                    </a:srgbClr>
                  </a:outerShdw>
                </a:effectLst>
              </a:rPr>
              <a:t>6.500.000,00 EUR </a:t>
            </a:r>
            <a:r>
              <a:rPr lang="sl-SI" sz="2000"/>
              <a:t>se nameni za ukrep »cenovno dostopna in trajnostna stanovanja«</a:t>
            </a:r>
          </a:p>
          <a:p>
            <a:pPr lvl="1">
              <a:spcBef>
                <a:spcPts val="0"/>
              </a:spcBef>
            </a:pPr>
            <a:r>
              <a:rPr lang="sl-SI" sz="2000"/>
              <a:t>za ukrep »sistemi za shranjevanje energije« pa se nameni dodatnih </a:t>
            </a:r>
            <a:r>
              <a:rPr lang="sl-SI" sz="2000" b="1">
                <a:solidFill>
                  <a:srgbClr val="034EA2"/>
                </a:solidFill>
                <a:effectLst>
                  <a:outerShdw blurRad="38100" dist="38100" dir="2700000" algn="tl">
                    <a:srgbClr val="000000">
                      <a:alpha val="43137"/>
                    </a:srgbClr>
                  </a:outerShdw>
                </a:effectLst>
              </a:rPr>
              <a:t>9.989.536,33 EUR </a:t>
            </a:r>
            <a:r>
              <a:rPr lang="sl-SI" sz="2000"/>
              <a:t>(skupaj </a:t>
            </a:r>
            <a:r>
              <a:rPr lang="sl-SI" sz="2000" b="1">
                <a:solidFill>
                  <a:srgbClr val="034EA2"/>
                </a:solidFill>
                <a:effectLst>
                  <a:outerShdw blurRad="38100" dist="38100" dir="2700000" algn="tl">
                    <a:srgbClr val="000000">
                      <a:alpha val="43137"/>
                    </a:srgbClr>
                  </a:outerShdw>
                </a:effectLst>
              </a:rPr>
              <a:t>13.539.536,33 EUR</a:t>
            </a:r>
            <a:r>
              <a:rPr lang="sl-SI" sz="2000"/>
              <a:t>) . </a:t>
            </a:r>
          </a:p>
        </p:txBody>
      </p:sp>
      <p:cxnSp>
        <p:nvCxnSpPr>
          <p:cNvPr id="5" name="Kolenski povezovalnik 6">
            <a:extLst>
              <a:ext uri="{FF2B5EF4-FFF2-40B4-BE49-F238E27FC236}">
                <a16:creationId xmlns:a16="http://schemas.microsoft.com/office/drawing/2014/main" id="{789E5306-40ED-9170-4F7A-897DF7CA4E9E}"/>
              </a:ext>
            </a:extLst>
          </p:cNvPr>
          <p:cNvCxnSpPr/>
          <p:nvPr/>
        </p:nvCxnSpPr>
        <p:spPr>
          <a:xfrm flipV="1">
            <a:off x="245807" y="282795"/>
            <a:ext cx="3736258" cy="2637408"/>
          </a:xfrm>
          <a:prstGeom prst="bentConnector3">
            <a:avLst>
              <a:gd name="adj1" fmla="val 0"/>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 name="Kolenski povezovalnik 7">
            <a:extLst>
              <a:ext uri="{FF2B5EF4-FFF2-40B4-BE49-F238E27FC236}">
                <a16:creationId xmlns:a16="http://schemas.microsoft.com/office/drawing/2014/main" id="{E1DD730F-C81C-CF59-F0F5-0BD19D3ADF9B}"/>
              </a:ext>
            </a:extLst>
          </p:cNvPr>
          <p:cNvCxnSpPr/>
          <p:nvPr/>
        </p:nvCxnSpPr>
        <p:spPr>
          <a:xfrm flipV="1">
            <a:off x="8514735" y="4197949"/>
            <a:ext cx="3342968" cy="2408904"/>
          </a:xfrm>
          <a:prstGeom prst="bentConnector3">
            <a:avLst>
              <a:gd name="adj1" fmla="val 100294"/>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9" name="Slika 3">
            <a:extLst>
              <a:ext uri="{FF2B5EF4-FFF2-40B4-BE49-F238E27FC236}">
                <a16:creationId xmlns:a16="http://schemas.microsoft.com/office/drawing/2014/main" id="{AB1BD01C-03DC-6B29-F3CE-49682B1CBC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7216" y="6033143"/>
            <a:ext cx="2689861" cy="564319"/>
          </a:xfrm>
          <a:prstGeom prst="rect">
            <a:avLst/>
          </a:prstGeom>
        </p:spPr>
      </p:pic>
      <p:pic>
        <p:nvPicPr>
          <p:cNvPr id="11" name="Picture 10" descr="Logo image name">
            <a:extLst>
              <a:ext uri="{FF2B5EF4-FFF2-40B4-BE49-F238E27FC236}">
                <a16:creationId xmlns:a16="http://schemas.microsoft.com/office/drawing/2014/main" id="{0D24F490-8E14-53DE-F42A-5660D56148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29" y="6081245"/>
            <a:ext cx="1050232" cy="516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226606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F9C272-A271-F2FD-B394-73093A9B57B9}"/>
            </a:ext>
          </a:extLst>
        </p:cNvPr>
        <p:cNvGrpSpPr/>
        <p:nvPr/>
      </p:nvGrpSpPr>
      <p:grpSpPr>
        <a:xfrm>
          <a:off x="0" y="0"/>
          <a:ext cx="0" cy="0"/>
          <a:chOff x="0" y="0"/>
          <a:chExt cx="0" cy="0"/>
        </a:xfrm>
      </p:grpSpPr>
      <p:sp>
        <p:nvSpPr>
          <p:cNvPr id="24" name="Naslov 1">
            <a:extLst>
              <a:ext uri="{FF2B5EF4-FFF2-40B4-BE49-F238E27FC236}">
                <a16:creationId xmlns:a16="http://schemas.microsoft.com/office/drawing/2014/main" id="{0B2F8004-C0FD-40E9-19BA-631BF7E2C93F}"/>
              </a:ext>
            </a:extLst>
          </p:cNvPr>
          <p:cNvSpPr txBox="1">
            <a:spLocks/>
          </p:cNvSpPr>
          <p:nvPr/>
        </p:nvSpPr>
        <p:spPr>
          <a:xfrm>
            <a:off x="865098" y="597491"/>
            <a:ext cx="10515599" cy="96125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l-PL" sz="3600" b="1">
                <a:solidFill>
                  <a:srgbClr val="034EA2"/>
                </a:solidFill>
                <a:effectLst>
                  <a:outerShdw blurRad="38100" dist="38100" dir="2700000" algn="tl">
                    <a:srgbClr val="000000">
                      <a:alpha val="43137"/>
                    </a:srgbClr>
                  </a:outerShdw>
                </a:effectLst>
                <a:latin typeface="+mn-lt"/>
                <a:ea typeface="+mn-ea"/>
                <a:cs typeface="+mn-cs"/>
              </a:rPr>
              <a:t>Cilj politike 6 – Sklad za pravični prehod</a:t>
            </a:r>
          </a:p>
        </p:txBody>
      </p:sp>
      <p:sp>
        <p:nvSpPr>
          <p:cNvPr id="25" name="Označba mesta vsebine 2">
            <a:extLst>
              <a:ext uri="{FF2B5EF4-FFF2-40B4-BE49-F238E27FC236}">
                <a16:creationId xmlns:a16="http://schemas.microsoft.com/office/drawing/2014/main" id="{E7FEB95D-0824-284A-19D0-FC238D930A14}"/>
              </a:ext>
            </a:extLst>
          </p:cNvPr>
          <p:cNvSpPr txBox="1">
            <a:spLocks/>
          </p:cNvSpPr>
          <p:nvPr/>
        </p:nvSpPr>
        <p:spPr>
          <a:xfrm>
            <a:off x="854242" y="2148867"/>
            <a:ext cx="9666383" cy="40247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sl-SI" sz="2600">
              <a:latin typeface="Republika" panose="02000506040000020004" pitchFamily="2" charset="-18"/>
            </a:endParaRPr>
          </a:p>
        </p:txBody>
      </p:sp>
      <p:sp>
        <p:nvSpPr>
          <p:cNvPr id="2" name="Označba mesta vsebine 2">
            <a:extLst>
              <a:ext uri="{FF2B5EF4-FFF2-40B4-BE49-F238E27FC236}">
                <a16:creationId xmlns:a16="http://schemas.microsoft.com/office/drawing/2014/main" id="{27A98022-7441-645F-5703-AC7027D060C6}"/>
              </a:ext>
            </a:extLst>
          </p:cNvPr>
          <p:cNvSpPr txBox="1">
            <a:spLocks/>
          </p:cNvSpPr>
          <p:nvPr/>
        </p:nvSpPr>
        <p:spPr>
          <a:xfrm>
            <a:off x="897374" y="1558748"/>
            <a:ext cx="10429527" cy="445672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sl-SI" sz="2200">
              <a:latin typeface="Republika"/>
            </a:endParaRPr>
          </a:p>
        </p:txBody>
      </p:sp>
      <p:sp>
        <p:nvSpPr>
          <p:cNvPr id="4" name="Označba mesta vsebine 3">
            <a:extLst>
              <a:ext uri="{FF2B5EF4-FFF2-40B4-BE49-F238E27FC236}">
                <a16:creationId xmlns:a16="http://schemas.microsoft.com/office/drawing/2014/main" id="{80F24A5E-62EB-CD1D-7291-C65E748BAF3A}"/>
              </a:ext>
            </a:extLst>
          </p:cNvPr>
          <p:cNvSpPr>
            <a:spLocks noGrp="1"/>
          </p:cNvSpPr>
          <p:nvPr>
            <p:ph idx="1"/>
          </p:nvPr>
        </p:nvSpPr>
        <p:spPr>
          <a:xfrm>
            <a:off x="838200" y="1670642"/>
            <a:ext cx="10515600" cy="4351338"/>
          </a:xfrm>
        </p:spPr>
        <p:txBody>
          <a:bodyPr>
            <a:normAutofit lnSpcReduction="10000"/>
          </a:bodyPr>
          <a:lstStyle/>
          <a:p>
            <a:pPr marL="0" indent="0">
              <a:spcBef>
                <a:spcPts val="0"/>
              </a:spcBef>
              <a:buNone/>
            </a:pPr>
            <a:r>
              <a:rPr lang="sl-SI" sz="2400" b="1">
                <a:solidFill>
                  <a:srgbClr val="034EA2"/>
                </a:solidFill>
                <a:effectLst>
                  <a:outerShdw blurRad="38100" dist="38100" dir="2700000" algn="tl">
                    <a:srgbClr val="000000">
                      <a:alpha val="43137"/>
                    </a:srgbClr>
                  </a:outerShdw>
                </a:effectLst>
              </a:rPr>
              <a:t>Cenovno dostopna in trajnostna stanovanja:</a:t>
            </a:r>
          </a:p>
          <a:p>
            <a:pPr marL="809625" indent="-809625">
              <a:spcBef>
                <a:spcPts val="0"/>
              </a:spcBef>
              <a:buNone/>
            </a:pPr>
            <a:r>
              <a:rPr lang="sl-SI" sz="2400" b="1">
                <a:solidFill>
                  <a:srgbClr val="034EA2"/>
                </a:solidFill>
                <a:effectLst>
                  <a:outerShdw blurRad="38100" dist="38100" dir="2700000" algn="tl">
                    <a:srgbClr val="000000">
                      <a:alpha val="43137"/>
                    </a:srgbClr>
                  </a:outerShdw>
                </a:effectLst>
              </a:rPr>
              <a:t>SAŠA: </a:t>
            </a:r>
            <a:r>
              <a:rPr lang="sl-SI" sz="2400"/>
              <a:t>odkup oziroma prenos stanovanj Premogovnika Velenje, </a:t>
            </a:r>
            <a:r>
              <a:rPr lang="sl-SI" sz="2400" err="1"/>
              <a:t>d.o.o</a:t>
            </a:r>
            <a:r>
              <a:rPr lang="sl-SI" sz="2400"/>
              <a:t>. in Termoelektrarne Šoštanj za namene zagotavljanja javnih najemnih stanovanj za različne ciljne skupine na Stanovanjski sklad Republike Slovenije - 5 mio EUR.</a:t>
            </a:r>
          </a:p>
          <a:p>
            <a:pPr marL="0" indent="0">
              <a:spcBef>
                <a:spcPts val="0"/>
              </a:spcBef>
              <a:buNone/>
            </a:pPr>
            <a:endParaRPr lang="sl-SI" sz="2400"/>
          </a:p>
          <a:p>
            <a:pPr marL="0" indent="0">
              <a:spcBef>
                <a:spcPts val="0"/>
              </a:spcBef>
              <a:buNone/>
            </a:pPr>
            <a:endParaRPr lang="sl-SI" sz="2400"/>
          </a:p>
          <a:p>
            <a:pPr marL="1076325" indent="-1076325">
              <a:spcBef>
                <a:spcPts val="0"/>
              </a:spcBef>
              <a:buNone/>
            </a:pPr>
            <a:r>
              <a:rPr lang="sl-SI" sz="2400" b="1">
                <a:solidFill>
                  <a:srgbClr val="034EA2"/>
                </a:solidFill>
                <a:effectLst>
                  <a:outerShdw blurRad="38100" dist="38100" dir="2700000" algn="tl">
                    <a:srgbClr val="000000">
                      <a:alpha val="43137"/>
                    </a:srgbClr>
                  </a:outerShdw>
                </a:effectLst>
              </a:rPr>
              <a:t>Zasavje:</a:t>
            </a:r>
            <a:r>
              <a:rPr lang="sl-SI" sz="2400"/>
              <a:t> vzdrževanje in prenova posameznih stanovanjskih enot (v večstanovanjskih stavbah), s ciljem večje funkcionalnosti in ustreznosti glede na spremenjene zahteve uporabnikov ter s tem ohranjanja kvalitete in vrednosti obstoječega fonda javnih najemnih stanovanj, javnih najemnih oskrbovanih stanovanj oz. bivalnih enot, oddanih skladno s 88. členom stanovanjskega zakona- 1,5 mio EUR.</a:t>
            </a:r>
          </a:p>
        </p:txBody>
      </p:sp>
      <p:cxnSp>
        <p:nvCxnSpPr>
          <p:cNvPr id="5" name="Kolenski povezovalnik 6">
            <a:extLst>
              <a:ext uri="{FF2B5EF4-FFF2-40B4-BE49-F238E27FC236}">
                <a16:creationId xmlns:a16="http://schemas.microsoft.com/office/drawing/2014/main" id="{B26F334F-4B57-FC10-2A7C-D2B94B9D6297}"/>
              </a:ext>
            </a:extLst>
          </p:cNvPr>
          <p:cNvCxnSpPr/>
          <p:nvPr/>
        </p:nvCxnSpPr>
        <p:spPr>
          <a:xfrm flipV="1">
            <a:off x="245807" y="282795"/>
            <a:ext cx="3736258" cy="2637408"/>
          </a:xfrm>
          <a:prstGeom prst="bentConnector3">
            <a:avLst>
              <a:gd name="adj1" fmla="val 0"/>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 name="Kolenski povezovalnik 7">
            <a:extLst>
              <a:ext uri="{FF2B5EF4-FFF2-40B4-BE49-F238E27FC236}">
                <a16:creationId xmlns:a16="http://schemas.microsoft.com/office/drawing/2014/main" id="{E1F9597D-CD3D-B3D2-48F2-340B9A39E56D}"/>
              </a:ext>
            </a:extLst>
          </p:cNvPr>
          <p:cNvCxnSpPr/>
          <p:nvPr/>
        </p:nvCxnSpPr>
        <p:spPr>
          <a:xfrm flipV="1">
            <a:off x="8514735" y="4197949"/>
            <a:ext cx="3342968" cy="2408904"/>
          </a:xfrm>
          <a:prstGeom prst="bentConnector3">
            <a:avLst>
              <a:gd name="adj1" fmla="val 100294"/>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9" name="Slika 3">
            <a:extLst>
              <a:ext uri="{FF2B5EF4-FFF2-40B4-BE49-F238E27FC236}">
                <a16:creationId xmlns:a16="http://schemas.microsoft.com/office/drawing/2014/main" id="{FC5D9E37-570F-3B64-524D-B03E391E545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7216" y="6033143"/>
            <a:ext cx="2689861" cy="564319"/>
          </a:xfrm>
          <a:prstGeom prst="rect">
            <a:avLst/>
          </a:prstGeom>
        </p:spPr>
      </p:pic>
      <p:pic>
        <p:nvPicPr>
          <p:cNvPr id="11" name="Picture 10" descr="Logo image name">
            <a:extLst>
              <a:ext uri="{FF2B5EF4-FFF2-40B4-BE49-F238E27FC236}">
                <a16:creationId xmlns:a16="http://schemas.microsoft.com/office/drawing/2014/main" id="{2AE332A9-9425-614A-DBD3-0938A0C671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29" y="6081245"/>
            <a:ext cx="1050232" cy="516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484572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52399" y="220214"/>
            <a:ext cx="11272666" cy="1351587"/>
          </a:xfrm>
        </p:spPr>
        <p:txBody>
          <a:bodyPr>
            <a:normAutofit/>
          </a:bodyPr>
          <a:lstStyle/>
          <a:p>
            <a:r>
              <a:rPr lang="sl-SI" sz="2800" b="1">
                <a:solidFill>
                  <a:srgbClr val="034EA2"/>
                </a:solidFill>
                <a:effectLst>
                  <a:outerShdw blurRad="38100" dist="38100" dir="2700000" algn="tl">
                    <a:srgbClr val="000000">
                      <a:alpha val="43137"/>
                    </a:srgbClr>
                  </a:outerShdw>
                </a:effectLst>
                <a:latin typeface="Republika"/>
              </a:rPr>
              <a:t>Merila za izbor operacij, verzija 3.0</a:t>
            </a:r>
            <a:endParaRPr lang="sl-SI" sz="2800" b="1">
              <a:solidFill>
                <a:srgbClr val="034EA2"/>
              </a:solidFill>
              <a:effectLst>
                <a:outerShdw blurRad="38100" dist="38100" dir="2700000" algn="tl">
                  <a:srgbClr val="000000">
                    <a:alpha val="43137"/>
                  </a:srgbClr>
                </a:outerShdw>
              </a:effectLst>
              <a:highlight>
                <a:srgbClr val="FFFF00"/>
              </a:highlight>
            </a:endParaRPr>
          </a:p>
        </p:txBody>
      </p:sp>
      <p:sp>
        <p:nvSpPr>
          <p:cNvPr id="3" name="Označba mesta vsebine 2"/>
          <p:cNvSpPr>
            <a:spLocks noGrp="1"/>
          </p:cNvSpPr>
          <p:nvPr>
            <p:ph idx="1"/>
          </p:nvPr>
        </p:nvSpPr>
        <p:spPr>
          <a:xfrm>
            <a:off x="838199" y="1292698"/>
            <a:ext cx="11019504" cy="4523815"/>
          </a:xfrm>
        </p:spPr>
        <p:txBody>
          <a:bodyPr vert="horz" lIns="91440" tIns="45720" rIns="91440" bIns="45720" rtlCol="0" anchor="t">
            <a:noAutofit/>
          </a:bodyPr>
          <a:lstStyle/>
          <a:p>
            <a:pPr>
              <a:spcAft>
                <a:spcPts val="800"/>
              </a:spcAft>
            </a:pPr>
            <a:r>
              <a:rPr lang="sl-SI">
                <a:cs typeface="Times New Roman"/>
              </a:rPr>
              <a:t>Posredovane predlagane spremembe Meril za izbor operacij članom </a:t>
            </a:r>
            <a:r>
              <a:rPr lang="sl-SI" err="1">
                <a:cs typeface="Times New Roman"/>
              </a:rPr>
              <a:t>OzS</a:t>
            </a:r>
            <a:r>
              <a:rPr lang="sl-SI">
                <a:cs typeface="Times New Roman"/>
              </a:rPr>
              <a:t> </a:t>
            </a:r>
            <a:r>
              <a:rPr lang="sl-SI" b="1">
                <a:solidFill>
                  <a:schemeClr val="accent1">
                    <a:lumMod val="49000"/>
                  </a:schemeClr>
                </a:solidFill>
                <a:cs typeface="Times New Roman"/>
              </a:rPr>
              <a:t>– 17.11.2025</a:t>
            </a:r>
            <a:endParaRPr lang="sl-SI" b="1">
              <a:solidFill>
                <a:schemeClr val="accent1">
                  <a:lumMod val="49000"/>
                </a:schemeClr>
              </a:solidFill>
              <a:ea typeface="Calibri"/>
              <a:cs typeface="Times New Roman"/>
            </a:endParaRPr>
          </a:p>
          <a:p>
            <a:pPr>
              <a:spcAft>
                <a:spcPts val="800"/>
              </a:spcAft>
            </a:pPr>
            <a:r>
              <a:rPr lang="sl-SI" b="1">
                <a:latin typeface="Calibri"/>
                <a:ea typeface="Calibri"/>
                <a:cs typeface="Calibri"/>
              </a:rPr>
              <a:t>On-line Predstavitev predlaganih sprememb Meril za izbor operacij članom </a:t>
            </a:r>
            <a:r>
              <a:rPr lang="sl-SI" b="1" err="1">
                <a:latin typeface="Calibri"/>
                <a:ea typeface="Calibri"/>
                <a:cs typeface="Calibri"/>
              </a:rPr>
              <a:t>OzS</a:t>
            </a:r>
            <a:r>
              <a:rPr lang="sl-SI" b="1">
                <a:latin typeface="Calibri"/>
                <a:ea typeface="Calibri"/>
                <a:cs typeface="Calibri"/>
              </a:rPr>
              <a:t> – </a:t>
            </a:r>
            <a:r>
              <a:rPr lang="sl-SI" b="1">
                <a:solidFill>
                  <a:schemeClr val="accent1">
                    <a:lumMod val="49000"/>
                  </a:schemeClr>
                </a:solidFill>
                <a:cs typeface="Times New Roman"/>
              </a:rPr>
              <a:t>21.11.2025</a:t>
            </a:r>
            <a:endParaRPr lang="sl-SI" b="1">
              <a:solidFill>
                <a:schemeClr val="accent1">
                  <a:lumMod val="49000"/>
                </a:schemeClr>
              </a:solidFill>
              <a:ea typeface="Calibri"/>
              <a:cs typeface="Times New Roman"/>
            </a:endParaRPr>
          </a:p>
          <a:p>
            <a:pPr>
              <a:spcAft>
                <a:spcPts val="800"/>
              </a:spcAft>
            </a:pPr>
            <a:r>
              <a:rPr lang="sl-SI" b="1">
                <a:latin typeface="Calibri"/>
                <a:ea typeface="Calibri"/>
                <a:cs typeface="Times New Roman"/>
              </a:rPr>
              <a:t>Glavne razprave na predstavitvi</a:t>
            </a:r>
            <a:endParaRPr lang="sl-SI" b="1">
              <a:latin typeface="Calibri"/>
              <a:ea typeface="Calibri"/>
              <a:cs typeface="Times New Roman" panose="02020603050405020304" pitchFamily="18" charset="0"/>
            </a:endParaRPr>
          </a:p>
          <a:p>
            <a:pPr lvl="1">
              <a:spcAft>
                <a:spcPts val="800"/>
              </a:spcAft>
            </a:pPr>
            <a:r>
              <a:rPr lang="sl-SI" sz="2800" b="1">
                <a:solidFill>
                  <a:schemeClr val="accent1">
                    <a:lumMod val="49000"/>
                  </a:schemeClr>
                </a:solidFill>
                <a:cs typeface="Times New Roman"/>
              </a:rPr>
              <a:t>Predstavitev administrativnih sprememb Meril za izbor operacij</a:t>
            </a:r>
          </a:p>
          <a:p>
            <a:pPr lvl="1">
              <a:spcAft>
                <a:spcPts val="800"/>
              </a:spcAft>
            </a:pPr>
            <a:r>
              <a:rPr lang="sl-SI" sz="2800" b="1">
                <a:solidFill>
                  <a:schemeClr val="accent1">
                    <a:lumMod val="49000"/>
                  </a:schemeClr>
                </a:solidFill>
                <a:cs typeface="Times New Roman"/>
              </a:rPr>
              <a:t>Predstavitev novih SC</a:t>
            </a:r>
          </a:p>
          <a:p>
            <a:pPr>
              <a:spcAft>
                <a:spcPts val="800"/>
              </a:spcAft>
            </a:pPr>
            <a:r>
              <a:rPr lang="sl-SI" b="1">
                <a:latin typeface="Calibri"/>
                <a:ea typeface="Calibri"/>
                <a:cs typeface="Times New Roman"/>
              </a:rPr>
              <a:t>Pisne pobude oz. predloge naknadno niso bile podane</a:t>
            </a:r>
            <a:endParaRPr lang="sl-SI" b="1">
              <a:latin typeface="Calibri"/>
              <a:ea typeface="Calibri"/>
              <a:cs typeface="Times New Roman" panose="02020603050405020304" pitchFamily="18" charset="0"/>
            </a:endParaRPr>
          </a:p>
        </p:txBody>
      </p:sp>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7216" y="6033143"/>
            <a:ext cx="2689861" cy="564319"/>
          </a:xfrm>
          <a:prstGeom prst="rect">
            <a:avLst/>
          </a:prstGeom>
        </p:spPr>
      </p:pic>
      <p:pic>
        <p:nvPicPr>
          <p:cNvPr id="5" name="Picture 4" descr="Logo image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29" y="6081245"/>
            <a:ext cx="1050232" cy="51621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Kolenski povezovalnik 6"/>
          <p:cNvCxnSpPr/>
          <p:nvPr/>
        </p:nvCxnSpPr>
        <p:spPr>
          <a:xfrm flipV="1">
            <a:off x="506863" y="219899"/>
            <a:ext cx="3736258" cy="2637408"/>
          </a:xfrm>
          <a:prstGeom prst="bentConnector3">
            <a:avLst>
              <a:gd name="adj1" fmla="val 0"/>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Kolenski povezovalnik 7"/>
          <p:cNvCxnSpPr/>
          <p:nvPr/>
        </p:nvCxnSpPr>
        <p:spPr>
          <a:xfrm flipV="1">
            <a:off x="8514735" y="4197949"/>
            <a:ext cx="3342968" cy="2408904"/>
          </a:xfrm>
          <a:prstGeom prst="bentConnector3">
            <a:avLst>
              <a:gd name="adj1" fmla="val 100294"/>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894305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408111-06D3-7A54-DF2F-EFA95D6E07C2}"/>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B8C9B8CF-DB33-CB5E-387F-42479B9ED0FF}"/>
              </a:ext>
            </a:extLst>
          </p:cNvPr>
          <p:cNvSpPr>
            <a:spLocks noGrp="1"/>
          </p:cNvSpPr>
          <p:nvPr>
            <p:ph type="title"/>
          </p:nvPr>
        </p:nvSpPr>
        <p:spPr>
          <a:xfrm>
            <a:off x="838289" y="424825"/>
            <a:ext cx="11343220" cy="674255"/>
          </a:xfrm>
        </p:spPr>
        <p:txBody>
          <a:bodyPr>
            <a:normAutofit/>
          </a:bodyPr>
          <a:lstStyle/>
          <a:p>
            <a:r>
              <a:rPr lang="sl-SI" sz="2800" b="1">
                <a:solidFill>
                  <a:srgbClr val="034EA2"/>
                </a:solidFill>
                <a:effectLst>
                  <a:outerShdw blurRad="38100" dist="38100" dir="2700000" algn="tl">
                    <a:srgbClr val="000000">
                      <a:alpha val="43137"/>
                    </a:srgbClr>
                  </a:outerShdw>
                </a:effectLst>
                <a:latin typeface="Republika"/>
              </a:rPr>
              <a:t>Merila za izbor operacij, verzija 3.0</a:t>
            </a:r>
            <a:endParaRPr lang="sl-SI" sz="2800" b="1">
              <a:solidFill>
                <a:srgbClr val="034EA2"/>
              </a:solidFill>
              <a:effectLst>
                <a:outerShdw blurRad="38100" dist="38100" dir="2700000" algn="tl">
                  <a:srgbClr val="000000">
                    <a:alpha val="43137"/>
                  </a:srgbClr>
                </a:outerShdw>
              </a:effectLst>
              <a:highlight>
                <a:srgbClr val="FFFF00"/>
              </a:highlight>
            </a:endParaRPr>
          </a:p>
        </p:txBody>
      </p:sp>
      <p:sp>
        <p:nvSpPr>
          <p:cNvPr id="3" name="Označba mesta vsebine 2">
            <a:extLst>
              <a:ext uri="{FF2B5EF4-FFF2-40B4-BE49-F238E27FC236}">
                <a16:creationId xmlns:a16="http://schemas.microsoft.com/office/drawing/2014/main" id="{8C70612B-E4C2-E892-0F2F-10A9CB955CF2}"/>
              </a:ext>
            </a:extLst>
          </p:cNvPr>
          <p:cNvSpPr>
            <a:spLocks noGrp="1"/>
          </p:cNvSpPr>
          <p:nvPr>
            <p:ph idx="1"/>
          </p:nvPr>
        </p:nvSpPr>
        <p:spPr>
          <a:xfrm>
            <a:off x="838199" y="1292698"/>
            <a:ext cx="11019504" cy="4523815"/>
          </a:xfrm>
        </p:spPr>
        <p:txBody>
          <a:bodyPr vert="horz" lIns="91440" tIns="45720" rIns="91440" bIns="45720" rtlCol="0" anchor="t">
            <a:noAutofit/>
          </a:bodyPr>
          <a:lstStyle/>
          <a:p>
            <a:pPr>
              <a:spcAft>
                <a:spcPts val="800"/>
              </a:spcAft>
            </a:pPr>
            <a:r>
              <a:rPr lang="sl-SI" sz="2400" b="1">
                <a:solidFill>
                  <a:srgbClr val="034EA2"/>
                </a:solidFill>
                <a:effectLst>
                  <a:outerShdw blurRad="38100" dist="38100" dir="2700000" algn="tl">
                    <a:srgbClr val="000000">
                      <a:alpha val="43137"/>
                    </a:srgbClr>
                  </a:outerShdw>
                </a:effectLst>
                <a:latin typeface="Republika"/>
                <a:ea typeface="+mj-ea"/>
                <a:cs typeface="+mj-cs"/>
              </a:rPr>
              <a:t>CP2 – nova PN12 – Energetski prehod</a:t>
            </a:r>
          </a:p>
          <a:p>
            <a:pPr>
              <a:spcAft>
                <a:spcPts val="800"/>
              </a:spcAft>
            </a:pPr>
            <a:r>
              <a:rPr lang="sl-SI" sz="2400" b="1">
                <a:solidFill>
                  <a:srgbClr val="034EA2"/>
                </a:solidFill>
                <a:effectLst>
                  <a:outerShdw blurRad="38100" dist="38100" dir="2700000" algn="tl">
                    <a:srgbClr val="000000">
                      <a:alpha val="43137"/>
                    </a:srgbClr>
                  </a:outerShdw>
                </a:effectLst>
                <a:latin typeface="Republika"/>
                <a:ea typeface="+mj-ea"/>
                <a:cs typeface="+mj-cs"/>
              </a:rPr>
              <a:t>Nov SC RSO 2.12. - SC Spodbujanje energetskih povezovalnih daljnovodov in z njimi povezane infrastrukture za prenos, distribucijo, shranjevanje in podporo ter zaščita kritične energetske infrastrukture in vzpostavitev polnilne infrastrukture</a:t>
            </a:r>
          </a:p>
          <a:p>
            <a:pPr lvl="1"/>
            <a:r>
              <a:rPr lang="sl-SI" sz="1800" b="1">
                <a:effectLst>
                  <a:outerShdw blurRad="38100" dist="38100" dir="2700000" algn="tl">
                    <a:srgbClr val="000000">
                      <a:alpha val="43137"/>
                    </a:srgbClr>
                  </a:outerShdw>
                </a:effectLst>
                <a:latin typeface="Republika"/>
                <a:ea typeface="Calibri"/>
                <a:cs typeface="Calibri"/>
              </a:rPr>
              <a:t>Spodbujanje naložb v pametna elektroenergetska omrežja, ki bodo omogočala učinkovito obvladovanje proizvodnje, prenosa in distribucije energije, distribucije in porabe energije iz OVE ter hitrejše vključevanje tehnologij za shranjevanje električne energije.</a:t>
            </a:r>
          </a:p>
          <a:p>
            <a:pPr lvl="1"/>
            <a:r>
              <a:rPr lang="sl-SI" sz="1800" b="1">
                <a:effectLst>
                  <a:outerShdw blurRad="38100" dist="38100" dir="2700000" algn="tl">
                    <a:srgbClr val="000000">
                      <a:alpha val="43137"/>
                    </a:srgbClr>
                  </a:outerShdw>
                </a:effectLst>
                <a:latin typeface="Republika"/>
                <a:ea typeface="Calibri"/>
                <a:cs typeface="Calibri"/>
              </a:rPr>
              <a:t>Razvoj in širitev elektroenergetskih omrežij, ki bodo omogočala enostavno integracijo različnih virov energije in povečanje fleksibilnosti v zagotavljanju energetske oskrbe.</a:t>
            </a:r>
            <a:endParaRPr lang="sl-SI"/>
          </a:p>
          <a:p>
            <a:pPr lvl="1">
              <a:lnSpc>
                <a:spcPct val="100000"/>
              </a:lnSpc>
              <a:spcAft>
                <a:spcPts val="800"/>
              </a:spcAft>
            </a:pPr>
            <a:r>
              <a:rPr lang="sl-SI" sz="1800" b="1">
                <a:effectLst>
                  <a:outerShdw blurRad="38100" dist="38100" dir="2700000" algn="tl">
                    <a:srgbClr val="000000">
                      <a:alpha val="43137"/>
                    </a:srgbClr>
                  </a:outerShdw>
                </a:effectLst>
                <a:latin typeface="Republika"/>
                <a:ea typeface="Calibri"/>
                <a:cs typeface="Calibri"/>
              </a:rPr>
              <a:t>Zastopanost ustreznih meril za ocenjevanje:</a:t>
            </a:r>
          </a:p>
          <a:p>
            <a:pPr marL="1143000">
              <a:lnSpc>
                <a:spcPct val="100000"/>
              </a:lnSpc>
            </a:pPr>
            <a:r>
              <a:rPr lang="sl-SI" sz="1800" b="1">
                <a:effectLst>
                  <a:outerShdw blurRad="38100" dist="38100" dir="2700000" algn="tl">
                    <a:srgbClr val="000000">
                      <a:alpha val="43137"/>
                    </a:srgbClr>
                  </a:outerShdw>
                </a:effectLst>
                <a:latin typeface="Republika"/>
                <a:ea typeface="Calibri"/>
                <a:cs typeface="Calibri"/>
              </a:rPr>
              <a:t>prispevek k doseganju nacionalnih ciljev na področju elektroenergetskega omrežja v skladu z NEPN,</a:t>
            </a:r>
          </a:p>
          <a:p>
            <a:pPr lvl="2"/>
            <a:r>
              <a:rPr lang="sl-SI" sz="1800" b="1">
                <a:effectLst>
                  <a:outerShdw blurRad="38100" dist="38100" dir="2700000" algn="tl">
                    <a:srgbClr val="000000">
                      <a:alpha val="43137"/>
                    </a:srgbClr>
                  </a:outerShdw>
                </a:effectLst>
                <a:latin typeface="Republika"/>
                <a:ea typeface="Calibri"/>
                <a:cs typeface="Calibri"/>
              </a:rPr>
              <a:t>prispevek k izboljšanju lastnosti in funkcionalnosti v elektroenergetskem omrežju:</a:t>
            </a:r>
          </a:p>
          <a:p>
            <a:pPr lvl="2">
              <a:spcAft>
                <a:spcPts val="800"/>
              </a:spcAft>
              <a:buFont typeface="Wingdings" panose="020B0604020202020204" pitchFamily="34" charset="0"/>
              <a:buChar char="§"/>
            </a:pPr>
            <a:endParaRPr lang="sl-SI" sz="1600">
              <a:solidFill>
                <a:srgbClr val="000000"/>
              </a:solidFill>
              <a:effectLst>
                <a:outerShdw blurRad="38100" dist="38100" dir="2700000" algn="tl">
                  <a:srgbClr val="000000">
                    <a:alpha val="43137"/>
                  </a:srgbClr>
                </a:outerShdw>
              </a:effectLst>
              <a:latin typeface="Calibri"/>
              <a:ea typeface="Calibri"/>
              <a:cs typeface="Calibri"/>
            </a:endParaRPr>
          </a:p>
        </p:txBody>
      </p:sp>
      <p:pic>
        <p:nvPicPr>
          <p:cNvPr id="4" name="Slika 3">
            <a:extLst>
              <a:ext uri="{FF2B5EF4-FFF2-40B4-BE49-F238E27FC236}">
                <a16:creationId xmlns:a16="http://schemas.microsoft.com/office/drawing/2014/main" id="{13D884EA-81E0-B7DE-41C2-EEDF476D23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7216" y="6033143"/>
            <a:ext cx="2689861" cy="564319"/>
          </a:xfrm>
          <a:prstGeom prst="rect">
            <a:avLst/>
          </a:prstGeom>
        </p:spPr>
      </p:pic>
      <p:pic>
        <p:nvPicPr>
          <p:cNvPr id="5" name="Picture 4" descr="Logo image name">
            <a:extLst>
              <a:ext uri="{FF2B5EF4-FFF2-40B4-BE49-F238E27FC236}">
                <a16:creationId xmlns:a16="http://schemas.microsoft.com/office/drawing/2014/main" id="{F2275874-15D6-E194-CDFF-EDBF538780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29" y="6081245"/>
            <a:ext cx="1050232" cy="51621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Kolenski povezovalnik 6">
            <a:extLst>
              <a:ext uri="{FF2B5EF4-FFF2-40B4-BE49-F238E27FC236}">
                <a16:creationId xmlns:a16="http://schemas.microsoft.com/office/drawing/2014/main" id="{A39EB94E-E1AB-4801-60EA-4D5BA67698DF}"/>
              </a:ext>
            </a:extLst>
          </p:cNvPr>
          <p:cNvCxnSpPr/>
          <p:nvPr/>
        </p:nvCxnSpPr>
        <p:spPr>
          <a:xfrm flipV="1">
            <a:off x="506863" y="219899"/>
            <a:ext cx="3736258" cy="2637408"/>
          </a:xfrm>
          <a:prstGeom prst="bentConnector3">
            <a:avLst>
              <a:gd name="adj1" fmla="val 0"/>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Kolenski povezovalnik 7">
            <a:extLst>
              <a:ext uri="{FF2B5EF4-FFF2-40B4-BE49-F238E27FC236}">
                <a16:creationId xmlns:a16="http://schemas.microsoft.com/office/drawing/2014/main" id="{FBB1D569-3AE5-E2B5-D97B-13896F779964}"/>
              </a:ext>
            </a:extLst>
          </p:cNvPr>
          <p:cNvCxnSpPr/>
          <p:nvPr/>
        </p:nvCxnSpPr>
        <p:spPr>
          <a:xfrm flipV="1">
            <a:off x="8514735" y="4197949"/>
            <a:ext cx="3342968" cy="2408904"/>
          </a:xfrm>
          <a:prstGeom prst="bentConnector3">
            <a:avLst>
              <a:gd name="adj1" fmla="val 100294"/>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932992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10250D-EC22-3824-548D-5DF5AAA6C04F}"/>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CA4D9148-A8FC-1EB5-7922-99AA1DD3653E}"/>
              </a:ext>
            </a:extLst>
          </p:cNvPr>
          <p:cNvSpPr>
            <a:spLocks noGrp="1"/>
          </p:cNvSpPr>
          <p:nvPr>
            <p:ph type="title"/>
          </p:nvPr>
        </p:nvSpPr>
        <p:spPr>
          <a:xfrm>
            <a:off x="838289" y="424825"/>
            <a:ext cx="11343220" cy="674255"/>
          </a:xfrm>
        </p:spPr>
        <p:txBody>
          <a:bodyPr>
            <a:normAutofit/>
          </a:bodyPr>
          <a:lstStyle/>
          <a:p>
            <a:r>
              <a:rPr lang="sl-SI" sz="2800" b="1">
                <a:solidFill>
                  <a:srgbClr val="034EA2"/>
                </a:solidFill>
                <a:effectLst>
                  <a:outerShdw blurRad="38100" dist="38100" dir="2700000" algn="tl">
                    <a:srgbClr val="000000">
                      <a:alpha val="43137"/>
                    </a:srgbClr>
                  </a:outerShdw>
                </a:effectLst>
                <a:latin typeface="Republika"/>
              </a:rPr>
              <a:t>Merila za izbor operacij, verzija 3.0</a:t>
            </a:r>
            <a:endParaRPr lang="sl-SI" sz="2800" b="1">
              <a:solidFill>
                <a:srgbClr val="034EA2"/>
              </a:solidFill>
              <a:effectLst>
                <a:outerShdw blurRad="38100" dist="38100" dir="2700000" algn="tl">
                  <a:srgbClr val="000000">
                    <a:alpha val="43137"/>
                  </a:srgbClr>
                </a:outerShdw>
              </a:effectLst>
              <a:highlight>
                <a:srgbClr val="FFFF00"/>
              </a:highlight>
            </a:endParaRPr>
          </a:p>
        </p:txBody>
      </p:sp>
      <p:sp>
        <p:nvSpPr>
          <p:cNvPr id="3" name="Označba mesta vsebine 2">
            <a:extLst>
              <a:ext uri="{FF2B5EF4-FFF2-40B4-BE49-F238E27FC236}">
                <a16:creationId xmlns:a16="http://schemas.microsoft.com/office/drawing/2014/main" id="{E765B42A-AAF2-875D-2A5A-992F77BAC7F2}"/>
              </a:ext>
            </a:extLst>
          </p:cNvPr>
          <p:cNvSpPr>
            <a:spLocks noGrp="1"/>
          </p:cNvSpPr>
          <p:nvPr>
            <p:ph idx="1"/>
          </p:nvPr>
        </p:nvSpPr>
        <p:spPr>
          <a:xfrm>
            <a:off x="838199" y="1292698"/>
            <a:ext cx="11019504" cy="4523815"/>
          </a:xfrm>
        </p:spPr>
        <p:txBody>
          <a:bodyPr vert="horz" lIns="91440" tIns="45720" rIns="91440" bIns="45720" rtlCol="0" anchor="t">
            <a:noAutofit/>
          </a:bodyPr>
          <a:lstStyle/>
          <a:p>
            <a:pPr>
              <a:spcAft>
                <a:spcPts val="800"/>
              </a:spcAft>
            </a:pPr>
            <a:r>
              <a:rPr lang="sl-SI" sz="2400" b="1">
                <a:solidFill>
                  <a:srgbClr val="034EA2"/>
                </a:solidFill>
                <a:effectLst>
                  <a:outerShdw blurRad="38100" dist="38100" dir="2700000" algn="tl">
                    <a:srgbClr val="000000">
                      <a:alpha val="43137"/>
                    </a:srgbClr>
                  </a:outerShdw>
                </a:effectLst>
                <a:latin typeface="Republika"/>
                <a:ea typeface="+mj-ea"/>
                <a:cs typeface="+mj-cs"/>
              </a:rPr>
              <a:t>CP3 – nova PN13 – Dvojna raba</a:t>
            </a:r>
          </a:p>
          <a:p>
            <a:pPr>
              <a:spcAft>
                <a:spcPts val="800"/>
              </a:spcAft>
            </a:pPr>
            <a:r>
              <a:rPr lang="sl-SI" sz="2400" b="1">
                <a:solidFill>
                  <a:srgbClr val="034EA2"/>
                </a:solidFill>
                <a:effectLst>
                  <a:outerShdw blurRad="38100" dist="38100" dir="2700000" algn="tl">
                    <a:srgbClr val="000000">
                      <a:alpha val="43137"/>
                    </a:srgbClr>
                  </a:outerShdw>
                </a:effectLst>
                <a:latin typeface="Republika"/>
                <a:ea typeface="+mj-ea"/>
                <a:cs typeface="+mj-cs"/>
              </a:rPr>
              <a:t>Nov SC RSO 3.2. - SC Razvoj odporne obrambne infrastrukture, pri čemer ima prednost infrastruktura z dvojno rabo, tudi za spodbujanje vojaške mobilnosti v Uniji in krepitev civilne pripravljenosti</a:t>
            </a:r>
          </a:p>
          <a:p>
            <a:r>
              <a:rPr lang="sl-SI" sz="1800" b="1">
                <a:effectLst>
                  <a:outerShdw blurRad="38100" dist="38100" dir="2700000" algn="tl">
                    <a:srgbClr val="000000">
                      <a:alpha val="43137"/>
                    </a:srgbClr>
                  </a:outerShdw>
                </a:effectLst>
                <a:latin typeface="Republika"/>
                <a:ea typeface="Calibri"/>
                <a:cs typeface="Calibri"/>
              </a:rPr>
              <a:t>Znotraj posameznih vrst ukrepov so predvidena posamična merila za </a:t>
            </a:r>
            <a:r>
              <a:rPr lang="sl-SI" sz="1800" b="1" err="1">
                <a:effectLst>
                  <a:outerShdw blurRad="38100" dist="38100" dir="2700000" algn="tl">
                    <a:srgbClr val="000000">
                      <a:alpha val="43137"/>
                    </a:srgbClr>
                  </a:outerShdw>
                </a:effectLst>
                <a:latin typeface="Republika"/>
                <a:ea typeface="Calibri"/>
                <a:cs typeface="Calibri"/>
              </a:rPr>
              <a:t>ocnjevanje</a:t>
            </a:r>
            <a:r>
              <a:rPr lang="sl-SI" sz="1800" b="1">
                <a:effectLst>
                  <a:outerShdw blurRad="38100" dist="38100" dir="2700000" algn="tl">
                    <a:srgbClr val="000000">
                      <a:alpha val="43137"/>
                    </a:srgbClr>
                  </a:outerShdw>
                </a:effectLst>
                <a:latin typeface="Republika"/>
                <a:ea typeface="Calibri"/>
                <a:cs typeface="Calibri"/>
              </a:rPr>
              <a:t>. Vrste ukrepov, ki jim je namenjena podpora, in njihovega pričakovanega prispevka  k specifičnim ciljem so:</a:t>
            </a:r>
          </a:p>
          <a:p>
            <a:pPr lvl="1"/>
            <a:r>
              <a:rPr lang="sl-SI" sz="1800" b="1">
                <a:effectLst>
                  <a:outerShdw blurRad="38100" dist="38100" dir="2700000" algn="tl">
                    <a:srgbClr val="000000">
                      <a:alpha val="43137"/>
                    </a:srgbClr>
                  </a:outerShdw>
                </a:effectLst>
                <a:latin typeface="Republika"/>
                <a:ea typeface="Calibri"/>
                <a:cs typeface="Calibri"/>
              </a:rPr>
              <a:t>(1)  Zagotavljanje zdravstvene infrastrukture za dvojno rabo,</a:t>
            </a:r>
            <a:endParaRPr lang="sl-SI"/>
          </a:p>
          <a:p>
            <a:pPr lvl="1"/>
            <a:r>
              <a:rPr lang="sl-SI" sz="1800" b="1">
                <a:effectLst>
                  <a:outerShdw blurRad="38100" dist="38100" dir="2700000" algn="tl">
                    <a:srgbClr val="000000">
                      <a:alpha val="43137"/>
                    </a:srgbClr>
                  </a:outerShdw>
                </a:effectLst>
                <a:latin typeface="Republika"/>
                <a:ea typeface="Calibri"/>
                <a:cs typeface="Calibri"/>
              </a:rPr>
              <a:t>(2)  Zagotavljanje odporne vzgojno izobraževalne infrastrukture,</a:t>
            </a:r>
            <a:endParaRPr lang="sl-SI"/>
          </a:p>
          <a:p>
            <a:pPr lvl="1"/>
            <a:r>
              <a:rPr lang="sl-SI" sz="1800" b="1">
                <a:effectLst>
                  <a:outerShdw blurRad="38100" dist="38100" dir="2700000" algn="tl">
                    <a:srgbClr val="000000">
                      <a:alpha val="43137"/>
                    </a:srgbClr>
                  </a:outerShdw>
                </a:effectLst>
                <a:latin typeface="Republika"/>
                <a:ea typeface="Calibri"/>
                <a:cs typeface="Calibri"/>
              </a:rPr>
              <a:t>(3)  Vzpostavitev Nacionalnega centra za zaščito in reševanje ob naravnih nesrečah, večjih izrednih dogodkih in drugih kriznih razmerah.</a:t>
            </a:r>
            <a:endParaRPr lang="sl-SI"/>
          </a:p>
        </p:txBody>
      </p:sp>
      <p:pic>
        <p:nvPicPr>
          <p:cNvPr id="4" name="Slika 3">
            <a:extLst>
              <a:ext uri="{FF2B5EF4-FFF2-40B4-BE49-F238E27FC236}">
                <a16:creationId xmlns:a16="http://schemas.microsoft.com/office/drawing/2014/main" id="{15E703B4-E441-2A63-C35E-D95407A3D6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7216" y="6033143"/>
            <a:ext cx="2689861" cy="564319"/>
          </a:xfrm>
          <a:prstGeom prst="rect">
            <a:avLst/>
          </a:prstGeom>
        </p:spPr>
      </p:pic>
      <p:pic>
        <p:nvPicPr>
          <p:cNvPr id="5" name="Picture 4" descr="Logo image name">
            <a:extLst>
              <a:ext uri="{FF2B5EF4-FFF2-40B4-BE49-F238E27FC236}">
                <a16:creationId xmlns:a16="http://schemas.microsoft.com/office/drawing/2014/main" id="{E7EFA7F1-9512-FDB5-8F33-A8D6D5D63F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29" y="6081245"/>
            <a:ext cx="1050232" cy="51621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Kolenski povezovalnik 6">
            <a:extLst>
              <a:ext uri="{FF2B5EF4-FFF2-40B4-BE49-F238E27FC236}">
                <a16:creationId xmlns:a16="http://schemas.microsoft.com/office/drawing/2014/main" id="{8CA4A1B9-B620-7583-B166-DFF99D2EE842}"/>
              </a:ext>
            </a:extLst>
          </p:cNvPr>
          <p:cNvCxnSpPr/>
          <p:nvPr/>
        </p:nvCxnSpPr>
        <p:spPr>
          <a:xfrm flipV="1">
            <a:off x="506863" y="219899"/>
            <a:ext cx="3736258" cy="2637408"/>
          </a:xfrm>
          <a:prstGeom prst="bentConnector3">
            <a:avLst>
              <a:gd name="adj1" fmla="val 0"/>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Kolenski povezovalnik 7">
            <a:extLst>
              <a:ext uri="{FF2B5EF4-FFF2-40B4-BE49-F238E27FC236}">
                <a16:creationId xmlns:a16="http://schemas.microsoft.com/office/drawing/2014/main" id="{7D6931CB-61EF-73F9-C6A3-A7448047062F}"/>
              </a:ext>
            </a:extLst>
          </p:cNvPr>
          <p:cNvCxnSpPr/>
          <p:nvPr/>
        </p:nvCxnSpPr>
        <p:spPr>
          <a:xfrm flipV="1">
            <a:off x="8514735" y="4197949"/>
            <a:ext cx="3342968" cy="2408904"/>
          </a:xfrm>
          <a:prstGeom prst="bentConnector3">
            <a:avLst>
              <a:gd name="adj1" fmla="val 100294"/>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739339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958DF-DDDD-142C-3499-D83DA5AC7DDC}"/>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E30B80A7-A394-D748-1DAD-AC229DB42FB0}"/>
              </a:ext>
            </a:extLst>
          </p:cNvPr>
          <p:cNvSpPr>
            <a:spLocks noGrp="1"/>
          </p:cNvSpPr>
          <p:nvPr>
            <p:ph type="title"/>
          </p:nvPr>
        </p:nvSpPr>
        <p:spPr>
          <a:xfrm>
            <a:off x="838289" y="424825"/>
            <a:ext cx="11343220" cy="674255"/>
          </a:xfrm>
        </p:spPr>
        <p:txBody>
          <a:bodyPr>
            <a:normAutofit/>
          </a:bodyPr>
          <a:lstStyle/>
          <a:p>
            <a:r>
              <a:rPr lang="sl-SI" sz="2800" b="1">
                <a:solidFill>
                  <a:srgbClr val="034EA2"/>
                </a:solidFill>
                <a:effectLst>
                  <a:outerShdw blurRad="38100" dist="38100" dir="2700000" algn="tl">
                    <a:srgbClr val="000000">
                      <a:alpha val="43137"/>
                    </a:srgbClr>
                  </a:outerShdw>
                </a:effectLst>
                <a:latin typeface="Republika"/>
              </a:rPr>
              <a:t>Merila za izbor operacij, verzija 3.0</a:t>
            </a:r>
            <a:endParaRPr lang="sl-SI" sz="2800" b="1">
              <a:solidFill>
                <a:srgbClr val="034EA2"/>
              </a:solidFill>
              <a:effectLst>
                <a:outerShdw blurRad="38100" dist="38100" dir="2700000" algn="tl">
                  <a:srgbClr val="000000">
                    <a:alpha val="43137"/>
                  </a:srgbClr>
                </a:outerShdw>
              </a:effectLst>
              <a:highlight>
                <a:srgbClr val="FFFF00"/>
              </a:highlight>
            </a:endParaRPr>
          </a:p>
        </p:txBody>
      </p:sp>
      <p:sp>
        <p:nvSpPr>
          <p:cNvPr id="3" name="Označba mesta vsebine 2">
            <a:extLst>
              <a:ext uri="{FF2B5EF4-FFF2-40B4-BE49-F238E27FC236}">
                <a16:creationId xmlns:a16="http://schemas.microsoft.com/office/drawing/2014/main" id="{2B91EB04-76C3-32C5-10DC-F0E79A84FA7E}"/>
              </a:ext>
            </a:extLst>
          </p:cNvPr>
          <p:cNvSpPr>
            <a:spLocks noGrp="1"/>
          </p:cNvSpPr>
          <p:nvPr>
            <p:ph idx="1"/>
          </p:nvPr>
        </p:nvSpPr>
        <p:spPr>
          <a:xfrm>
            <a:off x="838199" y="1292698"/>
            <a:ext cx="11019504" cy="4523815"/>
          </a:xfrm>
        </p:spPr>
        <p:txBody>
          <a:bodyPr vert="horz" lIns="91440" tIns="45720" rIns="91440" bIns="45720" rtlCol="0" anchor="t">
            <a:noAutofit/>
          </a:bodyPr>
          <a:lstStyle/>
          <a:p>
            <a:pPr>
              <a:spcAft>
                <a:spcPts val="800"/>
              </a:spcAft>
            </a:pPr>
            <a:r>
              <a:rPr lang="sl-SI" sz="2400" b="1">
                <a:solidFill>
                  <a:srgbClr val="034EA2"/>
                </a:solidFill>
                <a:effectLst>
                  <a:outerShdw blurRad="38100" dist="38100" dir="2700000" algn="tl">
                    <a:srgbClr val="000000">
                      <a:alpha val="43137"/>
                    </a:srgbClr>
                  </a:outerShdw>
                </a:effectLst>
                <a:latin typeface="Republika"/>
                <a:ea typeface="+mj-ea"/>
                <a:cs typeface="+mj-cs"/>
              </a:rPr>
              <a:t>CP4 – nova PN14 – Dostopna stanovanja</a:t>
            </a:r>
          </a:p>
          <a:p>
            <a:pPr>
              <a:spcAft>
                <a:spcPts val="800"/>
              </a:spcAft>
            </a:pPr>
            <a:r>
              <a:rPr lang="sl-SI" sz="2400" b="1">
                <a:solidFill>
                  <a:srgbClr val="034EA2"/>
                </a:solidFill>
                <a:effectLst>
                  <a:outerShdw blurRad="38100" dist="38100" dir="2700000" algn="tl">
                    <a:srgbClr val="000000">
                      <a:alpha val="43137"/>
                    </a:srgbClr>
                  </a:outerShdw>
                </a:effectLst>
                <a:latin typeface="Republika"/>
                <a:ea typeface="+mj-ea"/>
                <a:cs typeface="+mj-cs"/>
              </a:rPr>
              <a:t>Nov SC RSO 4.7. - SC Spodbujanje dostopa do cenovno dostopnih in trajnostnih stanovanj</a:t>
            </a:r>
          </a:p>
          <a:p>
            <a:r>
              <a:rPr lang="sl-SI" sz="1800" b="1">
                <a:effectLst>
                  <a:outerShdw blurRad="38100" dist="38100" dir="2700000" algn="tl">
                    <a:srgbClr val="000000">
                      <a:alpha val="43137"/>
                    </a:srgbClr>
                  </a:outerShdw>
                </a:effectLst>
                <a:latin typeface="Republika"/>
                <a:ea typeface="Calibri"/>
                <a:cs typeface="Calibri"/>
              </a:rPr>
              <a:t>V okviru tega specifičnega cilja bomo sofinancirali zagotavljanje cenovno dostopnih in trajnostnih javnih najemnih stanovanj in javnih najemnih oskrbovanih stanovanj. </a:t>
            </a:r>
          </a:p>
          <a:p>
            <a:r>
              <a:rPr lang="sl-SI" sz="1800" b="1">
                <a:effectLst>
                  <a:outerShdw blurRad="38100" dist="38100" dir="2700000" algn="tl">
                    <a:srgbClr val="000000">
                      <a:alpha val="43137"/>
                    </a:srgbClr>
                  </a:outerShdw>
                </a:effectLst>
                <a:latin typeface="Republika"/>
                <a:ea typeface="Calibri"/>
                <a:cs typeface="Calibri"/>
              </a:rPr>
              <a:t>Osnova za  določitev ciljnih skupin je v Stanovanjskem zakonu</a:t>
            </a:r>
          </a:p>
          <a:p>
            <a:r>
              <a:rPr lang="sl-SI" sz="1800" b="1">
                <a:effectLst>
                  <a:outerShdw blurRad="38100" dist="38100" dir="2700000" algn="tl">
                    <a:srgbClr val="000000">
                      <a:alpha val="43137"/>
                    </a:srgbClr>
                  </a:outerShdw>
                </a:effectLst>
                <a:latin typeface="Republika"/>
                <a:ea typeface="Calibri"/>
                <a:cs typeface="Calibri"/>
              </a:rPr>
              <a:t>Merila za ocenjevanje:</a:t>
            </a:r>
          </a:p>
          <a:p>
            <a:pPr lvl="1"/>
            <a:r>
              <a:rPr lang="sl-SI" sz="1800" b="1">
                <a:effectLst>
                  <a:outerShdw blurRad="38100" dist="38100" dir="2700000" algn="tl">
                    <a:srgbClr val="000000">
                      <a:alpha val="43137"/>
                    </a:srgbClr>
                  </a:outerShdw>
                </a:effectLst>
                <a:latin typeface="Republika"/>
                <a:ea typeface="Calibri"/>
                <a:cs typeface="Calibri"/>
              </a:rPr>
              <a:t>projekt s pravnomočnim gradbenim ali uporabnim dovoljenjem</a:t>
            </a:r>
          </a:p>
          <a:p>
            <a:pPr lvl="1"/>
            <a:r>
              <a:rPr lang="sl-SI" sz="1800" b="1">
                <a:effectLst>
                  <a:outerShdw blurRad="38100" dist="38100" dir="2700000" algn="tl">
                    <a:srgbClr val="000000">
                      <a:alpha val="43137"/>
                    </a:srgbClr>
                  </a:outerShdw>
                </a:effectLst>
                <a:latin typeface="Republika"/>
                <a:ea typeface="Calibri"/>
                <a:cs typeface="Calibri"/>
              </a:rPr>
              <a:t>ustrezno utemeljen projekt z zaprto finančno konstrukcijo </a:t>
            </a:r>
          </a:p>
          <a:p>
            <a:pPr lvl="1"/>
            <a:r>
              <a:rPr lang="sl-SI" sz="1800" b="1">
                <a:effectLst>
                  <a:outerShdw blurRad="38100" dist="38100" dir="2700000" algn="tl">
                    <a:srgbClr val="000000">
                      <a:alpha val="43137"/>
                    </a:srgbClr>
                  </a:outerShdw>
                </a:effectLst>
                <a:latin typeface="Republika"/>
                <a:ea typeface="Calibri"/>
                <a:cs typeface="Calibri"/>
              </a:rPr>
              <a:t>z gradnjo in nakupom zagotavljati javno najemna stanovanja in javno najemna oskrbovana stanovanja v energetsko učinkovitih stavbah, ki so skoraj nič energijske stavbe,</a:t>
            </a:r>
          </a:p>
          <a:p>
            <a:pPr lvl="1"/>
            <a:r>
              <a:rPr lang="sl-SI" sz="1800" b="1">
                <a:effectLst>
                  <a:outerShdw blurRad="38100" dist="38100" dir="2700000" algn="tl">
                    <a:srgbClr val="000000">
                      <a:alpha val="43137"/>
                    </a:srgbClr>
                  </a:outerShdw>
                </a:effectLst>
                <a:latin typeface="Republika"/>
                <a:ea typeface="Calibri"/>
                <a:cs typeface="Calibri"/>
              </a:rPr>
              <a:t>prispevek k izvajanju resolucije o nacionalnem stanovanjskem programu 2015 – 2025 (ReNSP15-25) (Uradni list RS, št. 92/15)</a:t>
            </a:r>
          </a:p>
          <a:p>
            <a:pPr lvl="1"/>
            <a:endParaRPr lang="sl-SI" sz="1400" b="1">
              <a:effectLst>
                <a:outerShdw blurRad="38100" dist="38100" dir="2700000" algn="tl">
                  <a:srgbClr val="000000">
                    <a:alpha val="43137"/>
                  </a:srgbClr>
                </a:outerShdw>
              </a:effectLst>
              <a:latin typeface="Republika"/>
              <a:ea typeface="Calibri"/>
              <a:cs typeface="Calibri"/>
            </a:endParaRPr>
          </a:p>
          <a:p>
            <a:pPr lvl="1"/>
            <a:endParaRPr lang="sl-SI" sz="1400" b="1">
              <a:effectLst>
                <a:outerShdw blurRad="38100" dist="38100" dir="2700000" algn="tl">
                  <a:srgbClr val="000000">
                    <a:alpha val="43137"/>
                  </a:srgbClr>
                </a:outerShdw>
              </a:effectLst>
              <a:latin typeface="Republika"/>
              <a:ea typeface="Calibri"/>
              <a:cs typeface="Calibri"/>
            </a:endParaRPr>
          </a:p>
        </p:txBody>
      </p:sp>
      <p:pic>
        <p:nvPicPr>
          <p:cNvPr id="4" name="Slika 3">
            <a:extLst>
              <a:ext uri="{FF2B5EF4-FFF2-40B4-BE49-F238E27FC236}">
                <a16:creationId xmlns:a16="http://schemas.microsoft.com/office/drawing/2014/main" id="{9504A667-C86F-E44C-AB86-F68E05203E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7216" y="6033143"/>
            <a:ext cx="2689861" cy="564319"/>
          </a:xfrm>
          <a:prstGeom prst="rect">
            <a:avLst/>
          </a:prstGeom>
        </p:spPr>
      </p:pic>
      <p:pic>
        <p:nvPicPr>
          <p:cNvPr id="5" name="Picture 4" descr="Logo image name">
            <a:extLst>
              <a:ext uri="{FF2B5EF4-FFF2-40B4-BE49-F238E27FC236}">
                <a16:creationId xmlns:a16="http://schemas.microsoft.com/office/drawing/2014/main" id="{4EFC83F2-ABA7-1168-CD2F-C18C47D192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29" y="6081245"/>
            <a:ext cx="1050232" cy="51621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Kolenski povezovalnik 6">
            <a:extLst>
              <a:ext uri="{FF2B5EF4-FFF2-40B4-BE49-F238E27FC236}">
                <a16:creationId xmlns:a16="http://schemas.microsoft.com/office/drawing/2014/main" id="{568327B8-09B2-2446-7509-152985698AC2}"/>
              </a:ext>
            </a:extLst>
          </p:cNvPr>
          <p:cNvCxnSpPr/>
          <p:nvPr/>
        </p:nvCxnSpPr>
        <p:spPr>
          <a:xfrm flipV="1">
            <a:off x="506863" y="219899"/>
            <a:ext cx="3736258" cy="2637408"/>
          </a:xfrm>
          <a:prstGeom prst="bentConnector3">
            <a:avLst>
              <a:gd name="adj1" fmla="val 0"/>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Kolenski povezovalnik 7">
            <a:extLst>
              <a:ext uri="{FF2B5EF4-FFF2-40B4-BE49-F238E27FC236}">
                <a16:creationId xmlns:a16="http://schemas.microsoft.com/office/drawing/2014/main" id="{5B882D68-DDBA-B2DC-C7D3-EF237BDF0617}"/>
              </a:ext>
            </a:extLst>
          </p:cNvPr>
          <p:cNvCxnSpPr/>
          <p:nvPr/>
        </p:nvCxnSpPr>
        <p:spPr>
          <a:xfrm flipV="1">
            <a:off x="8514735" y="4197949"/>
            <a:ext cx="3342968" cy="2408904"/>
          </a:xfrm>
          <a:prstGeom prst="bentConnector3">
            <a:avLst>
              <a:gd name="adj1" fmla="val 100294"/>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186439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C052E7-214C-1A06-71D2-36C102AE797F}"/>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80FD594A-76BC-BD95-DDBB-5B23FD236D54}"/>
              </a:ext>
            </a:extLst>
          </p:cNvPr>
          <p:cNvSpPr>
            <a:spLocks noGrp="1"/>
          </p:cNvSpPr>
          <p:nvPr>
            <p:ph type="title"/>
          </p:nvPr>
        </p:nvSpPr>
        <p:spPr>
          <a:xfrm>
            <a:off x="852399" y="220214"/>
            <a:ext cx="11272666" cy="1351587"/>
          </a:xfrm>
        </p:spPr>
        <p:txBody>
          <a:bodyPr>
            <a:normAutofit/>
          </a:bodyPr>
          <a:lstStyle/>
          <a:p>
            <a:r>
              <a:rPr lang="sl-SI" sz="2800" b="1">
                <a:solidFill>
                  <a:srgbClr val="034EA2"/>
                </a:solidFill>
                <a:effectLst>
                  <a:outerShdw blurRad="38100" dist="38100" dir="2700000" algn="tl">
                    <a:srgbClr val="000000">
                      <a:alpha val="43137"/>
                    </a:srgbClr>
                  </a:outerShdw>
                </a:effectLst>
                <a:latin typeface="Republika"/>
              </a:rPr>
              <a:t>Merila za izbor operacij, verzija 3.0</a:t>
            </a:r>
            <a:endParaRPr lang="sl-SI" sz="2800" b="1">
              <a:solidFill>
                <a:srgbClr val="034EA2"/>
              </a:solidFill>
              <a:effectLst>
                <a:outerShdw blurRad="38100" dist="38100" dir="2700000" algn="tl">
                  <a:srgbClr val="000000">
                    <a:alpha val="43137"/>
                  </a:srgbClr>
                </a:outerShdw>
              </a:effectLst>
              <a:highlight>
                <a:srgbClr val="FFFF00"/>
              </a:highlight>
            </a:endParaRPr>
          </a:p>
        </p:txBody>
      </p:sp>
      <p:sp>
        <p:nvSpPr>
          <p:cNvPr id="3" name="Označba mesta vsebine 2">
            <a:extLst>
              <a:ext uri="{FF2B5EF4-FFF2-40B4-BE49-F238E27FC236}">
                <a16:creationId xmlns:a16="http://schemas.microsoft.com/office/drawing/2014/main" id="{702C38D3-63BC-AD56-54D9-C2228CF48FC5}"/>
              </a:ext>
            </a:extLst>
          </p:cNvPr>
          <p:cNvSpPr>
            <a:spLocks noGrp="1"/>
          </p:cNvSpPr>
          <p:nvPr>
            <p:ph idx="1"/>
          </p:nvPr>
        </p:nvSpPr>
        <p:spPr>
          <a:xfrm>
            <a:off x="838199" y="1292698"/>
            <a:ext cx="11019504" cy="4523815"/>
          </a:xfrm>
        </p:spPr>
        <p:txBody>
          <a:bodyPr vert="horz" lIns="91440" tIns="45720" rIns="91440" bIns="45720" rtlCol="0" anchor="ctr">
            <a:noAutofit/>
          </a:bodyPr>
          <a:lstStyle/>
          <a:p>
            <a:pPr marL="0" indent="0">
              <a:spcAft>
                <a:spcPts val="800"/>
              </a:spcAft>
              <a:buNone/>
            </a:pPr>
            <a:r>
              <a:rPr lang="sl-SI" b="1">
                <a:cs typeface="Times New Roman"/>
              </a:rPr>
              <a:t>Predlaga se potrditev predlaganih sprememb Meril za izbor operacij, verzija 3.0, v okviru Programa evropske kohezijske politike v obdobju 2021-2027 v Sloveniji</a:t>
            </a:r>
            <a:endParaRPr lang="sl-SI" b="1">
              <a:solidFill>
                <a:srgbClr val="1E4D77"/>
              </a:solidFill>
              <a:latin typeface="Calibri"/>
              <a:ea typeface="Calibri"/>
              <a:cs typeface="Times New Roman" panose="02020603050405020304" pitchFamily="18" charset="0"/>
            </a:endParaRPr>
          </a:p>
          <a:p>
            <a:pPr lvl="1">
              <a:spcBef>
                <a:spcPts val="1000"/>
              </a:spcBef>
              <a:spcAft>
                <a:spcPts val="800"/>
              </a:spcAft>
            </a:pPr>
            <a:endParaRPr lang="sl-SI" sz="2000" dirty="0">
              <a:latin typeface="Republika" panose="02000506040000020004" pitchFamily="2" charset="-18"/>
              <a:cs typeface="Times New Roman" panose="02020603050405020304" pitchFamily="18" charset="0"/>
            </a:endParaRPr>
          </a:p>
        </p:txBody>
      </p:sp>
      <p:pic>
        <p:nvPicPr>
          <p:cNvPr id="4" name="Slika 3">
            <a:extLst>
              <a:ext uri="{FF2B5EF4-FFF2-40B4-BE49-F238E27FC236}">
                <a16:creationId xmlns:a16="http://schemas.microsoft.com/office/drawing/2014/main" id="{96DA7A7E-1037-9626-A83E-BEF36728EF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7216" y="6033143"/>
            <a:ext cx="2689861" cy="564319"/>
          </a:xfrm>
          <a:prstGeom prst="rect">
            <a:avLst/>
          </a:prstGeom>
        </p:spPr>
      </p:pic>
      <p:pic>
        <p:nvPicPr>
          <p:cNvPr id="5" name="Picture 4" descr="Logo image name">
            <a:extLst>
              <a:ext uri="{FF2B5EF4-FFF2-40B4-BE49-F238E27FC236}">
                <a16:creationId xmlns:a16="http://schemas.microsoft.com/office/drawing/2014/main" id="{EB5E586E-E5C2-4FB1-C977-812F63D61F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29" y="6081245"/>
            <a:ext cx="1050232" cy="51621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Kolenski povezovalnik 6">
            <a:extLst>
              <a:ext uri="{FF2B5EF4-FFF2-40B4-BE49-F238E27FC236}">
                <a16:creationId xmlns:a16="http://schemas.microsoft.com/office/drawing/2014/main" id="{4C890C3B-7431-19DE-E56B-87AF00AE4E12}"/>
              </a:ext>
            </a:extLst>
          </p:cNvPr>
          <p:cNvCxnSpPr/>
          <p:nvPr/>
        </p:nvCxnSpPr>
        <p:spPr>
          <a:xfrm flipV="1">
            <a:off x="506863" y="219899"/>
            <a:ext cx="3736258" cy="2637408"/>
          </a:xfrm>
          <a:prstGeom prst="bentConnector3">
            <a:avLst>
              <a:gd name="adj1" fmla="val 0"/>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Kolenski povezovalnik 7">
            <a:extLst>
              <a:ext uri="{FF2B5EF4-FFF2-40B4-BE49-F238E27FC236}">
                <a16:creationId xmlns:a16="http://schemas.microsoft.com/office/drawing/2014/main" id="{670AC350-CD25-91B1-C3B9-D0D6EA90C47C}"/>
              </a:ext>
            </a:extLst>
          </p:cNvPr>
          <p:cNvCxnSpPr/>
          <p:nvPr/>
        </p:nvCxnSpPr>
        <p:spPr>
          <a:xfrm flipV="1">
            <a:off x="8514735" y="4197949"/>
            <a:ext cx="3342968" cy="2408904"/>
          </a:xfrm>
          <a:prstGeom prst="bentConnector3">
            <a:avLst>
              <a:gd name="adj1" fmla="val 100294"/>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4176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4E69C6-7D5C-1140-8FBA-DDAFA7425A84}"/>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D5C8098E-A064-14F4-9581-F3E5A1A3F56A}"/>
              </a:ext>
            </a:extLst>
          </p:cNvPr>
          <p:cNvSpPr>
            <a:spLocks noGrp="1"/>
          </p:cNvSpPr>
          <p:nvPr>
            <p:ph type="title"/>
          </p:nvPr>
        </p:nvSpPr>
        <p:spPr>
          <a:xfrm>
            <a:off x="837789" y="501057"/>
            <a:ext cx="11216005" cy="560984"/>
          </a:xfrm>
        </p:spPr>
        <p:txBody>
          <a:bodyPr/>
          <a:lstStyle/>
          <a:p>
            <a:r>
              <a:rPr lang="sl-SI" sz="2800" b="1">
                <a:solidFill>
                  <a:srgbClr val="034EA2"/>
                </a:solidFill>
                <a:effectLst>
                  <a:outerShdw blurRad="38100" dist="38100" dir="2700000" algn="tl">
                    <a:srgbClr val="000000">
                      <a:alpha val="43137"/>
                    </a:srgbClr>
                  </a:outerShdw>
                </a:effectLst>
                <a:latin typeface="Republika"/>
              </a:rPr>
              <a:t>Napredek pri izvajanju programa CP 1 - ESRR</a:t>
            </a:r>
          </a:p>
        </p:txBody>
      </p:sp>
      <p:sp>
        <p:nvSpPr>
          <p:cNvPr id="3" name="Označba mesta vsebine 2">
            <a:extLst>
              <a:ext uri="{FF2B5EF4-FFF2-40B4-BE49-F238E27FC236}">
                <a16:creationId xmlns:a16="http://schemas.microsoft.com/office/drawing/2014/main" id="{B93179C5-0592-7B0C-A64E-72B9DF7F4876}"/>
              </a:ext>
            </a:extLst>
          </p:cNvPr>
          <p:cNvSpPr>
            <a:spLocks noGrp="1"/>
          </p:cNvSpPr>
          <p:nvPr>
            <p:ph idx="1"/>
          </p:nvPr>
        </p:nvSpPr>
        <p:spPr>
          <a:xfrm>
            <a:off x="838200" y="1825625"/>
            <a:ext cx="10515600" cy="4024759"/>
          </a:xfrm>
        </p:spPr>
        <p:txBody>
          <a:bodyPr/>
          <a:lstStyle/>
          <a:p>
            <a:pPr marL="457200" lvl="1" indent="0">
              <a:lnSpc>
                <a:spcPct val="107000"/>
              </a:lnSpc>
              <a:spcAft>
                <a:spcPts val="800"/>
              </a:spcAft>
              <a:buNone/>
            </a:pPr>
            <a:endParaRPr lang="sl-SI" sz="120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lgn="just">
              <a:lnSpc>
                <a:spcPct val="107000"/>
              </a:lnSpc>
              <a:spcAft>
                <a:spcPts val="800"/>
              </a:spcAft>
              <a:buNone/>
            </a:pPr>
            <a:endParaRPr lang="sl-SI" sz="1200">
              <a:effectLst/>
              <a:latin typeface="Calibri" panose="020F0502020204030204" pitchFamily="34" charset="0"/>
              <a:ea typeface="Calibri" panose="020F0502020204030204" pitchFamily="34" charset="0"/>
              <a:cs typeface="Times New Roman" panose="02020603050405020304" pitchFamily="18" charset="0"/>
            </a:endParaRPr>
          </a:p>
          <a:p>
            <a:endParaRPr lang="sl-SI">
              <a:latin typeface="Republika" panose="02000506040000020004" pitchFamily="2" charset="-18"/>
            </a:endParaRPr>
          </a:p>
        </p:txBody>
      </p:sp>
      <p:pic>
        <p:nvPicPr>
          <p:cNvPr id="4" name="Slika 3">
            <a:extLst>
              <a:ext uri="{FF2B5EF4-FFF2-40B4-BE49-F238E27FC236}">
                <a16:creationId xmlns:a16="http://schemas.microsoft.com/office/drawing/2014/main" id="{72B2FBB2-2F7C-1864-4040-D38A4F6FFA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7216" y="6033143"/>
            <a:ext cx="2689861" cy="564319"/>
          </a:xfrm>
          <a:prstGeom prst="rect">
            <a:avLst/>
          </a:prstGeom>
        </p:spPr>
      </p:pic>
      <p:pic>
        <p:nvPicPr>
          <p:cNvPr id="5" name="Picture 4" descr="Logo image name">
            <a:extLst>
              <a:ext uri="{FF2B5EF4-FFF2-40B4-BE49-F238E27FC236}">
                <a16:creationId xmlns:a16="http://schemas.microsoft.com/office/drawing/2014/main" id="{754735B2-8891-58E9-11E9-0BBDAC9FB0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29" y="6081245"/>
            <a:ext cx="1050232" cy="51621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Kolenski povezovalnik 6">
            <a:extLst>
              <a:ext uri="{FF2B5EF4-FFF2-40B4-BE49-F238E27FC236}">
                <a16:creationId xmlns:a16="http://schemas.microsoft.com/office/drawing/2014/main" id="{780C1102-2D8C-7128-01DD-2B9335C6BD87}"/>
              </a:ext>
            </a:extLst>
          </p:cNvPr>
          <p:cNvCxnSpPr/>
          <p:nvPr/>
        </p:nvCxnSpPr>
        <p:spPr>
          <a:xfrm flipV="1">
            <a:off x="372807" y="262233"/>
            <a:ext cx="3736258" cy="2637408"/>
          </a:xfrm>
          <a:prstGeom prst="bentConnector3">
            <a:avLst>
              <a:gd name="adj1" fmla="val 0"/>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Kolenski povezovalnik 7">
            <a:extLst>
              <a:ext uri="{FF2B5EF4-FFF2-40B4-BE49-F238E27FC236}">
                <a16:creationId xmlns:a16="http://schemas.microsoft.com/office/drawing/2014/main" id="{1AC7EC78-1DF5-69F9-DE4D-EE0D85E2E9BF}"/>
              </a:ext>
            </a:extLst>
          </p:cNvPr>
          <p:cNvCxnSpPr/>
          <p:nvPr/>
        </p:nvCxnSpPr>
        <p:spPr>
          <a:xfrm flipV="1">
            <a:off x="8514735" y="4197949"/>
            <a:ext cx="3342968" cy="2408904"/>
          </a:xfrm>
          <a:prstGeom prst="bentConnector3">
            <a:avLst>
              <a:gd name="adj1" fmla="val 100294"/>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aphicFrame>
        <p:nvGraphicFramePr>
          <p:cNvPr id="13" name="Table 12">
            <a:extLst>
              <a:ext uri="{FF2B5EF4-FFF2-40B4-BE49-F238E27FC236}">
                <a16:creationId xmlns:a16="http://schemas.microsoft.com/office/drawing/2014/main" id="{CD7AF071-5602-62D4-6204-9241CD722B30}"/>
              </a:ext>
            </a:extLst>
          </p:cNvPr>
          <p:cNvGraphicFramePr>
            <a:graphicFrameLocks noGrp="1"/>
          </p:cNvGraphicFramePr>
          <p:nvPr>
            <p:extLst>
              <p:ext uri="{D42A27DB-BD31-4B8C-83A1-F6EECF244321}">
                <p14:modId xmlns:p14="http://schemas.microsoft.com/office/powerpoint/2010/main" val="3652654167"/>
              </p:ext>
            </p:extLst>
          </p:nvPr>
        </p:nvGraphicFramePr>
        <p:xfrm>
          <a:off x="1185333" y="1284111"/>
          <a:ext cx="9692637" cy="4618036"/>
        </p:xfrm>
        <a:graphic>
          <a:graphicData uri="http://schemas.openxmlformats.org/drawingml/2006/table">
            <a:tbl>
              <a:tblPr bandRow="1">
                <a:tableStyleId>{5C22544A-7EE6-4342-B048-85BDC9FD1C3A}</a:tableStyleId>
              </a:tblPr>
              <a:tblGrid>
                <a:gridCol w="1531617">
                  <a:extLst>
                    <a:ext uri="{9D8B030D-6E8A-4147-A177-3AD203B41FA5}">
                      <a16:colId xmlns:a16="http://schemas.microsoft.com/office/drawing/2014/main" val="3812947472"/>
                    </a:ext>
                  </a:extLst>
                </a:gridCol>
                <a:gridCol w="8161020">
                  <a:extLst>
                    <a:ext uri="{9D8B030D-6E8A-4147-A177-3AD203B41FA5}">
                      <a16:colId xmlns:a16="http://schemas.microsoft.com/office/drawing/2014/main" val="981187402"/>
                    </a:ext>
                  </a:extLst>
                </a:gridCol>
              </a:tblGrid>
              <a:tr h="1199532">
                <a:tc>
                  <a:txBody>
                    <a:bodyPr/>
                    <a:lstStyle/>
                    <a:p>
                      <a:pPr algn="l" fontAlgn="base">
                        <a:lnSpc>
                          <a:spcPts val="2400"/>
                        </a:lnSpc>
                        <a:buNone/>
                      </a:pPr>
                      <a:r>
                        <a:rPr lang="sl-SI" sz="2000" b="0" dirty="0">
                          <a:solidFill>
                            <a:schemeClr val="bg1"/>
                          </a:solidFill>
                          <a:effectLst/>
                          <a:latin typeface="Republika"/>
                        </a:rPr>
                        <a:t>UČINKI/</a:t>
                      </a:r>
                      <a:endParaRPr lang="en-US" dirty="0"/>
                    </a:p>
                    <a:p>
                      <a:pPr lvl="0" algn="l">
                        <a:lnSpc>
                          <a:spcPts val="2400"/>
                        </a:lnSpc>
                        <a:buNone/>
                      </a:pPr>
                      <a:r>
                        <a:rPr lang="sl-SI" sz="2000" b="0" dirty="0">
                          <a:solidFill>
                            <a:schemeClr val="bg1"/>
                          </a:solidFill>
                          <a:effectLst/>
                          <a:latin typeface="Republika"/>
                        </a:rPr>
                        <a:t>REZULTATI</a:t>
                      </a:r>
                    </a:p>
                  </a:txBody>
                  <a:tcPr marL="32252" marR="32252" marT="9525">
                    <a:lnL w="9525" cap="flat" cmpd="sng" algn="ctr">
                      <a:solidFill>
                        <a:srgbClr val="000000"/>
                      </a:solidFill>
                      <a:prstDash val="solid"/>
                      <a:round/>
                      <a:headEnd type="none" w="med" len="med"/>
                      <a:tailEnd type="none" w="med" len="med"/>
                    </a:lnL>
                    <a:lnR w="38099">
                      <a:solidFill>
                        <a:schemeClr val="tx1"/>
                      </a:solid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5">
                        <a:lumMod val="75000"/>
                      </a:schemeClr>
                    </a:solidFill>
                  </a:tcPr>
                </a:tc>
                <a:tc>
                  <a:txBody>
                    <a:bodyPr/>
                    <a:lstStyle/>
                    <a:p>
                      <a:pPr lvl="0" algn="l">
                        <a:lnSpc>
                          <a:spcPct val="100000"/>
                        </a:lnSpc>
                        <a:spcBef>
                          <a:spcPts val="0"/>
                        </a:spcBef>
                        <a:spcAft>
                          <a:spcPts val="0"/>
                        </a:spcAft>
                        <a:buNone/>
                      </a:pPr>
                      <a:r>
                        <a:rPr lang="sl-SI" sz="1400" b="0" i="0" u="none" strike="noStrike" noProof="0" dirty="0">
                          <a:solidFill>
                            <a:srgbClr val="000000"/>
                          </a:solidFill>
                          <a:effectLst/>
                        </a:rPr>
                        <a:t>V okviru RSO1.3 je podporo že prejelo 1.681 MSP, od tega 380 finančno podporo in 1.351 nefinančno podporo. Podporo je prejelo tudi 68 novih podjetij. </a:t>
                      </a:r>
                      <a:endParaRPr lang="sl-SI" sz="1400" dirty="0"/>
                    </a:p>
                    <a:p>
                      <a:pPr lvl="0" algn="l">
                        <a:lnSpc>
                          <a:spcPct val="100000"/>
                        </a:lnSpc>
                        <a:spcBef>
                          <a:spcPts val="0"/>
                        </a:spcBef>
                        <a:spcAft>
                          <a:spcPts val="0"/>
                        </a:spcAft>
                        <a:buNone/>
                      </a:pPr>
                      <a:endParaRPr lang="sl-SI" sz="1400" b="0" i="0" u="none" strike="noStrike" noProof="0" dirty="0">
                        <a:solidFill>
                          <a:srgbClr val="000000"/>
                        </a:solidFill>
                        <a:effectLst/>
                      </a:endParaRPr>
                    </a:p>
                    <a:p>
                      <a:pPr lvl="0" algn="l">
                        <a:lnSpc>
                          <a:spcPct val="100000"/>
                        </a:lnSpc>
                        <a:spcBef>
                          <a:spcPts val="0"/>
                        </a:spcBef>
                        <a:spcAft>
                          <a:spcPts val="0"/>
                        </a:spcAft>
                        <a:buNone/>
                      </a:pPr>
                      <a:r>
                        <a:rPr lang="sl-SI" sz="1400" b="0" i="0" u="none" strike="noStrike" noProof="0" dirty="0">
                          <a:solidFill>
                            <a:srgbClr val="000000"/>
                          </a:solidFill>
                          <a:effectLst/>
                        </a:rPr>
                        <a:t>V okviru RSO1.2 je bilo za digitalizacijo poslovanja izbranih 230 podjetij.</a:t>
                      </a:r>
                      <a:endParaRPr lang="sl-SI" sz="1400" dirty="0"/>
                    </a:p>
                    <a:p>
                      <a:pPr lvl="0" algn="l">
                        <a:lnSpc>
                          <a:spcPct val="100000"/>
                        </a:lnSpc>
                        <a:spcBef>
                          <a:spcPts val="0"/>
                        </a:spcBef>
                        <a:spcAft>
                          <a:spcPts val="0"/>
                        </a:spcAft>
                        <a:buNone/>
                      </a:pPr>
                      <a:endParaRPr lang="sl-SI" sz="1400" b="0" i="0" u="none" strike="noStrike" noProof="0" dirty="0">
                        <a:solidFill>
                          <a:srgbClr val="000000"/>
                        </a:solidFill>
                        <a:effectLst/>
                      </a:endParaRPr>
                    </a:p>
                    <a:p>
                      <a:pPr lvl="0" algn="l">
                        <a:lnSpc>
                          <a:spcPct val="100000"/>
                        </a:lnSpc>
                        <a:spcBef>
                          <a:spcPts val="0"/>
                        </a:spcBef>
                        <a:spcAft>
                          <a:spcPts val="0"/>
                        </a:spcAft>
                        <a:buNone/>
                      </a:pPr>
                      <a:r>
                        <a:rPr lang="sl-SI" sz="1400" b="0" i="0" u="none" strike="noStrike" noProof="0" dirty="0">
                          <a:solidFill>
                            <a:srgbClr val="000000"/>
                          </a:solidFill>
                          <a:effectLst/>
                        </a:rPr>
                        <a:t>V okviru RSO1.1 so bili vzpostavljeni SRIP-i in pisarne za prenos znanja (KTO) ter so v celoti operativni; drugi rezultati oziroma učinki še niso doseženi.</a:t>
                      </a:r>
                      <a:endParaRPr lang="sl-SI" sz="1400" dirty="0"/>
                    </a:p>
                    <a:p>
                      <a:pPr marL="0" lvl="0" indent="0">
                        <a:lnSpc>
                          <a:spcPts val="1425"/>
                        </a:lnSpc>
                        <a:buNone/>
                      </a:pPr>
                      <a:endParaRPr lang="sl-SI" sz="1600" b="0" i="0" u="none" strike="noStrike" noProof="0" dirty="0">
                        <a:solidFill>
                          <a:srgbClr val="000000"/>
                        </a:solidFill>
                        <a:effectLst/>
                        <a:highlight>
                          <a:srgbClr val="FFFF00"/>
                        </a:highlight>
                        <a:latin typeface="Calibri"/>
                      </a:endParaRPr>
                    </a:p>
                  </a:txBody>
                  <a:tcPr marL="144018" marR="360045" marT="72009" marB="72009">
                    <a:lnL w="38099">
                      <a:solidFill>
                        <a:schemeClr val="tx1"/>
                      </a:solidFill>
                    </a:lnL>
                    <a:lnR w="38099">
                      <a:solidFill>
                        <a:schemeClr val="tx1"/>
                      </a:solid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9287114"/>
                  </a:ext>
                </a:extLst>
              </a:tr>
              <a:tr h="362218">
                <a:tc gridSpan="2">
                  <a:txBody>
                    <a:bodyPr/>
                    <a:lstStyle/>
                    <a:p>
                      <a:pPr lvl="0" algn="l">
                        <a:lnSpc>
                          <a:spcPts val="2400"/>
                        </a:lnSpc>
                        <a:buNone/>
                      </a:pPr>
                      <a:endParaRPr lang="sl-SI" sz="2000" b="0" dirty="0">
                        <a:solidFill>
                          <a:schemeClr val="bg1"/>
                        </a:solidFill>
                        <a:effectLst/>
                        <a:latin typeface="Republika"/>
                      </a:endParaRPr>
                    </a:p>
                  </a:txBody>
                  <a:tcPr marL="32252" marR="32252" marT="9524">
                    <a:lnL w="9524">
                      <a:solidFill>
                        <a:srgbClr val="000000"/>
                      </a:solidFill>
                    </a:lnL>
                    <a:lnR w="38099">
                      <a:solidFill>
                        <a:schemeClr val="tx1"/>
                      </a:solidFill>
                    </a:lnR>
                    <a:lnT w="9525" cap="flat" cmpd="sng" algn="ctr">
                      <a:solidFill>
                        <a:srgbClr val="000000"/>
                      </a:solidFill>
                      <a:prstDash val="solid"/>
                      <a:round/>
                      <a:headEnd type="none" w="med" len="med"/>
                      <a:tailEnd type="none" w="med" len="med"/>
                    </a:lnT>
                    <a:lnB w="9524">
                      <a:solidFill>
                        <a:srgbClr val="000000"/>
                      </a:solidFill>
                    </a:lnB>
                    <a:solidFill>
                      <a:schemeClr val="bg1"/>
                    </a:solidFill>
                  </a:tcPr>
                </a:tc>
                <a:tc hMerge="1">
                  <a:txBody>
                    <a:bodyPr/>
                    <a:lstStyle/>
                    <a:p>
                      <a:endParaRPr lang="en-US"/>
                    </a:p>
                  </a:txBody>
                  <a:tcPr marL="144018" marR="360045" marT="72009" marB="72009">
                    <a:lnL w="38099" cap="flat" cmpd="sng" algn="ctr">
                      <a:solidFill>
                        <a:schemeClr val="tx1"/>
                      </a:solidFill>
                      <a:prstDash val="solid"/>
                      <a:round/>
                      <a:headEnd type="none" w="med" len="med"/>
                      <a:tailEnd type="none" w="med" len="med"/>
                    </a:lnL>
                    <a:lnR w="38099">
                      <a:solidFill>
                        <a:schemeClr val="tx1"/>
                      </a:solidFill>
                    </a:lnR>
                    <a:lnT w="38100" cap="flat" cmpd="sng" algn="ctr">
                      <a:solidFill>
                        <a:schemeClr val="tx1"/>
                      </a:solidFill>
                      <a:prstDash val="solid"/>
                      <a:round/>
                      <a:headEnd type="none" w="med" len="med"/>
                      <a:tailEnd type="none" w="med" len="med"/>
                    </a:lnT>
                    <a:lnB w="38099"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47384955"/>
                  </a:ext>
                </a:extLst>
              </a:tr>
              <a:tr h="997634">
                <a:tc>
                  <a:txBody>
                    <a:bodyPr/>
                    <a:lstStyle/>
                    <a:p>
                      <a:pPr lvl="0" algn="l">
                        <a:lnSpc>
                          <a:spcPts val="2400"/>
                        </a:lnSpc>
                        <a:buNone/>
                      </a:pPr>
                      <a:r>
                        <a:rPr lang="sl-SI" sz="2000" b="0" i="0" u="none" strike="noStrike" noProof="0" dirty="0">
                          <a:solidFill>
                            <a:schemeClr val="bg1"/>
                          </a:solidFill>
                          <a:effectLst/>
                          <a:latin typeface="Republika"/>
                        </a:rPr>
                        <a:t>TEŽAVE/</a:t>
                      </a:r>
                      <a:endParaRPr lang="en-US" sz="2000" b="0" i="0" u="none" strike="noStrike" noProof="0" dirty="0">
                        <a:solidFill>
                          <a:srgbClr val="000000"/>
                        </a:solidFill>
                        <a:effectLst/>
                        <a:latin typeface="Republika"/>
                      </a:endParaRPr>
                    </a:p>
                    <a:p>
                      <a:pPr lvl="0" algn="l">
                        <a:lnSpc>
                          <a:spcPts val="2400"/>
                        </a:lnSpc>
                        <a:buNone/>
                      </a:pPr>
                      <a:r>
                        <a:rPr lang="sl-SI" sz="2000" b="0" i="0" u="none" strike="noStrike" noProof="0" dirty="0">
                          <a:solidFill>
                            <a:schemeClr val="bg1"/>
                          </a:solidFill>
                          <a:effectLst/>
                          <a:latin typeface="Republika"/>
                        </a:rPr>
                        <a:t>IZZIVI/</a:t>
                      </a:r>
                    </a:p>
                    <a:p>
                      <a:pPr lvl="0" algn="l">
                        <a:lnSpc>
                          <a:spcPts val="2400"/>
                        </a:lnSpc>
                        <a:buNone/>
                      </a:pPr>
                      <a:r>
                        <a:rPr lang="sl-SI" sz="2000" b="0" i="0" u="none" strike="noStrike" noProof="0" dirty="0">
                          <a:solidFill>
                            <a:schemeClr val="bg1"/>
                          </a:solidFill>
                          <a:effectLst/>
                          <a:latin typeface="Republika"/>
                        </a:rPr>
                        <a:t>OZKA GRLA</a:t>
                      </a:r>
                      <a:endParaRPr lang="sl-SI" dirty="0"/>
                    </a:p>
                  </a:txBody>
                  <a:tcPr marL="32252" marR="32252" marT="9524">
                    <a:lnL w="9524">
                      <a:solidFill>
                        <a:srgbClr val="000000"/>
                      </a:solidFill>
                    </a:lnL>
                    <a:lnR w="38099">
                      <a:solidFill>
                        <a:schemeClr val="tx1"/>
                      </a:solidFill>
                    </a:lnR>
                    <a:lnT w="9524">
                      <a:solidFill>
                        <a:srgbClr val="000000"/>
                      </a:solidFill>
                    </a:lnT>
                    <a:lnB w="9524">
                      <a:solidFill>
                        <a:srgbClr val="000000"/>
                      </a:solidFill>
                    </a:lnB>
                    <a:solidFill>
                      <a:schemeClr val="accent5">
                        <a:lumMod val="75000"/>
                      </a:schemeClr>
                    </a:solidFill>
                  </a:tcPr>
                </a:tc>
                <a:tc>
                  <a:txBody>
                    <a:bodyPr/>
                    <a:lstStyle/>
                    <a:p>
                      <a:pPr lvl="0" algn="l">
                        <a:lnSpc>
                          <a:spcPct val="100000"/>
                        </a:lnSpc>
                        <a:spcBef>
                          <a:spcPts val="0"/>
                        </a:spcBef>
                        <a:spcAft>
                          <a:spcPts val="0"/>
                        </a:spcAft>
                        <a:buNone/>
                      </a:pPr>
                      <a:r>
                        <a:rPr lang="sl-SI" sz="1400" b="0" i="0" u="none" strike="noStrike" noProof="0" dirty="0">
                          <a:solidFill>
                            <a:srgbClr val="000000"/>
                          </a:solidFill>
                          <a:effectLst/>
                        </a:rPr>
                        <a:t>Zaradi poznega začetka izvajanja je finančna absorpcija počasnejša od načrtovane.</a:t>
                      </a:r>
                      <a:endParaRPr lang="sl-SI" sz="1400" dirty="0"/>
                    </a:p>
                    <a:p>
                      <a:pPr lvl="0" algn="l">
                        <a:lnSpc>
                          <a:spcPct val="100000"/>
                        </a:lnSpc>
                        <a:spcBef>
                          <a:spcPts val="0"/>
                        </a:spcBef>
                        <a:spcAft>
                          <a:spcPts val="0"/>
                        </a:spcAft>
                        <a:buNone/>
                      </a:pPr>
                      <a:endParaRPr lang="sl-SI" sz="1400" b="0" i="0" u="none" strike="noStrike" noProof="0" dirty="0">
                        <a:solidFill>
                          <a:srgbClr val="000000"/>
                        </a:solidFill>
                        <a:effectLst/>
                      </a:endParaRPr>
                    </a:p>
                    <a:p>
                      <a:pPr lvl="0" algn="l">
                        <a:lnSpc>
                          <a:spcPct val="100000"/>
                        </a:lnSpc>
                        <a:spcBef>
                          <a:spcPts val="0"/>
                        </a:spcBef>
                        <a:spcAft>
                          <a:spcPts val="0"/>
                        </a:spcAft>
                        <a:buNone/>
                      </a:pPr>
                      <a:r>
                        <a:rPr lang="sl-SI" sz="1400" b="0" i="0" u="none" strike="noStrike" noProof="0" dirty="0">
                          <a:solidFill>
                            <a:srgbClr val="000000"/>
                          </a:solidFill>
                          <a:effectLst/>
                        </a:rPr>
                        <a:t>Operacije strateškega pomena so zelo kompleksne in zahtevajo veliko usklajevanja.</a:t>
                      </a:r>
                      <a:endParaRPr lang="sl-SI" sz="1400" dirty="0"/>
                    </a:p>
                    <a:p>
                      <a:pPr marL="0" lvl="0" indent="0" algn="l">
                        <a:spcBef>
                          <a:spcPts val="600"/>
                        </a:spcBef>
                        <a:spcAft>
                          <a:spcPts val="600"/>
                        </a:spcAft>
                        <a:buNone/>
                      </a:pPr>
                      <a:endParaRPr lang="sl-SI" sz="1400" b="0" i="0" u="none" strike="noStrike" noProof="0" dirty="0">
                        <a:solidFill>
                          <a:srgbClr val="000000"/>
                        </a:solidFill>
                        <a:effectLst/>
                        <a:latin typeface="Calibri"/>
                      </a:endParaRPr>
                    </a:p>
                  </a:txBody>
                  <a:tcPr marL="144018" marR="360045" marT="72009" marB="72009">
                    <a:lnL w="38099" cap="flat" cmpd="sng" algn="ctr">
                      <a:solidFill>
                        <a:schemeClr val="tx1"/>
                      </a:solidFill>
                      <a:prstDash val="solid"/>
                      <a:round/>
                      <a:headEnd type="none" w="med" len="med"/>
                      <a:tailEnd type="none" w="med" len="med"/>
                    </a:lnL>
                    <a:lnR w="38099">
                      <a:solidFill>
                        <a:schemeClr val="tx1"/>
                      </a:solidFill>
                    </a:lnR>
                    <a:lnT w="38099" cap="flat" cmpd="sng" algn="ctr">
                      <a:solidFill>
                        <a:schemeClr val="tx1"/>
                      </a:solidFill>
                      <a:prstDash val="solid"/>
                      <a:round/>
                      <a:headEnd type="none" w="med" len="med"/>
                      <a:tailEnd type="none" w="med" len="med"/>
                    </a:lnT>
                    <a:lnB w="38099"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73291136"/>
                  </a:ext>
                </a:extLst>
              </a:tr>
              <a:tr h="236936">
                <a:tc gridSpan="2">
                  <a:txBody>
                    <a:bodyPr/>
                    <a:lstStyle/>
                    <a:p>
                      <a:pPr lvl="0" algn="l">
                        <a:lnSpc>
                          <a:spcPts val="2400"/>
                        </a:lnSpc>
                        <a:buNone/>
                      </a:pPr>
                      <a:endParaRPr lang="sl-SI" sz="2000" b="0" dirty="0">
                        <a:solidFill>
                          <a:schemeClr val="bg1"/>
                        </a:solidFill>
                        <a:effectLst/>
                        <a:latin typeface="Republika"/>
                      </a:endParaRPr>
                    </a:p>
                  </a:txBody>
                  <a:tcPr marL="32252" marR="32252" marT="9524">
                    <a:lnL w="9524">
                      <a:solidFill>
                        <a:srgbClr val="000000"/>
                      </a:solidFill>
                    </a:lnL>
                    <a:lnR w="38099">
                      <a:solidFill>
                        <a:schemeClr val="tx1"/>
                      </a:solidFill>
                    </a:lnR>
                    <a:lnT w="9524">
                      <a:solidFill>
                        <a:srgbClr val="000000"/>
                      </a:solidFill>
                    </a:lnT>
                    <a:lnB w="9524">
                      <a:solidFill>
                        <a:srgbClr val="000000"/>
                      </a:solidFill>
                    </a:lnB>
                    <a:solidFill>
                      <a:schemeClr val="bg1"/>
                    </a:solidFill>
                  </a:tcPr>
                </a:tc>
                <a:tc hMerge="1">
                  <a:txBody>
                    <a:bodyPr/>
                    <a:lstStyle/>
                    <a:p>
                      <a:endParaRPr lang="en-US"/>
                    </a:p>
                  </a:txBody>
                  <a:tcPr marL="144018" marR="360045" marT="72009" marB="72009">
                    <a:lnL w="38099" cap="flat" cmpd="sng" algn="ctr">
                      <a:solidFill>
                        <a:schemeClr val="tx1"/>
                      </a:solidFill>
                      <a:prstDash val="solid"/>
                      <a:round/>
                      <a:headEnd type="none" w="med" len="med"/>
                      <a:tailEnd type="none" w="med" len="med"/>
                    </a:lnL>
                    <a:lnR w="38099">
                      <a:solidFill>
                        <a:schemeClr val="tx1"/>
                      </a:solidFill>
                    </a:lnR>
                    <a:lnT w="38099" cap="flat" cmpd="sng" algn="ctr">
                      <a:solidFill>
                        <a:schemeClr val="tx1"/>
                      </a:solidFill>
                      <a:prstDash val="solid"/>
                      <a:round/>
                      <a:headEnd type="none" w="med" len="med"/>
                      <a:tailEnd type="none" w="med" len="med"/>
                    </a:lnT>
                    <a:lnB w="38099"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2306373"/>
                  </a:ext>
                </a:extLst>
              </a:tr>
              <a:tr h="997634">
                <a:tc>
                  <a:txBody>
                    <a:bodyPr/>
                    <a:lstStyle/>
                    <a:p>
                      <a:pPr lvl="0" algn="l">
                        <a:lnSpc>
                          <a:spcPts val="2400"/>
                        </a:lnSpc>
                        <a:buNone/>
                      </a:pPr>
                      <a:r>
                        <a:rPr lang="sl-SI" sz="2000" b="0" dirty="0">
                          <a:solidFill>
                            <a:schemeClr val="bg1"/>
                          </a:solidFill>
                          <a:effectLst/>
                          <a:latin typeface="Republika"/>
                        </a:rPr>
                        <a:t>NASLEDNJI KORAKI</a:t>
                      </a:r>
                    </a:p>
                  </a:txBody>
                  <a:tcPr marL="32252" marR="32252" marT="9524">
                    <a:lnL w="9524">
                      <a:solidFill>
                        <a:srgbClr val="000000"/>
                      </a:solidFill>
                    </a:lnL>
                    <a:lnR w="38099">
                      <a:solidFill>
                        <a:schemeClr val="tx1"/>
                      </a:solidFill>
                    </a:lnR>
                    <a:lnT w="9524">
                      <a:solidFill>
                        <a:srgbClr val="000000"/>
                      </a:solidFill>
                    </a:lnT>
                    <a:lnB w="9524">
                      <a:solidFill>
                        <a:srgbClr val="000000"/>
                      </a:solidFill>
                    </a:lnB>
                    <a:solidFill>
                      <a:schemeClr val="accent5">
                        <a:lumMod val="75000"/>
                      </a:schemeClr>
                    </a:solidFill>
                  </a:tcPr>
                </a:tc>
                <a:tc>
                  <a:txBody>
                    <a:bodyPr/>
                    <a:lstStyle/>
                    <a:p>
                      <a:pPr marL="0" lvl="0" indent="0">
                        <a:lnSpc>
                          <a:spcPts val="1425"/>
                        </a:lnSpc>
                        <a:buNone/>
                      </a:pPr>
                      <a:r>
                        <a:rPr lang="sl-SI" sz="1400" b="0" i="0" u="none" strike="noStrike" noProof="0" dirty="0">
                          <a:solidFill>
                            <a:srgbClr val="000000"/>
                          </a:solidFill>
                          <a:effectLst/>
                        </a:rPr>
                        <a:t>Priprava dokumentacije za operacije strateškega pomena in nadaljnje javne razpise.</a:t>
                      </a:r>
                    </a:p>
                    <a:p>
                      <a:pPr marL="0" lvl="0" indent="0">
                        <a:lnSpc>
                          <a:spcPts val="1425"/>
                        </a:lnSpc>
                        <a:buNone/>
                      </a:pPr>
                      <a:endParaRPr lang="sl-SI" sz="1400" b="0" i="0" u="none" strike="noStrike" noProof="0" dirty="0">
                        <a:solidFill>
                          <a:srgbClr val="000000"/>
                        </a:solidFill>
                        <a:effectLst/>
                      </a:endParaRPr>
                    </a:p>
                  </a:txBody>
                  <a:tcPr marL="144018" marR="360045" marT="72009" marB="72009">
                    <a:lnL w="38099" cap="flat" cmpd="sng" algn="ctr">
                      <a:solidFill>
                        <a:schemeClr val="tx1"/>
                      </a:solidFill>
                      <a:prstDash val="solid"/>
                      <a:round/>
                      <a:headEnd type="none" w="med" len="med"/>
                      <a:tailEnd type="none" w="med" len="med"/>
                    </a:lnL>
                    <a:lnR w="38099">
                      <a:solidFill>
                        <a:schemeClr val="tx1"/>
                      </a:solidFill>
                    </a:lnR>
                    <a:lnT w="38099" cap="flat" cmpd="sng" algn="ctr">
                      <a:solidFill>
                        <a:schemeClr val="tx1"/>
                      </a:solidFill>
                      <a:prstDash val="solid"/>
                      <a:round/>
                      <a:headEnd type="none" w="med" len="med"/>
                      <a:tailEnd type="none" w="med" len="med"/>
                    </a:lnT>
                    <a:lnB w="38099">
                      <a:solidFill>
                        <a:schemeClr val="tx1"/>
                      </a:solidFill>
                    </a:lnB>
                    <a:noFill/>
                  </a:tcPr>
                </a:tc>
                <a:extLst>
                  <a:ext uri="{0D108BD9-81ED-4DB2-BD59-A6C34878D82A}">
                    <a16:rowId xmlns:a16="http://schemas.microsoft.com/office/drawing/2014/main" val="1585954724"/>
                  </a:ext>
                </a:extLst>
              </a:tr>
            </a:tbl>
          </a:graphicData>
        </a:graphic>
      </p:graphicFrame>
    </p:spTree>
    <p:extLst>
      <p:ext uri="{BB962C8B-B14F-4D97-AF65-F5344CB8AC3E}">
        <p14:creationId xmlns:p14="http://schemas.microsoft.com/office/powerpoint/2010/main" val="3411296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659A54-9AEA-DBF3-0A20-C2DF860B953C}"/>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5CA19EF0-0887-8E75-EF55-24BD784B08FB}"/>
              </a:ext>
            </a:extLst>
          </p:cNvPr>
          <p:cNvSpPr>
            <a:spLocks noGrp="1"/>
          </p:cNvSpPr>
          <p:nvPr>
            <p:ph type="title"/>
          </p:nvPr>
        </p:nvSpPr>
        <p:spPr>
          <a:xfrm>
            <a:off x="852399" y="220214"/>
            <a:ext cx="11272666" cy="1351587"/>
          </a:xfrm>
        </p:spPr>
        <p:txBody>
          <a:bodyPr>
            <a:normAutofit/>
          </a:bodyPr>
          <a:lstStyle/>
          <a:p>
            <a:r>
              <a:rPr lang="sl-SI" sz="2800" b="1">
                <a:solidFill>
                  <a:srgbClr val="034EA2"/>
                </a:solidFill>
                <a:effectLst>
                  <a:outerShdw blurRad="38100" dist="38100" dir="2700000" algn="tl">
                    <a:srgbClr val="000000">
                      <a:alpha val="43137"/>
                    </a:srgbClr>
                  </a:outerShdw>
                </a:effectLst>
                <a:latin typeface="Republika"/>
              </a:rPr>
              <a:t>Ključne aktivnosti NKT STEP 2025-2026</a:t>
            </a:r>
            <a:endParaRPr lang="sl-SI" sz="2800" b="1">
              <a:solidFill>
                <a:srgbClr val="034EA2"/>
              </a:solidFill>
              <a:effectLst>
                <a:outerShdw blurRad="38100" dist="38100" dir="2700000" algn="tl">
                  <a:srgbClr val="000000">
                    <a:alpha val="43137"/>
                  </a:srgbClr>
                </a:outerShdw>
              </a:effectLst>
              <a:highlight>
                <a:srgbClr val="FFFF00"/>
              </a:highlight>
            </a:endParaRPr>
          </a:p>
        </p:txBody>
      </p:sp>
      <p:sp>
        <p:nvSpPr>
          <p:cNvPr id="3" name="Označba mesta vsebine 2">
            <a:extLst>
              <a:ext uri="{FF2B5EF4-FFF2-40B4-BE49-F238E27FC236}">
                <a16:creationId xmlns:a16="http://schemas.microsoft.com/office/drawing/2014/main" id="{113894F4-12A5-121E-D97A-59947E28056D}"/>
              </a:ext>
            </a:extLst>
          </p:cNvPr>
          <p:cNvSpPr>
            <a:spLocks noGrp="1"/>
          </p:cNvSpPr>
          <p:nvPr>
            <p:ph idx="1"/>
          </p:nvPr>
        </p:nvSpPr>
        <p:spPr>
          <a:xfrm>
            <a:off x="838199" y="1292698"/>
            <a:ext cx="11019504" cy="4523815"/>
          </a:xfrm>
        </p:spPr>
        <p:txBody>
          <a:bodyPr vert="horz" lIns="91440" tIns="45720" rIns="91440" bIns="45720" rtlCol="0" anchor="t">
            <a:noAutofit/>
          </a:bodyPr>
          <a:lstStyle/>
          <a:p>
            <a:pPr>
              <a:spcAft>
                <a:spcPts val="800"/>
              </a:spcAft>
            </a:pPr>
            <a:endParaRPr lang="sl-SI" b="1">
              <a:solidFill>
                <a:srgbClr val="000000"/>
              </a:solidFill>
              <a:latin typeface="Calibri"/>
              <a:ea typeface="Calibri"/>
              <a:cs typeface="Times New Roman" panose="02020603050405020304" pitchFamily="18" charset="0"/>
            </a:endParaRPr>
          </a:p>
          <a:p>
            <a:pPr lvl="1">
              <a:spcBef>
                <a:spcPts val="1000"/>
              </a:spcBef>
              <a:spcAft>
                <a:spcPts val="800"/>
              </a:spcAft>
            </a:pPr>
            <a:endParaRPr lang="sl-SI" sz="2000">
              <a:latin typeface="Republika" panose="02000506040000020004" pitchFamily="2" charset="-18"/>
              <a:cs typeface="Times New Roman" panose="02020603050405020304" pitchFamily="18" charset="0"/>
            </a:endParaRPr>
          </a:p>
        </p:txBody>
      </p:sp>
      <p:pic>
        <p:nvPicPr>
          <p:cNvPr id="4" name="Slika 3">
            <a:extLst>
              <a:ext uri="{FF2B5EF4-FFF2-40B4-BE49-F238E27FC236}">
                <a16:creationId xmlns:a16="http://schemas.microsoft.com/office/drawing/2014/main" id="{00D27A4E-532E-0B42-B90D-FC45F38148A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7216" y="6033143"/>
            <a:ext cx="2689861" cy="564319"/>
          </a:xfrm>
          <a:prstGeom prst="rect">
            <a:avLst/>
          </a:prstGeom>
        </p:spPr>
      </p:pic>
      <p:pic>
        <p:nvPicPr>
          <p:cNvPr id="5" name="Picture 4" descr="Logo image name">
            <a:extLst>
              <a:ext uri="{FF2B5EF4-FFF2-40B4-BE49-F238E27FC236}">
                <a16:creationId xmlns:a16="http://schemas.microsoft.com/office/drawing/2014/main" id="{45B71F4C-4B47-6CAF-016E-87D23221AB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29" y="6081245"/>
            <a:ext cx="1050232" cy="51621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Kolenski povezovalnik 6">
            <a:extLst>
              <a:ext uri="{FF2B5EF4-FFF2-40B4-BE49-F238E27FC236}">
                <a16:creationId xmlns:a16="http://schemas.microsoft.com/office/drawing/2014/main" id="{A4DAFA57-F5D7-6FED-CCE0-DCEFCD1ED1A9}"/>
              </a:ext>
            </a:extLst>
          </p:cNvPr>
          <p:cNvCxnSpPr/>
          <p:nvPr/>
        </p:nvCxnSpPr>
        <p:spPr>
          <a:xfrm flipV="1">
            <a:off x="506863" y="219899"/>
            <a:ext cx="3736258" cy="2637408"/>
          </a:xfrm>
          <a:prstGeom prst="bentConnector3">
            <a:avLst>
              <a:gd name="adj1" fmla="val 0"/>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Kolenski povezovalnik 7">
            <a:extLst>
              <a:ext uri="{FF2B5EF4-FFF2-40B4-BE49-F238E27FC236}">
                <a16:creationId xmlns:a16="http://schemas.microsoft.com/office/drawing/2014/main" id="{1BABF914-B468-7779-AE41-DDC880BC7027}"/>
              </a:ext>
            </a:extLst>
          </p:cNvPr>
          <p:cNvCxnSpPr/>
          <p:nvPr/>
        </p:nvCxnSpPr>
        <p:spPr>
          <a:xfrm flipV="1">
            <a:off x="8514735" y="4197949"/>
            <a:ext cx="3342968" cy="2408904"/>
          </a:xfrm>
          <a:prstGeom prst="bentConnector3">
            <a:avLst>
              <a:gd name="adj1" fmla="val 100294"/>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Označba mesta vsebine 2">
            <a:extLst>
              <a:ext uri="{FF2B5EF4-FFF2-40B4-BE49-F238E27FC236}">
                <a16:creationId xmlns:a16="http://schemas.microsoft.com/office/drawing/2014/main" id="{91909FF5-F5C1-E829-9B80-9B5AD15DBB5D}"/>
              </a:ext>
            </a:extLst>
          </p:cNvPr>
          <p:cNvSpPr txBox="1">
            <a:spLocks/>
          </p:cNvSpPr>
          <p:nvPr/>
        </p:nvSpPr>
        <p:spPr>
          <a:xfrm>
            <a:off x="990599" y="1445098"/>
            <a:ext cx="11019504" cy="4523815"/>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800"/>
              </a:spcAft>
              <a:buFont typeface="Arial" panose="020B0604020202020204" pitchFamily="34" charset="0"/>
              <a:buNone/>
            </a:pPr>
            <a:endParaRPr lang="sl-SI" b="1">
              <a:solidFill>
                <a:srgbClr val="000000"/>
              </a:solidFill>
              <a:latin typeface="Calibri"/>
              <a:ea typeface="Calibri"/>
              <a:cs typeface="Times New Roman" panose="02020603050405020304" pitchFamily="18" charset="0"/>
            </a:endParaRPr>
          </a:p>
          <a:p>
            <a:pPr lvl="1">
              <a:spcBef>
                <a:spcPts val="1000"/>
              </a:spcBef>
              <a:spcAft>
                <a:spcPts val="800"/>
              </a:spcAft>
            </a:pPr>
            <a:endParaRPr lang="sl-SI" sz="2000">
              <a:latin typeface="Republika" panose="02000506040000020004" pitchFamily="2" charset="-18"/>
              <a:cs typeface="Times New Roman" panose="02020603050405020304" pitchFamily="18" charset="0"/>
            </a:endParaRPr>
          </a:p>
        </p:txBody>
      </p:sp>
      <p:sp>
        <p:nvSpPr>
          <p:cNvPr id="12" name="TextBox 11">
            <a:extLst>
              <a:ext uri="{FF2B5EF4-FFF2-40B4-BE49-F238E27FC236}">
                <a16:creationId xmlns:a16="http://schemas.microsoft.com/office/drawing/2014/main" id="{67E26101-B175-1DA4-EF00-5C03830BD5E0}"/>
              </a:ext>
            </a:extLst>
          </p:cNvPr>
          <p:cNvSpPr txBox="1"/>
          <p:nvPr/>
        </p:nvSpPr>
        <p:spPr>
          <a:xfrm>
            <a:off x="987778" y="1298223"/>
            <a:ext cx="9574388" cy="42934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spcBef>
                <a:spcPts val="600"/>
              </a:spcBef>
              <a:buFont typeface=""/>
              <a:buChar char="•"/>
            </a:pPr>
            <a:r>
              <a:rPr lang="sl-SI" sz="2000" b="1" dirty="0"/>
              <a:t>Promocijske aktivnosti po objavi razpisa</a:t>
            </a:r>
            <a:r>
              <a:rPr lang="sl-SI" sz="2000" dirty="0"/>
              <a:t> v sodelovanju z MGTŠ in ARIS (začetek 2025, nadaljevanje 2026)</a:t>
            </a:r>
            <a:endParaRPr lang="sl-SI" sz="2000" dirty="0">
              <a:ea typeface="Calibri"/>
              <a:cs typeface="Calibri"/>
            </a:endParaRPr>
          </a:p>
          <a:p>
            <a:pPr marL="228600" indent="-228600">
              <a:spcBef>
                <a:spcPts val="600"/>
              </a:spcBef>
              <a:buFont typeface=""/>
              <a:buChar char="•"/>
            </a:pPr>
            <a:r>
              <a:rPr lang="sl-SI" sz="2000" b="1" dirty="0"/>
              <a:t>Ponovitev promocijskih aktivnosti v 2026</a:t>
            </a:r>
            <a:r>
              <a:rPr lang="sl-SI" sz="2000" dirty="0"/>
              <a:t> za novi JR ali JR za prejemnike pečata odličnosti</a:t>
            </a:r>
            <a:endParaRPr lang="sl-SI" sz="2000" dirty="0">
              <a:ea typeface="Calibri" panose="020F0502020204030204"/>
              <a:cs typeface="Calibri" panose="020F0502020204030204"/>
            </a:endParaRPr>
          </a:p>
          <a:p>
            <a:pPr marL="228600" indent="-228600">
              <a:spcBef>
                <a:spcPts val="600"/>
              </a:spcBef>
              <a:buFont typeface=""/>
              <a:buChar char="•"/>
            </a:pPr>
            <a:r>
              <a:rPr lang="sl-SI" sz="2000" b="1" dirty="0"/>
              <a:t>Izvajanje komunikacijskega načrta NKT STEP</a:t>
            </a:r>
            <a:r>
              <a:rPr lang="sl-SI" sz="2000" dirty="0"/>
              <a:t> (e-novice, splet, </a:t>
            </a:r>
            <a:r>
              <a:rPr lang="sl-SI" sz="2000" dirty="0" err="1"/>
              <a:t>LinkedIn</a:t>
            </a:r>
            <a:r>
              <a:rPr lang="sl-SI" sz="2000" dirty="0"/>
              <a:t>, ciljne skupine)</a:t>
            </a:r>
            <a:endParaRPr lang="sl-SI" sz="2000" dirty="0">
              <a:ea typeface="Calibri" panose="020F0502020204030204"/>
              <a:cs typeface="Calibri" panose="020F0502020204030204"/>
            </a:endParaRPr>
          </a:p>
          <a:p>
            <a:pPr marL="228600" indent="-228600">
              <a:spcBef>
                <a:spcPts val="600"/>
              </a:spcBef>
              <a:buFont typeface=""/>
              <a:buChar char="•"/>
            </a:pPr>
            <a:r>
              <a:rPr lang="sl-SI" sz="2000" b="1" dirty="0"/>
              <a:t>Redna komunikacija s podjetji</a:t>
            </a:r>
            <a:r>
              <a:rPr lang="sl-SI" sz="2000" dirty="0"/>
              <a:t> (e-pošta, telefon, srečanja; vključitev izvajalcev JR STEP po potrebi)</a:t>
            </a:r>
            <a:endParaRPr lang="sl-SI" sz="2000" dirty="0">
              <a:ea typeface="Calibri" panose="020F0502020204030204"/>
              <a:cs typeface="Calibri" panose="020F0502020204030204"/>
            </a:endParaRPr>
          </a:p>
          <a:p>
            <a:pPr marL="228600" indent="-228600">
              <a:spcBef>
                <a:spcPts val="600"/>
              </a:spcBef>
              <a:buFont typeface=""/>
              <a:buChar char="•"/>
            </a:pPr>
            <a:r>
              <a:rPr lang="sl-SI" sz="2000" b="1" dirty="0"/>
              <a:t>Organizacija tematskih delavnic</a:t>
            </a:r>
            <a:r>
              <a:rPr lang="sl-SI" sz="2000" dirty="0"/>
              <a:t> (STEP, črpanje EU sredstev)</a:t>
            </a:r>
            <a:endParaRPr lang="sl-SI" sz="2000" dirty="0">
              <a:ea typeface="Calibri" panose="020F0502020204030204"/>
              <a:cs typeface="Calibri" panose="020F0502020204030204"/>
            </a:endParaRPr>
          </a:p>
          <a:p>
            <a:pPr marL="228600" indent="-228600">
              <a:spcBef>
                <a:spcPts val="600"/>
              </a:spcBef>
              <a:buFont typeface=""/>
              <a:buChar char="•"/>
            </a:pPr>
            <a:r>
              <a:rPr lang="sl-SI" sz="2000" b="1" dirty="0"/>
              <a:t>Spremljanje EU informacij o STEP</a:t>
            </a:r>
            <a:r>
              <a:rPr lang="sl-SI" sz="2000" dirty="0"/>
              <a:t> in priprava povzetkov za interno rabo ali objavo</a:t>
            </a:r>
            <a:endParaRPr lang="sl-SI" sz="2000" dirty="0">
              <a:ea typeface="Calibri" panose="020F0502020204030204"/>
              <a:cs typeface="Calibri" panose="020F0502020204030204"/>
            </a:endParaRPr>
          </a:p>
          <a:p>
            <a:pPr marL="228600" indent="-228600">
              <a:spcBef>
                <a:spcPts val="600"/>
              </a:spcBef>
              <a:buFont typeface=""/>
              <a:buChar char="•"/>
            </a:pPr>
            <a:r>
              <a:rPr lang="sl-SI" sz="2000" b="1" dirty="0"/>
              <a:t>Vsebinski </a:t>
            </a:r>
            <a:r>
              <a:rPr lang="sl-SI" sz="2000" b="1" dirty="0" err="1"/>
              <a:t>support</a:t>
            </a:r>
            <a:r>
              <a:rPr lang="sl-SI" sz="2000" dirty="0"/>
              <a:t>: priprava/pregled gradiv, manjše vsebinske naloge</a:t>
            </a:r>
            <a:endParaRPr lang="sl-SI" sz="2000" dirty="0">
              <a:ea typeface="Calibri" panose="020F0502020204030204"/>
              <a:cs typeface="Calibri" panose="020F0502020204030204"/>
            </a:endParaRPr>
          </a:p>
          <a:p>
            <a:pPr marL="228600" indent="-228600">
              <a:spcBef>
                <a:spcPts val="600"/>
              </a:spcBef>
              <a:buFont typeface=""/>
              <a:buChar char="•"/>
            </a:pPr>
            <a:r>
              <a:rPr lang="sl-SI" sz="2000" b="1" dirty="0"/>
              <a:t>Udeležba srečanj nacionalnih točk STEP</a:t>
            </a:r>
            <a:r>
              <a:rPr lang="sl-SI" sz="2000" dirty="0"/>
              <a:t> (</a:t>
            </a:r>
            <a:r>
              <a:rPr lang="sl-SI" sz="2000" dirty="0" err="1"/>
              <a:t>online</a:t>
            </a:r>
            <a:r>
              <a:rPr lang="sl-SI" sz="2000" dirty="0"/>
              <a:t> in v živo)</a:t>
            </a:r>
            <a:endParaRPr lang="sl-SI" sz="2000" dirty="0">
              <a:ea typeface="Calibri" panose="020F0502020204030204"/>
              <a:cs typeface="Calibri" panose="020F0502020204030204"/>
            </a:endParaRPr>
          </a:p>
          <a:p>
            <a:pPr algn="ctr"/>
            <a:endParaRPr lang="en-US" dirty="0"/>
          </a:p>
        </p:txBody>
      </p:sp>
    </p:spTree>
    <p:extLst>
      <p:ext uri="{BB962C8B-B14F-4D97-AF65-F5344CB8AC3E}">
        <p14:creationId xmlns:p14="http://schemas.microsoft.com/office/powerpoint/2010/main" val="2733390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16E7A9-EBCD-CDB9-40A3-7053313DE652}"/>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1984C280-23D3-DBC0-4E20-2C1DA7FE7787}"/>
              </a:ext>
            </a:extLst>
          </p:cNvPr>
          <p:cNvSpPr>
            <a:spLocks noGrp="1"/>
          </p:cNvSpPr>
          <p:nvPr>
            <p:ph type="title"/>
          </p:nvPr>
        </p:nvSpPr>
        <p:spPr>
          <a:xfrm>
            <a:off x="837789" y="501057"/>
            <a:ext cx="11216005" cy="560984"/>
          </a:xfrm>
        </p:spPr>
        <p:txBody>
          <a:bodyPr/>
          <a:lstStyle/>
          <a:p>
            <a:r>
              <a:rPr lang="sl-SI" sz="2800" b="1">
                <a:solidFill>
                  <a:srgbClr val="034EA2"/>
                </a:solidFill>
                <a:effectLst>
                  <a:outerShdw blurRad="38100" dist="38100" dir="2700000" algn="tl">
                    <a:srgbClr val="000000">
                      <a:alpha val="43137"/>
                    </a:srgbClr>
                  </a:outerShdw>
                </a:effectLst>
                <a:latin typeface="Republika"/>
              </a:rPr>
              <a:t>Napredek pri izvajanju programa CP 2 - ESRR in KS</a:t>
            </a:r>
          </a:p>
        </p:txBody>
      </p:sp>
      <p:sp>
        <p:nvSpPr>
          <p:cNvPr id="3" name="Označba mesta vsebine 2">
            <a:extLst>
              <a:ext uri="{FF2B5EF4-FFF2-40B4-BE49-F238E27FC236}">
                <a16:creationId xmlns:a16="http://schemas.microsoft.com/office/drawing/2014/main" id="{834E5951-FFE8-8A92-6F52-D0CE899A3C50}"/>
              </a:ext>
            </a:extLst>
          </p:cNvPr>
          <p:cNvSpPr>
            <a:spLocks noGrp="1"/>
          </p:cNvSpPr>
          <p:nvPr>
            <p:ph idx="1"/>
          </p:nvPr>
        </p:nvSpPr>
        <p:spPr>
          <a:xfrm>
            <a:off x="838200" y="1825625"/>
            <a:ext cx="10515600" cy="4024759"/>
          </a:xfrm>
        </p:spPr>
        <p:txBody>
          <a:bodyPr/>
          <a:lstStyle/>
          <a:p>
            <a:pPr marL="457200" lvl="1" indent="0">
              <a:lnSpc>
                <a:spcPct val="107000"/>
              </a:lnSpc>
              <a:spcAft>
                <a:spcPts val="800"/>
              </a:spcAft>
              <a:buNone/>
            </a:pPr>
            <a:endParaRPr lang="sl-SI" sz="120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lgn="just">
              <a:lnSpc>
                <a:spcPct val="107000"/>
              </a:lnSpc>
              <a:spcAft>
                <a:spcPts val="800"/>
              </a:spcAft>
              <a:buNone/>
            </a:pPr>
            <a:endParaRPr lang="sl-SI" sz="1200">
              <a:effectLst/>
              <a:latin typeface="Calibri" panose="020F0502020204030204" pitchFamily="34" charset="0"/>
              <a:ea typeface="Calibri" panose="020F0502020204030204" pitchFamily="34" charset="0"/>
              <a:cs typeface="Times New Roman" panose="02020603050405020304" pitchFamily="18" charset="0"/>
            </a:endParaRPr>
          </a:p>
          <a:p>
            <a:endParaRPr lang="sl-SI">
              <a:latin typeface="Republika" panose="02000506040000020004" pitchFamily="2" charset="-18"/>
            </a:endParaRPr>
          </a:p>
        </p:txBody>
      </p:sp>
      <p:pic>
        <p:nvPicPr>
          <p:cNvPr id="4" name="Slika 3">
            <a:extLst>
              <a:ext uri="{FF2B5EF4-FFF2-40B4-BE49-F238E27FC236}">
                <a16:creationId xmlns:a16="http://schemas.microsoft.com/office/drawing/2014/main" id="{0AEC4C04-B609-B4C0-68D6-A873DFC56B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7216" y="6033143"/>
            <a:ext cx="2689861" cy="564319"/>
          </a:xfrm>
          <a:prstGeom prst="rect">
            <a:avLst/>
          </a:prstGeom>
        </p:spPr>
      </p:pic>
      <p:pic>
        <p:nvPicPr>
          <p:cNvPr id="5" name="Picture 4" descr="Logo image name">
            <a:extLst>
              <a:ext uri="{FF2B5EF4-FFF2-40B4-BE49-F238E27FC236}">
                <a16:creationId xmlns:a16="http://schemas.microsoft.com/office/drawing/2014/main" id="{AEDFC2E6-89A9-58C2-0BB8-0BED4992B7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29" y="6081245"/>
            <a:ext cx="1050232" cy="51621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Kolenski povezovalnik 6">
            <a:extLst>
              <a:ext uri="{FF2B5EF4-FFF2-40B4-BE49-F238E27FC236}">
                <a16:creationId xmlns:a16="http://schemas.microsoft.com/office/drawing/2014/main" id="{27983271-A92A-94E7-45BF-0A4BD6584198}"/>
              </a:ext>
            </a:extLst>
          </p:cNvPr>
          <p:cNvCxnSpPr/>
          <p:nvPr/>
        </p:nvCxnSpPr>
        <p:spPr>
          <a:xfrm flipV="1">
            <a:off x="245807" y="304566"/>
            <a:ext cx="3736258" cy="2637408"/>
          </a:xfrm>
          <a:prstGeom prst="bentConnector3">
            <a:avLst>
              <a:gd name="adj1" fmla="val 0"/>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Kolenski povezovalnik 7">
            <a:extLst>
              <a:ext uri="{FF2B5EF4-FFF2-40B4-BE49-F238E27FC236}">
                <a16:creationId xmlns:a16="http://schemas.microsoft.com/office/drawing/2014/main" id="{C0A62683-2481-2FE7-CD54-993DAD30B05F}"/>
              </a:ext>
            </a:extLst>
          </p:cNvPr>
          <p:cNvCxnSpPr/>
          <p:nvPr/>
        </p:nvCxnSpPr>
        <p:spPr>
          <a:xfrm flipV="1">
            <a:off x="8514735" y="4197949"/>
            <a:ext cx="3342968" cy="2408904"/>
          </a:xfrm>
          <a:prstGeom prst="bentConnector3">
            <a:avLst>
              <a:gd name="adj1" fmla="val 100294"/>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aphicFrame>
        <p:nvGraphicFramePr>
          <p:cNvPr id="13" name="Table 12">
            <a:extLst>
              <a:ext uri="{FF2B5EF4-FFF2-40B4-BE49-F238E27FC236}">
                <a16:creationId xmlns:a16="http://schemas.microsoft.com/office/drawing/2014/main" id="{962A4D6B-AD69-754C-19FA-CAB0B2DD8FCB}"/>
              </a:ext>
            </a:extLst>
          </p:cNvPr>
          <p:cNvGraphicFramePr>
            <a:graphicFrameLocks noGrp="1"/>
          </p:cNvGraphicFramePr>
          <p:nvPr>
            <p:extLst>
              <p:ext uri="{D42A27DB-BD31-4B8C-83A1-F6EECF244321}">
                <p14:modId xmlns:p14="http://schemas.microsoft.com/office/powerpoint/2010/main" val="1785399112"/>
              </p:ext>
            </p:extLst>
          </p:nvPr>
        </p:nvGraphicFramePr>
        <p:xfrm>
          <a:off x="1185333" y="1284111"/>
          <a:ext cx="9702604" cy="4802378"/>
        </p:xfrm>
        <a:graphic>
          <a:graphicData uri="http://schemas.openxmlformats.org/drawingml/2006/table">
            <a:tbl>
              <a:tblPr bandRow="1">
                <a:tableStyleId>{5C22544A-7EE6-4342-B048-85BDC9FD1C3A}</a:tableStyleId>
              </a:tblPr>
              <a:tblGrid>
                <a:gridCol w="1541147">
                  <a:extLst>
                    <a:ext uri="{9D8B030D-6E8A-4147-A177-3AD203B41FA5}">
                      <a16:colId xmlns:a16="http://schemas.microsoft.com/office/drawing/2014/main" val="3812947472"/>
                    </a:ext>
                  </a:extLst>
                </a:gridCol>
                <a:gridCol w="8161457">
                  <a:extLst>
                    <a:ext uri="{9D8B030D-6E8A-4147-A177-3AD203B41FA5}">
                      <a16:colId xmlns:a16="http://schemas.microsoft.com/office/drawing/2014/main" val="981187402"/>
                    </a:ext>
                  </a:extLst>
                </a:gridCol>
              </a:tblGrid>
              <a:tr h="3920489">
                <a:tc>
                  <a:txBody>
                    <a:bodyPr/>
                    <a:lstStyle/>
                    <a:p>
                      <a:pPr fontAlgn="base">
                        <a:lnSpc>
                          <a:spcPts val="2400"/>
                        </a:lnSpc>
                        <a:buNone/>
                      </a:pPr>
                      <a:r>
                        <a:rPr lang="sl-SI" sz="2000" b="0" dirty="0">
                          <a:solidFill>
                            <a:schemeClr val="bg1"/>
                          </a:solidFill>
                          <a:effectLst/>
                          <a:latin typeface="Republika" panose="02000506040000020004"/>
                        </a:rPr>
                        <a:t>TRENUTNO STANJE</a:t>
                      </a:r>
                      <a:endParaRPr lang="sl-SI" b="1" dirty="0">
                        <a:solidFill>
                          <a:schemeClr val="bg1"/>
                        </a:solidFill>
                        <a:effectLst/>
                      </a:endParaRPr>
                    </a:p>
                  </a:txBody>
                  <a:tcPr marL="32252" marR="32252" marT="9525">
                    <a:lnL w="9525"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5">
                        <a:lumMod val="75000"/>
                      </a:schemeClr>
                    </a:solidFill>
                  </a:tcPr>
                </a:tc>
                <a:tc>
                  <a:txBody>
                    <a:bodyPr/>
                    <a:lstStyle/>
                    <a:p>
                      <a:pPr marL="342900" lvl="0" indent="-342900" algn="l" fontAlgn="base">
                        <a:lnSpc>
                          <a:spcPct val="100000"/>
                        </a:lnSpc>
                        <a:buFont typeface="Arial" panose="020B0604020202020204" pitchFamily="34" charset="0"/>
                        <a:buChar char="•"/>
                      </a:pPr>
                      <a:r>
                        <a:rPr lang="sl-SI" sz="1400" b="0" dirty="0">
                          <a:solidFill>
                            <a:srgbClr val="000000"/>
                          </a:solidFill>
                          <a:effectLst/>
                          <a:latin typeface="Calibri"/>
                        </a:rPr>
                        <a:t>RSO 2.1: Konec leta 2024 je bil objavljen Javni razpis za sofinanciranje celovite energetske prenove stavb v lasti in rabi občin, ki vključuje ukrepe energetskih sanacij ter zgradnjo novih naprav za proizvodnjo električne energije: do sedaj izbranih 7 operacij. V maju 2025 je bila neposredno potrjena operacija ZER2024 – energetska revščina</a:t>
                      </a:r>
                    </a:p>
                    <a:p>
                      <a:pPr marL="342900" lvl="0" indent="-342900" algn="l">
                        <a:lnSpc>
                          <a:spcPct val="100000"/>
                        </a:lnSpc>
                        <a:buFont typeface="Arial" panose="020B0604020202020204" pitchFamily="34" charset="0"/>
                        <a:buChar char="•"/>
                      </a:pPr>
                      <a:r>
                        <a:rPr lang="sl-SI" sz="1400" b="0" i="0" u="none" strike="noStrike" baseline="0" noProof="0" dirty="0">
                          <a:solidFill>
                            <a:srgbClr val="000000"/>
                          </a:solidFill>
                          <a:effectLst/>
                          <a:latin typeface="Calibri"/>
                        </a:rPr>
                        <a:t>RSO2.2: objavljena 2 javna razpisa: JR za sofinanciranje naložb v izgradnjo novih naprav za proizvodnjo električne energije iz sončne ali vetrne energije ter JR za sofinanciranje izgradnje in prestrukturiranja daljinskih sistemov ogrevanja in hlajenja na OVE. Na obeh objavljenih javnih razpisih potekajo izborni postopki. </a:t>
                      </a:r>
                    </a:p>
                    <a:p>
                      <a:pPr marL="342900" lvl="0" indent="-342900" algn="l">
                        <a:buFont typeface="Arial" panose="020B0604020202020204" pitchFamily="34" charset="0"/>
                        <a:buChar char="•"/>
                      </a:pPr>
                      <a:r>
                        <a:rPr lang="sl-SI" sz="1400" b="0" i="0" u="none" strike="noStrike" baseline="0" noProof="0" dirty="0">
                          <a:solidFill>
                            <a:srgbClr val="000000"/>
                          </a:solidFill>
                          <a:effectLst/>
                          <a:latin typeface="Calibri"/>
                        </a:rPr>
                        <a:t>RSO2.3: v januarju 2025 je bil objavljen JR za sofinanciranje naložb v skupnostno samooskrbo z električno energijo iz OVE. V septembru 2025 je bil JR preklican. S spremembo programa se predlaga prerazporeditve sredstev na novo prednostno nalogo RSO 2.12.</a:t>
                      </a:r>
                    </a:p>
                    <a:p>
                      <a:pPr marL="342900" lvl="0" indent="-342900" algn="l">
                        <a:buFont typeface="Arial" panose="020B0604020202020204" pitchFamily="34" charset="0"/>
                        <a:buChar char="•"/>
                      </a:pPr>
                      <a:r>
                        <a:rPr lang="sl-SI" sz="1400" b="0" i="0" u="none" strike="noStrike" baseline="0" noProof="0" dirty="0">
                          <a:solidFill>
                            <a:srgbClr val="000000"/>
                          </a:solidFill>
                          <a:effectLst/>
                          <a:latin typeface="Calibri"/>
                        </a:rPr>
                        <a:t>RSO 2.4: </a:t>
                      </a:r>
                      <a:r>
                        <a:rPr lang="sl-SI" sz="1400" b="0" i="0" u="none" strike="noStrike" baseline="0" noProof="0" dirty="0">
                          <a:solidFill>
                            <a:srgbClr val="000000"/>
                          </a:solidFill>
                          <a:effectLst/>
                        </a:rPr>
                        <a:t>Projekt strateškega pomena »Zmanjšanje poplavne ogroženosti na porečju Savinje – 1. faza« je bil odobren in je v fazi izvajanja.</a:t>
                      </a:r>
                    </a:p>
                    <a:p>
                      <a:pPr marL="342900" lvl="0" indent="-342900" algn="l">
                        <a:buFont typeface="Arial" panose="020B0604020202020204" pitchFamily="34" charset="0"/>
                        <a:buChar char="•"/>
                      </a:pPr>
                      <a:r>
                        <a:rPr lang="sl-SI" sz="1400" b="0" i="0" u="none" strike="noStrike" baseline="0" noProof="0" dirty="0">
                          <a:solidFill>
                            <a:srgbClr val="000000"/>
                          </a:solidFill>
                          <a:effectLst/>
                          <a:latin typeface="Calibri"/>
                        </a:rPr>
                        <a:t>RSO 2.5: </a:t>
                      </a:r>
                      <a:r>
                        <a:rPr lang="sl-SI" sz="1400" b="0" i="0" u="none" strike="noStrike" baseline="0" noProof="0" dirty="0">
                          <a:solidFill>
                            <a:srgbClr val="000000"/>
                          </a:solidFill>
                          <a:effectLst/>
                        </a:rPr>
                        <a:t>Vsi sporazumi so bili podpisani in čakamo na vloge upravičencev.</a:t>
                      </a:r>
                    </a:p>
                    <a:p>
                      <a:pPr marL="342900" lvl="0" indent="-342900" algn="l">
                        <a:buFont typeface="Arial" panose="020B0604020202020204" pitchFamily="34" charset="0"/>
                        <a:buChar char="•"/>
                      </a:pPr>
                      <a:r>
                        <a:rPr lang="sl-SI" sz="1400" b="0" i="0" u="none" strike="noStrike" baseline="0" noProof="0" dirty="0">
                          <a:solidFill>
                            <a:srgbClr val="000000"/>
                          </a:solidFill>
                          <a:effectLst/>
                        </a:rPr>
                        <a:t>RSO2.6: 2 projekta sta bila odobrena in sta v fazi izvajanja (Stičišče za oblikovanje politik (SOP) in Slovenski center za krožno gospodarstvo (SCKG).</a:t>
                      </a:r>
                    </a:p>
                    <a:p>
                      <a:pPr marL="342900" lvl="0" indent="-342900" algn="l">
                        <a:buFont typeface="Arial" panose="020B0604020202020204" pitchFamily="34" charset="0"/>
                        <a:buChar char="•"/>
                      </a:pPr>
                      <a:r>
                        <a:rPr lang="sl-SI" sz="1400" b="0" i="0" u="none" strike="noStrike" baseline="0" noProof="0" dirty="0">
                          <a:solidFill>
                            <a:srgbClr val="000000"/>
                          </a:solidFill>
                          <a:effectLst/>
                          <a:latin typeface="Calibri"/>
                        </a:rPr>
                        <a:t>RSO2.7: </a:t>
                      </a:r>
                      <a:r>
                        <a:rPr lang="sl-SI" sz="1400" b="0" i="0" u="none" strike="noStrike" baseline="0" noProof="0" dirty="0">
                          <a:solidFill>
                            <a:srgbClr val="000000"/>
                          </a:solidFill>
                          <a:effectLst/>
                        </a:rPr>
                        <a:t>7 projektov v okviru Nature 2000 (Za jame, ZAKras2, </a:t>
                      </a:r>
                      <a:r>
                        <a:rPr lang="sl-SI" sz="1400" b="0" i="0" u="none" strike="noStrike" baseline="0" noProof="0" dirty="0" err="1">
                          <a:solidFill>
                            <a:srgbClr val="000000"/>
                          </a:solidFill>
                          <a:effectLst/>
                        </a:rPr>
                        <a:t>ŽivoLjuB</a:t>
                      </a:r>
                      <a:r>
                        <a:rPr lang="sl-SI" sz="1400" b="0" i="0" u="none" strike="noStrike" baseline="0" noProof="0" dirty="0">
                          <a:solidFill>
                            <a:srgbClr val="000000"/>
                          </a:solidFill>
                          <a:effectLst/>
                        </a:rPr>
                        <a:t>, Povezani, Natura Mura – Drava, Natura 2000 – grad Bistra, Kostanjevica na Krki – Natura 2000) je bilo odobrenih in so v fazi izvajanja.</a:t>
                      </a:r>
                    </a:p>
                    <a:p>
                      <a:pPr marL="342900" lvl="0" indent="-342900" algn="l">
                        <a:buFont typeface="Arial" panose="020B0604020202020204" pitchFamily="34" charset="0"/>
                        <a:buChar char="•"/>
                      </a:pPr>
                      <a:r>
                        <a:rPr lang="sl-SI" sz="1400" b="0" i="0" u="none" strike="noStrike" baseline="0" noProof="0" dirty="0">
                          <a:solidFill>
                            <a:srgbClr val="000000"/>
                          </a:solidFill>
                          <a:effectLst/>
                          <a:latin typeface="Calibri"/>
                        </a:rPr>
                        <a:t>RSO2.8: 14 odobrenih projektov izbranih v okviru 1. poziva CTN; v 2. pozivu CTN izbranih 19 projektov, ki so trenutno v fazi ocenjevanja v prvi fazi </a:t>
                      </a:r>
                    </a:p>
                    <a:p>
                      <a:pPr marL="342900" lvl="0" indent="-342900">
                        <a:lnSpc>
                          <a:spcPts val="1425"/>
                        </a:lnSpc>
                        <a:buFont typeface="Arial" panose="020B0604020202020204" pitchFamily="34" charset="0"/>
                        <a:buChar char="•"/>
                      </a:pPr>
                      <a:endParaRPr lang="sl-SI" sz="1200" b="0" dirty="0">
                        <a:solidFill>
                          <a:srgbClr val="000000"/>
                        </a:solidFill>
                        <a:effectLst/>
                        <a:highlight>
                          <a:srgbClr val="FFFF00"/>
                        </a:highlight>
                        <a:latin typeface="Calibri"/>
                      </a:endParaRPr>
                    </a:p>
                  </a:txBody>
                  <a:tcPr marL="144018" marR="360045" marT="72009" marB="72009">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9287114"/>
                  </a:ext>
                </a:extLst>
              </a:tr>
            </a:tbl>
          </a:graphicData>
        </a:graphic>
      </p:graphicFrame>
    </p:spTree>
    <p:extLst>
      <p:ext uri="{BB962C8B-B14F-4D97-AF65-F5344CB8AC3E}">
        <p14:creationId xmlns:p14="http://schemas.microsoft.com/office/powerpoint/2010/main" val="1130163713"/>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Pisarna">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6A7770FACC8F04195279FA16174D01B" ma:contentTypeVersion="4" ma:contentTypeDescription="Create a new document." ma:contentTypeScope="" ma:versionID="28bc229c278e4ad7abc9162104bd7756">
  <xsd:schema xmlns:xsd="http://www.w3.org/2001/XMLSchema" xmlns:xs="http://www.w3.org/2001/XMLSchema" xmlns:p="http://schemas.microsoft.com/office/2006/metadata/properties" xmlns:ns2="0811be20-7796-4503-821d-27f2631d3e51" targetNamespace="http://schemas.microsoft.com/office/2006/metadata/properties" ma:root="true" ma:fieldsID="9d35450cd2ab045e932c02d107a21f09" ns2:_="">
    <xsd:import namespace="0811be20-7796-4503-821d-27f2631d3e5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11be20-7796-4503-821d-27f2631d3e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3315A5A-5457-499F-B809-59CB1773A5D2}">
  <ds:schemaRefs>
    <ds:schemaRef ds:uri="0811be20-7796-4503-821d-27f2631d3e51"/>
    <ds:schemaRef ds:uri="http://schemas.microsoft.com/office/2006/metadata/properties"/>
    <ds:schemaRef ds:uri="http://purl.org/dc/elements/1.1/"/>
    <ds:schemaRef ds:uri="http://purl.org/dc/terms/"/>
    <ds:schemaRef ds:uri="http://schemas.microsoft.com/office/infopath/2007/PartnerControls"/>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3D6D6F00-53B2-4DFF-83A9-0337C7F1E960}">
  <ds:schemaRefs>
    <ds:schemaRef ds:uri="http://schemas.microsoft.com/sharepoint/v3/contenttype/forms"/>
  </ds:schemaRefs>
</ds:datastoreItem>
</file>

<file path=customXml/itemProps3.xml><?xml version="1.0" encoding="utf-8"?>
<ds:datastoreItem xmlns:ds="http://schemas.openxmlformats.org/officeDocument/2006/customXml" ds:itemID="{EFE32042-0BBE-4C0C-AD6D-F6CBA6DF3075}">
  <ds:schemaRefs>
    <ds:schemaRef ds:uri="0811be20-7796-4503-821d-27f2631d3e5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85</TotalTime>
  <Words>9360</Words>
  <Application>Microsoft Office PowerPoint</Application>
  <PresentationFormat>Širokozaslonsko</PresentationFormat>
  <Paragraphs>701</Paragraphs>
  <Slides>66</Slides>
  <Notes>0</Notes>
  <HiddenSlides>0</HiddenSlides>
  <MMClips>0</MMClips>
  <ScaleCrop>false</ScaleCrop>
  <HeadingPairs>
    <vt:vector size="6" baseType="variant">
      <vt:variant>
        <vt:lpstr>Uporabljene pisave</vt:lpstr>
      </vt:variant>
      <vt:variant>
        <vt:i4>10</vt:i4>
      </vt:variant>
      <vt:variant>
        <vt:lpstr>Tema</vt:lpstr>
      </vt:variant>
      <vt:variant>
        <vt:i4>1</vt:i4>
      </vt:variant>
      <vt:variant>
        <vt:lpstr>Naslovi diapozitivov</vt:lpstr>
      </vt:variant>
      <vt:variant>
        <vt:i4>66</vt:i4>
      </vt:variant>
    </vt:vector>
  </HeadingPairs>
  <TitlesOfParts>
    <vt:vector size="77" baseType="lpstr">
      <vt:lpstr>Aptos</vt:lpstr>
      <vt:lpstr>Arial</vt:lpstr>
      <vt:lpstr>Arial,Sans-Serif</vt:lpstr>
      <vt:lpstr>Calibri</vt:lpstr>
      <vt:lpstr>Calibri Light</vt:lpstr>
      <vt:lpstr>Courier New</vt:lpstr>
      <vt:lpstr>Republika</vt:lpstr>
      <vt:lpstr>Times New Roman</vt:lpstr>
      <vt:lpstr>Wingdings</vt:lpstr>
      <vt:lpstr>Wingdings,Sans-Serif</vt:lpstr>
      <vt:lpstr>Officeova tema</vt:lpstr>
      <vt:lpstr>5. redna seja  Odbora za spremljanje  Programa Evropske kohezijske politike  v obdobju 2021-2027</vt:lpstr>
      <vt:lpstr>Dnevni red - </vt:lpstr>
      <vt:lpstr>Program EKP 21-27 – časovnica izvajanja</vt:lpstr>
      <vt:lpstr>Izvajanje PEKP 21-27 po skladih in regijah – stanje 31. 10. 2025</vt:lpstr>
      <vt:lpstr>Izvajanje PEKP 21-27 po ciljih politik  - stanje 31. 10. 2025 </vt:lpstr>
      <vt:lpstr>Napredek pri izvajanju programa CP 1 - ESRR</vt:lpstr>
      <vt:lpstr>Napredek pri izvajanju programa CP 1 - ESRR</vt:lpstr>
      <vt:lpstr>Ključne aktivnosti NKT STEP 2025-2026</vt:lpstr>
      <vt:lpstr>Napredek pri izvajanju programa CP 2 - ESRR in KS</vt:lpstr>
      <vt:lpstr>Napredek pri izvajanju programa CP 2 - ESRR in KS</vt:lpstr>
      <vt:lpstr>Napredek pri izvajanju programa CP 3 - ESRR in KS</vt:lpstr>
      <vt:lpstr>Napredek pri izvajanju programa CP 3 - ESRR in KS</vt:lpstr>
      <vt:lpstr>Napredek pri izvajanju programa CP 4 - ESS+</vt:lpstr>
      <vt:lpstr>Napredek pri izvajanju programa CP 4 - ESS+</vt:lpstr>
      <vt:lpstr>Napredek pri izvajanju programa CP 4 - ESRR</vt:lpstr>
      <vt:lpstr>Napredek pri izvajanju programa CP 4 - ESRR</vt:lpstr>
      <vt:lpstr>Napredek pri izvajanju programa CP 5 - ESRR</vt:lpstr>
      <vt:lpstr>Napredek pri izvajanju programa CP 6 - SPP</vt:lpstr>
      <vt:lpstr>Napredek pri izvajanju programa CP 6 - SPP</vt:lpstr>
      <vt:lpstr>Napredek pri izvajanju programa – Oblike teritorialnega pristopa</vt:lpstr>
      <vt:lpstr>Napredek pri izvajanju programa – Oblike teritorialnega pristopa</vt:lpstr>
      <vt:lpstr>Napredek pri izvajanju programa – Oblike teritorialnega pristopa</vt:lpstr>
      <vt:lpstr>Napredek pri izvajanju programa – SPP - Izvajanje</vt:lpstr>
      <vt:lpstr>Napredek pri izvajanju programa – SPP - 2</vt:lpstr>
      <vt:lpstr>Napredek pri izvajanju programa – FINANČNI INSTRUMENTI iz ESRR</vt:lpstr>
      <vt:lpstr>Napredek pri izvajanju programa – FINANČNI INSTRUMENTI iz ESS+</vt:lpstr>
      <vt:lpstr>Napredek pri izvajanju programa –  Posebna področja</vt:lpstr>
      <vt:lpstr>Izpolnjevanje omogočitvenih pogojev – Predstavitev stanja</vt:lpstr>
      <vt:lpstr>Izpolnjevanje omogočitvenih pogojev – Predstavitev stanja</vt:lpstr>
      <vt:lpstr>Krepitev upravnih zmogljivosti </vt:lpstr>
      <vt:lpstr>Krepitev upravnih zmogljivosti </vt:lpstr>
      <vt:lpstr>Napredek pri izvajanju operacij strateškega pomena </vt:lpstr>
      <vt:lpstr>PowerPointova predstavitev</vt:lpstr>
      <vt:lpstr>PowerPointova predstavitev</vt:lpstr>
      <vt:lpstr>PowerPointova predstavitev</vt:lpstr>
      <vt:lpstr>PowerPointova predstavitev</vt:lpstr>
      <vt:lpstr>PowerPointova predstavitev</vt:lpstr>
      <vt:lpstr>Vrednotenje izvajanja PEKP 2021-2027 </vt:lpstr>
      <vt:lpstr>Vrednotenje izvajanja PEKP 2021-2027 - AKTIVNOSTI V IZVAJANJU</vt:lpstr>
      <vt:lpstr>Vrednotenje izvajanja PEKP 2021-2027 </vt:lpstr>
      <vt:lpstr>Vrednotenje izvajanja PEKP 2021-2027 - LETNI NAČRT VREDNOTENJ 2026</vt:lpstr>
      <vt:lpstr>PowerPointova predstavitev</vt:lpstr>
      <vt:lpstr>Revizija vmesnega pregleda izvajanja PEKP  21-27 (2)  </vt:lpstr>
      <vt:lpstr>Revizija vmesnega pregleda izvajanja PEKP  21-27 (3)  </vt:lpstr>
      <vt:lpstr>Revizija vmesnega pregleda izvajanja PEKP 21-27 (4) </vt:lpstr>
      <vt:lpstr>Revizija vmesnega pregleda izvajanja PEKP 21-27 (5) </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Merila za izbor operacij, verzija 3.0</vt:lpstr>
      <vt:lpstr>Merila za izbor operacij, verzija 3.0</vt:lpstr>
      <vt:lpstr>Merila za izbor operacij, verzija 3.0</vt:lpstr>
      <vt:lpstr>Merila za izbor operacij, verzija 3.0</vt:lpstr>
      <vt:lpstr>Merila za izbor operacij, verzija 3.0</vt:lpstr>
    </vt:vector>
  </TitlesOfParts>
  <Company>MJU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 EVROPSKE KOHEZIJSKE POLITIKE V SLOVENIJI ZA OBDOBJE 2021-2027</dc:title>
  <dc:creator>koperckal</dc:creator>
  <cp:lastModifiedBy>Janika Gregorič Zečevič</cp:lastModifiedBy>
  <cp:revision>21</cp:revision>
  <cp:lastPrinted>2025-11-25T15:29:58Z</cp:lastPrinted>
  <dcterms:created xsi:type="dcterms:W3CDTF">2023-01-31T12:21:54Z</dcterms:created>
  <dcterms:modified xsi:type="dcterms:W3CDTF">2025-11-27T07:14:32Z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0x010100D6A7770FACC8F04195279FA16174D01B</vt:lpwstr>
  </property>
</Properties>
</file>