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7" r:id="rId5"/>
    <p:sldId id="259" r:id="rId6"/>
    <p:sldId id="262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352700-4D4E-1E98-6655-044AA6386023}" name="Gabriel Mezang Nkodo" initials="" userId="S::Gabriel.Mezang-Nkodo@gov.si::cbd3543e-4395-4310-87d0-40c4c2a91178" providerId="AD"/>
  <p188:author id="{0CF80623-A888-76FD-EA38-631829EE9D76}" name="Andreja Štefula" initials="AŠ" userId="S::andreja.stefula@gov.si::2b5476ee-5a94-4695-9170-b8b4f71094da" providerId="AD"/>
  <p188:author id="{04F87044-5553-43DE-818F-82374853947C}" name="Darja Zorko Mencin" initials="" userId="S::Darja.Zorko-Mencin@gov.si::b09cb969-6e0a-4eb1-8047-17fc2c94d0e9" providerId="AD"/>
  <p188:author id="{7C1B3857-94AE-446B-6087-F5175B1FD0B4}" name="Andreja Štefula" initials="AŠ" userId="S::Andreja.Stefula@gov.si::2b5476ee-5a94-4695-9170-b8b4f71094da" providerId="AD"/>
  <p188:author id="{5C313983-BC07-026C-45E6-83810B6684D1}" name="Darja Zorko Mencin" initials="DM" userId="S::darja.zorko-mencin@gov.si::b09cb969-6e0a-4eb1-8047-17fc2c94d0e9" providerId="AD"/>
  <p188:author id="{0347FBD2-2E60-71F8-9E3B-B3867B31DAE7}" name="Gabriel Mezang Nkodo" initials="GN" userId="S::gabriel.mezang-nkodo@gov.si::cbd3543e-4395-4310-87d0-40c4c2a911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4EA2"/>
    <a:srgbClr val="9AC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88" autoAdjust="0"/>
  </p:normalViewPr>
  <p:slideViewPr>
    <p:cSldViewPr snapToGrid="0">
      <p:cViewPr varScale="1">
        <p:scale>
          <a:sx n="120" d="100"/>
          <a:sy n="120" d="100"/>
        </p:scale>
        <p:origin x="40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502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>
            <a:extLst>
              <a:ext uri="{FF2B5EF4-FFF2-40B4-BE49-F238E27FC236}">
                <a16:creationId xmlns:a16="http://schemas.microsoft.com/office/drawing/2014/main" id="{3FC5994F-5E1F-F5DD-2534-0538745ACD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E9332CE-EC66-1807-6569-EEA64ACC38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91924-E205-4941-B906-5EA5EB3CF4CC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3F056B63-3EFF-1E91-6E62-60FC16FC41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0D70D6FD-8915-3D83-4361-802F3A9FD1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80157-5941-48DC-9617-67D7896714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7783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DDEFE-646C-41E5-B72B-05EA0C5645C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57CE9-9825-4FB8-9AB8-A4635BF878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302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257CE9-9825-4FB8-9AB8-A4635BF8785D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8525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88416-C520-6177-B6B0-97532BAE6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>
            <a:extLst>
              <a:ext uri="{FF2B5EF4-FFF2-40B4-BE49-F238E27FC236}">
                <a16:creationId xmlns:a16="http://schemas.microsoft.com/office/drawing/2014/main" id="{C91FD055-3F6D-09CD-E293-01A47FE06A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>
            <a:extLst>
              <a:ext uri="{FF2B5EF4-FFF2-40B4-BE49-F238E27FC236}">
                <a16:creationId xmlns:a16="http://schemas.microsoft.com/office/drawing/2014/main" id="{96706474-58F4-21A9-A205-BE0D8EDE12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5622812-C61F-DEE6-D32D-06FF288DE7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257CE9-9825-4FB8-9AB8-A4635BF8785D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3796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3598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264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752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544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545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687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119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919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170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819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644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FB516-A3E7-4DC4-A1CC-05A26997E54A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8519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397483" y="1188550"/>
            <a:ext cx="9978089" cy="857462"/>
          </a:xfrm>
        </p:spPr>
        <p:txBody>
          <a:bodyPr anchor="ctr">
            <a:noAutofit/>
          </a:bodyPr>
          <a:lstStyle/>
          <a:p>
            <a:r>
              <a:rPr lang="sl-SI" sz="2200" b="1" dirty="0">
                <a:solidFill>
                  <a:schemeClr val="accent5">
                    <a:lumMod val="50000"/>
                  </a:schemeClr>
                </a:solidFill>
              </a:rPr>
              <a:t>2024 – Vrednotenje učinkovitosti in uspešnosti JR za sofinanciranje gradnje OŠO </a:t>
            </a:r>
            <a:br>
              <a:rPr lang="sl-SI" sz="22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l-SI" sz="2200" b="1" dirty="0">
                <a:solidFill>
                  <a:schemeClr val="accent5">
                    <a:lumMod val="50000"/>
                  </a:schemeClr>
                </a:solidFill>
              </a:rPr>
              <a:t>naslednje generacije (JR GOŠO 4 in JR GOŠO 5)</a:t>
            </a:r>
            <a:endParaRPr lang="sl-SI" sz="2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0" name="Podnaslov 9"/>
          <p:cNvSpPr>
            <a:spLocks noGrp="1"/>
          </p:cNvSpPr>
          <p:nvPr>
            <p:ph type="subTitle" idx="1"/>
          </p:nvPr>
        </p:nvSpPr>
        <p:spPr>
          <a:xfrm>
            <a:off x="1136225" y="2220182"/>
            <a:ext cx="9564432" cy="4082646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sl-SI" sz="2000" b="1" dirty="0"/>
              <a:t>JR GOŠO 4 in 5</a:t>
            </a:r>
            <a:r>
              <a:rPr lang="sl-SI" sz="2000" dirty="0"/>
              <a:t>: </a:t>
            </a:r>
          </a:p>
          <a:p>
            <a:pPr algn="l">
              <a:spcBef>
                <a:spcPts val="0"/>
              </a:spcBef>
            </a:pPr>
            <a:r>
              <a:rPr lang="sl-SI" sz="2000" dirty="0">
                <a:sym typeface="Symbol" panose="05050102010706020507" pitchFamily="18" charset="2"/>
              </a:rPr>
              <a:t> </a:t>
            </a:r>
            <a:r>
              <a:rPr lang="sl-SI" sz="2000" dirty="0"/>
              <a:t>gradnja odprtih širokopasovnih omrežij za bele lise (≥100 Mb/s) </a:t>
            </a:r>
          </a:p>
          <a:p>
            <a:pPr marL="342900" indent="-342900" algn="l">
              <a:spcBef>
                <a:spcPts val="0"/>
              </a:spcBef>
              <a:buFont typeface="Symbol" panose="05050102010706020507" pitchFamily="18" charset="2"/>
              <a:buChar char="®"/>
            </a:pPr>
            <a:r>
              <a:rPr lang="sl-SI" sz="2000" dirty="0"/>
              <a:t>večja digitalna povezljivost na podeželju in v manj razvitih območjih</a:t>
            </a:r>
          </a:p>
          <a:p>
            <a:pPr marL="342900" indent="-342900" algn="l">
              <a:spcBef>
                <a:spcPts val="0"/>
              </a:spcBef>
              <a:buFont typeface="Symbol" panose="05050102010706020507" pitchFamily="18" charset="2"/>
              <a:buChar char="®"/>
            </a:pPr>
            <a:r>
              <a:rPr lang="sl-SI" sz="2000" dirty="0"/>
              <a:t>neposredno sledi ciljem NOO v okviru naložbe Gigabitna infrastruktura</a:t>
            </a:r>
          </a:p>
          <a:p>
            <a:pPr algn="l">
              <a:spcBef>
                <a:spcPts val="0"/>
              </a:spcBef>
            </a:pPr>
            <a:endParaRPr lang="sl-SI" sz="2000" dirty="0"/>
          </a:p>
          <a:p>
            <a:pPr algn="l">
              <a:spcBef>
                <a:spcPts val="0"/>
              </a:spcBef>
            </a:pPr>
            <a:r>
              <a:rPr lang="sl-SI" sz="2000" b="1" dirty="0"/>
              <a:t>Ključni rezultati: </a:t>
            </a:r>
          </a:p>
          <a:p>
            <a:pPr algn="l">
              <a:spcBef>
                <a:spcPts val="0"/>
              </a:spcBef>
            </a:pPr>
            <a:r>
              <a:rPr lang="sl-SI" sz="2000" dirty="0">
                <a:sym typeface="Symbol" panose="05050102010706020507" pitchFamily="18" charset="2"/>
              </a:rPr>
              <a:t> </a:t>
            </a:r>
            <a:r>
              <a:rPr lang="sl-SI" sz="2000" dirty="0"/>
              <a:t>operativni cilji doseženi, penetracija dostopa ≥100 Mb/s: 69 % (cilj 70 %)</a:t>
            </a:r>
          </a:p>
          <a:p>
            <a:pPr algn="l">
              <a:spcBef>
                <a:spcPts val="0"/>
              </a:spcBef>
            </a:pPr>
            <a:r>
              <a:rPr lang="sl-SI" sz="2000" dirty="0">
                <a:sym typeface="Symbol" panose="05050102010706020507" pitchFamily="18" charset="2"/>
              </a:rPr>
              <a:t> </a:t>
            </a:r>
            <a:r>
              <a:rPr lang="sl-SI" sz="2000" dirty="0"/>
              <a:t>realizacija manjša od načrtovane (porabljenih 57 % sredstev)</a:t>
            </a:r>
          </a:p>
          <a:p>
            <a:pPr marL="342900" indent="-342900" algn="l">
              <a:spcBef>
                <a:spcPts val="0"/>
              </a:spcBef>
              <a:buFont typeface="Symbol" panose="05050102010706020507" pitchFamily="18" charset="2"/>
              <a:buChar char="®"/>
            </a:pPr>
            <a:r>
              <a:rPr lang="sl-SI" sz="2000" dirty="0"/>
              <a:t>vzroki za odstopanja (naravne nesreče 2023, dolgotrajni postopki in </a:t>
            </a:r>
          </a:p>
          <a:p>
            <a:pPr algn="l">
              <a:spcBef>
                <a:spcPts val="0"/>
              </a:spcBef>
            </a:pPr>
            <a:r>
              <a:rPr lang="sl-SI" sz="2000" dirty="0"/>
              <a:t>odstopi od pogodb)</a:t>
            </a:r>
          </a:p>
          <a:p>
            <a:pPr algn="l">
              <a:spcBef>
                <a:spcPts val="0"/>
              </a:spcBef>
            </a:pPr>
            <a:endParaRPr lang="sl-SI" sz="2000" dirty="0"/>
          </a:p>
          <a:p>
            <a:pPr algn="l">
              <a:spcBef>
                <a:spcPts val="0"/>
              </a:spcBef>
            </a:pPr>
            <a:r>
              <a:rPr lang="sl-SI" sz="2000" b="1" dirty="0"/>
              <a:t>Glavni izzivi</a:t>
            </a:r>
            <a:r>
              <a:rPr lang="sl-SI" sz="2000" dirty="0"/>
              <a:t>: dolgotrajni postopki, višja sila, neusklajenost investitorjev</a:t>
            </a:r>
          </a:p>
          <a:p>
            <a:pPr algn="l">
              <a:spcBef>
                <a:spcPts val="0"/>
              </a:spcBef>
            </a:pPr>
            <a:r>
              <a:rPr lang="sl-SI" sz="2000" dirty="0"/>
              <a:t>in konkurenca na trgu, prekratki roki za izvedbo, pomanjkanje kadra, </a:t>
            </a:r>
          </a:p>
          <a:p>
            <a:pPr algn="l">
              <a:spcBef>
                <a:spcPts val="0"/>
              </a:spcBef>
            </a:pPr>
            <a:r>
              <a:rPr lang="sl-SI" sz="2000" dirty="0"/>
              <a:t>nepoznavanje ZEKom-2 pri drugih sektorjih, slaba informiranost in </a:t>
            </a:r>
          </a:p>
          <a:p>
            <a:pPr algn="l">
              <a:spcBef>
                <a:spcPts val="0"/>
              </a:spcBef>
            </a:pPr>
            <a:r>
              <a:rPr lang="sl-SI" sz="2000" dirty="0"/>
              <a:t>nezadovoljstvo uporabnikov.</a:t>
            </a:r>
          </a:p>
        </p:txBody>
      </p:sp>
    </p:spTree>
    <p:extLst>
      <p:ext uri="{BB962C8B-B14F-4D97-AF65-F5344CB8AC3E}">
        <p14:creationId xmlns:p14="http://schemas.microsoft.com/office/powerpoint/2010/main" val="356297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9A21CA-DBD1-7FFE-E695-D8627434E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dnaslov 9">
            <a:extLst>
              <a:ext uri="{FF2B5EF4-FFF2-40B4-BE49-F238E27FC236}">
                <a16:creationId xmlns:a16="http://schemas.microsoft.com/office/drawing/2014/main" id="{F9E01B9D-31BB-1F3F-E67E-40FE747EF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9025" y="925286"/>
            <a:ext cx="10478832" cy="5442856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sl-SI" sz="22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		</a:t>
            </a:r>
            <a:r>
              <a:rPr lang="sl-SI" sz="2200" b="1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PRIPOROČILA – vrednotenje JR GOŠO 4 in 5</a:t>
            </a:r>
          </a:p>
          <a:p>
            <a:pPr>
              <a:spcBef>
                <a:spcPts val="0"/>
              </a:spcBef>
            </a:pPr>
            <a:endParaRPr lang="sl-SI" sz="2000" b="1" u="sng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endParaRPr lang="sl-SI" sz="2000" dirty="0"/>
          </a:p>
          <a:p>
            <a:pPr marL="457200" indent="-457200" algn="l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l-SI" sz="2000" dirty="0"/>
              <a:t>Vzpostavitev skupnega projektnega inženiringa gradnje OŠO, katerega cilj je izboljšanje učinkovitosti in zagotavljanje visoke stopnje realizacije projektov. </a:t>
            </a:r>
          </a:p>
          <a:p>
            <a:pPr marL="457200" indent="-457200" algn="l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l-SI" sz="2000" dirty="0"/>
              <a:t>Upoštevanje referenc prijavitelja s področja gradnje elektronskih komunikacijskih omrežjih pri merilih izbora. </a:t>
            </a:r>
          </a:p>
          <a:p>
            <a:pPr marL="457200" indent="-457200" algn="l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l-SI" sz="2000" dirty="0"/>
              <a:t>Vključitev lokalnih skupnosti v izvedbo projektov. Cilj tega je izboljšanje informiranosti lastnikov zemljišč in skrajšanje postopkov pridobivanja soglasij. </a:t>
            </a:r>
          </a:p>
          <a:p>
            <a:pPr marL="457200" indent="-457200" algn="l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l-SI" sz="2000" dirty="0"/>
              <a:t>Izboljšanje poznavanja področja elektronskih komunikacij in gradnje OŠO pri drugih sektorjih, predvsem pri mnenjedajalcih s področja graditve in nosilcih urejanja prostora. </a:t>
            </a:r>
          </a:p>
          <a:p>
            <a:pPr marL="457200" indent="-457200" algn="l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l-SI" sz="2000" dirty="0"/>
              <a:t>Izboljšanje učinkovitosti spremljanja projektov z informacijsko in podatkovno podporo za hitrejšo in bolj kakovostno izvedbo kontrol ter zmanjšanje potreb po človeških resursih. </a:t>
            </a: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sl-SI" sz="2000" dirty="0"/>
              <a:t>Koordinacija investicij v nova elektronska komunikacijska omrežja na področjih, </a:t>
            </a:r>
          </a:p>
          <a:p>
            <a:pPr algn="l">
              <a:spcBef>
                <a:spcPts val="0"/>
              </a:spcBef>
            </a:pPr>
            <a:r>
              <a:rPr lang="sl-SI" sz="2000" dirty="0"/>
              <a:t>         kjer je v teku gradnja z državno pomočjo z vidika izkazanega tržnega interesa kot 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lang="sl-SI" sz="2000" dirty="0"/>
              <a:t>         tudi objave namer gradnje pri AKOS. </a:t>
            </a:r>
          </a:p>
          <a:p>
            <a:pPr algn="l">
              <a:spcBef>
                <a:spcPts val="0"/>
              </a:spcBef>
            </a:pPr>
            <a:r>
              <a:rPr lang="sl-SI" sz="2000" dirty="0"/>
              <a:t>7</a:t>
            </a:r>
            <a:r>
              <a:rPr lang="sl-SI" sz="2000"/>
              <a:t>.     </a:t>
            </a:r>
            <a:r>
              <a:rPr lang="sl-SI" sz="2000" dirty="0"/>
              <a:t>Uvedba posebnega pristopa za bele lise z že vloženimi sredstvi, se pravi na </a:t>
            </a:r>
          </a:p>
          <a:p>
            <a:pPr algn="l">
              <a:spcBef>
                <a:spcPts val="0"/>
              </a:spcBef>
            </a:pPr>
            <a:r>
              <a:rPr lang="sl-SI" sz="2000" dirty="0"/>
              <a:t>        območjih, kjer so že bila vložena javna sredstva in je bil pogoj pokrivanja npr. </a:t>
            </a:r>
          </a:p>
          <a:p>
            <a:pPr algn="l">
              <a:spcBef>
                <a:spcPts val="0"/>
              </a:spcBef>
            </a:pPr>
            <a:r>
              <a:rPr lang="sl-SI" sz="2000" dirty="0"/>
              <a:t>        80 % gospodinjstev. </a:t>
            </a:r>
          </a:p>
        </p:txBody>
      </p:sp>
    </p:spTree>
    <p:extLst>
      <p:ext uri="{BB962C8B-B14F-4D97-AF65-F5344CB8AC3E}">
        <p14:creationId xmlns:p14="http://schemas.microsoft.com/office/powerpoint/2010/main" val="63108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657148-EF04-38A9-328D-373CE3C9C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dnaslov 9">
            <a:extLst>
              <a:ext uri="{FF2B5EF4-FFF2-40B4-BE49-F238E27FC236}">
                <a16:creationId xmlns:a16="http://schemas.microsoft.com/office/drawing/2014/main" id="{7A275D8F-21EA-496A-24A5-25A054BCFC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4927" y="992567"/>
            <a:ext cx="10478832" cy="5442856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0"/>
              </a:spcBef>
            </a:pPr>
            <a:endParaRPr lang="sl-SI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sl-SI" sz="2600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sl-SI" sz="3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2025 – Študija o podpori uvajanju UI v gospodarstvo, javno upravo in družbo, </a:t>
            </a:r>
            <a:br>
              <a:rPr lang="sl-SI" sz="3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</a:br>
            <a:r>
              <a:rPr lang="sl-SI" sz="3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ki se bo izvajala v okviru EKP 2021-2027</a:t>
            </a:r>
          </a:p>
          <a:p>
            <a:pPr>
              <a:spcBef>
                <a:spcPts val="0"/>
              </a:spcBef>
            </a:pPr>
            <a:endParaRPr lang="sl-SI" sz="2600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sl-SI" sz="2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sl-SI" sz="2600" b="1" dirty="0"/>
              <a:t>Namen študije</a:t>
            </a:r>
            <a:r>
              <a:rPr lang="sl-SI" sz="2600" dirty="0"/>
              <a:t>: Podpora uvajanju UI v gospodarstvo, javni sektor in družbo (2021–2027).</a:t>
            </a:r>
          </a:p>
          <a:p>
            <a:pPr marL="342900" indent="-342900" algn="l">
              <a:buFont typeface="Wingdings" panose="05000000000000000000" pitchFamily="2" charset="2"/>
              <a:buChar char="ü"/>
              <a:defRPr sz="1600"/>
            </a:pPr>
            <a:r>
              <a:rPr lang="sl-SI" sz="2600" b="1" dirty="0"/>
              <a:t>Trenutno stanje</a:t>
            </a:r>
            <a:r>
              <a:rPr lang="sl-SI" sz="2600" dirty="0"/>
              <a:t>: Slovenija nad EU povprečjem v podjetjih (21%), a zaostaja v javnem sektorju (11 rešitev).</a:t>
            </a:r>
          </a:p>
          <a:p>
            <a:pPr marL="342900" indent="-342900" algn="l">
              <a:buFont typeface="Wingdings" panose="05000000000000000000" pitchFamily="2" charset="2"/>
              <a:buChar char="ü"/>
              <a:defRPr sz="1600"/>
            </a:pPr>
            <a:r>
              <a:rPr lang="sl-SI" sz="2600" b="1" dirty="0"/>
              <a:t>Izzivi</a:t>
            </a:r>
            <a:r>
              <a:rPr lang="sl-SI" sz="2600" dirty="0"/>
              <a:t>: Razpršeno uvajanje, pomanjkanje znanja, odsotnost koordinacije, zakonodajne ovire.</a:t>
            </a:r>
          </a:p>
          <a:p>
            <a:pPr>
              <a:spcBef>
                <a:spcPts val="0"/>
              </a:spcBef>
            </a:pPr>
            <a:endParaRPr lang="sl-SI" sz="26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defRPr b="1"/>
            </a:pPr>
            <a:r>
              <a:rPr lang="sl-SI" sz="2600" dirty="0"/>
              <a:t>Javni sektor</a:t>
            </a:r>
          </a:p>
          <a:p>
            <a:pPr lvl="1" algn="l"/>
            <a:r>
              <a:rPr lang="sl-SI" sz="2600" dirty="0"/>
              <a:t>Prenova </a:t>
            </a:r>
            <a:r>
              <a:rPr lang="sl-SI" sz="2600" dirty="0" err="1"/>
              <a:t>NpUI</a:t>
            </a:r>
            <a:r>
              <a:rPr lang="sl-SI" sz="2600" dirty="0"/>
              <a:t> – manj ciljev, jasni ukrepi</a:t>
            </a:r>
          </a:p>
          <a:p>
            <a:pPr lvl="1" algn="l"/>
            <a:r>
              <a:rPr lang="sl-SI" sz="2600" dirty="0"/>
              <a:t>Strateški okvir za reševanje izzivov</a:t>
            </a:r>
          </a:p>
          <a:p>
            <a:pPr lvl="1" algn="l"/>
            <a:r>
              <a:rPr lang="sl-SI" sz="2600" dirty="0"/>
              <a:t>Koordinacija in prenos znanja</a:t>
            </a:r>
          </a:p>
          <a:p>
            <a:pPr lvl="1" algn="l"/>
            <a:r>
              <a:rPr lang="sl-SI" sz="2600" dirty="0"/>
              <a:t>Centralni </a:t>
            </a:r>
            <a:r>
              <a:rPr lang="sl-SI" sz="2600" dirty="0" err="1"/>
              <a:t>repozitorij</a:t>
            </a:r>
            <a:r>
              <a:rPr lang="sl-SI" sz="2600" dirty="0"/>
              <a:t> UI rešitev</a:t>
            </a:r>
          </a:p>
          <a:p>
            <a:pPr algn="l">
              <a:defRPr b="1"/>
            </a:pPr>
            <a:r>
              <a:rPr lang="sl-SI" sz="2600" dirty="0"/>
              <a:t>Gospodarstvo</a:t>
            </a:r>
          </a:p>
          <a:p>
            <a:pPr lvl="1" algn="l"/>
            <a:r>
              <a:rPr lang="sl-SI" sz="2600" dirty="0"/>
              <a:t>Namenske finančne spodbude</a:t>
            </a:r>
          </a:p>
          <a:p>
            <a:pPr lvl="1" algn="l"/>
            <a:r>
              <a:rPr lang="sl-SI" sz="2600" dirty="0"/>
              <a:t>Delno odprte rešitve za prenos</a:t>
            </a:r>
          </a:p>
          <a:p>
            <a:pPr lvl="1" algn="l"/>
            <a:r>
              <a:rPr lang="sl-SI" sz="2600" dirty="0"/>
              <a:t>Povezovanje podjetij s strokovnjaki</a:t>
            </a:r>
          </a:p>
          <a:p>
            <a:pPr algn="l">
              <a:defRPr b="1"/>
            </a:pPr>
            <a:r>
              <a:rPr lang="sl-SI" sz="2600" dirty="0"/>
              <a:t>Skupna priporočila</a:t>
            </a:r>
          </a:p>
          <a:p>
            <a:pPr lvl="1" algn="l"/>
            <a:r>
              <a:rPr lang="sl-SI" sz="2600" dirty="0"/>
              <a:t>Smernice za velike UI projekte</a:t>
            </a:r>
          </a:p>
          <a:p>
            <a:pPr lvl="1" algn="l"/>
            <a:r>
              <a:rPr lang="sl-SI" sz="2600" dirty="0"/>
              <a:t>Urejen dostop do podatkov</a:t>
            </a:r>
          </a:p>
          <a:p>
            <a:pPr lvl="1" algn="l"/>
            <a:r>
              <a:rPr lang="sl-SI" sz="2600" dirty="0"/>
              <a:t>Enotna infrastruktura in regulatorni peskovniki</a:t>
            </a:r>
          </a:p>
          <a:p>
            <a:pPr>
              <a:spcBef>
                <a:spcPts val="0"/>
              </a:spcBef>
            </a:pPr>
            <a:endParaRPr lang="sl-SI" sz="2600" b="1" u="sng" dirty="0">
              <a:solidFill>
                <a:schemeClr val="accent5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61249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A7770FACC8F04195279FA16174D01B" ma:contentTypeVersion="4" ma:contentTypeDescription="Create a new document." ma:contentTypeScope="" ma:versionID="d5ce73ea820a17fab2dadfc28ddf5118">
  <xsd:schema xmlns:xsd="http://www.w3.org/2001/XMLSchema" xmlns:xs="http://www.w3.org/2001/XMLSchema" xmlns:p="http://schemas.microsoft.com/office/2006/metadata/properties" xmlns:ns2="0811be20-7796-4503-821d-27f2631d3e51" targetNamespace="http://schemas.microsoft.com/office/2006/metadata/properties" ma:root="true" ma:fieldsID="0c54a91848049d7ce2e9a4488bac1c30" ns2:_="">
    <xsd:import namespace="0811be20-7796-4503-821d-27f2631d3e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11be20-7796-4503-821d-27f2631d3e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BAA7D8-647D-447A-83FA-6F8E1E00DA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11be20-7796-4503-821d-27f2631d3e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56F5CA-D6D6-49BE-A860-84D305ECE2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3FF9AC-2E7F-42F5-9812-1A90FC548AC8}">
  <ds:schemaRefs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45f11c2c-90a1-4615-b502-da4d0cde014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455</Words>
  <Application>Microsoft Office PowerPoint</Application>
  <PresentationFormat>Widescreen</PresentationFormat>
  <Paragraphs>54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Symbol</vt:lpstr>
      <vt:lpstr>Wingdings</vt:lpstr>
      <vt:lpstr>Officeova tema</vt:lpstr>
      <vt:lpstr>2024 – Vrednotenje učinkovitosti in uspešnosti JR za sofinanciranje gradnje OŠO  naslednje generacije (JR GOŠO 4 in JR GOŠO 5)</vt:lpstr>
      <vt:lpstr>PowerPoint Presentation</vt:lpstr>
      <vt:lpstr>PowerPoint Presentation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</dc:title>
  <dc:creator>koperckal</dc:creator>
  <cp:lastModifiedBy>Katarina Zadnik</cp:lastModifiedBy>
  <cp:revision>399</cp:revision>
  <dcterms:created xsi:type="dcterms:W3CDTF">2023-03-08T14:06:17Z</dcterms:created>
  <dcterms:modified xsi:type="dcterms:W3CDTF">2025-11-24T14:08:57Z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0x010100D6A7770FACC8F04195279FA16174D01B</vt:lpwstr>
  </property>
</Properties>
</file>