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7" r:id="rId3"/>
    <p:sldId id="271" r:id="rId4"/>
    <p:sldId id="277" r:id="rId5"/>
    <p:sldId id="272" r:id="rId6"/>
    <p:sldId id="279" r:id="rId7"/>
    <p:sldId id="281" r:id="rId8"/>
    <p:sldId id="284" r:id="rId9"/>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59" d="100"/>
          <a:sy n="159" d="100"/>
        </p:scale>
        <p:origin x="38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a:t>Uredite slog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da uredite slog podnaslova matrice</a:t>
            </a:r>
          </a:p>
        </p:txBody>
      </p:sp>
      <p:sp>
        <p:nvSpPr>
          <p:cNvPr id="4" name="Označba mesta datuma 3"/>
          <p:cNvSpPr>
            <a:spLocks noGrp="1"/>
          </p:cNvSpPr>
          <p:nvPr>
            <p:ph type="dt" sz="half" idx="10"/>
          </p:nvPr>
        </p:nvSpPr>
        <p:spPr/>
        <p:txBody>
          <a:bodyPr/>
          <a:lstStyle/>
          <a:p>
            <a:fld id="{7D8F624B-3CC5-4AA4-AC20-F4E6F6FB4AEA}" type="datetimeFigureOut">
              <a:rPr lang="sl-SI" smtClean="0"/>
              <a:t>24. 11. 2025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887369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24. 11. 2025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6091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a:t>Uredite slog naslova matrice</a:t>
            </a:r>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24. 11. 2025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4160768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10"/>
          </p:nvPr>
        </p:nvSpPr>
        <p:spPr/>
        <p:txBody>
          <a:bodyPr/>
          <a:lstStyle/>
          <a:p>
            <a:fld id="{7D8F624B-3CC5-4AA4-AC20-F4E6F6FB4AEA}" type="datetimeFigureOut">
              <a:rPr lang="sl-SI" smtClean="0"/>
              <a:t>24. 11. 2025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510390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a:t>Uredite slog naslova matrice</a:t>
            </a:r>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p:cNvSpPr>
            <a:spLocks noGrp="1"/>
          </p:cNvSpPr>
          <p:nvPr>
            <p:ph type="dt" sz="half" idx="10"/>
          </p:nvPr>
        </p:nvSpPr>
        <p:spPr/>
        <p:txBody>
          <a:bodyPr/>
          <a:lstStyle/>
          <a:p>
            <a:fld id="{7D8F624B-3CC5-4AA4-AC20-F4E6F6FB4AEA}" type="datetimeFigureOut">
              <a:rPr lang="sl-SI" smtClean="0"/>
              <a:t>24. 11. 2025</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57527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vsebine 2"/>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p:cNvSpPr>
            <a:spLocks noGrp="1"/>
          </p:cNvSpPr>
          <p:nvPr>
            <p:ph type="dt" sz="half" idx="10"/>
          </p:nvPr>
        </p:nvSpPr>
        <p:spPr/>
        <p:txBody>
          <a:bodyPr/>
          <a:lstStyle/>
          <a:p>
            <a:fld id="{7D8F624B-3CC5-4AA4-AC20-F4E6F6FB4AEA}" type="datetimeFigureOut">
              <a:rPr lang="sl-SI" smtClean="0"/>
              <a:t>24. 11. 2025</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040594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a:t>Uredite slog naslova matrice</a:t>
            </a:r>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p:cNvSpPr>
            <a:spLocks noGrp="1"/>
          </p:cNvSpPr>
          <p:nvPr>
            <p:ph type="dt" sz="half" idx="10"/>
          </p:nvPr>
        </p:nvSpPr>
        <p:spPr/>
        <p:txBody>
          <a:bodyPr/>
          <a:lstStyle/>
          <a:p>
            <a:fld id="{7D8F624B-3CC5-4AA4-AC20-F4E6F6FB4AEA}" type="datetimeFigureOut">
              <a:rPr lang="sl-SI" smtClean="0"/>
              <a:t>24. 11. 2025</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787372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značba mesta datuma 2"/>
          <p:cNvSpPr>
            <a:spLocks noGrp="1"/>
          </p:cNvSpPr>
          <p:nvPr>
            <p:ph type="dt" sz="half" idx="10"/>
          </p:nvPr>
        </p:nvSpPr>
        <p:spPr/>
        <p:txBody>
          <a:bodyPr/>
          <a:lstStyle/>
          <a:p>
            <a:fld id="{7D8F624B-3CC5-4AA4-AC20-F4E6F6FB4AEA}" type="datetimeFigureOut">
              <a:rPr lang="sl-SI" smtClean="0"/>
              <a:t>24. 11. 2025</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587286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7D8F624B-3CC5-4AA4-AC20-F4E6F6FB4AEA}" type="datetimeFigureOut">
              <a:rPr lang="sl-SI" smtClean="0"/>
              <a:t>24. 11. 2025</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1025578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D8F624B-3CC5-4AA4-AC20-F4E6F6FB4AEA}" type="datetimeFigureOut">
              <a:rPr lang="sl-SI" smtClean="0"/>
              <a:t>24. 11. 2025</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2888562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a:t>Uredite slog naslova matrice</a:t>
            </a:r>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p:cNvSpPr>
            <a:spLocks noGrp="1"/>
          </p:cNvSpPr>
          <p:nvPr>
            <p:ph type="dt" sz="half" idx="10"/>
          </p:nvPr>
        </p:nvSpPr>
        <p:spPr/>
        <p:txBody>
          <a:bodyPr/>
          <a:lstStyle/>
          <a:p>
            <a:fld id="{7D8F624B-3CC5-4AA4-AC20-F4E6F6FB4AEA}" type="datetimeFigureOut">
              <a:rPr lang="sl-SI" smtClean="0"/>
              <a:t>24. 11. 2025</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FB6FD4ED-B7D6-46A0-9B4D-96B6824C8EDB}" type="slidenum">
              <a:rPr lang="sl-SI" smtClean="0"/>
              <a:t>‹#›</a:t>
            </a:fld>
            <a:endParaRPr lang="sl-SI"/>
          </a:p>
        </p:txBody>
      </p:sp>
    </p:spTree>
    <p:extLst>
      <p:ext uri="{BB962C8B-B14F-4D97-AF65-F5344CB8AC3E}">
        <p14:creationId xmlns:p14="http://schemas.microsoft.com/office/powerpoint/2010/main" val="3997330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3000"/>
            <a:lum/>
            <a:extLst>
              <a:ext uri="{BEBA8EAE-BF5A-486C-A8C5-ECC9F3942E4B}">
                <a14:imgProps xmlns:a14="http://schemas.microsoft.com/office/drawing/2010/main">
                  <a14:imgLayer r:embed="rId14">
                    <a14:imgEffect>
                      <a14:artisticMosiaicBubbles/>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Uredite slog naslova matrice</a:t>
            </a:r>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F624B-3CC5-4AA4-AC20-F4E6F6FB4AEA}" type="datetimeFigureOut">
              <a:rPr lang="sl-SI" smtClean="0"/>
              <a:t>24. 11. 2025</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6FD4ED-B7D6-46A0-9B4D-96B6824C8EDB}" type="slidenum">
              <a:rPr lang="sl-SI" smtClean="0"/>
              <a:t>‹#›</a:t>
            </a:fld>
            <a:endParaRPr lang="sl-SI"/>
          </a:p>
        </p:txBody>
      </p:sp>
    </p:spTree>
    <p:extLst>
      <p:ext uri="{BB962C8B-B14F-4D97-AF65-F5344CB8AC3E}">
        <p14:creationId xmlns:p14="http://schemas.microsoft.com/office/powerpoint/2010/main" val="39380862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685800" y="728133"/>
            <a:ext cx="10635049" cy="5223934"/>
          </a:xfrm>
        </p:spPr>
        <p:txBody>
          <a:bodyPr>
            <a:normAutofit fontScale="90000"/>
          </a:bodyPr>
          <a:lstStyle/>
          <a:p>
            <a:pPr algn="ctr"/>
            <a:r>
              <a:rPr lang="sl-SI" sz="4900" dirty="0">
                <a:effectLst>
                  <a:outerShdw blurRad="38100" dist="38100" dir="2700000" algn="tl">
                    <a:srgbClr val="000000">
                      <a:alpha val="43137"/>
                    </a:srgbClr>
                  </a:outerShdw>
                </a:effectLst>
                <a:latin typeface="+mn-lt"/>
              </a:rPr>
              <a:t>Ključna priporočila in odzivi</a:t>
            </a:r>
            <a:br>
              <a:rPr lang="sl-SI" dirty="0">
                <a:effectLst>
                  <a:outerShdw blurRad="38100" dist="38100" dir="2700000" algn="tl">
                    <a:srgbClr val="000000">
                      <a:alpha val="43137"/>
                    </a:srgbClr>
                  </a:outerShdw>
                </a:effectLst>
                <a:latin typeface="+mn-lt"/>
              </a:rPr>
            </a:br>
            <a:br>
              <a:rPr lang="sl-SI" dirty="0">
                <a:effectLst>
                  <a:outerShdw blurRad="38100" dist="38100" dir="2700000" algn="tl">
                    <a:srgbClr val="000000">
                      <a:alpha val="43137"/>
                    </a:srgbClr>
                  </a:outerShdw>
                </a:effectLst>
                <a:latin typeface="+mn-lt"/>
              </a:rPr>
            </a:br>
            <a:r>
              <a:rPr lang="sl-SI" b="1" dirty="0"/>
              <a:t>Vrednotenje raziskovalno‑razvojnih programov in projektov v Sloveniji</a:t>
            </a:r>
            <a:br>
              <a:rPr lang="sl-SI" b="1" i="1" dirty="0"/>
            </a:br>
            <a:br>
              <a:rPr lang="sl-SI" dirty="0"/>
            </a:br>
            <a:r>
              <a:rPr lang="sl-SI" dirty="0"/>
              <a:t>naročnik: Ministrstvo za kohezijo in regionalni razvoj, </a:t>
            </a:r>
            <a:br>
              <a:rPr lang="sl-SI" dirty="0"/>
            </a:br>
            <a:r>
              <a:rPr lang="sl-SI" dirty="0"/>
              <a:t>izvajalec: </a:t>
            </a:r>
            <a:r>
              <a:rPr lang="sl-SI" dirty="0" err="1"/>
              <a:t>Cedars</a:t>
            </a:r>
            <a:r>
              <a:rPr lang="sl-SI" dirty="0"/>
              <a:t>, svetovanje, d.o.o. </a:t>
            </a:r>
            <a:br>
              <a:rPr lang="sl-SI" dirty="0"/>
            </a:br>
            <a:r>
              <a:rPr lang="sl-SI" dirty="0"/>
              <a:t>november 2024</a:t>
            </a:r>
            <a:endParaRPr lang="sl-SI" dirty="0">
              <a:effectLst>
                <a:outerShdw blurRad="38100" dist="38100" dir="2700000" algn="tl">
                  <a:srgbClr val="000000">
                    <a:alpha val="43137"/>
                  </a:srgbClr>
                </a:outerShdw>
              </a:effectLst>
              <a:latin typeface="+mn-lt"/>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1617" y="6072544"/>
            <a:ext cx="2464584" cy="517057"/>
          </a:xfrm>
          <a:prstGeom prst="rect">
            <a:avLst/>
          </a:prstGeom>
        </p:spPr>
      </p:pic>
      <p:pic>
        <p:nvPicPr>
          <p:cNvPr id="5" name="Picture 4" descr="Logo image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78" y="6083434"/>
            <a:ext cx="956204" cy="47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3" name="Slika 2" descr="Logotip MVZI&#10;">
            <a:extLst>
              <a:ext uri="{FF2B5EF4-FFF2-40B4-BE49-F238E27FC236}">
                <a16:creationId xmlns:a16="http://schemas.microsoft.com/office/drawing/2014/main" id="{0A5C40C0-DF93-198C-19B5-3940DDC993D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77773" y="304566"/>
            <a:ext cx="1979930" cy="359410"/>
          </a:xfrm>
          <a:prstGeom prst="rect">
            <a:avLst/>
          </a:prstGeom>
        </p:spPr>
      </p:pic>
    </p:spTree>
    <p:extLst>
      <p:ext uri="{BB962C8B-B14F-4D97-AF65-F5344CB8AC3E}">
        <p14:creationId xmlns:p14="http://schemas.microsoft.com/office/powerpoint/2010/main" val="3975379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81FCB-8AE2-85B3-01CD-7D1036F11A29}"/>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F23DEE2-1AF6-0150-0AF3-06711C0D5EAD}"/>
              </a:ext>
            </a:extLst>
          </p:cNvPr>
          <p:cNvSpPr>
            <a:spLocks noGrp="1"/>
          </p:cNvSpPr>
          <p:nvPr>
            <p:ph type="title"/>
          </p:nvPr>
        </p:nvSpPr>
        <p:spPr>
          <a:xfrm>
            <a:off x="664891" y="2432096"/>
            <a:ext cx="10635049" cy="3768703"/>
          </a:xfrm>
        </p:spPr>
        <p:txBody>
          <a:bodyPr>
            <a:normAutofit fontScale="90000"/>
          </a:body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sl-SI" sz="4900" b="1" dirty="0"/>
              <a:t>1. Poročanje in spremljanje učinkov</a:t>
            </a:r>
            <a:br>
              <a:rPr lang="sl-SI" sz="2000" dirty="0"/>
            </a:br>
            <a:r>
              <a:rPr lang="en-IE" sz="2000" dirty="0"/>
              <a:t> </a:t>
            </a:r>
            <a:r>
              <a:rPr lang="sl-SI" sz="2000" dirty="0"/>
              <a:t> </a:t>
            </a:r>
            <a:br>
              <a:rPr lang="sl-SI" dirty="0"/>
            </a:br>
            <a:r>
              <a:rPr kumimoji="0" lang="sl-SI" alt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Priporočilo: </a:t>
            </a: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Vzpostaviti </a:t>
            </a:r>
            <a:r>
              <a:rPr kumimoji="0" lang="sl-SI" sz="27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sistem poročanja podjetij in raziskovalnih organizacij</a:t>
            </a: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ki omogoča spremljanje do 5 let po zaključku projektov ter zajema podatke o prihodkih iz javnih sredstev in sodelovanju z gospodarstvom.</a:t>
            </a:r>
            <a:b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br>
            <a:b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b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MVZI:</a:t>
            </a:r>
            <a:b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b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Poročanje po </a:t>
            </a:r>
            <a:r>
              <a:rPr kumimoji="0" lang="sl-SI" sz="27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treh letih </a:t>
            </a: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je bilo že uvedeno za projekte 2018–2022 </a:t>
            </a:r>
            <a:b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b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nova ureditev pa </a:t>
            </a:r>
            <a:r>
              <a:rPr kumimoji="0" lang="sl-SI" sz="27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predvideva evalvacijo ob zaključku </a:t>
            </a: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in spremljanje učinkov z zamikom, saj se rezultati pokažejo kasneje (patenti, tržni dosežki, nadaljnje sodelovanje). </a:t>
            </a:r>
            <a:b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b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V pripravi je </a:t>
            </a:r>
            <a:r>
              <a:rPr kumimoji="0" lang="sl-SI" sz="2700" b="1"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nacionalna platforma RRI stičišče</a:t>
            </a:r>
            <a:r>
              <a:rPr kumimoji="0" lang="sl-SI" sz="2700" b="0" i="0" u="none" strike="noStrike" kern="1200" cap="none" spc="0" normalizeH="0" baseline="0" noProof="0" dirty="0">
                <a:ln>
                  <a:noFill/>
                </a:ln>
                <a:solidFill>
                  <a:prstClr val="black"/>
                </a:solidFill>
                <a:effectLst/>
                <a:uLnTx/>
                <a:uFillTx/>
                <a:latin typeface="+mn-lt"/>
                <a:ea typeface="+mn-ea"/>
                <a:cs typeface="Arial" panose="020B0604020202020204" pitchFamily="34" charset="0"/>
              </a:rPr>
              <a:t>, ki bo nadgradila spletno stran ARIS in nadgradila sistem SICRIS, kar bo izboljšalo dostop do podatkov za vrednotenje  dolgoročnih učinkov RR projektov</a:t>
            </a:r>
            <a:br>
              <a:rPr kumimoji="0" lang="sl-SI"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br>
              <a:rPr lang="sl-SI" dirty="0"/>
            </a:br>
            <a:br>
              <a:rPr lang="sl-SI" dirty="0"/>
            </a:br>
            <a:br>
              <a:rPr lang="sl-SI" dirty="0"/>
            </a:br>
            <a:endParaRPr lang="sl-SI" dirty="0">
              <a:effectLst>
                <a:outerShdw blurRad="38100" dist="38100" dir="2700000" algn="tl">
                  <a:srgbClr val="000000">
                    <a:alpha val="43137"/>
                  </a:srgbClr>
                </a:outerShdw>
              </a:effectLst>
              <a:latin typeface="+mn-lt"/>
            </a:endParaRPr>
          </a:p>
        </p:txBody>
      </p:sp>
      <p:pic>
        <p:nvPicPr>
          <p:cNvPr id="4" name="Slika 3">
            <a:extLst>
              <a:ext uri="{FF2B5EF4-FFF2-40B4-BE49-F238E27FC236}">
                <a16:creationId xmlns:a16="http://schemas.microsoft.com/office/drawing/2014/main" id="{D02BBA55-3C1E-07F2-AE6F-874CB2756FF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1617" y="6072544"/>
            <a:ext cx="2464584" cy="517057"/>
          </a:xfrm>
          <a:prstGeom prst="rect">
            <a:avLst/>
          </a:prstGeom>
        </p:spPr>
      </p:pic>
      <p:pic>
        <p:nvPicPr>
          <p:cNvPr id="5" name="Picture 4" descr="Logo image name">
            <a:extLst>
              <a:ext uri="{FF2B5EF4-FFF2-40B4-BE49-F238E27FC236}">
                <a16:creationId xmlns:a16="http://schemas.microsoft.com/office/drawing/2014/main" id="{42C73AC8-E42F-4646-4141-8168B0CE7B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78" y="6083434"/>
            <a:ext cx="956204" cy="47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D4B27C1E-48B7-685C-A6A6-29196B6937B1}"/>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AF233CB2-6CD7-F778-AA9E-5FF2AB6C8D98}"/>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3" name="Slika 2" descr="Logotip MVZI&#10;">
            <a:extLst>
              <a:ext uri="{FF2B5EF4-FFF2-40B4-BE49-F238E27FC236}">
                <a16:creationId xmlns:a16="http://schemas.microsoft.com/office/drawing/2014/main" id="{2C483541-6976-0234-9860-2F0058EFEA4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77773" y="304566"/>
            <a:ext cx="1979930" cy="359410"/>
          </a:xfrm>
          <a:prstGeom prst="rect">
            <a:avLst/>
          </a:prstGeom>
        </p:spPr>
      </p:pic>
    </p:spTree>
    <p:extLst>
      <p:ext uri="{BB962C8B-B14F-4D97-AF65-F5344CB8AC3E}">
        <p14:creationId xmlns:p14="http://schemas.microsoft.com/office/powerpoint/2010/main" val="4070114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1F944-640B-1C3D-C457-3C0998E202A9}"/>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BE461D8D-F98E-C793-9454-2E38C27209C9}"/>
              </a:ext>
            </a:extLst>
          </p:cNvPr>
          <p:cNvSpPr>
            <a:spLocks noGrp="1"/>
          </p:cNvSpPr>
          <p:nvPr>
            <p:ph type="title"/>
          </p:nvPr>
        </p:nvSpPr>
        <p:spPr>
          <a:xfrm>
            <a:off x="685800" y="728133"/>
            <a:ext cx="10635049" cy="5223934"/>
          </a:xfrm>
        </p:spPr>
        <p:txBody>
          <a:bodyPr>
            <a:normAutofit/>
          </a:bodyPr>
          <a:lstStyle/>
          <a:p>
            <a:br>
              <a:rPr lang="sl-SI" sz="2200" dirty="0"/>
            </a:br>
            <a:br>
              <a:rPr lang="sl-SI" dirty="0"/>
            </a:br>
            <a:endParaRPr lang="sl-SI" dirty="0">
              <a:effectLst>
                <a:outerShdw blurRad="38100" dist="38100" dir="2700000" algn="tl">
                  <a:srgbClr val="000000">
                    <a:alpha val="43137"/>
                  </a:srgbClr>
                </a:outerShdw>
              </a:effectLst>
              <a:latin typeface="+mn-lt"/>
            </a:endParaRPr>
          </a:p>
        </p:txBody>
      </p:sp>
      <p:pic>
        <p:nvPicPr>
          <p:cNvPr id="4" name="Slika 3">
            <a:extLst>
              <a:ext uri="{FF2B5EF4-FFF2-40B4-BE49-F238E27FC236}">
                <a16:creationId xmlns:a16="http://schemas.microsoft.com/office/drawing/2014/main" id="{1AB0E6FD-717B-8734-E403-7183DFD5BB8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1617" y="6072544"/>
            <a:ext cx="2464584" cy="517057"/>
          </a:xfrm>
          <a:prstGeom prst="rect">
            <a:avLst/>
          </a:prstGeom>
        </p:spPr>
      </p:pic>
      <p:pic>
        <p:nvPicPr>
          <p:cNvPr id="5" name="Picture 4" descr="Logo image name">
            <a:extLst>
              <a:ext uri="{FF2B5EF4-FFF2-40B4-BE49-F238E27FC236}">
                <a16:creationId xmlns:a16="http://schemas.microsoft.com/office/drawing/2014/main" id="{D7AE5C01-36F2-CF91-377D-1EB3E48873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78" y="6083434"/>
            <a:ext cx="956204" cy="47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40EF2C20-94A6-A219-CDAA-EE3FC96097B5}"/>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7B7F842E-3022-66C4-9537-1EB5C8D337A9}"/>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3" name="Slika 2" descr="Logotip MVZI&#10;">
            <a:extLst>
              <a:ext uri="{FF2B5EF4-FFF2-40B4-BE49-F238E27FC236}">
                <a16:creationId xmlns:a16="http://schemas.microsoft.com/office/drawing/2014/main" id="{C84A9F14-8A75-9098-434B-13209E355E4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77773" y="304566"/>
            <a:ext cx="1979930" cy="359410"/>
          </a:xfrm>
          <a:prstGeom prst="rect">
            <a:avLst/>
          </a:prstGeom>
        </p:spPr>
      </p:pic>
      <p:sp>
        <p:nvSpPr>
          <p:cNvPr id="11" name="PoljeZBesedilom 10">
            <a:extLst>
              <a:ext uri="{FF2B5EF4-FFF2-40B4-BE49-F238E27FC236}">
                <a16:creationId xmlns:a16="http://schemas.microsoft.com/office/drawing/2014/main" id="{C3F0CC49-13F5-7CBB-C124-DD01C4C3CA44}"/>
              </a:ext>
            </a:extLst>
          </p:cNvPr>
          <p:cNvSpPr txBox="1"/>
          <p:nvPr/>
        </p:nvSpPr>
        <p:spPr>
          <a:xfrm>
            <a:off x="517664" y="143346"/>
            <a:ext cx="10526486" cy="5201424"/>
          </a:xfrm>
          <a:prstGeom prst="rect">
            <a:avLst/>
          </a:prstGeom>
          <a:noFill/>
        </p:spPr>
        <p:txBody>
          <a:bodyPr wrap="square">
            <a:spAutoFit/>
          </a:bodyPr>
          <a:lstStyle/>
          <a:p>
            <a:r>
              <a:rPr lang="sl-SI" sz="4400" b="1" dirty="0"/>
              <a:t>2. Kontinuiteta sofinanciranja</a:t>
            </a:r>
          </a:p>
          <a:p>
            <a:endParaRPr lang="sl-SI" sz="2400" dirty="0"/>
          </a:p>
          <a:p>
            <a:r>
              <a:rPr lang="sl-SI" sz="2400" dirty="0"/>
              <a:t>Priporočilo: Zagotovitvi strateško načrtovanje razpisov, ki omogoča </a:t>
            </a:r>
            <a:r>
              <a:rPr lang="sl-SI" sz="2400" b="1" dirty="0"/>
              <a:t>nemoten prehod projektov med fazami </a:t>
            </a:r>
            <a:r>
              <a:rPr lang="sl-SI" sz="2400" dirty="0"/>
              <a:t>(npr. po TRL 6) ter spodbuja cikličnost, usklajenost in kontinuiteto financiranja za večjo uspešnost raziskav in razvoja</a:t>
            </a:r>
          </a:p>
          <a:p>
            <a:endParaRPr lang="sl-SI" sz="2400" dirty="0"/>
          </a:p>
          <a:p>
            <a:r>
              <a:rPr lang="sl-SI" sz="2400" dirty="0"/>
              <a:t>MVZI: </a:t>
            </a:r>
          </a:p>
          <a:p>
            <a:pPr lvl="0" algn="just"/>
            <a:r>
              <a:rPr lang="sl-SI" sz="2400" b="1" dirty="0"/>
              <a:t>Prenos izvedbe javnih razpisov </a:t>
            </a:r>
            <a:r>
              <a:rPr lang="sl-SI" sz="2400" dirty="0"/>
              <a:t>za raziskovalno‑razvojne projekte na stopnjah TRL 3–6 (ki jih je v prejšnji perspektivi izvajalo MVZI) ter projektov na stopnjah TRL 6–9 (ki jih je izvajal MGTŠ) </a:t>
            </a:r>
            <a:r>
              <a:rPr lang="sl-SI" sz="2400" b="1" dirty="0"/>
              <a:t>na ARIS </a:t>
            </a:r>
            <a:r>
              <a:rPr lang="sl-SI" sz="2400" dirty="0"/>
              <a:t>predstavlja enega ključnih strateških ukrepov za združitev vseh aktivnosti na enem mestu. S tem bo ARIS pridobil možnost celovitega strateškega načrtovanja in vzpostavitve sistema, ki pokriva celoten spekter od TRL 3 do TRL 9.</a:t>
            </a:r>
          </a:p>
        </p:txBody>
      </p:sp>
    </p:spTree>
    <p:extLst>
      <p:ext uri="{BB962C8B-B14F-4D97-AF65-F5344CB8AC3E}">
        <p14:creationId xmlns:p14="http://schemas.microsoft.com/office/powerpoint/2010/main" val="50808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84CAE-1BF1-2A54-48F8-FAEC483EA760}"/>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EA07AD58-4666-C96A-35A0-3B98B02158E8}"/>
              </a:ext>
            </a:extLst>
          </p:cNvPr>
          <p:cNvSpPr>
            <a:spLocks noGrp="1"/>
          </p:cNvSpPr>
          <p:nvPr>
            <p:ph type="title"/>
          </p:nvPr>
        </p:nvSpPr>
        <p:spPr>
          <a:xfrm>
            <a:off x="685800" y="728133"/>
            <a:ext cx="10635049" cy="5223934"/>
          </a:xfrm>
        </p:spPr>
        <p:txBody>
          <a:bodyPr>
            <a:normAutofit/>
          </a:bodyPr>
          <a:lstStyle/>
          <a:p>
            <a:br>
              <a:rPr lang="sl-SI" sz="2200" dirty="0"/>
            </a:br>
            <a:br>
              <a:rPr lang="sl-SI" dirty="0"/>
            </a:br>
            <a:endParaRPr lang="sl-SI" dirty="0">
              <a:effectLst>
                <a:outerShdw blurRad="38100" dist="38100" dir="2700000" algn="tl">
                  <a:srgbClr val="000000">
                    <a:alpha val="43137"/>
                  </a:srgbClr>
                </a:outerShdw>
              </a:effectLst>
              <a:latin typeface="+mn-lt"/>
            </a:endParaRPr>
          </a:p>
        </p:txBody>
      </p:sp>
      <p:pic>
        <p:nvPicPr>
          <p:cNvPr id="4" name="Slika 3">
            <a:extLst>
              <a:ext uri="{FF2B5EF4-FFF2-40B4-BE49-F238E27FC236}">
                <a16:creationId xmlns:a16="http://schemas.microsoft.com/office/drawing/2014/main" id="{875EA2D2-2977-814B-065E-F80D27CEE9F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1617" y="6072544"/>
            <a:ext cx="2464584" cy="517057"/>
          </a:xfrm>
          <a:prstGeom prst="rect">
            <a:avLst/>
          </a:prstGeom>
        </p:spPr>
      </p:pic>
      <p:pic>
        <p:nvPicPr>
          <p:cNvPr id="5" name="Picture 4" descr="Logo image name">
            <a:extLst>
              <a:ext uri="{FF2B5EF4-FFF2-40B4-BE49-F238E27FC236}">
                <a16:creationId xmlns:a16="http://schemas.microsoft.com/office/drawing/2014/main" id="{FC9E0BED-263B-B236-4595-5D0371ACD7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78" y="6083434"/>
            <a:ext cx="956204" cy="47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FB022B86-DC25-C793-8C9C-DEF216419629}"/>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C1332A78-E16F-36A9-8FA3-40CDC8DCFFFE}"/>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3" name="Slika 2" descr="Logotip MVZI&#10;">
            <a:extLst>
              <a:ext uri="{FF2B5EF4-FFF2-40B4-BE49-F238E27FC236}">
                <a16:creationId xmlns:a16="http://schemas.microsoft.com/office/drawing/2014/main" id="{FD5EAFB6-50FA-3944-2C3C-19E8491AA1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77773" y="304566"/>
            <a:ext cx="1979930" cy="359410"/>
          </a:xfrm>
          <a:prstGeom prst="rect">
            <a:avLst/>
          </a:prstGeom>
        </p:spPr>
      </p:pic>
      <p:sp>
        <p:nvSpPr>
          <p:cNvPr id="11" name="PoljeZBesedilom 10">
            <a:extLst>
              <a:ext uri="{FF2B5EF4-FFF2-40B4-BE49-F238E27FC236}">
                <a16:creationId xmlns:a16="http://schemas.microsoft.com/office/drawing/2014/main" id="{4F793638-D609-9F11-FE39-4F82C2995E72}"/>
              </a:ext>
            </a:extLst>
          </p:cNvPr>
          <p:cNvSpPr txBox="1"/>
          <p:nvPr/>
        </p:nvSpPr>
        <p:spPr>
          <a:xfrm>
            <a:off x="871151" y="932862"/>
            <a:ext cx="10526486" cy="5262979"/>
          </a:xfrm>
          <a:prstGeom prst="rect">
            <a:avLst/>
          </a:prstGeom>
          <a:noFill/>
        </p:spPr>
        <p:txBody>
          <a:bodyPr wrap="square">
            <a:spAutoFit/>
          </a:bodyPr>
          <a:lstStyle/>
          <a:p>
            <a:r>
              <a:rPr lang="sl-SI" sz="2400" dirty="0"/>
              <a:t>Priporočilo: Okrepiti strateško načrtovanje raziskav in razvoja ter usmeriti </a:t>
            </a:r>
            <a:r>
              <a:rPr lang="sl-SI" sz="2400" b="1" dirty="0"/>
              <a:t>razpise v ključne panoge</a:t>
            </a:r>
            <a:r>
              <a:rPr lang="sl-SI" sz="2400" dirty="0"/>
              <a:t> S5, da se zagotovi ciljno financiranje, zmanjša razpršitev sredstev in poveča razvojni prebojni potencial.</a:t>
            </a:r>
          </a:p>
          <a:p>
            <a:endParaRPr lang="sl-SI" sz="2400" dirty="0"/>
          </a:p>
          <a:p>
            <a:r>
              <a:rPr lang="sl-SI" sz="2400" dirty="0"/>
              <a:t>MVZI:</a:t>
            </a:r>
          </a:p>
          <a:p>
            <a:pPr algn="just"/>
            <a:r>
              <a:rPr lang="sl-SI" sz="2400" dirty="0"/>
              <a:t>Novost je </a:t>
            </a:r>
            <a:r>
              <a:rPr lang="sl-SI" sz="2400" b="1" dirty="0"/>
              <a:t>razpis, ki predvideva različno velike konzorcije in s tem višino sofinanciranja (6, 4 in 2 mio €), </a:t>
            </a:r>
            <a:r>
              <a:rPr lang="sl-SI" sz="2400" dirty="0"/>
              <a:t>kar omogoča večjo raznolikost projektov in prilagoditev različnim panogam. </a:t>
            </a:r>
          </a:p>
          <a:p>
            <a:pPr algn="just"/>
            <a:r>
              <a:rPr lang="sl-SI" sz="2400" b="1" dirty="0"/>
              <a:t>Pretekla enakomerna razdelitev sredstev </a:t>
            </a:r>
            <a:r>
              <a:rPr lang="sl-SI" sz="2400" dirty="0"/>
              <a:t>je bila primerna v fazi sprejetja  S4, ko je bilo pomembno omogočiti enakomerno podporo vsem področjem sedaj se sredstva usmerjajo bolj ciljno, </a:t>
            </a:r>
            <a:r>
              <a:rPr lang="sl-SI" sz="2400" b="1" dirty="0"/>
              <a:t>ob obveznem lastnem vložku podjetij (najmanj 25 %).</a:t>
            </a:r>
          </a:p>
          <a:p>
            <a:pPr algn="just"/>
            <a:r>
              <a:rPr lang="sl-SI" sz="2400" b="1" dirty="0"/>
              <a:t>Sistem vključuje varovalke</a:t>
            </a:r>
            <a:r>
              <a:rPr lang="sl-SI" sz="2400" dirty="0"/>
              <a:t>, ki krepijo odgovornost industrije, hkrati pa spodbuja povezovanje med raziskovalno sfero (TRL 3–4 pretežno težišče na raziskovalnih organizacijah) in podjetniško sfero (TRL 5–6 pretežno težišče na podjetjih). </a:t>
            </a:r>
          </a:p>
        </p:txBody>
      </p:sp>
      <p:sp>
        <p:nvSpPr>
          <p:cNvPr id="10" name="PoljeZBesedilom 9">
            <a:extLst>
              <a:ext uri="{FF2B5EF4-FFF2-40B4-BE49-F238E27FC236}">
                <a16:creationId xmlns:a16="http://schemas.microsoft.com/office/drawing/2014/main" id="{9B4B4500-DA15-1DFA-F015-8303ED4E7FF1}"/>
              </a:ext>
            </a:extLst>
          </p:cNvPr>
          <p:cNvSpPr txBox="1"/>
          <p:nvPr/>
        </p:nvSpPr>
        <p:spPr>
          <a:xfrm>
            <a:off x="871151" y="277438"/>
            <a:ext cx="9153331" cy="769441"/>
          </a:xfrm>
          <a:prstGeom prst="rect">
            <a:avLst/>
          </a:prstGeom>
          <a:noFill/>
        </p:spPr>
        <p:txBody>
          <a:bodyPr wrap="square">
            <a:spAutoFit/>
          </a:bodyPr>
          <a:lstStyle/>
          <a:p>
            <a:r>
              <a:rPr lang="sl-SI" sz="4400" b="1" dirty="0"/>
              <a:t>3. Strateška osredotočenost razpisov</a:t>
            </a:r>
          </a:p>
        </p:txBody>
      </p:sp>
    </p:spTree>
    <p:extLst>
      <p:ext uri="{BB962C8B-B14F-4D97-AF65-F5344CB8AC3E}">
        <p14:creationId xmlns:p14="http://schemas.microsoft.com/office/powerpoint/2010/main" val="709847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DDE82-F00A-466F-8574-B9B122E66654}"/>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9C4B94D0-FDA3-7F52-DF70-3A752B9E1ACB}"/>
              </a:ext>
            </a:extLst>
          </p:cNvPr>
          <p:cNvSpPr>
            <a:spLocks noGrp="1"/>
          </p:cNvSpPr>
          <p:nvPr>
            <p:ph type="title"/>
          </p:nvPr>
        </p:nvSpPr>
        <p:spPr>
          <a:xfrm>
            <a:off x="664891" y="1080649"/>
            <a:ext cx="10635049" cy="5223934"/>
          </a:xfrm>
        </p:spPr>
        <p:txBody>
          <a:bodyPr>
            <a:normAutofit fontScale="90000"/>
          </a:bodyPr>
          <a:lstStyle/>
          <a:p>
            <a:pPr lvl="0"/>
            <a:r>
              <a:rPr lang="sl-SI" sz="4900" b="1" dirty="0"/>
              <a:t>4. Pogoji za sodelovanje podjetij</a:t>
            </a:r>
            <a:br>
              <a:rPr lang="sl-SI" sz="2200" dirty="0"/>
            </a:br>
            <a:br>
              <a:rPr lang="sl-SI" sz="2200" dirty="0"/>
            </a:br>
            <a:r>
              <a:rPr lang="sl-SI" sz="2700" b="1" dirty="0">
                <a:latin typeface="+mn-lt"/>
                <a:cs typeface="Arial" panose="020B0604020202020204" pitchFamily="34" charset="0"/>
              </a:rPr>
              <a:t>Priporočilo:</a:t>
            </a:r>
            <a:r>
              <a:rPr lang="sl-SI" sz="2700" dirty="0">
                <a:latin typeface="+mn-lt"/>
                <a:cs typeface="Arial" panose="020B0604020202020204" pitchFamily="34" charset="0"/>
              </a:rPr>
              <a:t> Omogočiti </a:t>
            </a:r>
            <a:r>
              <a:rPr lang="sl-SI" sz="2700" b="1" dirty="0">
                <a:latin typeface="+mn-lt"/>
                <a:cs typeface="Arial" panose="020B0604020202020204" pitchFamily="34" charset="0"/>
              </a:rPr>
              <a:t>širšo vključitev podjetij v razpise z odpravo pogojev</a:t>
            </a:r>
            <a:r>
              <a:rPr lang="sl-SI" sz="2700" dirty="0">
                <a:latin typeface="+mn-lt"/>
                <a:cs typeface="Arial" panose="020B0604020202020204" pitchFamily="34" charset="0"/>
              </a:rPr>
              <a:t>, ki zahtevajo pretekla vlaganja v raziskave in razvoj ali davčne olajšave, da lahko sodelujejo tudi nova in prebojna visoko tehnološka podjetja ter tista brez predhodnega sodelovanja z raziskovalnimi organizacijami.</a:t>
            </a:r>
            <a:br>
              <a:rPr lang="sl-SI" sz="2700" dirty="0">
                <a:latin typeface="+mn-lt"/>
                <a:cs typeface="Arial" panose="020B0604020202020204" pitchFamily="34" charset="0"/>
              </a:rPr>
            </a:br>
            <a:br>
              <a:rPr lang="sl-SI" sz="2700" dirty="0">
                <a:latin typeface="+mn-lt"/>
                <a:cs typeface="Arial" panose="020B0604020202020204" pitchFamily="34" charset="0"/>
              </a:rPr>
            </a:br>
            <a:r>
              <a:rPr lang="sl-SI" sz="2700" b="1" dirty="0">
                <a:latin typeface="+mn-lt"/>
                <a:cs typeface="Arial" panose="020B0604020202020204" pitchFamily="34" charset="0"/>
              </a:rPr>
              <a:t>MVZI:</a:t>
            </a:r>
            <a:r>
              <a:rPr lang="sl-SI" sz="2700" dirty="0">
                <a:latin typeface="+mn-lt"/>
                <a:cs typeface="Arial" panose="020B0604020202020204" pitchFamily="34" charset="0"/>
              </a:rPr>
              <a:t> </a:t>
            </a:r>
            <a:br>
              <a:rPr lang="sl-SI" sz="2700" dirty="0">
                <a:latin typeface="+mn-lt"/>
                <a:cs typeface="Arial" panose="020B0604020202020204" pitchFamily="34" charset="0"/>
              </a:rPr>
            </a:br>
            <a:r>
              <a:rPr lang="sl-SI" sz="2700" dirty="0">
                <a:latin typeface="+mn-lt"/>
                <a:cs typeface="Arial" panose="020B0604020202020204" pitchFamily="34" charset="0"/>
              </a:rPr>
              <a:t>Projekti na stopnjah TRL 3–6 so </a:t>
            </a:r>
            <a:r>
              <a:rPr lang="sl-SI" sz="2700" b="1" dirty="0">
                <a:latin typeface="+mn-lt"/>
                <a:cs typeface="Arial" panose="020B0604020202020204" pitchFamily="34" charset="0"/>
              </a:rPr>
              <a:t>zahtevni in namenjeni prebojnim idejam </a:t>
            </a:r>
            <a:r>
              <a:rPr lang="sl-SI" sz="2700" dirty="0">
                <a:latin typeface="+mn-lt"/>
                <a:cs typeface="Arial" panose="020B0604020202020204" pitchFamily="34" charset="0"/>
              </a:rPr>
              <a:t>z globalnim potencialom, zato pogoji morajo omogočati filtriranje kakovostnih prijaviteljev, hkrati pa dopuščati izjeme za podjetja brez preteklih vlaganj, a z velikim potencialom. </a:t>
            </a:r>
            <a:br>
              <a:rPr lang="sl-SI" sz="2700" dirty="0">
                <a:latin typeface="+mn-lt"/>
                <a:cs typeface="Arial" panose="020B0604020202020204" pitchFamily="34" charset="0"/>
              </a:rPr>
            </a:br>
            <a:r>
              <a:rPr lang="sl-SI" sz="2700" b="1" dirty="0">
                <a:latin typeface="+mn-lt"/>
                <a:cs typeface="Arial" panose="020B0604020202020204" pitchFamily="34" charset="0"/>
              </a:rPr>
              <a:t>Zahtevnost pogojev na splošno sledi zahtevnosti javnega razpisa</a:t>
            </a:r>
            <a:br>
              <a:rPr lang="sl-SI" sz="2700" dirty="0">
                <a:latin typeface="+mn-lt"/>
                <a:cs typeface="Arial" panose="020B0604020202020204" pitchFamily="34" charset="0"/>
              </a:rPr>
            </a:br>
            <a:r>
              <a:rPr lang="sl-SI" sz="2700" dirty="0">
                <a:latin typeface="+mn-lt"/>
                <a:cs typeface="Arial" panose="020B0604020202020204" pitchFamily="34" charset="0"/>
              </a:rPr>
              <a:t>Cilj ostaja jasen: izbrati stabilne in perspektivne projekte, ki ustrezajo zahtevnosti razpisa in imajo realen razvojni potencial.</a:t>
            </a:r>
            <a:br>
              <a:rPr lang="sl-SI" sz="2400" dirty="0">
                <a:latin typeface="Arial" panose="020B0604020202020204" pitchFamily="34" charset="0"/>
                <a:cs typeface="Arial" panose="020B0604020202020204" pitchFamily="34" charset="0"/>
              </a:rPr>
            </a:br>
            <a:br>
              <a:rPr lang="sl-SI" sz="2200" dirty="0"/>
            </a:br>
            <a:br>
              <a:rPr lang="sl-SI" sz="2800" dirty="0"/>
            </a:br>
            <a:endParaRPr lang="sl-SI" sz="2800" dirty="0">
              <a:effectLst>
                <a:outerShdw blurRad="38100" dist="38100" dir="2700000" algn="tl">
                  <a:srgbClr val="000000">
                    <a:alpha val="43137"/>
                  </a:srgbClr>
                </a:outerShdw>
              </a:effectLst>
              <a:latin typeface="+mn-lt"/>
            </a:endParaRPr>
          </a:p>
        </p:txBody>
      </p:sp>
      <p:pic>
        <p:nvPicPr>
          <p:cNvPr id="4" name="Slika 3">
            <a:extLst>
              <a:ext uri="{FF2B5EF4-FFF2-40B4-BE49-F238E27FC236}">
                <a16:creationId xmlns:a16="http://schemas.microsoft.com/office/drawing/2014/main" id="{5768EBCA-2DBB-2C38-534D-9C26DCB57C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1617" y="6072544"/>
            <a:ext cx="2464584" cy="517057"/>
          </a:xfrm>
          <a:prstGeom prst="rect">
            <a:avLst/>
          </a:prstGeom>
        </p:spPr>
      </p:pic>
      <p:pic>
        <p:nvPicPr>
          <p:cNvPr id="5" name="Picture 4" descr="Logo image name">
            <a:extLst>
              <a:ext uri="{FF2B5EF4-FFF2-40B4-BE49-F238E27FC236}">
                <a16:creationId xmlns:a16="http://schemas.microsoft.com/office/drawing/2014/main" id="{57585900-1A6F-055A-A44C-872A08A143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78" y="6083434"/>
            <a:ext cx="956204" cy="47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D4C4942C-26AE-03FF-EC2C-83A87187B40A}"/>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81069B56-EF05-F6BD-079F-53E1FC98B769}"/>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3" name="Slika 2" descr="Logotip MVZI&#10;">
            <a:extLst>
              <a:ext uri="{FF2B5EF4-FFF2-40B4-BE49-F238E27FC236}">
                <a16:creationId xmlns:a16="http://schemas.microsoft.com/office/drawing/2014/main" id="{5C26761E-C772-6695-583F-90D98BB1D21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77773" y="304566"/>
            <a:ext cx="1979930" cy="359410"/>
          </a:xfrm>
          <a:prstGeom prst="rect">
            <a:avLst/>
          </a:prstGeom>
        </p:spPr>
      </p:pic>
    </p:spTree>
    <p:extLst>
      <p:ext uri="{BB962C8B-B14F-4D97-AF65-F5344CB8AC3E}">
        <p14:creationId xmlns:p14="http://schemas.microsoft.com/office/powerpoint/2010/main" val="535231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77D0A-0BED-EFE8-CFEE-79853C25C577}"/>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D22ED697-FDFF-35C5-36A7-6ABF238906B8}"/>
              </a:ext>
            </a:extLst>
          </p:cNvPr>
          <p:cNvSpPr>
            <a:spLocks noGrp="1"/>
          </p:cNvSpPr>
          <p:nvPr>
            <p:ph type="title"/>
          </p:nvPr>
        </p:nvSpPr>
        <p:spPr>
          <a:xfrm>
            <a:off x="664891" y="1107138"/>
            <a:ext cx="10635049" cy="5223934"/>
          </a:xfrm>
        </p:spPr>
        <p:txBody>
          <a:bodyPr>
            <a:normAutofit fontScale="90000"/>
          </a:bodyPr>
          <a:lstStyle/>
          <a:p>
            <a:pPr lvl="0"/>
            <a:r>
              <a:rPr lang="sl-SI" sz="4900" b="1" dirty="0"/>
              <a:t>5. Administrativne zahteve</a:t>
            </a:r>
            <a:br>
              <a:rPr lang="sl-SI" sz="2200" dirty="0"/>
            </a:br>
            <a:br>
              <a:rPr lang="sl-SI" sz="2200" dirty="0"/>
            </a:br>
            <a:r>
              <a:rPr lang="sl-SI" sz="2700" b="1" dirty="0">
                <a:latin typeface="+mn-lt"/>
                <a:cs typeface="Arial" panose="020B0604020202020204" pitchFamily="34" charset="0"/>
              </a:rPr>
              <a:t>Priporočilo:</a:t>
            </a:r>
            <a:r>
              <a:rPr lang="sl-SI" sz="2700" dirty="0">
                <a:latin typeface="+mn-lt"/>
                <a:cs typeface="Arial" panose="020B0604020202020204" pitchFamily="34" charset="0"/>
              </a:rPr>
              <a:t> </a:t>
            </a:r>
            <a:r>
              <a:rPr lang="sl-SI" sz="2700" dirty="0">
                <a:latin typeface="+mn-lt"/>
              </a:rPr>
              <a:t>Način preverjanja izvajanja raziskovalno‑razvojnih projektov naj se prenese z administrativnega nadzora izdatkov </a:t>
            </a:r>
            <a:r>
              <a:rPr lang="sl-SI" sz="2700" b="1" dirty="0">
                <a:latin typeface="+mn-lt"/>
              </a:rPr>
              <a:t>na vsebinsko spremljanje napredka</a:t>
            </a:r>
            <a:r>
              <a:rPr lang="sl-SI" sz="2700" dirty="0">
                <a:latin typeface="+mn-lt"/>
              </a:rPr>
              <a:t>,. Pri tem je treba spodbujati uporabo pavšalnih oblik financiranja in dokazovanje skladno s prakso EU programov ter ohranjati »</a:t>
            </a:r>
            <a:r>
              <a:rPr lang="sl-SI" sz="2700" dirty="0" err="1">
                <a:latin typeface="+mn-lt"/>
              </a:rPr>
              <a:t>peer</a:t>
            </a:r>
            <a:r>
              <a:rPr lang="sl-SI" sz="2700" dirty="0">
                <a:latin typeface="+mn-lt"/>
              </a:rPr>
              <a:t>‑to‑</a:t>
            </a:r>
            <a:r>
              <a:rPr lang="sl-SI" sz="2700" dirty="0" err="1">
                <a:latin typeface="+mn-lt"/>
              </a:rPr>
              <a:t>peer</a:t>
            </a:r>
            <a:r>
              <a:rPr lang="sl-SI" sz="2700" dirty="0">
                <a:latin typeface="+mn-lt"/>
              </a:rPr>
              <a:t>« in vmesne preglede.</a:t>
            </a:r>
            <a:br>
              <a:rPr lang="sl-SI" sz="2700" dirty="0">
                <a:latin typeface="+mn-lt"/>
                <a:cs typeface="Arial" panose="020B0604020202020204" pitchFamily="34" charset="0"/>
              </a:rPr>
            </a:br>
            <a:br>
              <a:rPr lang="sl-SI" sz="2700" dirty="0">
                <a:latin typeface="+mn-lt"/>
                <a:cs typeface="Arial" panose="020B0604020202020204" pitchFamily="34" charset="0"/>
              </a:rPr>
            </a:br>
            <a:r>
              <a:rPr lang="sl-SI" sz="2700" b="1" dirty="0">
                <a:latin typeface="+mn-lt"/>
                <a:cs typeface="Arial" panose="020B0604020202020204" pitchFamily="34" charset="0"/>
              </a:rPr>
              <a:t>MVZI:</a:t>
            </a:r>
            <a:r>
              <a:rPr lang="sl-SI" sz="2700" dirty="0">
                <a:latin typeface="+mn-lt"/>
                <a:cs typeface="Arial" panose="020B0604020202020204" pitchFamily="34" charset="0"/>
              </a:rPr>
              <a:t> </a:t>
            </a:r>
            <a:br>
              <a:rPr lang="sl-SI" sz="2700" dirty="0">
                <a:latin typeface="+mn-lt"/>
                <a:cs typeface="Arial" panose="020B0604020202020204" pitchFamily="34" charset="0"/>
              </a:rPr>
            </a:br>
            <a:r>
              <a:rPr lang="sl-SI" sz="2700" dirty="0">
                <a:latin typeface="+mn-lt"/>
              </a:rPr>
              <a:t>Administrativna zahtevnost je bila prepoznana kot ena glavnih težav, zato smo uvedli </a:t>
            </a:r>
            <a:r>
              <a:rPr lang="sl-SI" sz="2700" b="1" dirty="0">
                <a:latin typeface="+mn-lt"/>
              </a:rPr>
              <a:t>poenostavitve, </a:t>
            </a:r>
            <a:r>
              <a:rPr lang="sl-SI" sz="2700" dirty="0">
                <a:latin typeface="+mn-lt"/>
              </a:rPr>
              <a:t>ki sledijo praksi evropskih programov, zlasti Obzorja. Stroški dela se preverjajo </a:t>
            </a:r>
            <a:r>
              <a:rPr lang="sl-SI" sz="2700" b="1" dirty="0">
                <a:latin typeface="+mn-lt"/>
              </a:rPr>
              <a:t>na podlagi nacionalne urne postavke</a:t>
            </a:r>
            <a:r>
              <a:rPr lang="sl-SI" sz="2700" dirty="0">
                <a:latin typeface="+mn-lt"/>
              </a:rPr>
              <a:t>, za posredne stroške pa se uporablja </a:t>
            </a:r>
            <a:r>
              <a:rPr lang="sl-SI" sz="2700" b="1" dirty="0">
                <a:latin typeface="+mn-lt"/>
              </a:rPr>
              <a:t>pavšal v višini 25 %, </a:t>
            </a:r>
            <a:r>
              <a:rPr lang="sl-SI" sz="2700" dirty="0">
                <a:latin typeface="+mn-lt"/>
              </a:rPr>
              <a:t>kar se je izkazalo kot učinkovit model.</a:t>
            </a:r>
            <a:br>
              <a:rPr lang="sl-SI" sz="2700" dirty="0">
                <a:latin typeface="+mn-lt"/>
              </a:rPr>
            </a:br>
            <a:br>
              <a:rPr lang="sl-SI" sz="2700" dirty="0">
                <a:latin typeface="+mn-lt"/>
              </a:rPr>
            </a:br>
            <a:r>
              <a:rPr lang="sl-SI" sz="2700" dirty="0">
                <a:latin typeface="+mn-lt"/>
              </a:rPr>
              <a:t>ARIS je vzpostavil ustrezno mrežo strokovnjakov, ki spremljajo vsebinske vidike projektov.</a:t>
            </a:r>
            <a:br>
              <a:rPr lang="sl-SI" sz="2700" dirty="0">
                <a:latin typeface="+mn-lt"/>
              </a:rPr>
            </a:br>
            <a:br>
              <a:rPr lang="sl-SI" sz="2200" dirty="0"/>
            </a:br>
            <a:br>
              <a:rPr lang="sl-SI" sz="2800" dirty="0"/>
            </a:br>
            <a:endParaRPr lang="sl-SI" sz="2800" dirty="0">
              <a:effectLst>
                <a:outerShdw blurRad="38100" dist="38100" dir="2700000" algn="tl">
                  <a:srgbClr val="000000">
                    <a:alpha val="43137"/>
                  </a:srgbClr>
                </a:outerShdw>
              </a:effectLst>
              <a:latin typeface="+mn-lt"/>
            </a:endParaRPr>
          </a:p>
        </p:txBody>
      </p:sp>
      <p:pic>
        <p:nvPicPr>
          <p:cNvPr id="4" name="Slika 3">
            <a:extLst>
              <a:ext uri="{FF2B5EF4-FFF2-40B4-BE49-F238E27FC236}">
                <a16:creationId xmlns:a16="http://schemas.microsoft.com/office/drawing/2014/main" id="{DFDA9BEE-2238-24A8-9D85-1551FB48C0A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1617" y="6072544"/>
            <a:ext cx="2464584" cy="517057"/>
          </a:xfrm>
          <a:prstGeom prst="rect">
            <a:avLst/>
          </a:prstGeom>
        </p:spPr>
      </p:pic>
      <p:pic>
        <p:nvPicPr>
          <p:cNvPr id="5" name="Picture 4" descr="Logo image name">
            <a:extLst>
              <a:ext uri="{FF2B5EF4-FFF2-40B4-BE49-F238E27FC236}">
                <a16:creationId xmlns:a16="http://schemas.microsoft.com/office/drawing/2014/main" id="{814B1E3C-0AEE-FD11-7694-E2A12D2110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78" y="6083434"/>
            <a:ext cx="956204" cy="47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941AA61D-DCA7-5017-45B7-49DAC2F4EB77}"/>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374052EB-345C-211C-99A0-37AE0CB8EAAB}"/>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3" name="Slika 2" descr="Logotip MVZI&#10;">
            <a:extLst>
              <a:ext uri="{FF2B5EF4-FFF2-40B4-BE49-F238E27FC236}">
                <a16:creationId xmlns:a16="http://schemas.microsoft.com/office/drawing/2014/main" id="{093D5489-1C33-F29F-20B6-79407407D5F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77773" y="304566"/>
            <a:ext cx="1979930" cy="359410"/>
          </a:xfrm>
          <a:prstGeom prst="rect">
            <a:avLst/>
          </a:prstGeom>
        </p:spPr>
      </p:pic>
    </p:spTree>
    <p:extLst>
      <p:ext uri="{BB962C8B-B14F-4D97-AF65-F5344CB8AC3E}">
        <p14:creationId xmlns:p14="http://schemas.microsoft.com/office/powerpoint/2010/main" val="2865270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52BFE-55B1-0459-B652-969AC233CC61}"/>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CDAB4E98-612F-66DB-30C7-B322BDA5F810}"/>
              </a:ext>
            </a:extLst>
          </p:cNvPr>
          <p:cNvSpPr>
            <a:spLocks noGrp="1"/>
          </p:cNvSpPr>
          <p:nvPr>
            <p:ph type="title"/>
          </p:nvPr>
        </p:nvSpPr>
        <p:spPr>
          <a:xfrm>
            <a:off x="664891" y="1107138"/>
            <a:ext cx="10635049" cy="5223934"/>
          </a:xfrm>
        </p:spPr>
        <p:txBody>
          <a:bodyPr>
            <a:normAutofit fontScale="90000"/>
          </a:bodyPr>
          <a:lstStyle/>
          <a:p>
            <a:pPr lvl="0"/>
            <a:r>
              <a:rPr lang="sl-SI" sz="4900" b="1" dirty="0"/>
              <a:t>6. Kriteriji raziskovalne odličnosti</a:t>
            </a:r>
            <a:br>
              <a:rPr lang="sl-SI" sz="2200" dirty="0"/>
            </a:br>
            <a:br>
              <a:rPr lang="sl-SI" sz="2200" dirty="0"/>
            </a:br>
            <a:r>
              <a:rPr lang="sl-SI" sz="2700" dirty="0">
                <a:latin typeface="+mn-lt"/>
                <a:cs typeface="Arial" panose="020B0604020202020204" pitchFamily="34" charset="0"/>
              </a:rPr>
              <a:t>Priporočilo: Prenoviti kriterije raziskovalne odličnosti tako, </a:t>
            </a:r>
            <a:r>
              <a:rPr lang="sl-SI" sz="2700" b="1" dirty="0">
                <a:latin typeface="+mn-lt"/>
                <a:cs typeface="Arial" panose="020B0604020202020204" pitchFamily="34" charset="0"/>
              </a:rPr>
              <a:t>da poleg znanstvenih dosežkov vključujejo tudi aplikativne rešitve </a:t>
            </a:r>
            <a:r>
              <a:rPr lang="sl-SI" sz="2700" dirty="0">
                <a:latin typeface="+mn-lt"/>
                <a:cs typeface="Arial" panose="020B0604020202020204" pitchFamily="34" charset="0"/>
              </a:rPr>
              <a:t>in sodelovanje s podjetji, kar omogoča celovitejše merjenje odličnosti.</a:t>
            </a:r>
            <a:br>
              <a:rPr lang="sl-SI" sz="2700" dirty="0">
                <a:latin typeface="+mn-lt"/>
                <a:cs typeface="Arial" panose="020B0604020202020204" pitchFamily="34" charset="0"/>
              </a:rPr>
            </a:br>
            <a:br>
              <a:rPr lang="sl-SI" sz="2700" dirty="0">
                <a:latin typeface="+mn-lt"/>
                <a:cs typeface="Arial" panose="020B0604020202020204" pitchFamily="34" charset="0"/>
              </a:rPr>
            </a:br>
            <a:r>
              <a:rPr lang="sl-SI" sz="2700" b="1" dirty="0">
                <a:latin typeface="+mn-lt"/>
                <a:cs typeface="Arial" panose="020B0604020202020204" pitchFamily="34" charset="0"/>
              </a:rPr>
              <a:t>MVZI: </a:t>
            </a:r>
            <a:br>
              <a:rPr lang="sl-SI" sz="2700" b="1" dirty="0">
                <a:latin typeface="+mn-lt"/>
                <a:cs typeface="Arial" panose="020B0604020202020204" pitchFamily="34" charset="0"/>
              </a:rPr>
            </a:br>
            <a:r>
              <a:rPr lang="sl-SI" sz="2700" dirty="0">
                <a:latin typeface="+mn-lt"/>
                <a:cs typeface="Arial" panose="020B0604020202020204" pitchFamily="34" charset="0"/>
              </a:rPr>
              <a:t>V okviru kriterija »</a:t>
            </a:r>
            <a:r>
              <a:rPr lang="sl-SI" sz="2700" b="1" dirty="0">
                <a:latin typeface="+mn-lt"/>
                <a:cs typeface="Arial" panose="020B0604020202020204" pitchFamily="34" charset="0"/>
              </a:rPr>
              <a:t>Kakovost in učinkovitost izvedbe</a:t>
            </a:r>
            <a:r>
              <a:rPr lang="sl-SI" sz="2700" dirty="0">
                <a:latin typeface="+mn-lt"/>
                <a:cs typeface="Arial" panose="020B0604020202020204" pitchFamily="34" charset="0"/>
              </a:rPr>
              <a:t>« prijavitelji predstavijo </a:t>
            </a:r>
            <a:br>
              <a:rPr lang="sl-SI" sz="2700" dirty="0">
                <a:latin typeface="+mn-lt"/>
                <a:cs typeface="Arial" panose="020B0604020202020204" pitchFamily="34" charset="0"/>
              </a:rPr>
            </a:br>
            <a:r>
              <a:rPr lang="sl-SI" sz="2700" dirty="0">
                <a:latin typeface="+mn-lt"/>
                <a:cs typeface="Arial" panose="020B0604020202020204" pitchFamily="34" charset="0"/>
              </a:rPr>
              <a:t>ustreznost in usposobljenost </a:t>
            </a:r>
            <a:r>
              <a:rPr lang="sl-SI" sz="2700" dirty="0" err="1">
                <a:latin typeface="+mn-lt"/>
                <a:cs typeface="Arial" panose="020B0604020202020204" pitchFamily="34" charset="0"/>
              </a:rPr>
              <a:t>konzorcijskih</a:t>
            </a:r>
            <a:r>
              <a:rPr lang="sl-SI" sz="2700" dirty="0">
                <a:latin typeface="+mn-lt"/>
                <a:cs typeface="Arial" panose="020B0604020202020204" pitchFamily="34" charset="0"/>
              </a:rPr>
              <a:t> partnerjev RR programa za izvedbo operacije, kar presega zgolj akademsko odličnost v smislu znanstvenih publikacij, pač pa zajema kriterij tudi druge aplikativne rešitve in sodelovanje s podjetji. </a:t>
            </a:r>
            <a:br>
              <a:rPr lang="sl-SI" sz="2700" dirty="0">
                <a:latin typeface="+mn-lt"/>
                <a:cs typeface="Arial" panose="020B0604020202020204" pitchFamily="34" charset="0"/>
              </a:rPr>
            </a:br>
            <a:br>
              <a:rPr lang="sl-SI" sz="2700" dirty="0">
                <a:latin typeface="+mn-lt"/>
                <a:cs typeface="Arial" panose="020B0604020202020204" pitchFamily="34" charset="0"/>
              </a:rPr>
            </a:br>
            <a:r>
              <a:rPr lang="sl-SI" sz="2700" dirty="0">
                <a:latin typeface="+mn-lt"/>
                <a:cs typeface="Arial" panose="020B0604020202020204" pitchFamily="34" charset="0"/>
              </a:rPr>
              <a:t>Slednje je bilo v razpisni dokumentaciji JR TRL3-6 leta 2025 tudi jasneje zapisano</a:t>
            </a:r>
            <a:br>
              <a:rPr lang="sl-SI" sz="2400" b="1" dirty="0">
                <a:latin typeface="+mn-lt"/>
                <a:cs typeface="Arial" panose="020B0604020202020204" pitchFamily="34" charset="0"/>
              </a:rPr>
            </a:br>
            <a:br>
              <a:rPr lang="sl-SI" sz="2400" dirty="0">
                <a:latin typeface="Arial" panose="020B0604020202020204" pitchFamily="34" charset="0"/>
                <a:cs typeface="Arial" panose="020B0604020202020204" pitchFamily="34" charset="0"/>
              </a:rPr>
            </a:br>
            <a:br>
              <a:rPr lang="sl-SI" sz="2200" dirty="0"/>
            </a:br>
            <a:br>
              <a:rPr lang="sl-SI" sz="2800" dirty="0"/>
            </a:br>
            <a:endParaRPr lang="sl-SI" sz="2800" dirty="0">
              <a:effectLst>
                <a:outerShdw blurRad="38100" dist="38100" dir="2700000" algn="tl">
                  <a:srgbClr val="000000">
                    <a:alpha val="43137"/>
                  </a:srgbClr>
                </a:outerShdw>
              </a:effectLst>
              <a:latin typeface="+mn-lt"/>
            </a:endParaRPr>
          </a:p>
        </p:txBody>
      </p:sp>
      <p:pic>
        <p:nvPicPr>
          <p:cNvPr id="4" name="Slika 3">
            <a:extLst>
              <a:ext uri="{FF2B5EF4-FFF2-40B4-BE49-F238E27FC236}">
                <a16:creationId xmlns:a16="http://schemas.microsoft.com/office/drawing/2014/main" id="{2AB2BDDE-6D5D-4509-4101-8917115103C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1617" y="6072544"/>
            <a:ext cx="2464584" cy="517057"/>
          </a:xfrm>
          <a:prstGeom prst="rect">
            <a:avLst/>
          </a:prstGeom>
        </p:spPr>
      </p:pic>
      <p:pic>
        <p:nvPicPr>
          <p:cNvPr id="5" name="Picture 4" descr="Logo image name">
            <a:extLst>
              <a:ext uri="{FF2B5EF4-FFF2-40B4-BE49-F238E27FC236}">
                <a16:creationId xmlns:a16="http://schemas.microsoft.com/office/drawing/2014/main" id="{AC321001-0879-406E-6FDC-77ADE6A11F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78" y="6083434"/>
            <a:ext cx="956204" cy="47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2ED8013C-F7D4-C868-5905-1933BDE6B69B}"/>
              </a:ext>
            </a:extLst>
          </p:cNvPr>
          <p:cNvCxnSpPr/>
          <p:nvPr/>
        </p:nvCxnSpPr>
        <p:spPr>
          <a:xfrm flipV="1">
            <a:off x="245807" y="304566"/>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34FF93A9-BBBF-8C8F-BF47-07EACEB9C653}"/>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3" name="Slika 2" descr="Logotip MVZI&#10;">
            <a:extLst>
              <a:ext uri="{FF2B5EF4-FFF2-40B4-BE49-F238E27FC236}">
                <a16:creationId xmlns:a16="http://schemas.microsoft.com/office/drawing/2014/main" id="{E4A87157-792D-12CB-9CDF-81AFCB7E50E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77773" y="304566"/>
            <a:ext cx="1979930" cy="359410"/>
          </a:xfrm>
          <a:prstGeom prst="rect">
            <a:avLst/>
          </a:prstGeom>
        </p:spPr>
      </p:pic>
    </p:spTree>
    <p:extLst>
      <p:ext uri="{BB962C8B-B14F-4D97-AF65-F5344CB8AC3E}">
        <p14:creationId xmlns:p14="http://schemas.microsoft.com/office/powerpoint/2010/main" val="750166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E4CAF-3A19-34DE-D0DA-269880B529FB}"/>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C2094192-C0E4-65DA-0F45-C904D9BDD7F6}"/>
              </a:ext>
            </a:extLst>
          </p:cNvPr>
          <p:cNvSpPr>
            <a:spLocks noGrp="1"/>
          </p:cNvSpPr>
          <p:nvPr>
            <p:ph type="title"/>
          </p:nvPr>
        </p:nvSpPr>
        <p:spPr>
          <a:xfrm>
            <a:off x="334297" y="1446243"/>
            <a:ext cx="10923171" cy="5281630"/>
          </a:xfrm>
        </p:spPr>
        <p:txBody>
          <a:bodyPr>
            <a:normAutofit fontScale="90000"/>
          </a:bodyPr>
          <a:lstStyle/>
          <a:p>
            <a:pPr lvl="0"/>
            <a:r>
              <a:rPr lang="sl-SI" sz="4900" b="1" dirty="0"/>
              <a:t>7. Poenotenje terminologije in poročanja</a:t>
            </a:r>
            <a:br>
              <a:rPr lang="sl-SI" sz="2200" dirty="0"/>
            </a:br>
            <a:br>
              <a:rPr lang="sl-SI" sz="2200" dirty="0"/>
            </a:br>
            <a:r>
              <a:rPr lang="sl-SI" sz="2700" dirty="0">
                <a:latin typeface="+mn-lt"/>
              </a:rPr>
              <a:t>Priporočilo: Poenotiti terminologijo in sistem poročanja, tako da se v vseh razpisih uporablja </a:t>
            </a:r>
            <a:r>
              <a:rPr lang="sl-SI" sz="2700" b="1" dirty="0">
                <a:latin typeface="+mn-lt"/>
              </a:rPr>
              <a:t>enoten izraz »</a:t>
            </a:r>
            <a:r>
              <a:rPr lang="sl-SI" sz="2700" b="1" dirty="0" err="1">
                <a:latin typeface="+mn-lt"/>
              </a:rPr>
              <a:t>RRp</a:t>
            </a:r>
            <a:r>
              <a:rPr lang="sl-SI" sz="2700" dirty="0">
                <a:latin typeface="+mn-lt"/>
              </a:rPr>
              <a:t>« ter vzpostavi usklajeno poročanje na ravni programov in projektov, kar omogoča celovit pregled ter medsebojno primerljivost rezultatov.</a:t>
            </a:r>
            <a:br>
              <a:rPr lang="sl-SI" sz="2700" dirty="0">
                <a:latin typeface="+mn-lt"/>
              </a:rPr>
            </a:br>
            <a:br>
              <a:rPr lang="sl-SI" sz="2700" dirty="0">
                <a:latin typeface="+mn-lt"/>
              </a:rPr>
            </a:br>
            <a:r>
              <a:rPr lang="sl-SI" sz="2700" b="1" dirty="0">
                <a:latin typeface="+mn-lt"/>
              </a:rPr>
              <a:t>MVZI:</a:t>
            </a:r>
            <a:r>
              <a:rPr lang="sl-SI" sz="2700" dirty="0">
                <a:latin typeface="+mn-lt"/>
              </a:rPr>
              <a:t> </a:t>
            </a:r>
            <a:br>
              <a:rPr lang="sl-SI" sz="2700" dirty="0">
                <a:latin typeface="+mn-lt"/>
              </a:rPr>
            </a:br>
            <a:r>
              <a:rPr lang="sl-SI" sz="2700" dirty="0">
                <a:latin typeface="+mn-lt"/>
              </a:rPr>
              <a:t>Uvedena je </a:t>
            </a:r>
            <a:r>
              <a:rPr lang="sl-SI" sz="2700" b="1" dirty="0">
                <a:latin typeface="+mn-lt"/>
              </a:rPr>
              <a:t>enotna raba izraza </a:t>
            </a:r>
            <a:r>
              <a:rPr lang="sl-SI" sz="2700" b="1" dirty="0" err="1">
                <a:latin typeface="+mn-lt"/>
              </a:rPr>
              <a:t>RRp</a:t>
            </a:r>
            <a:r>
              <a:rPr lang="sl-SI" sz="2700" b="1" dirty="0">
                <a:latin typeface="+mn-lt"/>
              </a:rPr>
              <a:t> -</a:t>
            </a:r>
            <a:r>
              <a:rPr lang="sl-SI" sz="2700" dirty="0">
                <a:latin typeface="+mn-lt"/>
              </a:rPr>
              <a:t>Razvojno raziskovalni projekt: posamezna enota, ki se ji določi:</a:t>
            </a:r>
            <a:br>
              <a:rPr lang="sl-SI" sz="2700" dirty="0">
                <a:latin typeface="+mn-lt"/>
              </a:rPr>
            </a:br>
            <a:r>
              <a:rPr lang="sl-SI" sz="2700" dirty="0">
                <a:latin typeface="+mn-lt"/>
              </a:rPr>
              <a:t>a) stopnja sofinanciranja glede na velikost podjetja, </a:t>
            </a:r>
            <a:br>
              <a:rPr lang="sl-SI" sz="2700" dirty="0">
                <a:latin typeface="+mn-lt"/>
              </a:rPr>
            </a:br>
            <a:r>
              <a:rPr lang="sl-SI" sz="2700" dirty="0">
                <a:latin typeface="+mn-lt"/>
              </a:rPr>
              <a:t>b)stopnjo raziskave: industrijska raziskava ali eksperimentalni razvoj, </a:t>
            </a:r>
            <a:br>
              <a:rPr lang="sl-SI" sz="2700" dirty="0">
                <a:latin typeface="+mn-lt"/>
              </a:rPr>
            </a:br>
            <a:r>
              <a:rPr lang="sl-SI" sz="2700" dirty="0">
                <a:latin typeface="+mn-lt"/>
              </a:rPr>
              <a:t>c)dodatni bonusi: če na ravni </a:t>
            </a:r>
            <a:r>
              <a:rPr lang="sl-SI" sz="2700" dirty="0" err="1">
                <a:latin typeface="+mn-lt"/>
              </a:rPr>
              <a:t>RRp</a:t>
            </a:r>
            <a:r>
              <a:rPr lang="sl-SI" sz="2700" dirty="0">
                <a:latin typeface="+mn-lt"/>
              </a:rPr>
              <a:t> sodeluje RO in podjetja.</a:t>
            </a:r>
            <a:br>
              <a:rPr lang="sl-SI" sz="2700" dirty="0">
                <a:latin typeface="+mn-lt"/>
              </a:rPr>
            </a:br>
            <a:br>
              <a:rPr lang="sl-SI" sz="2700" dirty="0">
                <a:latin typeface="+mn-lt"/>
              </a:rPr>
            </a:br>
            <a:r>
              <a:rPr lang="sl-SI" sz="2700" b="1" dirty="0">
                <a:latin typeface="+mn-lt"/>
              </a:rPr>
              <a:t>Nižji TRL pomeni višjo stopnjo financiranja</a:t>
            </a:r>
            <a:r>
              <a:rPr lang="sl-SI" sz="2700" dirty="0">
                <a:latin typeface="+mn-lt"/>
              </a:rPr>
              <a:t>, kar spodbuja zgodnje faze raziskav, medtem ko se pri </a:t>
            </a:r>
            <a:r>
              <a:rPr lang="sl-SI" sz="2700" b="1" dirty="0">
                <a:latin typeface="+mn-lt"/>
              </a:rPr>
              <a:t>višjih TRL financiranje postopno znižuje</a:t>
            </a:r>
            <a:r>
              <a:rPr lang="sl-SI" sz="2700" dirty="0">
                <a:latin typeface="+mn-lt"/>
              </a:rPr>
              <a:t>. </a:t>
            </a:r>
            <a:r>
              <a:rPr lang="sl-SI" sz="2700" dirty="0"/>
              <a:t>Pri prejšnjih TRL razpisih je bila ureditev nekoliko neenotna, zdaj pa je sistem poenostavljen in prilagojen.</a:t>
            </a:r>
            <a:br>
              <a:rPr lang="sl-SI" sz="2700" dirty="0">
                <a:latin typeface="+mn-lt"/>
              </a:rPr>
            </a:br>
            <a:br>
              <a:rPr lang="sl-SI" sz="2400" dirty="0"/>
            </a:br>
            <a:br>
              <a:rPr lang="sl-SI" sz="2400" b="1" dirty="0">
                <a:latin typeface="+mn-lt"/>
                <a:cs typeface="Arial" panose="020B0604020202020204" pitchFamily="34" charset="0"/>
              </a:rPr>
            </a:br>
            <a:br>
              <a:rPr lang="sl-SI" sz="2400" dirty="0">
                <a:latin typeface="Arial" panose="020B0604020202020204" pitchFamily="34" charset="0"/>
                <a:cs typeface="Arial" panose="020B0604020202020204" pitchFamily="34" charset="0"/>
              </a:rPr>
            </a:br>
            <a:br>
              <a:rPr lang="sl-SI" sz="2200" dirty="0"/>
            </a:br>
            <a:br>
              <a:rPr lang="sl-SI" sz="2800" dirty="0"/>
            </a:br>
            <a:endParaRPr lang="sl-SI" sz="2800" dirty="0">
              <a:effectLst>
                <a:outerShdw blurRad="38100" dist="38100" dir="2700000" algn="tl">
                  <a:srgbClr val="000000">
                    <a:alpha val="43137"/>
                  </a:srgbClr>
                </a:outerShdw>
              </a:effectLst>
              <a:latin typeface="+mn-lt"/>
            </a:endParaRPr>
          </a:p>
        </p:txBody>
      </p:sp>
      <p:pic>
        <p:nvPicPr>
          <p:cNvPr id="4" name="Slika 3">
            <a:extLst>
              <a:ext uri="{FF2B5EF4-FFF2-40B4-BE49-F238E27FC236}">
                <a16:creationId xmlns:a16="http://schemas.microsoft.com/office/drawing/2014/main" id="{6063FBA7-4A07-5F68-02CD-43239442A20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21617" y="6072544"/>
            <a:ext cx="2464584" cy="517057"/>
          </a:xfrm>
          <a:prstGeom prst="rect">
            <a:avLst/>
          </a:prstGeom>
        </p:spPr>
      </p:pic>
      <p:pic>
        <p:nvPicPr>
          <p:cNvPr id="5" name="Picture 4" descr="Logo image name">
            <a:extLst>
              <a:ext uri="{FF2B5EF4-FFF2-40B4-BE49-F238E27FC236}">
                <a16:creationId xmlns:a16="http://schemas.microsoft.com/office/drawing/2014/main" id="{FEF136CD-7CDE-E86C-5CA8-FA2853391D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678" y="6083434"/>
            <a:ext cx="956204" cy="470000"/>
          </a:xfrm>
          <a:prstGeom prst="rect">
            <a:avLst/>
          </a:prstGeom>
          <a:noFill/>
          <a:extLst>
            <a:ext uri="{909E8E84-426E-40DD-AFC4-6F175D3DCCD1}">
              <a14:hiddenFill xmlns:a14="http://schemas.microsoft.com/office/drawing/2010/main">
                <a:solidFill>
                  <a:srgbClr val="FFFFFF"/>
                </a:solidFill>
              </a14:hiddenFill>
            </a:ext>
          </a:extLst>
        </p:spPr>
      </p:pic>
      <p:cxnSp>
        <p:nvCxnSpPr>
          <p:cNvPr id="7" name="Kolenski povezovalnik 6">
            <a:extLst>
              <a:ext uri="{FF2B5EF4-FFF2-40B4-BE49-F238E27FC236}">
                <a16:creationId xmlns:a16="http://schemas.microsoft.com/office/drawing/2014/main" id="{3F6BC802-17F3-61E0-3A6B-8F229593C3A7}"/>
              </a:ext>
            </a:extLst>
          </p:cNvPr>
          <p:cNvCxnSpPr/>
          <p:nvPr/>
        </p:nvCxnSpPr>
        <p:spPr>
          <a:xfrm flipV="1">
            <a:off x="334297" y="382053"/>
            <a:ext cx="3736258" cy="2637408"/>
          </a:xfrm>
          <a:prstGeom prst="bentConnector3">
            <a:avLst>
              <a:gd name="adj1" fmla="val 0"/>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Kolenski povezovalnik 7">
            <a:extLst>
              <a:ext uri="{FF2B5EF4-FFF2-40B4-BE49-F238E27FC236}">
                <a16:creationId xmlns:a16="http://schemas.microsoft.com/office/drawing/2014/main" id="{5E56420F-7729-C8CA-C3CD-09D0A9BA3C1A}"/>
              </a:ext>
            </a:extLst>
          </p:cNvPr>
          <p:cNvCxnSpPr/>
          <p:nvPr/>
        </p:nvCxnSpPr>
        <p:spPr>
          <a:xfrm flipV="1">
            <a:off x="8514735" y="4197949"/>
            <a:ext cx="3342968" cy="2408904"/>
          </a:xfrm>
          <a:prstGeom prst="bentConnector3">
            <a:avLst>
              <a:gd name="adj1" fmla="val 100294"/>
            </a:avLst>
          </a:prstGeom>
          <a:ln w="28575">
            <a:solidFill>
              <a:srgbClr val="034EA2"/>
            </a:solidFill>
          </a:ln>
          <a:effectLst>
            <a:outerShdw blurRad="50800" dist="38100" dir="18900000" algn="b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3" name="Slika 2" descr="Logotip MVZI&#10;">
            <a:extLst>
              <a:ext uri="{FF2B5EF4-FFF2-40B4-BE49-F238E27FC236}">
                <a16:creationId xmlns:a16="http://schemas.microsoft.com/office/drawing/2014/main" id="{D51C9D51-0AB8-B5B0-B8DF-A6374AB8964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877773" y="304566"/>
            <a:ext cx="1979930" cy="359410"/>
          </a:xfrm>
          <a:prstGeom prst="rect">
            <a:avLst/>
          </a:prstGeom>
        </p:spPr>
      </p:pic>
    </p:spTree>
    <p:extLst>
      <p:ext uri="{BB962C8B-B14F-4D97-AF65-F5344CB8AC3E}">
        <p14:creationId xmlns:p14="http://schemas.microsoft.com/office/powerpoint/2010/main" val="4209241126"/>
      </p:ext>
    </p:extLst>
  </p:cSld>
  <p:clrMapOvr>
    <a:masterClrMapping/>
  </p:clrMapOvr>
</p:sld>
</file>

<file path=ppt/theme/theme1.xml><?xml version="1.0" encoding="utf-8"?>
<a:theme xmlns:a="http://schemas.openxmlformats.org/drawingml/2006/main" name="1_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273</TotalTime>
  <Words>947</Words>
  <Application>Microsoft Office PowerPoint</Application>
  <PresentationFormat>Širokozaslonsko</PresentationFormat>
  <Paragraphs>21</Paragraphs>
  <Slides>8</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8</vt:i4>
      </vt:variant>
    </vt:vector>
  </HeadingPairs>
  <TitlesOfParts>
    <vt:vector size="12" baseType="lpstr">
      <vt:lpstr>Arial</vt:lpstr>
      <vt:lpstr>Calibri</vt:lpstr>
      <vt:lpstr>Calibri Light</vt:lpstr>
      <vt:lpstr>1_Officeova tema</vt:lpstr>
      <vt:lpstr>Ključna priporočila in odzivi  Vrednotenje raziskovalno‑razvojnih programov in projektov v Sloveniji  naročnik: Ministrstvo za kohezijo in regionalni razvoj,  izvajalec: Cedars, svetovanje, d.o.o.  november 2024</vt:lpstr>
      <vt:lpstr>1. Poročanje in spremljanje učinkov    Priporočilo: Vzpostaviti sistem poročanja podjetij in raziskovalnih organizacij, ki omogoča spremljanje do 5 let po zaključku projektov ter zajema podatke o prihodkih iz javnih sredstev in sodelovanju z gospodarstvom.  MVZI: Poročanje po treh letih je bilo že uvedeno za projekte 2018–2022  nova ureditev pa predvideva evalvacijo ob zaključku in spremljanje učinkov z zamikom, saj se rezultati pokažejo kasneje (patenti, tržni dosežki, nadaljnje sodelovanje).  V pripravi je nacionalna platforma RRI stičišče, ki bo nadgradila spletno stran ARIS in nadgradila sistem SICRIS, kar bo izboljšalo dostop do podatkov za vrednotenje  dolgoročnih učinkov RR projektov    </vt:lpstr>
      <vt:lpstr>  </vt:lpstr>
      <vt:lpstr>  </vt:lpstr>
      <vt:lpstr>4. Pogoji za sodelovanje podjetij  Priporočilo: Omogočiti širšo vključitev podjetij v razpise z odpravo pogojev, ki zahtevajo pretekla vlaganja v raziskave in razvoj ali davčne olajšave, da lahko sodelujejo tudi nova in prebojna visoko tehnološka podjetja ter tista brez predhodnega sodelovanja z raziskovalnimi organizacijami.  MVZI:  Projekti na stopnjah TRL 3–6 so zahtevni in namenjeni prebojnim idejam z globalnim potencialom, zato pogoji morajo omogočati filtriranje kakovostnih prijaviteljev, hkrati pa dopuščati izjeme za podjetja brez preteklih vlaganj, a z velikim potencialom.  Zahtevnost pogojev na splošno sledi zahtevnosti javnega razpisa Cilj ostaja jasen: izbrati stabilne in perspektivne projekte, ki ustrezajo zahtevnosti razpisa in imajo realen razvojni potencial.   </vt:lpstr>
      <vt:lpstr>5. Administrativne zahteve  Priporočilo: Način preverjanja izvajanja raziskovalno‑razvojnih projektov naj se prenese z administrativnega nadzora izdatkov na vsebinsko spremljanje napredka,. Pri tem je treba spodbujati uporabo pavšalnih oblik financiranja in dokazovanje skladno s prakso EU programov ter ohranjati »peer‑to‑peer« in vmesne preglede.  MVZI:  Administrativna zahtevnost je bila prepoznana kot ena glavnih težav, zato smo uvedli poenostavitve, ki sledijo praksi evropskih programov, zlasti Obzorja. Stroški dela se preverjajo na podlagi nacionalne urne postavke, za posredne stroške pa se uporablja pavšal v višini 25 %, kar se je izkazalo kot učinkovit model.  ARIS je vzpostavil ustrezno mrežo strokovnjakov, ki spremljajo vsebinske vidike projektov.   </vt:lpstr>
      <vt:lpstr>6. Kriteriji raziskovalne odličnosti  Priporočilo: Prenoviti kriterije raziskovalne odličnosti tako, da poleg znanstvenih dosežkov vključujejo tudi aplikativne rešitve in sodelovanje s podjetji, kar omogoča celovitejše merjenje odličnosti.  MVZI:  V okviru kriterija »Kakovost in učinkovitost izvedbe« prijavitelji predstavijo  ustreznost in usposobljenost konzorcijskih partnerjev RR programa za izvedbo operacije, kar presega zgolj akademsko odličnost v smislu znanstvenih publikacij, pač pa zajema kriterij tudi druge aplikativne rešitve in sodelovanje s podjetji.   Slednje je bilo v razpisni dokumentaciji JR TRL3-6 leta 2025 tudi jasneje zapisano    </vt:lpstr>
      <vt:lpstr>7. Poenotenje terminologije in poročanja  Priporočilo: Poenotiti terminologijo in sistem poročanja, tako da se v vseh razpisih uporablja enoten izraz »RRp« ter vzpostavi usklajeno poročanje na ravni programov in projektov, kar omogoča celovit pregled ter medsebojno primerljivost rezultatov.  MVZI:  Uvedena je enotna raba izraza RRp -Razvojno raziskovalni projekt: posamezna enota, ki se ji določi: a) stopnja sofinanciranja glede na velikost podjetja,  b)stopnjo raziskave: industrijska raziskava ali eksperimentalni razvoj,  c)dodatni bonusi: če na ravni RRp sodeluje RO in podjetja.  Nižji TRL pomeni višjo stopnjo financiranja, kar spodbuja zgodnje faze raziskav, medtem ko se pri višjih TRL financiranje postopno znižuje. Pri prejšnjih TRL razpisih je bila ureditev nekoliko neenotna, zdaj pa je sistem poenostavljen in prilagojen.      </vt:lpstr>
    </vt:vector>
  </TitlesOfParts>
  <Company>MJU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MVZI</dc:creator>
  <cp:lastModifiedBy>Brigita Žakelj</cp:lastModifiedBy>
  <cp:revision>5</cp:revision>
  <dcterms:created xsi:type="dcterms:W3CDTF">2025-11-24T09:40:28Z</dcterms:created>
  <dcterms:modified xsi:type="dcterms:W3CDTF">2025-11-24T14:58:48Z</dcterms:modified>
</cp:coreProperties>
</file>