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9" r:id="rId3"/>
    <p:sldId id="280" r:id="rId4"/>
    <p:sldId id="281" r:id="rId5"/>
    <p:sldId id="282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98C2FE-A670-CF0F-48AB-D9ED1F435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ECC0DAB-7A15-BCC8-7DE7-06008811D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2D3D24C-9C37-ADAF-B645-616B2E1A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D6D-00AE-41B2-9385-7E55FF548F46}" type="datetimeFigureOut">
              <a:rPr lang="sl-SI" smtClean="0"/>
              <a:t>24. 11. 2025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8BB28AA-2318-D522-FBC4-81563A37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B814A30-4BC7-3D2F-4CCE-6AFACBF04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DE0-FB9A-4246-9E7B-653F5E940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563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0EEDC0-B5B0-1C48-CE28-D976528C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B1E70A5-64E6-113F-EE2B-552917E8B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A53B940-185B-6DB8-FE29-2EC0FF0D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D6D-00AE-41B2-9385-7E55FF548F46}" type="datetimeFigureOut">
              <a:rPr lang="sl-SI" smtClean="0"/>
              <a:t>24. 11. 2025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0722702-2553-22A0-ACDF-FA8F1F2B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A52DB4E-D188-25E3-A8A1-24542059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DE0-FB9A-4246-9E7B-653F5E940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397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C2CAC0D-EF6D-D73B-139B-01D0C9087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FA2B77F-00E7-A51F-BAB6-9979E538B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83D7CD9-09CA-F3BE-9B28-5034A6A2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D6D-00AE-41B2-9385-7E55FF548F46}" type="datetimeFigureOut">
              <a:rPr lang="sl-SI" smtClean="0"/>
              <a:t>24. 11. 2025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FC39309-69BA-6680-23CC-2AB1DD0FD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859D6D2-AD6B-CB1C-F1EB-8A8F43A4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DE0-FB9A-4246-9E7B-653F5E940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802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E24ED0-5910-56FF-8B41-D354E955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264933-BD1D-BA18-6306-C20C6C222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51F8B1C-2942-DF67-FD46-ECE851783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D6D-00AE-41B2-9385-7E55FF548F46}" type="datetimeFigureOut">
              <a:rPr lang="sl-SI" smtClean="0"/>
              <a:t>24. 11. 2025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6505250-6BBE-0A81-09B7-F85CB4393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2E7DA86-6B44-D789-D634-C40BFC00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DE0-FB9A-4246-9E7B-653F5E940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149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07452-1007-58E1-329C-96591AB7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16D5149-CF3A-D95A-E520-D673F987A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27417FF-41B0-7062-3791-2AF2B9B3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D6D-00AE-41B2-9385-7E55FF548F46}" type="datetimeFigureOut">
              <a:rPr lang="sl-SI" smtClean="0"/>
              <a:t>24. 11. 2025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F5CAFDB-B332-D1BD-BE15-F2AD8622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916D0CF-F2C3-AF08-8ECF-C537D5D18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DE0-FB9A-4246-9E7B-653F5E940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976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E33CFD-9313-3568-6FAF-341DED928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B99EEF-5DCE-F41E-AF6F-C956E5541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9220521-DBB7-BE9B-0DAB-97B4F593C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0473DD7-725B-2D8C-DD11-F96B0A53F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D6D-00AE-41B2-9385-7E55FF548F46}" type="datetimeFigureOut">
              <a:rPr lang="sl-SI" smtClean="0"/>
              <a:t>24. 11. 2025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B9B9E99-2B88-6BD9-E28C-6E1059F8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B12FC0C-66F6-A191-5B7D-46D1E99D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DE0-FB9A-4246-9E7B-653F5E940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492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427516-7EE4-E244-9AFD-E49B3A093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EC9A951-DCB9-A83B-B126-A582DEDA4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3D793D1-54F4-1250-628E-040256B7E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EDD9ADD-95BA-329A-AF28-09CDA3081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F98B26D-105F-646A-E33F-864E54982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6E333CE-8F5C-B711-42CC-5F15A5F2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D6D-00AE-41B2-9385-7E55FF548F46}" type="datetimeFigureOut">
              <a:rPr lang="sl-SI" smtClean="0"/>
              <a:t>24. 11. 2025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9A7E34F-2FC1-A622-8693-FC165D7DB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15F816E-555E-B238-D740-13AD0203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DE0-FB9A-4246-9E7B-653F5E940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714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CB756F-6EB5-632F-6876-D5EE05FCA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64D661D6-2463-6A63-B925-6BE72627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D6D-00AE-41B2-9385-7E55FF548F46}" type="datetimeFigureOut">
              <a:rPr lang="sl-SI" smtClean="0"/>
              <a:t>24. 11. 2025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79021D9-2E7B-CEAA-BFB4-0F5BBE6DD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89360DB-0624-81D9-925A-B1DEEF26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DE0-FB9A-4246-9E7B-653F5E940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04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56887FAC-6922-6B2F-99CC-9F95AAA6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D6D-00AE-41B2-9385-7E55FF548F46}" type="datetimeFigureOut">
              <a:rPr lang="sl-SI" smtClean="0"/>
              <a:t>24. 11. 2025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48946BE9-CB0A-4A72-F2D8-5D4C57AA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B36F8BE-EFF6-A4AC-0249-5E14DD574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DE0-FB9A-4246-9E7B-653F5E940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018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DAC95A-4230-0C28-1DA0-109FEB5A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431CC27-69A8-5CDD-19A1-9C6661921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BFDA80F-0FF4-9F82-B409-BC3C7FB1A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7DA06E9-C1A8-9B81-3CFE-C1FE11843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D6D-00AE-41B2-9385-7E55FF548F46}" type="datetimeFigureOut">
              <a:rPr lang="sl-SI" smtClean="0"/>
              <a:t>24. 11. 2025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68D07D9-FE88-4E25-CDEA-15BA96281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F38EF12-F7DC-4F12-0136-55AB92B2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DE0-FB9A-4246-9E7B-653F5E940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427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85F661-6905-0A97-6A44-37FF23D4C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7C144F0A-C705-B7A0-8909-52BA1FA6F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E7B735A-9939-5A53-0A10-51B4001A9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DCC86ED-E377-0B9B-A3F9-F3804BED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D6D-00AE-41B2-9385-7E55FF548F46}" type="datetimeFigureOut">
              <a:rPr lang="sl-SI" smtClean="0"/>
              <a:t>24. 11. 2025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A0D47AE-86BC-64B8-B7D8-C859BBE4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0AA1CD5-5571-ABB2-6AE3-3105E655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DE0-FB9A-4246-9E7B-653F5E940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737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AA7FB72-261D-D97B-CD10-A61B2082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DD72E8A-22AE-97AA-1A56-D922AFA1B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2479AFF-6E63-BC34-E3DE-5398F3793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B6D6D-00AE-41B2-9385-7E55FF548F46}" type="datetimeFigureOut">
              <a:rPr lang="sl-SI" smtClean="0"/>
              <a:t>24. 11. 2025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BA26780-0C52-7B86-8244-C8065F546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E82905A-21EC-AB3B-8E0F-F431AFE3C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8CDE0-FB9A-4246-9E7B-653F5E940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55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16" y="6033143"/>
            <a:ext cx="2689861" cy="564319"/>
          </a:xfrm>
          <a:prstGeom prst="rect">
            <a:avLst/>
          </a:prstGeom>
        </p:spPr>
      </p:pic>
      <p:pic>
        <p:nvPicPr>
          <p:cNvPr id="5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081245"/>
            <a:ext cx="1050232" cy="51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avokotnik 5"/>
          <p:cNvSpPr/>
          <p:nvPr/>
        </p:nvSpPr>
        <p:spPr>
          <a:xfrm>
            <a:off x="508529" y="428367"/>
            <a:ext cx="10975017" cy="10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endParaRPr lang="pl-PL" sz="2000" dirty="0">
              <a:latin typeface="Republika" panose="02000506040000020004" pitchFamily="2" charset="-18"/>
            </a:endParaRPr>
          </a:p>
          <a:p>
            <a:pPr>
              <a:lnSpc>
                <a:spcPct val="70000"/>
              </a:lnSpc>
              <a:spcBef>
                <a:spcPts val="1000"/>
              </a:spcBef>
            </a:pPr>
            <a:endParaRPr lang="pl-PL" sz="2000" b="1" dirty="0">
              <a:latin typeface="Republika" panose="02000506040000020004" pitchFamily="2" charset="-18"/>
            </a:endParaRPr>
          </a:p>
          <a:p>
            <a:pPr>
              <a:lnSpc>
                <a:spcPct val="70000"/>
              </a:lnSpc>
              <a:spcBef>
                <a:spcPts val="1000"/>
              </a:spcBef>
            </a:pPr>
            <a:endParaRPr lang="sl-SI" sz="240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C210916-3DF8-1714-C04C-730CB5A8F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529" y="260539"/>
            <a:ext cx="11349174" cy="1486740"/>
          </a:xfrm>
        </p:spPr>
        <p:txBody>
          <a:bodyPr>
            <a:normAutofit/>
          </a:bodyPr>
          <a:lstStyle/>
          <a:p>
            <a:pPr algn="l"/>
            <a:r>
              <a:rPr lang="sl-SI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Vrednotenje mreže mobilnih enot za izvajanje preventivnih programov in programov zmanjšanja škode na področju prepovedanih drog</a:t>
            </a:r>
            <a:br>
              <a:rPr lang="sl-SI" sz="2800" dirty="0">
                <a:solidFill>
                  <a:srgbClr val="0070C0"/>
                </a:solidFill>
              </a:rPr>
            </a:br>
            <a:endParaRPr lang="sl-SI" sz="2800" dirty="0">
              <a:solidFill>
                <a:srgbClr val="0070C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2762C8-4350-03F8-7E40-DBF51B616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7077" y="1747279"/>
            <a:ext cx="6786460" cy="412413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l-SI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Izvajalec: </a:t>
            </a:r>
            <a:r>
              <a:rPr lang="sl-SI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CEDARS</a:t>
            </a:r>
          </a:p>
          <a:p>
            <a:pPr algn="l"/>
            <a:r>
              <a:rPr lang="sl-SI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Naročnik: </a:t>
            </a:r>
            <a:r>
              <a:rPr lang="sl-SI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MKRR</a:t>
            </a:r>
          </a:p>
          <a:p>
            <a:pPr algn="l"/>
            <a:r>
              <a:rPr lang="sl-SI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Nosilec programa: </a:t>
            </a:r>
            <a:r>
              <a:rPr lang="sl-SI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MZ</a:t>
            </a:r>
          </a:p>
          <a:p>
            <a:pPr algn="l"/>
            <a:r>
              <a:rPr lang="sl-SI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Obdobje izvedbe evalvacije: </a:t>
            </a:r>
            <a:r>
              <a:rPr lang="sl-SI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2024–2025</a:t>
            </a:r>
          </a:p>
          <a:p>
            <a:pPr algn="l"/>
            <a:endParaRPr lang="sl-SI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sl-SI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Cilj vrednotenja: </a:t>
            </a:r>
          </a:p>
          <a:p>
            <a:pPr marL="457200" indent="-457200" algn="l">
              <a:buFont typeface="+mj-lt"/>
              <a:buAutoNum type="arabicPeriod"/>
            </a:pPr>
            <a:r>
              <a:rPr lang="sl-SI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Oceniti uspešnost programa</a:t>
            </a:r>
          </a:p>
          <a:p>
            <a:pPr marL="457200" indent="-457200" algn="l">
              <a:buFont typeface="+mj-lt"/>
              <a:buAutoNum type="arabicPeriod"/>
            </a:pPr>
            <a:r>
              <a:rPr lang="sl-SI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Oceniti vpliv na uporabnike in javno zdravje</a:t>
            </a:r>
          </a:p>
          <a:p>
            <a:pPr marL="457200" indent="-457200" algn="l">
              <a:buFont typeface="+mj-lt"/>
              <a:buAutoNum type="arabicPeriod"/>
            </a:pPr>
            <a:r>
              <a:rPr lang="sl-SI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Ugotoviti ustreznost obstoječih storitev</a:t>
            </a:r>
          </a:p>
          <a:p>
            <a:pPr marL="457200" indent="-457200" algn="l">
              <a:buFont typeface="+mj-lt"/>
              <a:buAutoNum type="arabicPeriod"/>
            </a:pPr>
            <a:r>
              <a:rPr lang="sl-SI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Podati priporočila za izboljšave</a:t>
            </a:r>
          </a:p>
          <a:p>
            <a:pPr algn="l"/>
            <a:endParaRPr lang="sl-SI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46B4BE1-0204-6E04-298B-97B6C97D4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25" y="1487183"/>
            <a:ext cx="3249191" cy="42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16" y="6033143"/>
            <a:ext cx="2689861" cy="564319"/>
          </a:xfrm>
          <a:prstGeom prst="rect">
            <a:avLst/>
          </a:prstGeom>
        </p:spPr>
      </p:pic>
      <p:pic>
        <p:nvPicPr>
          <p:cNvPr id="5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081245"/>
            <a:ext cx="1050232" cy="51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B786D724-0F0D-7B1F-4C4D-FA7CF7E4A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917" y="569495"/>
            <a:ext cx="11044988" cy="182077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l-SI" sz="2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Ključna uvodna ugotovitev:</a:t>
            </a:r>
            <a:br>
              <a:rPr lang="sl-SI" sz="2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sl-SI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   </a:t>
            </a:r>
            <a:r>
              <a:rPr lang="sl-SI" sz="2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Projekt mreže mobilnih enot je izredno uspešen in učinkovito dosega zastavljene cilje.</a:t>
            </a:r>
            <a:br>
              <a:rPr lang="sl-SI" sz="22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sl-SI" sz="2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         Visoko stopnjo zadovoljstva izražajo tako uporabniki kot izvajalci. </a:t>
            </a:r>
            <a:br>
              <a:rPr lang="sl-SI" sz="2200" dirty="0"/>
            </a:br>
            <a:endParaRPr lang="sl-SI" sz="2200" dirty="0"/>
          </a:p>
        </p:txBody>
      </p:sp>
      <p:sp>
        <p:nvSpPr>
          <p:cNvPr id="9" name="Podnaslov 8">
            <a:extLst>
              <a:ext uri="{FF2B5EF4-FFF2-40B4-BE49-F238E27FC236}">
                <a16:creationId xmlns:a16="http://schemas.microsoft.com/office/drawing/2014/main" id="{A975A0F6-151C-80BC-2543-ED3092594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105" y="2189747"/>
            <a:ext cx="10772274" cy="3384542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50000"/>
              </a:lnSpc>
            </a:pPr>
            <a:r>
              <a:rPr kumimoji="0" lang="sl-SI" sz="29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1. Uspešnost programa</a:t>
            </a:r>
            <a:b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sl-SI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- Mobilne enote so dosegale </a:t>
            </a:r>
            <a:r>
              <a:rPr kumimoji="0" lang="sl-SI" sz="2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težko dostopne skupine </a:t>
            </a:r>
            <a:r>
              <a:rPr kumimoji="0" lang="sl-SI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in zagotavljale </a:t>
            </a:r>
            <a:r>
              <a:rPr kumimoji="0" lang="sl-SI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nizkopražne</a:t>
            </a:r>
            <a:r>
              <a:rPr kumimoji="0" lang="sl-SI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, predvidljive in varne storitve.</a:t>
            </a:r>
            <a:br>
              <a:rPr kumimoji="0" lang="sl-SI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sl-SI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- Vključenih skoraj </a:t>
            </a:r>
            <a:r>
              <a:rPr kumimoji="0" lang="sl-SI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3.000 uporabnikov </a:t>
            </a:r>
            <a:r>
              <a:rPr kumimoji="0" lang="sl-SI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in več kot </a:t>
            </a:r>
            <a:r>
              <a:rPr kumimoji="0" lang="sl-SI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3.700 analiz psihoaktivnih snovi</a:t>
            </a:r>
            <a:r>
              <a:rPr kumimoji="0" lang="sl-SI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.</a:t>
            </a:r>
            <a:br>
              <a:rPr kumimoji="0" lang="sl-SI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sl-SI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- Uporabniki poročajo </a:t>
            </a:r>
            <a:r>
              <a:rPr kumimoji="0" lang="sl-SI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o izboljšanem duševnem zdravju (74 %), fizičnem zdravju (67 %)</a:t>
            </a:r>
            <a:r>
              <a:rPr kumimoji="0" lang="sl-SI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</a:t>
            </a:r>
            <a:r>
              <a:rPr kumimoji="0" lang="sl-SI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in vključevanju v družbo (59 %)</a:t>
            </a:r>
            <a:r>
              <a:rPr kumimoji="0" lang="sl-SI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.</a:t>
            </a:r>
            <a:br>
              <a:rPr kumimoji="0" lang="sl-SI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sl-SI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- Substitucijske mobilne ambulante uspešno povečujejo dostop do terapije in omogočajo </a:t>
            </a:r>
            <a:r>
              <a:rPr kumimoji="0" lang="sl-SI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diskretno, stabilno zdravljenje</a:t>
            </a:r>
            <a:r>
              <a:rPr kumimoji="0" lang="sl-SI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.</a:t>
            </a:r>
            <a:endParaRPr lang="sl-SI" sz="2900" dirty="0"/>
          </a:p>
        </p:txBody>
      </p:sp>
      <p:sp>
        <p:nvSpPr>
          <p:cNvPr id="10" name="Puščica: desno 9">
            <a:extLst>
              <a:ext uri="{FF2B5EF4-FFF2-40B4-BE49-F238E27FC236}">
                <a16:creationId xmlns:a16="http://schemas.microsoft.com/office/drawing/2014/main" id="{69AC052A-4470-28FE-BBC9-99B1705BBF63}"/>
              </a:ext>
            </a:extLst>
          </p:cNvPr>
          <p:cNvSpPr/>
          <p:nvPr/>
        </p:nvSpPr>
        <p:spPr>
          <a:xfrm>
            <a:off x="1033645" y="1110016"/>
            <a:ext cx="532847" cy="245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8F13E9FC-2221-5C56-6A9F-1806A2A00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914" y="1568870"/>
            <a:ext cx="532847" cy="31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7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E3D8C-EC87-8012-9695-ED4F9F4BF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402D9EE-83A3-723F-9F41-CEDABCE10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16" y="6033143"/>
            <a:ext cx="2689861" cy="564319"/>
          </a:xfrm>
          <a:prstGeom prst="rect">
            <a:avLst/>
          </a:prstGeom>
        </p:spPr>
      </p:pic>
      <p:pic>
        <p:nvPicPr>
          <p:cNvPr id="5" name="Picture 4" descr="Logo image name">
            <a:extLst>
              <a:ext uri="{FF2B5EF4-FFF2-40B4-BE49-F238E27FC236}">
                <a16:creationId xmlns:a16="http://schemas.microsoft.com/office/drawing/2014/main" id="{B0DFECFC-A36E-0703-DAE9-1CE62A4D6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081245"/>
            <a:ext cx="1050232" cy="51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>
            <a:extLst>
              <a:ext uri="{FF2B5EF4-FFF2-40B4-BE49-F238E27FC236}">
                <a16:creationId xmlns:a16="http://schemas.microsoft.com/office/drawing/2014/main" id="{AFC05E90-A06E-1E26-D8A1-89F93680014C}"/>
              </a:ext>
            </a:extLst>
          </p:cNvPr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>
            <a:extLst>
              <a:ext uri="{FF2B5EF4-FFF2-40B4-BE49-F238E27FC236}">
                <a16:creationId xmlns:a16="http://schemas.microsoft.com/office/drawing/2014/main" id="{3C56CD5D-E41E-8DA8-F1B4-0EBC0F3CA14F}"/>
              </a:ext>
            </a:extLst>
          </p:cNvPr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88C85EBC-2707-F4C1-C738-66E4A672B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464" y="521368"/>
            <a:ext cx="9986210" cy="283244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sl-SI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2. Kakovost izvajanja</a:t>
            </a:r>
            <a:br>
              <a:rPr lang="sl-SI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sl-SI" sz="2000" dirty="0"/>
              <a:t>- Osebje (zlasti medicinske sestre) je izjemno pozitivno ocenjeno – </a:t>
            </a:r>
            <a:r>
              <a:rPr lang="sl-SI" sz="2000" i="1" dirty="0"/>
              <a:t>visoka stopnja zaupanja,  </a:t>
            </a:r>
            <a:br>
              <a:rPr lang="sl-SI" sz="2000" i="1" dirty="0"/>
            </a:br>
            <a:r>
              <a:rPr lang="sl-SI" sz="2000" i="1" dirty="0"/>
              <a:t>   spoštljiv odnos, dostopnost.</a:t>
            </a:r>
            <a:br>
              <a:rPr lang="sl-SI" sz="2000" i="1" dirty="0"/>
            </a:br>
            <a:r>
              <a:rPr lang="sl-SI" sz="2000" dirty="0"/>
              <a:t>- Mobilne enote uporabnikom pogosto predstavljajo </a:t>
            </a:r>
            <a:r>
              <a:rPr lang="sl-SI" sz="2000" i="1" dirty="0"/>
              <a:t>edini varen stik z zdravstvenim sistemom.</a:t>
            </a:r>
            <a:br>
              <a:rPr lang="sl-SI" sz="2000" i="1" dirty="0"/>
            </a:br>
            <a:r>
              <a:rPr lang="sl-SI" sz="2000" dirty="0"/>
              <a:t>- Program testiranja drog (</a:t>
            </a:r>
            <a:r>
              <a:rPr lang="sl-SI" sz="2000" dirty="0" err="1"/>
              <a:t>DrogArt</a:t>
            </a:r>
            <a:r>
              <a:rPr lang="sl-SI" sz="2000" dirty="0"/>
              <a:t>) pomembno zmanjšuje tveganja in je </a:t>
            </a:r>
            <a:r>
              <a:rPr lang="sl-SI" sz="2000" i="1" dirty="0"/>
              <a:t>zelo dobro sprejet</a:t>
            </a:r>
            <a:r>
              <a:rPr lang="sl-SI" sz="2000" dirty="0"/>
              <a:t>.</a:t>
            </a:r>
            <a:br>
              <a:rPr lang="sl-SI" sz="2000" dirty="0"/>
            </a:br>
            <a:endParaRPr lang="sl-SI" sz="2000" dirty="0"/>
          </a:p>
        </p:txBody>
      </p:sp>
      <p:sp>
        <p:nvSpPr>
          <p:cNvPr id="9" name="Podnaslov 8">
            <a:extLst>
              <a:ext uri="{FF2B5EF4-FFF2-40B4-BE49-F238E27FC236}">
                <a16:creationId xmlns:a16="http://schemas.microsoft.com/office/drawing/2014/main" id="{E6899FFF-CF40-2149-D859-9608F54A5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463" y="3438443"/>
            <a:ext cx="10331115" cy="2344736"/>
          </a:xfrm>
        </p:spPr>
        <p:txBody>
          <a:bodyPr>
            <a:normAutofit/>
          </a:bodyPr>
          <a:lstStyle/>
          <a:p>
            <a:pPr algn="l"/>
            <a:r>
              <a:rPr lang="sl-SI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3. Pomen projekta za javno zdravje</a:t>
            </a:r>
          </a:p>
          <a:p>
            <a:pPr algn="l">
              <a:lnSpc>
                <a:spcPct val="100000"/>
              </a:lnSpc>
            </a:pPr>
            <a:r>
              <a:rPr lang="sl-SI" sz="2000" dirty="0">
                <a:latin typeface="+mj-lt"/>
                <a:ea typeface="+mj-ea"/>
                <a:cs typeface="+mj-cs"/>
              </a:rPr>
              <a:t>- Zmanjševanje škode, preprečevanje okužb (HIV, hepatitis), preprečevanje predoziranj.</a:t>
            </a:r>
          </a:p>
          <a:p>
            <a:pPr algn="l">
              <a:lnSpc>
                <a:spcPct val="100000"/>
              </a:lnSpc>
            </a:pPr>
            <a:r>
              <a:rPr lang="sl-SI" sz="2000" dirty="0">
                <a:latin typeface="+mj-lt"/>
                <a:ea typeface="+mj-ea"/>
                <a:cs typeface="+mj-cs"/>
              </a:rPr>
              <a:t>- Stabilizacija uporabnikov omogoča vključevanje v izobraževanje, socialno aktivacijo in zaposlitev.</a:t>
            </a:r>
          </a:p>
        </p:txBody>
      </p:sp>
    </p:spTree>
    <p:extLst>
      <p:ext uri="{BB962C8B-B14F-4D97-AF65-F5344CB8AC3E}">
        <p14:creationId xmlns:p14="http://schemas.microsoft.com/office/powerpoint/2010/main" val="271496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EE5C9-00C5-CB10-8166-A46CE86E8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83E3762-4403-AC5D-5FA2-592837602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16" y="6033143"/>
            <a:ext cx="2689861" cy="564319"/>
          </a:xfrm>
          <a:prstGeom prst="rect">
            <a:avLst/>
          </a:prstGeom>
        </p:spPr>
      </p:pic>
      <p:pic>
        <p:nvPicPr>
          <p:cNvPr id="5" name="Picture 4" descr="Logo image name">
            <a:extLst>
              <a:ext uri="{FF2B5EF4-FFF2-40B4-BE49-F238E27FC236}">
                <a16:creationId xmlns:a16="http://schemas.microsoft.com/office/drawing/2014/main" id="{568FCAC0-E271-4B9E-0949-B57841995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081245"/>
            <a:ext cx="1050232" cy="51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>
            <a:extLst>
              <a:ext uri="{FF2B5EF4-FFF2-40B4-BE49-F238E27FC236}">
                <a16:creationId xmlns:a16="http://schemas.microsoft.com/office/drawing/2014/main" id="{53E60EB4-15C6-4678-3408-4846951ABA6C}"/>
              </a:ext>
            </a:extLst>
          </p:cNvPr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>
            <a:extLst>
              <a:ext uri="{FF2B5EF4-FFF2-40B4-BE49-F238E27FC236}">
                <a16:creationId xmlns:a16="http://schemas.microsoft.com/office/drawing/2014/main" id="{9A604A39-2C0F-28CD-A637-1610214D7747}"/>
              </a:ext>
            </a:extLst>
          </p:cNvPr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9E78DC73-14F1-43D1-A79C-497B26F534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2211" y="304567"/>
            <a:ext cx="11103981" cy="519787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sl-SI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br>
              <a:rPr lang="sl-SI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sl-SI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4. Priporočila:</a:t>
            </a:r>
            <a:br>
              <a:rPr lang="sl-SI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sl-SI" sz="2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Splošno priporočilo: </a:t>
            </a:r>
            <a:r>
              <a:rPr lang="sl-SI" sz="2200" dirty="0"/>
              <a:t>Ohranitev vseh štirih oblik delovanja mobilnih enot zaradi potrjenih učinkov in uspešnosti izvajanja, ki vključujejo:</a:t>
            </a:r>
            <a:br>
              <a:rPr lang="sl-SI" sz="2200" dirty="0"/>
            </a:br>
            <a:r>
              <a:rPr lang="sl-SI" sz="1600" dirty="0"/>
              <a:t>-</a:t>
            </a:r>
            <a:r>
              <a:rPr lang="sl-SI" sz="2200" dirty="0"/>
              <a:t> </a:t>
            </a:r>
            <a:r>
              <a:rPr lang="sl-SI" sz="1600" dirty="0"/>
              <a:t>preprečevanje uporabe in zmanjševanje škode (izmenjava sterilnega materiala, svetovanje, osnovna oskrba, testiranja na nalezljive bolezni), </a:t>
            </a:r>
            <a:br>
              <a:rPr lang="sl-SI" sz="1600" dirty="0"/>
            </a:br>
            <a:r>
              <a:rPr lang="sl-SI" sz="1600" dirty="0"/>
              <a:t>- nadomestno/substitucijsko zdravljenje (distribucija substitucijske terapije, spremljanje zdravstvenega stanja), </a:t>
            </a:r>
            <a:br>
              <a:rPr lang="sl-SI" sz="1600" dirty="0"/>
            </a:br>
            <a:r>
              <a:rPr lang="sl-SI" sz="1600" dirty="0"/>
              <a:t>- analizo in testiranje psihoaktivnih snovi (terensko testiranje NPS in drugih drog; izvajalec: </a:t>
            </a:r>
            <a:r>
              <a:rPr lang="sl-SI" sz="1600" dirty="0" err="1"/>
              <a:t>DrogArt</a:t>
            </a:r>
            <a:r>
              <a:rPr lang="sl-SI" sz="1600" dirty="0"/>
              <a:t>), </a:t>
            </a:r>
            <a:br>
              <a:rPr lang="sl-SI" sz="1600" dirty="0"/>
            </a:br>
            <a:r>
              <a:rPr lang="sl-SI" sz="1600" dirty="0"/>
              <a:t>- zdravstveno-socialno rehabilitacijo (podpora pri urejanju zdravljenja, skrbi za zdravje, socialnih storitev, vključevanja v skupnost).</a:t>
            </a:r>
            <a:br>
              <a:rPr lang="sl-SI" sz="1600" dirty="0"/>
            </a:br>
            <a:br>
              <a:rPr lang="sl-SI" sz="1600" dirty="0"/>
            </a:br>
            <a:r>
              <a:rPr lang="sl-SI" sz="2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Dodatna priporočila</a:t>
            </a:r>
            <a:r>
              <a:rPr lang="sl-SI" sz="2200" dirty="0"/>
              <a:t>:</a:t>
            </a:r>
            <a:br>
              <a:rPr lang="sl-SI" sz="2200" dirty="0"/>
            </a:br>
            <a:r>
              <a:rPr lang="sl-SI" sz="2200" dirty="0"/>
              <a:t>- preveriti pomanjkanje materiala (dobava sanitetne opreme NIJZ) in zagotoviti sistemsko rešitev,</a:t>
            </a:r>
            <a:br>
              <a:rPr lang="sl-SI" sz="2200" dirty="0"/>
            </a:br>
            <a:r>
              <a:rPr lang="sl-SI" sz="2200" dirty="0"/>
              <a:t>- proučiti možnost stalnih lokacij mobilnih enot za nadgrajene in bolj osredotočene aktivnosti,</a:t>
            </a:r>
            <a:br>
              <a:rPr lang="sl-SI" sz="2200" dirty="0"/>
            </a:br>
            <a:r>
              <a:rPr lang="sl-SI" sz="2200" dirty="0"/>
              <a:t>- proučiti dopolnitev programa z zdravnikom za neposredno obravnavo uporabnikov na terenu,</a:t>
            </a:r>
            <a:br>
              <a:rPr lang="sl-SI" sz="2200" dirty="0"/>
            </a:br>
            <a:r>
              <a:rPr lang="sl-SI" sz="2200" dirty="0"/>
              <a:t>- proučiti možnosti vzpostavitve dnevnih centrov in varnih sob v mestih z največ izraženimi potrebami,</a:t>
            </a:r>
            <a:br>
              <a:rPr lang="sl-SI" sz="2200" dirty="0"/>
            </a:br>
            <a:r>
              <a:rPr lang="sl-SI" sz="2200" dirty="0"/>
              <a:t>- preveriti pogostost razkrivanja substitucijske terapije pri medicini dela in preprečiti neupravičeno </a:t>
            </a:r>
            <a:br>
              <a:rPr lang="sl-SI" sz="2200" dirty="0"/>
            </a:br>
            <a:r>
              <a:rPr lang="sl-SI" sz="2200" dirty="0"/>
              <a:t>   izključevanje uporabnikov iz trga dela,</a:t>
            </a:r>
            <a:br>
              <a:rPr lang="sl-SI" sz="2200" dirty="0"/>
            </a:br>
            <a:r>
              <a:rPr lang="sl-SI" sz="2200" dirty="0"/>
              <a:t>- preučiti možnosti za bolj redno oskrbo s hrano (samostojno ali v povezavi z obstoječimi FEAD programi),</a:t>
            </a:r>
            <a:br>
              <a:rPr lang="sl-SI" sz="2200" dirty="0"/>
            </a:br>
            <a:r>
              <a:rPr lang="sl-SI" sz="2200" dirty="0"/>
              <a:t>- proučiti dopolnitev programov z vključitvijo psihoterapevtov za dodatno podporo duševnemu zdravju,</a:t>
            </a:r>
            <a:br>
              <a:rPr lang="sl-SI" sz="2200" dirty="0"/>
            </a:br>
            <a:r>
              <a:rPr lang="sl-SI" sz="2200" dirty="0"/>
              <a:t>- preučiti možnost vključitve strukturiranih preventivnih programov za mlade v projekte mobilnih enot.</a:t>
            </a:r>
            <a:br>
              <a:rPr lang="sl-SI" sz="2200" dirty="0"/>
            </a:b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95372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E4517-9DA0-5A8D-D7C8-F67A51C28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1DEC5C3-7882-05A2-B290-5A4BC827B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16" y="6033143"/>
            <a:ext cx="2689861" cy="564319"/>
          </a:xfrm>
          <a:prstGeom prst="rect">
            <a:avLst/>
          </a:prstGeom>
        </p:spPr>
      </p:pic>
      <p:pic>
        <p:nvPicPr>
          <p:cNvPr id="5" name="Picture 4" descr="Logo image name">
            <a:extLst>
              <a:ext uri="{FF2B5EF4-FFF2-40B4-BE49-F238E27FC236}">
                <a16:creationId xmlns:a16="http://schemas.microsoft.com/office/drawing/2014/main" id="{BE6CF4C6-B3D0-7D48-5BD9-061AAECE9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081245"/>
            <a:ext cx="1050232" cy="51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>
            <a:extLst>
              <a:ext uri="{FF2B5EF4-FFF2-40B4-BE49-F238E27FC236}">
                <a16:creationId xmlns:a16="http://schemas.microsoft.com/office/drawing/2014/main" id="{1DDF9F58-66B3-764B-F3BC-C572420607EF}"/>
              </a:ext>
            </a:extLst>
          </p:cNvPr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>
            <a:extLst>
              <a:ext uri="{FF2B5EF4-FFF2-40B4-BE49-F238E27FC236}">
                <a16:creationId xmlns:a16="http://schemas.microsoft.com/office/drawing/2014/main" id="{F1E1C555-5319-B4F9-986B-37B8CEEF0915}"/>
              </a:ext>
            </a:extLst>
          </p:cNvPr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97A0FE14-FB72-9330-07A3-55F5867A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221"/>
            <a:ext cx="10515600" cy="275943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br>
              <a:rPr lang="sl-SI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sl-SI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sl-SI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Stanje uresničevanja priporočil na MZ:</a:t>
            </a:r>
            <a:br>
              <a:rPr lang="sl-SI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br>
              <a:rPr lang="sl-SI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sl-SI" sz="2000" b="1" dirty="0"/>
              <a:t>- </a:t>
            </a:r>
            <a:r>
              <a:rPr lang="sl-SI" sz="2200" dirty="0"/>
              <a:t>Načrtovanje postopne nadgradnja mobilnih programov in financiranje odprtja varne sobe v Ljubljani v  </a:t>
            </a:r>
            <a:br>
              <a:rPr lang="sl-SI" sz="2200" dirty="0"/>
            </a:br>
            <a:r>
              <a:rPr lang="sl-SI" sz="2200" dirty="0"/>
              <a:t>   okviru JR </a:t>
            </a:r>
            <a:r>
              <a:rPr lang="sl-SI" sz="2200" i="1" dirty="0"/>
              <a:t>Krepitev zdravja in preprečevanje odvisnosti 2026–2028</a:t>
            </a:r>
            <a:r>
              <a:rPr lang="sl-SI" sz="2200" dirty="0"/>
              <a:t>.</a:t>
            </a:r>
            <a:br>
              <a:rPr lang="sl-SI" sz="2200" dirty="0"/>
            </a:br>
            <a:r>
              <a:rPr lang="sl-SI" sz="2200" dirty="0"/>
              <a:t>- Preprečevanje in preventiva: že vključeno v Resolucijo o nacionalnem programu prepovedanih drog – </a:t>
            </a:r>
            <a:br>
              <a:rPr lang="sl-SI" sz="2200" dirty="0"/>
            </a:br>
            <a:r>
              <a:rPr lang="sl-SI" sz="2200" dirty="0"/>
              <a:t>   2023–2030 – izvajanje poteka, vendar počasneje od načrtovanega.</a:t>
            </a:r>
            <a:br>
              <a:rPr lang="sl-SI" sz="2200" dirty="0"/>
            </a:br>
            <a:r>
              <a:rPr lang="sl-SI" sz="2200" dirty="0"/>
              <a:t>- Ostala priporočila: so pomembna, vendar kompleksna; bodo naslovljena, niso pa še v fazi aktivnega reševanja</a:t>
            </a:r>
            <a:r>
              <a:rPr lang="sl-SI" sz="2000" dirty="0"/>
              <a:t>.</a:t>
            </a:r>
            <a:br>
              <a:rPr lang="sl-SI" sz="2000" dirty="0"/>
            </a:br>
            <a:br>
              <a:rPr lang="sl-SI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endParaRPr lang="sl-SI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76250DC-780B-CA16-B10A-381F0AD5C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24655"/>
            <a:ext cx="10515600" cy="27690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l-SI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Pomen vrednotenja za MZ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2000" dirty="0"/>
              <a:t>Potrditev pravilnosti usmeritve MZ glede preventive in podpora nadgradnji javnozdravstvenih ukrepov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2000" dirty="0"/>
              <a:t>Potrditev, da mobilne enote zapolnjujejo kritično vrzel v sistemu pomoči in dokazano izboljšujejo zdravstvene, socialne in življenjske izide uporabnikov.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2000" dirty="0"/>
              <a:t>Temelj za širjenje preventivnih programov in uvajanje novih storitev (varne sobe, zgodnja intervencija, mladinski programi).</a:t>
            </a:r>
          </a:p>
        </p:txBody>
      </p:sp>
    </p:spTree>
    <p:extLst>
      <p:ext uri="{BB962C8B-B14F-4D97-AF65-F5344CB8AC3E}">
        <p14:creationId xmlns:p14="http://schemas.microsoft.com/office/powerpoint/2010/main" val="3517163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639</Words>
  <Application>Microsoft Office PowerPoint</Application>
  <PresentationFormat>Širokozaslonsko</PresentationFormat>
  <Paragraphs>24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Republika</vt:lpstr>
      <vt:lpstr>Wingdings</vt:lpstr>
      <vt:lpstr>Officeova tema</vt:lpstr>
      <vt:lpstr>Vrednotenje mreže mobilnih enot za izvajanje preventivnih programov in programov zmanjšanja škode na področju prepovedanih drog </vt:lpstr>
      <vt:lpstr>Ključna uvodna ugotovitev:              Projekt mreže mobilnih enot je izredno uspešen in učinkovito dosega zastavljene cilje.                    Visoko stopnjo zadovoljstva izražajo tako uporabniki kot izvajalci.  </vt:lpstr>
      <vt:lpstr>2. Kakovost izvajanja - Osebje (zlasti medicinske sestre) je izjemno pozitivno ocenjeno – visoka stopnja zaupanja,      spoštljiv odnos, dostopnost. - Mobilne enote uporabnikom pogosto predstavljajo edini varen stik z zdravstvenim sistemom. - Program testiranja drog (DrogArt) pomembno zmanjšuje tveganja in je zelo dobro sprejet. </vt:lpstr>
      <vt:lpstr>  4. Priporočila: Splošno priporočilo: Ohranitev vseh štirih oblik delovanja mobilnih enot zaradi potrjenih učinkov in uspešnosti izvajanja, ki vključujejo: - preprečevanje uporabe in zmanjševanje škode (izmenjava sterilnega materiala, svetovanje, osnovna oskrba, testiranja na nalezljive bolezni),  - nadomestno/substitucijsko zdravljenje (distribucija substitucijske terapije, spremljanje zdravstvenega stanja),  - analizo in testiranje psihoaktivnih snovi (terensko testiranje NPS in drugih drog; izvajalec: DrogArt),  - zdravstveno-socialno rehabilitacijo (podpora pri urejanju zdravljenja, skrbi za zdravje, socialnih storitev, vključevanja v skupnost).  Dodatna priporočila: - preveriti pomanjkanje materiala (dobava sanitetne opreme NIJZ) in zagotoviti sistemsko rešitev, - proučiti možnost stalnih lokacij mobilnih enot za nadgrajene in bolj osredotočene aktivnosti, - proučiti dopolnitev programa z zdravnikom za neposredno obravnavo uporabnikov na terenu, - proučiti možnosti vzpostavitve dnevnih centrov in varnih sob v mestih z največ izraženimi potrebami, - preveriti pogostost razkrivanja substitucijske terapije pri medicini dela in preprečiti neupravičeno     izključevanje uporabnikov iz trga dela, - preučiti možnosti za bolj redno oskrbo s hrano (samostojno ali v povezavi z obstoječimi FEAD programi), - proučiti dopolnitev programov z vključitvijo psihoterapevtov za dodatno podporo duševnemu zdravju, - preučiti možnost vključitve strukturiranih preventivnih programov za mlade v projekte mobilnih enot. </vt:lpstr>
      <vt:lpstr>  Stanje uresničevanja priporočil na MZ:  - Načrtovanje postopne nadgradnja mobilnih programov in financiranje odprtja varne sobe v Ljubljani v      okviru JR Krepitev zdravja in preprečevanje odvisnosti 2026–2028. - Preprečevanje in preventiva: že vključeno v Resolucijo o nacionalnem programu prepovedanih drog –     2023–2030 – izvajanje poteka, vendar počasneje od načrtovanega. - Ostala priporočila: so pomembna, vendar kompleksna; bodo naslovljena, niso pa še v fazi aktivnega reševanja.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SES MZ</dc:creator>
  <cp:lastModifiedBy>Katja Kugler</cp:lastModifiedBy>
  <cp:revision>10</cp:revision>
  <dcterms:created xsi:type="dcterms:W3CDTF">2025-03-12T11:48:20Z</dcterms:created>
  <dcterms:modified xsi:type="dcterms:W3CDTF">2025-11-24T16:15:28Z</dcterms:modified>
</cp:coreProperties>
</file>