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60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etel slo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rednji slog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vetel slog 2 – poudarek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Svetel slog 3 – poudarek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etel slog 1 – poudarek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06799F8-075E-4A3A-A7F6-7FBC6576F1A4}" styleName="Tematski slog 2 – poudarek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Srednji slog 2 – poudarek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ematski slog 1 – poudarek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38B1855-1B75-4FBE-930C-398BA8C253C6}" styleName="Tematski slog 2 – poudarek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929F9F4-4A8F-4326-A1B4-22849713DDAB}" styleName="Temni slog 1 – poudarek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Temni slog 1 – poudarek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Srednji slog 4 – poudarek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8FB837D-C827-4EFA-A057-4D05807E0F7C}" styleName="Tematski slog 1 – poudarek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ilipE56\Downloads\Zahtevki%20za%20izpla&#269;ilo%20(7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ilipE56\Downloads\Vmesni%20zahtevki%20za%20pla&#269;ila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dELEŽ PREJETIH PREDPLAČIL PO SKLADU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A85-42DD-8708-AA46F2CB9D1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A85-42DD-8708-AA46F2CB9D1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A85-42DD-8708-AA46F2CB9D1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A85-42DD-8708-AA46F2CB9D1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List1!$H$6:$K$6</c:f>
              <c:strCache>
                <c:ptCount val="4"/>
                <c:pt idx="0">
                  <c:v>ESRR</c:v>
                </c:pt>
                <c:pt idx="1">
                  <c:v>ESS+</c:v>
                </c:pt>
                <c:pt idx="2">
                  <c:v>KS</c:v>
                </c:pt>
                <c:pt idx="3">
                  <c:v>SPP</c:v>
                </c:pt>
              </c:strCache>
            </c:strRef>
          </c:cat>
          <c:val>
            <c:numRef>
              <c:f>List1!$H$7:$K$7</c:f>
              <c:numCache>
                <c:formatCode>#,##0.00</c:formatCode>
                <c:ptCount val="4"/>
                <c:pt idx="0">
                  <c:v>79043558.75999999</c:v>
                </c:pt>
                <c:pt idx="1">
                  <c:v>22258774.859999999</c:v>
                </c:pt>
                <c:pt idx="2">
                  <c:v>25136741.490000002</c:v>
                </c:pt>
                <c:pt idx="3">
                  <c:v>84085476.5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A85-42DD-8708-AA46F2CB9D11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157327209098859"/>
          <c:y val="0.2336574074074074"/>
          <c:w val="0.32796456692913384"/>
          <c:h val="7.56280985710119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sl-SI"/>
              <a:t>Načrtovano/realizirano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List1!$K$4:$O$4</c:f>
              <c:strCache>
                <c:ptCount val="5"/>
                <c:pt idx="0">
                  <c:v>Pravice porabe v mio €</c:v>
                </c:pt>
                <c:pt idx="1">
                  <c:v>Rezervacije v DP v mio €</c:v>
                </c:pt>
                <c:pt idx="2">
                  <c:v>Realizacija v mio €</c:v>
                </c:pt>
                <c:pt idx="3">
                  <c:v>Ocena realizacije nov. 25 v mio €</c:v>
                </c:pt>
                <c:pt idx="4">
                  <c:v>Še potrebno realizirati v mio €</c:v>
                </c:pt>
              </c:strCache>
            </c:strRef>
          </c:cat>
          <c:val>
            <c:numRef>
              <c:f>List1!$K$5:$O$5</c:f>
              <c:numCache>
                <c:formatCode>#,##0</c:formatCode>
                <c:ptCount val="5"/>
                <c:pt idx="0">
                  <c:v>479</c:v>
                </c:pt>
                <c:pt idx="1">
                  <c:v>353</c:v>
                </c:pt>
                <c:pt idx="2" formatCode="#,##0.0">
                  <c:v>157.80000000000001</c:v>
                </c:pt>
                <c:pt idx="3" formatCode="General">
                  <c:v>307.5</c:v>
                </c:pt>
                <c:pt idx="4" formatCode="#,##0.0">
                  <c:v>149.69999999999999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D9-46D8-A43A-28B2F23C62F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783261752"/>
        <c:axId val="783262112"/>
      </c:barChart>
      <c:catAx>
        <c:axId val="783261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sl-SI"/>
          </a:p>
        </c:txPr>
        <c:crossAx val="783262112"/>
        <c:crosses val="autoZero"/>
        <c:auto val="1"/>
        <c:lblAlgn val="ctr"/>
        <c:lblOffset val="100"/>
        <c:noMultiLvlLbl val="0"/>
      </c:catAx>
      <c:valAx>
        <c:axId val="78326211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783261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031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67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045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069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941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4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84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175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847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54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413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B6F00-C6DD-45FC-8C8C-6938F4404F52}" type="datetimeFigureOut">
              <a:rPr lang="sl-SI" smtClean="0"/>
              <a:t>24. 11. 2025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55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AFCA3F3C-8CB8-48D7-A8D2-F641E088A7F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11555" b="52265"/>
          <a:stretch/>
        </p:blipFill>
        <p:spPr>
          <a:xfrm>
            <a:off x="2" y="10"/>
            <a:ext cx="12191695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A0FFA78-985C-4F50-B21A-77045C7DF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93F39D6-D789-4D0A-A4AD-EE13E0764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4171" y="3236470"/>
            <a:ext cx="7893698" cy="1427347"/>
          </a:xfrm>
        </p:spPr>
        <p:txBody>
          <a:bodyPr vert="horz" lIns="91440" tIns="45720" rIns="91440" bIns="0" rtlCol="0" anchor="b">
            <a:normAutofit fontScale="90000"/>
          </a:bodyPr>
          <a:lstStyle/>
          <a:p>
            <a:r>
              <a:rPr lang="en-US" sz="4100" dirty="0">
                <a:solidFill>
                  <a:srgbClr val="FFFFFE"/>
                </a:solidFill>
              </a:rPr>
              <a:t>        </a:t>
            </a:r>
            <a:r>
              <a:rPr lang="en-US" sz="6000" dirty="0">
                <a:solidFill>
                  <a:srgbClr val="FFFFFE"/>
                </a:solidFill>
              </a:rPr>
              <a:t>izvajanje </a:t>
            </a:r>
            <a:r>
              <a:rPr lang="sl-SI" sz="6000" dirty="0">
                <a:solidFill>
                  <a:srgbClr val="FFFFFE"/>
                </a:solidFill>
              </a:rPr>
              <a:t>P</a:t>
            </a:r>
            <a:r>
              <a:rPr lang="en-US" sz="6000" dirty="0" err="1">
                <a:solidFill>
                  <a:srgbClr val="FFFFFE"/>
                </a:solidFill>
              </a:rPr>
              <a:t>ekp</a:t>
            </a:r>
            <a:r>
              <a:rPr lang="en-US" sz="6000" dirty="0">
                <a:solidFill>
                  <a:srgbClr val="FFFFFE"/>
                </a:solidFill>
              </a:rPr>
              <a:t>    </a:t>
            </a:r>
            <a:br>
              <a:rPr lang="en-US" sz="6000" dirty="0">
                <a:solidFill>
                  <a:srgbClr val="FFFFFE"/>
                </a:solidFill>
              </a:rPr>
            </a:br>
            <a:r>
              <a:rPr lang="en-US" sz="6000" dirty="0">
                <a:solidFill>
                  <a:srgbClr val="FFFFFE"/>
                </a:solidFill>
              </a:rPr>
              <a:t>             2021-2027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1F560FF-51E0-4A85-817F-1A7E93929C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5511" y="4669144"/>
            <a:ext cx="6832499" cy="716529"/>
          </a:xfrm>
        </p:spPr>
        <p:txBody>
          <a:bodyPr vert="horz" lIns="91440" tIns="91440" rIns="91440" bIns="91440" rtlCol="0">
            <a:normAutofit/>
          </a:bodyPr>
          <a:lstStyle/>
          <a:p>
            <a:pPr algn="ctr"/>
            <a:r>
              <a:rPr lang="en-US" sz="1600" dirty="0">
                <a:solidFill>
                  <a:srgbClr val="FFFFFE"/>
                </a:solidFill>
              </a:rPr>
              <a:t>organ za računovodenje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5409EC7-69B1-45CC-8FB7-1964C1AB6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509" y="4666480"/>
            <a:ext cx="6832499" cy="0"/>
          </a:xfrm>
          <a:prstGeom prst="line">
            <a:avLst/>
          </a:prstGeom>
          <a:ln w="31750">
            <a:solidFill>
              <a:srgbClr val="FF34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BF7E89E-8530-4955-973B-032122A108A4}"/>
              </a:ext>
            </a:extLst>
          </p:cNvPr>
          <p:cNvSpPr txBox="1"/>
          <p:nvPr/>
        </p:nvSpPr>
        <p:spPr>
          <a:xfrm>
            <a:off x="9069355" y="5686370"/>
            <a:ext cx="294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l-SI"/>
              <a:t>mag. Evelyn Filip, vodja organa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6AB0DF08-9BB5-D0F8-2352-99B17CBADB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8136" y="170394"/>
            <a:ext cx="1257475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222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17424F32-2789-4FF9-8E8A-1252284BF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pic>
        <p:nvPicPr>
          <p:cNvPr id="99" name="Picture 98">
            <a:extLst>
              <a:ext uri="{FF2B5EF4-FFF2-40B4-BE49-F238E27FC236}">
                <a16:creationId xmlns:a16="http://schemas.microsoft.com/office/drawing/2014/main" id="{D708C46E-BB60-4B97-8327-D3A475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8042755C-F24C-4D08-8E4C-E646382C3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3E94A00-1A92-47F4-9E2D-E51DFF90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05" name="Rectangle 104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6F2AD6B-CA9D-41B9-88EA-24B563DA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/>
              <a:t>FINANČNI TOKOVI Z EVROPSKO KOMISIJO</a:t>
            </a:r>
            <a:br>
              <a:rPr lang="en-US" dirty="0"/>
            </a:br>
            <a:r>
              <a:rPr lang="sl-SI" sz="2800" i="1" cap="none" dirty="0"/>
              <a:t>Prejeta predplačila 2021-2024</a:t>
            </a:r>
            <a:endParaRPr lang="en-US" sz="2800" i="1" dirty="0"/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pic>
        <p:nvPicPr>
          <p:cNvPr id="76" name="Slika 75">
            <a:extLst>
              <a:ext uri="{FF2B5EF4-FFF2-40B4-BE49-F238E27FC236}">
                <a16:creationId xmlns:a16="http://schemas.microsoft.com/office/drawing/2014/main" id="{DBEA24DD-2BFA-4BB4-BDDF-73008A75E75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9896860" y="-14201"/>
            <a:ext cx="2276797" cy="1945078"/>
          </a:xfrm>
          <a:prstGeom prst="rect">
            <a:avLst/>
          </a:prstGeom>
        </p:spPr>
      </p:pic>
      <p:sp>
        <p:nvSpPr>
          <p:cNvPr id="6" name="Prostoročno: oblika 5">
            <a:extLst>
              <a:ext uri="{FF2B5EF4-FFF2-40B4-BE49-F238E27FC236}">
                <a16:creationId xmlns:a16="http://schemas.microsoft.com/office/drawing/2014/main" id="{5869AFB9-4A92-43D2-0D6C-B5E1FF504C7A}"/>
              </a:ext>
            </a:extLst>
          </p:cNvPr>
          <p:cNvSpPr/>
          <p:nvPr/>
        </p:nvSpPr>
        <p:spPr>
          <a:xfrm>
            <a:off x="1451579" y="6209281"/>
            <a:ext cx="9609839" cy="655384"/>
          </a:xfrm>
          <a:custGeom>
            <a:avLst/>
            <a:gdLst>
              <a:gd name="connsiteX0" fmla="*/ 0 w 5026421"/>
              <a:gd name="connsiteY0" fmla="*/ 139113 h 1391126"/>
              <a:gd name="connsiteX1" fmla="*/ 139113 w 5026421"/>
              <a:gd name="connsiteY1" fmla="*/ 0 h 1391126"/>
              <a:gd name="connsiteX2" fmla="*/ 4887308 w 5026421"/>
              <a:gd name="connsiteY2" fmla="*/ 0 h 1391126"/>
              <a:gd name="connsiteX3" fmla="*/ 5026421 w 5026421"/>
              <a:gd name="connsiteY3" fmla="*/ 139113 h 1391126"/>
              <a:gd name="connsiteX4" fmla="*/ 5026421 w 5026421"/>
              <a:gd name="connsiteY4" fmla="*/ 1252013 h 1391126"/>
              <a:gd name="connsiteX5" fmla="*/ 4887308 w 5026421"/>
              <a:gd name="connsiteY5" fmla="*/ 1391126 h 1391126"/>
              <a:gd name="connsiteX6" fmla="*/ 139113 w 5026421"/>
              <a:gd name="connsiteY6" fmla="*/ 1391126 h 1391126"/>
              <a:gd name="connsiteX7" fmla="*/ 0 w 5026421"/>
              <a:gd name="connsiteY7" fmla="*/ 1252013 h 1391126"/>
              <a:gd name="connsiteX8" fmla="*/ 0 w 5026421"/>
              <a:gd name="connsiteY8" fmla="*/ 139113 h 1391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26421" h="1391126">
                <a:moveTo>
                  <a:pt x="0" y="139113"/>
                </a:moveTo>
                <a:cubicBezTo>
                  <a:pt x="0" y="62283"/>
                  <a:pt x="62283" y="0"/>
                  <a:pt x="139113" y="0"/>
                </a:cubicBezTo>
                <a:lnTo>
                  <a:pt x="4887308" y="0"/>
                </a:lnTo>
                <a:cubicBezTo>
                  <a:pt x="4964138" y="0"/>
                  <a:pt x="5026421" y="62283"/>
                  <a:pt x="5026421" y="139113"/>
                </a:cubicBezTo>
                <a:lnTo>
                  <a:pt x="5026421" y="1252013"/>
                </a:lnTo>
                <a:cubicBezTo>
                  <a:pt x="5026421" y="1328843"/>
                  <a:pt x="4964138" y="1391126"/>
                  <a:pt x="4887308" y="1391126"/>
                </a:cubicBezTo>
                <a:lnTo>
                  <a:pt x="139113" y="1391126"/>
                </a:lnTo>
                <a:cubicBezTo>
                  <a:pt x="62283" y="1391126"/>
                  <a:pt x="0" y="1328843"/>
                  <a:pt x="0" y="1252013"/>
                </a:cubicBezTo>
                <a:lnTo>
                  <a:pt x="0" y="13911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6945" tIns="116945" rIns="1536590" bIns="116945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sl-SI" sz="2000" kern="1200" dirty="0"/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sl-SI" sz="1600" kern="1200" dirty="0"/>
              <a:t>Prejeta predplačila v l. 2025: 47,1 mio €.</a:t>
            </a:r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sl-SI" sz="1600" kern="1200" dirty="0"/>
              <a:t>Vračilo letnega predplačila za l. 2021-2022: 32,1 mio € (nič € v l. 2025).</a:t>
            </a:r>
            <a:endParaRPr lang="en-US" sz="1600" kern="1200" dirty="0"/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000" kern="1200" dirty="0"/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7854F752-8C00-C1EA-6875-308E631DA5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409165"/>
              </p:ext>
            </p:extLst>
          </p:nvPr>
        </p:nvGraphicFramePr>
        <p:xfrm>
          <a:off x="4912686" y="2133657"/>
          <a:ext cx="6122573" cy="4027348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566856">
                  <a:extLst>
                    <a:ext uri="{9D8B030D-6E8A-4147-A177-3AD203B41FA5}">
                      <a16:colId xmlns:a16="http://schemas.microsoft.com/office/drawing/2014/main" val="176533394"/>
                    </a:ext>
                  </a:extLst>
                </a:gridCol>
                <a:gridCol w="3613709">
                  <a:extLst>
                    <a:ext uri="{9D8B030D-6E8A-4147-A177-3AD203B41FA5}">
                      <a16:colId xmlns:a16="http://schemas.microsoft.com/office/drawing/2014/main" val="2461742932"/>
                    </a:ext>
                  </a:extLst>
                </a:gridCol>
                <a:gridCol w="1060232">
                  <a:extLst>
                    <a:ext uri="{9D8B030D-6E8A-4147-A177-3AD203B41FA5}">
                      <a16:colId xmlns:a16="http://schemas.microsoft.com/office/drawing/2014/main" val="2971120388"/>
                    </a:ext>
                  </a:extLst>
                </a:gridCol>
                <a:gridCol w="881776">
                  <a:extLst>
                    <a:ext uri="{9D8B030D-6E8A-4147-A177-3AD203B41FA5}">
                      <a16:colId xmlns:a16="http://schemas.microsoft.com/office/drawing/2014/main" val="665025358"/>
                    </a:ext>
                  </a:extLst>
                </a:gridCol>
              </a:tblGrid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Sklad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(273.f) Naziv konta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Nakazilo EK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Datum nakazila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968207089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ESRR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u="none" strike="noStrike">
                          <a:effectLst/>
                        </a:rPr>
                        <a:t>Nakazilo letnega predplačila STEP (20 %) za l. 2025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31.049.999,70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24.09.2025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2914422681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ESRR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Nakazilo letnega predplačila 2025 (0,5 %) ESRR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7.998.926,51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5.06.2025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2675225498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ESRR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Nakazilo letnega predplačila 2023 (0,5 %) ESRR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7.998.926,51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3.05.2023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1599492455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ESRR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Nakazilo letnega predplačila 2023 (0,5 %) Fast Care ESRR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7.998.926,51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3.05.2023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2013053555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ESRR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Nakazilo letnega predplačila 2021/2022 (0,5 %) in Fastcare 2022 ESRR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 dirty="0">
                          <a:effectLst/>
                        </a:rPr>
                        <a:t>23.996.779,53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28.02.2023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3348261413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 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b="1" u="none" strike="noStrike" dirty="0">
                          <a:effectLst/>
                        </a:rPr>
                        <a:t>ESRR skupaj: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b="1" u="none" strike="noStrike" dirty="0">
                          <a:effectLst/>
                        </a:rPr>
                        <a:t>79.043.558,76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b="1" u="none" strike="noStrike" dirty="0">
                          <a:effectLst/>
                        </a:rPr>
                        <a:t> 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1173732817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ESS+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 dirty="0">
                          <a:effectLst/>
                        </a:rPr>
                        <a:t>Nakazilo letnega predplačila 2025 (0,5 %) ESS+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3.179.824,98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26.06.2025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3654847238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ESS+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 dirty="0">
                          <a:effectLst/>
                        </a:rPr>
                        <a:t>Nakazilo letnega predplačila 2024 (0,5 %) ESS+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3.179.824,98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14.05.2024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1304374698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ESS+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 dirty="0">
                          <a:effectLst/>
                        </a:rPr>
                        <a:t>Nakazilo letnega predplačila 2023 (0,5 %) </a:t>
                      </a:r>
                      <a:r>
                        <a:rPr lang="sl-SI" sz="800" u="none" strike="noStrike" dirty="0" err="1">
                          <a:effectLst/>
                        </a:rPr>
                        <a:t>Fast</a:t>
                      </a:r>
                      <a:r>
                        <a:rPr lang="sl-SI" sz="800" u="none" strike="noStrike" dirty="0">
                          <a:effectLst/>
                        </a:rPr>
                        <a:t> </a:t>
                      </a:r>
                      <a:r>
                        <a:rPr lang="sl-SI" sz="800" u="none" strike="noStrike" dirty="0" err="1">
                          <a:effectLst/>
                        </a:rPr>
                        <a:t>Care</a:t>
                      </a:r>
                      <a:r>
                        <a:rPr lang="sl-SI" sz="800" u="none" strike="noStrike" dirty="0">
                          <a:effectLst/>
                        </a:rPr>
                        <a:t> ESS+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3.179.824,98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22.05.2023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935382067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ESS+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 dirty="0">
                          <a:effectLst/>
                        </a:rPr>
                        <a:t>Nakazilo letnega predplačila 2023 (0,5 %) ESS+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3.179.824,98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26.04.2023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2523200968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ESS+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Nakazilo</a:t>
                      </a:r>
                      <a:r>
                        <a:rPr lang="it-IT" sz="800" u="none" strike="noStrike" dirty="0">
                          <a:effectLst/>
                        </a:rPr>
                        <a:t> </a:t>
                      </a:r>
                      <a:r>
                        <a:rPr lang="it-IT" sz="800" u="none" strike="noStrike" dirty="0" err="1">
                          <a:effectLst/>
                        </a:rPr>
                        <a:t>letnega</a:t>
                      </a:r>
                      <a:r>
                        <a:rPr lang="it-IT" sz="800" u="none" strike="noStrike" dirty="0">
                          <a:effectLst/>
                        </a:rPr>
                        <a:t> </a:t>
                      </a:r>
                      <a:r>
                        <a:rPr lang="it-IT" sz="800" u="none" strike="noStrike" dirty="0" err="1">
                          <a:effectLst/>
                        </a:rPr>
                        <a:t>predplačila</a:t>
                      </a:r>
                      <a:r>
                        <a:rPr lang="it-IT" sz="800" u="none" strike="noStrike" dirty="0">
                          <a:effectLst/>
                        </a:rPr>
                        <a:t> 2021/2022 (0,5 %) in </a:t>
                      </a:r>
                      <a:r>
                        <a:rPr lang="it-IT" sz="800" u="none" strike="noStrike" dirty="0" err="1">
                          <a:effectLst/>
                        </a:rPr>
                        <a:t>Fastcare</a:t>
                      </a:r>
                      <a:r>
                        <a:rPr lang="it-IT" sz="800" u="none" strike="noStrike" dirty="0">
                          <a:effectLst/>
                        </a:rPr>
                        <a:t> 2022 ESS+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9.539.474,94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28.02.2023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2141367724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b="1" u="none" strike="noStrike" dirty="0">
                          <a:effectLst/>
                        </a:rPr>
                        <a:t> 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b="1" u="none" strike="noStrike" dirty="0">
                          <a:effectLst/>
                        </a:rPr>
                        <a:t>ESS+ skupaj: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b="1" u="none" strike="noStrike" dirty="0">
                          <a:effectLst/>
                        </a:rPr>
                        <a:t>22.258.774,86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 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2505890367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KS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u="none" strike="noStrike" dirty="0">
                          <a:effectLst/>
                        </a:rPr>
                        <a:t>Nakazilo letnega predplačila 2025 (0,5 %) KS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3.590.963,07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5.06.2025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645254211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KS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u="none" strike="noStrike" dirty="0">
                          <a:effectLst/>
                        </a:rPr>
                        <a:t>Nakazilo letnega predplačila 2024 (0,5 %) KS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3.590.963,07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26.03.2024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4269366709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KS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u="none" strike="noStrike" dirty="0">
                          <a:effectLst/>
                        </a:rPr>
                        <a:t>Nakazilo letnega predplačila 2023 (0,5 %) KS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3.590.963,07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3.05.2023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384377662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KS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 dirty="0">
                          <a:effectLst/>
                        </a:rPr>
                        <a:t>Nakazilo letnega predplačila 2023 (0,5 %) </a:t>
                      </a:r>
                      <a:r>
                        <a:rPr lang="sl-SI" sz="800" u="none" strike="noStrike" dirty="0" err="1">
                          <a:effectLst/>
                        </a:rPr>
                        <a:t>Fast</a:t>
                      </a:r>
                      <a:r>
                        <a:rPr lang="sl-SI" sz="800" u="none" strike="noStrike" dirty="0">
                          <a:effectLst/>
                        </a:rPr>
                        <a:t> </a:t>
                      </a:r>
                      <a:r>
                        <a:rPr lang="sl-SI" sz="800" u="none" strike="noStrike" dirty="0" err="1">
                          <a:effectLst/>
                        </a:rPr>
                        <a:t>Care</a:t>
                      </a:r>
                      <a:r>
                        <a:rPr lang="sl-SI" sz="800" u="none" strike="noStrike" dirty="0">
                          <a:effectLst/>
                        </a:rPr>
                        <a:t> KS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3.590.963,07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3.05.2023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1235372497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KS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Nakazilo</a:t>
                      </a:r>
                      <a:r>
                        <a:rPr lang="it-IT" sz="800" u="none" strike="noStrike" dirty="0">
                          <a:effectLst/>
                        </a:rPr>
                        <a:t> </a:t>
                      </a:r>
                      <a:r>
                        <a:rPr lang="it-IT" sz="800" u="none" strike="noStrike" dirty="0" err="1">
                          <a:effectLst/>
                        </a:rPr>
                        <a:t>letnega</a:t>
                      </a:r>
                      <a:r>
                        <a:rPr lang="it-IT" sz="800" u="none" strike="noStrike" dirty="0">
                          <a:effectLst/>
                        </a:rPr>
                        <a:t> </a:t>
                      </a:r>
                      <a:r>
                        <a:rPr lang="it-IT" sz="800" u="none" strike="noStrike" dirty="0" err="1">
                          <a:effectLst/>
                        </a:rPr>
                        <a:t>predplačila</a:t>
                      </a:r>
                      <a:r>
                        <a:rPr lang="it-IT" sz="800" u="none" strike="noStrike" dirty="0">
                          <a:effectLst/>
                        </a:rPr>
                        <a:t> 2021/2022 (0,5 %) in </a:t>
                      </a:r>
                      <a:r>
                        <a:rPr lang="it-IT" sz="800" u="none" strike="noStrike" dirty="0" err="1">
                          <a:effectLst/>
                        </a:rPr>
                        <a:t>Fastcare</a:t>
                      </a:r>
                      <a:r>
                        <a:rPr lang="it-IT" sz="800" u="none" strike="noStrike" dirty="0">
                          <a:effectLst/>
                        </a:rPr>
                        <a:t> 2022 KS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10.772.889,21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28.02.2023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4258839594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b="1" u="none" strike="noStrike" dirty="0">
                          <a:effectLst/>
                        </a:rPr>
                        <a:t> 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b="1" u="none" strike="noStrike" dirty="0">
                          <a:effectLst/>
                        </a:rPr>
                        <a:t>KS skupaj: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b="1" u="none" strike="noStrike" dirty="0">
                          <a:effectLst/>
                        </a:rPr>
                        <a:t>25.136.741,49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 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2190466392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SPP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 dirty="0">
                          <a:effectLst/>
                        </a:rPr>
                        <a:t>Nakazilo letnega predplačila 2025 (0,5 %) SPP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1.293.622,72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5.06.2025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3579847190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SPP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 dirty="0">
                          <a:effectLst/>
                        </a:rPr>
                        <a:t>Nakazilo letnega predplačila 2024 (0,5 %) SPP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1.293.622,72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26.03.2024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12004384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SPP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 dirty="0">
                          <a:effectLst/>
                        </a:rPr>
                        <a:t>Nakazilo letnega predplačila 2024 SPP Step 2024 (30 %)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77.617.362,90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8.03.2024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933133677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SPP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 dirty="0">
                          <a:effectLst/>
                        </a:rPr>
                        <a:t>Nakazilo letnega predplačila 2023 (0,5 %) SPP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1.293.622,72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3.05.2023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3200589649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SPP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 dirty="0">
                          <a:effectLst/>
                        </a:rPr>
                        <a:t>Nakazilo letnega predplačila 2021/2022 (0,5 %) SPP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2.587.245,44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28.02.2023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879512893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 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b="1" u="none" strike="noStrike" dirty="0">
                          <a:effectLst/>
                        </a:rPr>
                        <a:t>SPP skupaj: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b="1" u="none" strike="noStrike" dirty="0">
                          <a:effectLst/>
                        </a:rPr>
                        <a:t>84.085.476,50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 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3867766981"/>
                  </a:ext>
                </a:extLst>
              </a:tr>
              <a:tr h="154898"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>
                          <a:effectLst/>
                        </a:rPr>
                        <a:t> 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SKUPAJ:</a:t>
                      </a:r>
                      <a:endParaRPr lang="sl-SI" sz="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218.523.478,12</a:t>
                      </a:r>
                      <a:endParaRPr lang="sl-SI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800" u="none" strike="noStrike" dirty="0">
                          <a:effectLst/>
                        </a:rPr>
                        <a:t> </a:t>
                      </a:r>
                      <a:endParaRPr lang="sl-SI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8" marR="6318" marT="6318" marB="0" anchor="b"/>
                </a:tc>
                <a:extLst>
                  <a:ext uri="{0D108BD9-81ED-4DB2-BD59-A6C34878D82A}">
                    <a16:rowId xmlns:a16="http://schemas.microsoft.com/office/drawing/2014/main" val="3696717358"/>
                  </a:ext>
                </a:extLst>
              </a:tr>
            </a:tbl>
          </a:graphicData>
        </a:graphic>
      </p:graphicFrame>
      <p:graphicFrame>
        <p:nvGraphicFramePr>
          <p:cNvPr id="11" name="Grafikon 10">
            <a:extLst>
              <a:ext uri="{FF2B5EF4-FFF2-40B4-BE49-F238E27FC236}">
                <a16:creationId xmlns:a16="http://schemas.microsoft.com/office/drawing/2014/main" id="{BA98BF62-546D-B4C5-0F2E-7962D83845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1579594"/>
              </p:ext>
            </p:extLst>
          </p:nvPr>
        </p:nvGraphicFramePr>
        <p:xfrm>
          <a:off x="694929" y="1814497"/>
          <a:ext cx="5558287" cy="3144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56991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Slika 36">
            <a:extLst>
              <a:ext uri="{FF2B5EF4-FFF2-40B4-BE49-F238E27FC236}">
                <a16:creationId xmlns:a16="http://schemas.microsoft.com/office/drawing/2014/main" id="{BA21FFFD-5F94-4DD5-AC73-04E5F49326E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9338837" y="4444674"/>
            <a:ext cx="1595652" cy="1363173"/>
          </a:xfrm>
          <a:prstGeom prst="rect">
            <a:avLst/>
          </a:prstGeom>
        </p:spPr>
      </p:pic>
      <p:sp>
        <p:nvSpPr>
          <p:cNvPr id="6" name="Naslov 1">
            <a:extLst>
              <a:ext uri="{FF2B5EF4-FFF2-40B4-BE49-F238E27FC236}">
                <a16:creationId xmlns:a16="http://schemas.microsoft.com/office/drawing/2014/main" id="{C37C054F-4D77-D55E-0AB7-CAF06C98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/>
              <a:t>FINANČNI TOKOVI Z EVROPSKO KOMISIJO</a:t>
            </a:r>
            <a:br>
              <a:rPr lang="en-US" dirty="0"/>
            </a:br>
            <a:r>
              <a:rPr lang="sl-SI" sz="2800" i="1" cap="none" dirty="0"/>
              <a:t>Prejeta vmesna plačila 2024-2025</a:t>
            </a:r>
            <a:endParaRPr lang="en-US" sz="2800" i="1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24932B3-8A6D-A5EC-68FE-F98D0BA59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490784"/>
              </p:ext>
            </p:extLst>
          </p:nvPr>
        </p:nvGraphicFramePr>
        <p:xfrm>
          <a:off x="1451579" y="1955738"/>
          <a:ext cx="6846419" cy="3867099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446670">
                  <a:extLst>
                    <a:ext uri="{9D8B030D-6E8A-4147-A177-3AD203B41FA5}">
                      <a16:colId xmlns:a16="http://schemas.microsoft.com/office/drawing/2014/main" val="1501255946"/>
                    </a:ext>
                  </a:extLst>
                </a:gridCol>
                <a:gridCol w="788306">
                  <a:extLst>
                    <a:ext uri="{9D8B030D-6E8A-4147-A177-3AD203B41FA5}">
                      <a16:colId xmlns:a16="http://schemas.microsoft.com/office/drawing/2014/main" val="2833944599"/>
                    </a:ext>
                  </a:extLst>
                </a:gridCol>
                <a:gridCol w="427359">
                  <a:extLst>
                    <a:ext uri="{9D8B030D-6E8A-4147-A177-3AD203B41FA5}">
                      <a16:colId xmlns:a16="http://schemas.microsoft.com/office/drawing/2014/main" val="2619053639"/>
                    </a:ext>
                  </a:extLst>
                </a:gridCol>
                <a:gridCol w="719004">
                  <a:extLst>
                    <a:ext uri="{9D8B030D-6E8A-4147-A177-3AD203B41FA5}">
                      <a16:colId xmlns:a16="http://schemas.microsoft.com/office/drawing/2014/main" val="2289069603"/>
                    </a:ext>
                  </a:extLst>
                </a:gridCol>
                <a:gridCol w="1062625">
                  <a:extLst>
                    <a:ext uri="{9D8B030D-6E8A-4147-A177-3AD203B41FA5}">
                      <a16:colId xmlns:a16="http://schemas.microsoft.com/office/drawing/2014/main" val="121147891"/>
                    </a:ext>
                  </a:extLst>
                </a:gridCol>
                <a:gridCol w="1166577">
                  <a:extLst>
                    <a:ext uri="{9D8B030D-6E8A-4147-A177-3AD203B41FA5}">
                      <a16:colId xmlns:a16="http://schemas.microsoft.com/office/drawing/2014/main" val="263854474"/>
                    </a:ext>
                  </a:extLst>
                </a:gridCol>
                <a:gridCol w="1235878">
                  <a:extLst>
                    <a:ext uri="{9D8B030D-6E8A-4147-A177-3AD203B41FA5}">
                      <a16:colId xmlns:a16="http://schemas.microsoft.com/office/drawing/2014/main" val="2304593464"/>
                    </a:ext>
                  </a:extLst>
                </a:gridCol>
              </a:tblGrid>
              <a:tr h="580064">
                <a:tc>
                  <a:txBody>
                    <a:bodyPr/>
                    <a:lstStyle/>
                    <a:p>
                      <a:pPr algn="l" fontAlgn="t"/>
                      <a:r>
                        <a:rPr lang="sl-SI" sz="1000" u="none" strike="noStrike">
                          <a:effectLst/>
                        </a:rPr>
                        <a:t>Številka ZAP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000" u="none" strike="noStrike">
                          <a:effectLst/>
                        </a:rPr>
                        <a:t>Status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000" u="none" strike="noStrike">
                          <a:effectLst/>
                        </a:rPr>
                        <a:t>Sklad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000" u="none" strike="noStrike">
                          <a:effectLst/>
                        </a:rPr>
                        <a:t>Datum predložitve komisiji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000" u="none" strike="noStrike">
                          <a:effectLst/>
                        </a:rPr>
                        <a:t>Certificirani izdatki - prispevek EU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000" u="none" strike="noStrike">
                          <a:effectLst/>
                        </a:rPr>
                        <a:t>Pričakovani znesek vmesnega plačila (95%)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000" u="none" strike="noStrike">
                          <a:effectLst/>
                        </a:rPr>
                        <a:t>Plačilo EK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/>
                </a:tc>
                <a:extLst>
                  <a:ext uri="{0D108BD9-81ED-4DB2-BD59-A6C34878D82A}">
                    <a16:rowId xmlns:a16="http://schemas.microsoft.com/office/drawing/2014/main" val="311709031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5/2025/2026 ESRR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Poslan na EK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ESRR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12.11.2025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16.205.731,76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15.395.445,17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1282211961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4/2025/2026 KS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Poslan na EK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KS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12.11.2025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29.836.990,91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28.345.141,36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3353060898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5/2025/2026 ESS+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Poslan na EK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ESS+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11.11.2025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12.208.611,39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11.598.180,74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559284304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2/2025/2026 SPP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SPP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19.08.2025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2.730.765,79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2.594.227,48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2.594.227,48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2050477251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4/2025/2026 ESRR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ESRR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19.08.2025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12.519.268,29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11.893.304,86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11.893.304,86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1013660984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3/2025/2026 KS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KS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18.08.2025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11.517.141,52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10.941.284,36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10.941.284,36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3303006288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4/2025/2026 ESS+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ESS+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19.08.2025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13.653.228,39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12.970.566,66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12.970.566,66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4042132984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3/2024/2025 ESRR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ESRR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11.04.2025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60.266.538,81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57.253.211,79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57.253.211,79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4138128432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2/2024/2025 KS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KS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27.03.2025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2.021.888,72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1.920.794,27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1.920.794,27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4090711982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1/2024/2025 SPP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SPP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27.03.2025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1.018.109,70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967.204,19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967.204,19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4116956947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3/2024/2025 ESS+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ESS+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26.03.2025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7.852.707,27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7.460.071,75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7.460.071,75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960592976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2/2024/2025 ESRR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ESRR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26.02.2025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7.661.540,18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7.278.463,08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7.278.463,08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1150335127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2/2024/2025 ESS+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ESS+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24.12.2024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6.182.409,04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5.873.288,47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5.873.288,47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1465480846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1/2024/2025 KS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KS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23.12.2024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15.053.713,62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14.301.027,85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14.301.027,85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3595393489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1/2024/2025 ESRR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ESRR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24.12.2024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11.930.281,96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11.333.767,91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11.333.767,91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2165199798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V 1/2024/2025 ESS+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Plačano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ESS+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28.11.2024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1.584.999,94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1.505.749,91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1.505.749,91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2380643665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212.243.927,29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201.631.729,86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146.292.962,58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3" marR="8213" marT="8213" marB="0" anchor="b"/>
                </a:tc>
                <a:extLst>
                  <a:ext uri="{0D108BD9-81ED-4DB2-BD59-A6C34878D82A}">
                    <a16:rowId xmlns:a16="http://schemas.microsoft.com/office/drawing/2014/main" val="797136779"/>
                  </a:ext>
                </a:extLst>
              </a:tr>
            </a:tbl>
          </a:graphicData>
        </a:graphic>
      </p:graphicFrame>
      <p:sp>
        <p:nvSpPr>
          <p:cNvPr id="3" name="Prostoročno: oblika 2">
            <a:extLst>
              <a:ext uri="{FF2B5EF4-FFF2-40B4-BE49-F238E27FC236}">
                <a16:creationId xmlns:a16="http://schemas.microsoft.com/office/drawing/2014/main" id="{C3ADDABF-A360-3C0D-83E0-7F2D6A7B3125}"/>
              </a:ext>
            </a:extLst>
          </p:cNvPr>
          <p:cNvSpPr/>
          <p:nvPr/>
        </p:nvSpPr>
        <p:spPr>
          <a:xfrm>
            <a:off x="8454700" y="2346385"/>
            <a:ext cx="2664749" cy="802829"/>
          </a:xfrm>
          <a:custGeom>
            <a:avLst/>
            <a:gdLst>
              <a:gd name="connsiteX0" fmla="*/ 0 w 5026421"/>
              <a:gd name="connsiteY0" fmla="*/ 139113 h 1391126"/>
              <a:gd name="connsiteX1" fmla="*/ 139113 w 5026421"/>
              <a:gd name="connsiteY1" fmla="*/ 0 h 1391126"/>
              <a:gd name="connsiteX2" fmla="*/ 4887308 w 5026421"/>
              <a:gd name="connsiteY2" fmla="*/ 0 h 1391126"/>
              <a:gd name="connsiteX3" fmla="*/ 5026421 w 5026421"/>
              <a:gd name="connsiteY3" fmla="*/ 139113 h 1391126"/>
              <a:gd name="connsiteX4" fmla="*/ 5026421 w 5026421"/>
              <a:gd name="connsiteY4" fmla="*/ 1252013 h 1391126"/>
              <a:gd name="connsiteX5" fmla="*/ 4887308 w 5026421"/>
              <a:gd name="connsiteY5" fmla="*/ 1391126 h 1391126"/>
              <a:gd name="connsiteX6" fmla="*/ 139113 w 5026421"/>
              <a:gd name="connsiteY6" fmla="*/ 1391126 h 1391126"/>
              <a:gd name="connsiteX7" fmla="*/ 0 w 5026421"/>
              <a:gd name="connsiteY7" fmla="*/ 1252013 h 1391126"/>
              <a:gd name="connsiteX8" fmla="*/ 0 w 5026421"/>
              <a:gd name="connsiteY8" fmla="*/ 139113 h 1391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26421" h="1391126">
                <a:moveTo>
                  <a:pt x="0" y="139113"/>
                </a:moveTo>
                <a:cubicBezTo>
                  <a:pt x="0" y="62283"/>
                  <a:pt x="62283" y="0"/>
                  <a:pt x="139113" y="0"/>
                </a:cubicBezTo>
                <a:lnTo>
                  <a:pt x="4887308" y="0"/>
                </a:lnTo>
                <a:cubicBezTo>
                  <a:pt x="4964138" y="0"/>
                  <a:pt x="5026421" y="62283"/>
                  <a:pt x="5026421" y="139113"/>
                </a:cubicBezTo>
                <a:lnTo>
                  <a:pt x="5026421" y="1252013"/>
                </a:lnTo>
                <a:cubicBezTo>
                  <a:pt x="5026421" y="1328843"/>
                  <a:pt x="4964138" y="1391126"/>
                  <a:pt x="4887308" y="1391126"/>
                </a:cubicBezTo>
                <a:lnTo>
                  <a:pt x="139113" y="1391126"/>
                </a:lnTo>
                <a:cubicBezTo>
                  <a:pt x="62283" y="1391126"/>
                  <a:pt x="0" y="1328843"/>
                  <a:pt x="0" y="1252013"/>
                </a:cubicBezTo>
                <a:lnTo>
                  <a:pt x="0" y="13911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6945" tIns="116945" rIns="1536590" bIns="116945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sl-SI" sz="2000" kern="1200" dirty="0"/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sl-SI" sz="1600" kern="1200" dirty="0"/>
              <a:t>Še ni plačano: 55,3 mio €.</a:t>
            </a:r>
            <a:endParaRPr lang="en-US" sz="1600" kern="1200" dirty="0"/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2933534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Slika 36">
            <a:extLst>
              <a:ext uri="{FF2B5EF4-FFF2-40B4-BE49-F238E27FC236}">
                <a16:creationId xmlns:a16="http://schemas.microsoft.com/office/drawing/2014/main" id="{BA21FFFD-5F94-4DD5-AC73-04E5F49326E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0348128" y="282235"/>
            <a:ext cx="1595652" cy="1363173"/>
          </a:xfrm>
          <a:prstGeom prst="rect">
            <a:avLst/>
          </a:prstGeom>
        </p:spPr>
      </p:pic>
      <p:sp>
        <p:nvSpPr>
          <p:cNvPr id="6" name="Naslov 1">
            <a:extLst>
              <a:ext uri="{FF2B5EF4-FFF2-40B4-BE49-F238E27FC236}">
                <a16:creationId xmlns:a16="http://schemas.microsoft.com/office/drawing/2014/main" id="{C37C054F-4D77-D55E-0AB7-CAF06C98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/>
              <a:t>NAPOVED PLAČIL 2025/2026 (julij)</a:t>
            </a:r>
            <a:br>
              <a:rPr lang="en-US" dirty="0"/>
            </a:br>
            <a:endParaRPr lang="en-US" sz="2800" i="1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B5090F2-E48E-83C9-34C2-49338F985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409499"/>
              </p:ext>
            </p:extLst>
          </p:nvPr>
        </p:nvGraphicFramePr>
        <p:xfrm>
          <a:off x="1293812" y="2093266"/>
          <a:ext cx="9604375" cy="2011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0438">
                  <a:extLst>
                    <a:ext uri="{9D8B030D-6E8A-4147-A177-3AD203B41FA5}">
                      <a16:colId xmlns:a16="http://schemas.microsoft.com/office/drawing/2014/main" val="3195744796"/>
                    </a:ext>
                  </a:extLst>
                </a:gridCol>
                <a:gridCol w="2016919">
                  <a:extLst>
                    <a:ext uri="{9D8B030D-6E8A-4147-A177-3AD203B41FA5}">
                      <a16:colId xmlns:a16="http://schemas.microsoft.com/office/drawing/2014/main" val="3244647578"/>
                    </a:ext>
                  </a:extLst>
                </a:gridCol>
                <a:gridCol w="2209006">
                  <a:extLst>
                    <a:ext uri="{9D8B030D-6E8A-4147-A177-3AD203B41FA5}">
                      <a16:colId xmlns:a16="http://schemas.microsoft.com/office/drawing/2014/main" val="1982285379"/>
                    </a:ext>
                  </a:extLst>
                </a:gridCol>
                <a:gridCol w="2209006">
                  <a:extLst>
                    <a:ext uri="{9D8B030D-6E8A-4147-A177-3AD203B41FA5}">
                      <a16:colId xmlns:a16="http://schemas.microsoft.com/office/drawing/2014/main" val="189834253"/>
                    </a:ext>
                  </a:extLst>
                </a:gridCol>
                <a:gridCol w="2209006">
                  <a:extLst>
                    <a:ext uri="{9D8B030D-6E8A-4147-A177-3AD203B41FA5}">
                      <a16:colId xmlns:a16="http://schemas.microsoft.com/office/drawing/2014/main" val="3905978087"/>
                    </a:ext>
                  </a:extLst>
                </a:gridCol>
              </a:tblGrid>
              <a:tr h="152400">
                <a:tc gridSpan="2"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 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Pričakovan prispevek Unije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967367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 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2025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2026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041344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Sklad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Kategorija regije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januar–oktober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november–december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januar–december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393275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ESRR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Manj razvite regije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51.260.000,00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 dirty="0">
                          <a:effectLst/>
                        </a:rPr>
                        <a:t>152.732.904,00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71</a:t>
                      </a:r>
                      <a:r>
                        <a:rPr lang="en-US" sz="1200" kern="100" dirty="0">
                          <a:effectLst/>
                        </a:rPr>
                        <a:t>.000.000,00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361704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ESRR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Bolj razvite regije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25.710.000,00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29.251.600,00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222</a:t>
                      </a:r>
                      <a:r>
                        <a:rPr lang="en-US" sz="1200" kern="100" dirty="0">
                          <a:effectLst/>
                        </a:rPr>
                        <a:t>.000.000,00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592279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Kohezijski sklad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 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 dirty="0">
                          <a:effectLst/>
                        </a:rPr>
                        <a:t>1</a:t>
                      </a:r>
                      <a:r>
                        <a:rPr lang="sl-SI" sz="1200" kern="100" dirty="0">
                          <a:effectLst/>
                        </a:rPr>
                        <a:t>3</a:t>
                      </a:r>
                      <a:r>
                        <a:rPr lang="en-US" sz="1200" kern="100" dirty="0">
                          <a:effectLst/>
                        </a:rPr>
                        <a:t>.</a:t>
                      </a:r>
                      <a:r>
                        <a:rPr lang="sl-SI" sz="1200" kern="100" dirty="0">
                          <a:effectLst/>
                        </a:rPr>
                        <a:t>71</a:t>
                      </a:r>
                      <a:r>
                        <a:rPr lang="en-US" sz="1200" kern="100" dirty="0">
                          <a:effectLst/>
                        </a:rPr>
                        <a:t>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102</a:t>
                      </a:r>
                      <a:r>
                        <a:rPr lang="en-US" sz="1200" kern="100" dirty="0">
                          <a:effectLst/>
                        </a:rPr>
                        <a:t>.</a:t>
                      </a:r>
                      <a:r>
                        <a:rPr lang="sl-SI" sz="1200" kern="100" dirty="0">
                          <a:effectLst/>
                        </a:rPr>
                        <a:t>0</a:t>
                      </a:r>
                      <a:r>
                        <a:rPr lang="en-US" sz="1200" kern="100" dirty="0">
                          <a:effectLst/>
                        </a:rPr>
                        <a:t>00.000,00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121</a:t>
                      </a:r>
                      <a:r>
                        <a:rPr lang="en-US" sz="1200" kern="100" dirty="0">
                          <a:effectLst/>
                        </a:rPr>
                        <a:t>.000.000,00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471177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ESS+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Manj razvite regije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19</a:t>
                      </a:r>
                      <a:r>
                        <a:rPr lang="en-US" sz="1200" kern="100" dirty="0">
                          <a:effectLst/>
                        </a:rPr>
                        <a:t>.</a:t>
                      </a:r>
                      <a:r>
                        <a:rPr lang="sl-SI" sz="1200" kern="100" dirty="0">
                          <a:effectLst/>
                        </a:rPr>
                        <a:t>16</a:t>
                      </a:r>
                      <a:r>
                        <a:rPr lang="en-US" sz="1200" kern="100" dirty="0">
                          <a:effectLst/>
                        </a:rPr>
                        <a:t>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4</a:t>
                      </a:r>
                      <a:r>
                        <a:rPr lang="en-US" sz="1200" kern="100" dirty="0">
                          <a:effectLst/>
                        </a:rPr>
                        <a:t>.</a:t>
                      </a:r>
                      <a:r>
                        <a:rPr lang="sl-SI" sz="1200" kern="100" dirty="0">
                          <a:effectLst/>
                        </a:rPr>
                        <a:t>26</a:t>
                      </a:r>
                      <a:r>
                        <a:rPr lang="en-US" sz="1200" kern="100" dirty="0">
                          <a:effectLst/>
                        </a:rPr>
                        <a:t>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21</a:t>
                      </a:r>
                      <a:r>
                        <a:rPr lang="en-US" sz="1200" kern="100" dirty="0">
                          <a:effectLst/>
                        </a:rPr>
                        <a:t>.000.000,00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803767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ESS+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Bolj razvite regije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4.740.</a:t>
                      </a:r>
                      <a:r>
                        <a:rPr lang="en-US" sz="1200" kern="100" dirty="0">
                          <a:effectLst/>
                        </a:rPr>
                        <a:t>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15</a:t>
                      </a:r>
                      <a:r>
                        <a:rPr lang="en-US" sz="1200" kern="100" dirty="0">
                          <a:effectLst/>
                        </a:rPr>
                        <a:t>.</a:t>
                      </a:r>
                      <a:r>
                        <a:rPr lang="sl-SI" sz="1200" kern="100" dirty="0">
                          <a:effectLst/>
                        </a:rPr>
                        <a:t>84</a:t>
                      </a:r>
                      <a:r>
                        <a:rPr lang="en-US" sz="1200" kern="100" dirty="0">
                          <a:effectLst/>
                        </a:rPr>
                        <a:t>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65</a:t>
                      </a:r>
                      <a:r>
                        <a:rPr lang="en-US" sz="1200" kern="100" dirty="0">
                          <a:effectLst/>
                        </a:rPr>
                        <a:t>.000.000,00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22222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SPP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 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9.000</a:t>
                      </a:r>
                      <a:r>
                        <a:rPr lang="en-US" sz="1200" kern="100" dirty="0">
                          <a:effectLst/>
                        </a:rPr>
                        <a:t>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kern="100" dirty="0">
                          <a:effectLst/>
                        </a:rPr>
                        <a:t>20</a:t>
                      </a:r>
                      <a:r>
                        <a:rPr lang="en-US" sz="1200" kern="100" dirty="0">
                          <a:effectLst/>
                        </a:rPr>
                        <a:t>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 dirty="0">
                          <a:effectLst/>
                        </a:rPr>
                        <a:t>88.000.000,00</a:t>
                      </a:r>
                      <a:endParaRPr lang="sl-SI" sz="1200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13435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 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b="1" kern="100" dirty="0">
                          <a:effectLst/>
                        </a:rPr>
                        <a:t>SKUPAJ</a:t>
                      </a:r>
                      <a:endParaRPr lang="sl-SI" sz="1200" b="1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b="1" kern="100" dirty="0">
                          <a:effectLst/>
                        </a:rPr>
                        <a:t>123.580.000,00</a:t>
                      </a:r>
                      <a:endParaRPr lang="sl-SI" sz="1200" b="1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b="1" kern="100" dirty="0">
                          <a:effectLst/>
                        </a:rPr>
                        <a:t>304.284.504,00</a:t>
                      </a:r>
                      <a:endParaRPr lang="sl-SI" sz="1200" b="1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b="1" kern="100" dirty="0">
                          <a:effectLst/>
                        </a:rPr>
                        <a:t>588.000.000,00</a:t>
                      </a:r>
                      <a:endParaRPr lang="sl-SI" sz="1200" b="1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2129049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A355B049-A785-990B-DF6F-CE958EC9A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2" y="20934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4" name="Prostoročno: oblika 3">
            <a:extLst>
              <a:ext uri="{FF2B5EF4-FFF2-40B4-BE49-F238E27FC236}">
                <a16:creationId xmlns:a16="http://schemas.microsoft.com/office/drawing/2014/main" id="{B00E7BE1-E5C0-1020-EE3A-70EA879B1A7A}"/>
              </a:ext>
            </a:extLst>
          </p:cNvPr>
          <p:cNvSpPr/>
          <p:nvPr/>
        </p:nvSpPr>
        <p:spPr>
          <a:xfrm>
            <a:off x="1247959" y="4238714"/>
            <a:ext cx="9696079" cy="1523722"/>
          </a:xfrm>
          <a:custGeom>
            <a:avLst/>
            <a:gdLst>
              <a:gd name="connsiteX0" fmla="*/ 0 w 5026421"/>
              <a:gd name="connsiteY0" fmla="*/ 139113 h 1391126"/>
              <a:gd name="connsiteX1" fmla="*/ 139113 w 5026421"/>
              <a:gd name="connsiteY1" fmla="*/ 0 h 1391126"/>
              <a:gd name="connsiteX2" fmla="*/ 4887308 w 5026421"/>
              <a:gd name="connsiteY2" fmla="*/ 0 h 1391126"/>
              <a:gd name="connsiteX3" fmla="*/ 5026421 w 5026421"/>
              <a:gd name="connsiteY3" fmla="*/ 139113 h 1391126"/>
              <a:gd name="connsiteX4" fmla="*/ 5026421 w 5026421"/>
              <a:gd name="connsiteY4" fmla="*/ 1252013 h 1391126"/>
              <a:gd name="connsiteX5" fmla="*/ 4887308 w 5026421"/>
              <a:gd name="connsiteY5" fmla="*/ 1391126 h 1391126"/>
              <a:gd name="connsiteX6" fmla="*/ 139113 w 5026421"/>
              <a:gd name="connsiteY6" fmla="*/ 1391126 h 1391126"/>
              <a:gd name="connsiteX7" fmla="*/ 0 w 5026421"/>
              <a:gd name="connsiteY7" fmla="*/ 1252013 h 1391126"/>
              <a:gd name="connsiteX8" fmla="*/ 0 w 5026421"/>
              <a:gd name="connsiteY8" fmla="*/ 139113 h 1391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26421" h="1391126">
                <a:moveTo>
                  <a:pt x="0" y="139113"/>
                </a:moveTo>
                <a:cubicBezTo>
                  <a:pt x="0" y="62283"/>
                  <a:pt x="62283" y="0"/>
                  <a:pt x="139113" y="0"/>
                </a:cubicBezTo>
                <a:lnTo>
                  <a:pt x="4887308" y="0"/>
                </a:lnTo>
                <a:cubicBezTo>
                  <a:pt x="4964138" y="0"/>
                  <a:pt x="5026421" y="62283"/>
                  <a:pt x="5026421" y="139113"/>
                </a:cubicBezTo>
                <a:lnTo>
                  <a:pt x="5026421" y="1252013"/>
                </a:lnTo>
                <a:cubicBezTo>
                  <a:pt x="5026421" y="1328843"/>
                  <a:pt x="4964138" y="1391126"/>
                  <a:pt x="4887308" y="1391126"/>
                </a:cubicBezTo>
                <a:lnTo>
                  <a:pt x="139113" y="1391126"/>
                </a:lnTo>
                <a:cubicBezTo>
                  <a:pt x="62283" y="1391126"/>
                  <a:pt x="0" y="1328843"/>
                  <a:pt x="0" y="1252013"/>
                </a:cubicBezTo>
                <a:lnTo>
                  <a:pt x="0" y="13911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6945" tIns="116945" rIns="1536590" bIns="116945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sl-SI" sz="2000" kern="1200" dirty="0"/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sl-SI" sz="2000" kern="1200" dirty="0"/>
              <a:t>l. 2025: </a:t>
            </a:r>
            <a:r>
              <a:rPr lang="sl-SI" sz="2000" dirty="0"/>
              <a:t>427,9</a:t>
            </a:r>
            <a:r>
              <a:rPr lang="sl-SI" sz="2000" kern="1200" dirty="0"/>
              <a:t> mio € (13,3 % razpoložljivih sredstev), realno: 360 mio €.</a:t>
            </a:r>
          </a:p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l-SI" sz="2000" kern="1200" dirty="0"/>
              <a:t>l. 2026: 588,0 mio € (18,3 % razpoložljivih sredstev)</a:t>
            </a:r>
          </a:p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l-SI" sz="2000" kern="1200" dirty="0"/>
              <a:t>2025 + 2026: </a:t>
            </a:r>
            <a:r>
              <a:rPr lang="sl-SI" sz="2000" dirty="0"/>
              <a:t>1.015,9</a:t>
            </a:r>
            <a:r>
              <a:rPr lang="sl-SI" sz="2000" kern="1200" dirty="0"/>
              <a:t> mio € oz.  31,6 % razpoložljivih sredstev</a:t>
            </a:r>
            <a:endParaRPr lang="en-US" sz="2000" kern="1200" dirty="0"/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2890652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Slika 36">
            <a:extLst>
              <a:ext uri="{FF2B5EF4-FFF2-40B4-BE49-F238E27FC236}">
                <a16:creationId xmlns:a16="http://schemas.microsoft.com/office/drawing/2014/main" id="{BA21FFFD-5F94-4DD5-AC73-04E5F49326E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0348128" y="282235"/>
            <a:ext cx="1595652" cy="1363173"/>
          </a:xfrm>
          <a:prstGeom prst="rect">
            <a:avLst/>
          </a:prstGeom>
        </p:spPr>
      </p:pic>
      <p:sp>
        <p:nvSpPr>
          <p:cNvPr id="6" name="Naslov 1">
            <a:extLst>
              <a:ext uri="{FF2B5EF4-FFF2-40B4-BE49-F238E27FC236}">
                <a16:creationId xmlns:a16="http://schemas.microsoft.com/office/drawing/2014/main" id="{C37C054F-4D77-D55E-0AB7-CAF06C98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/>
              <a:t>DOSEGANJE PRAVILA N+3</a:t>
            </a:r>
            <a:br>
              <a:rPr lang="en-US" dirty="0"/>
            </a:br>
            <a:endParaRPr lang="en-US" sz="2800" i="1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355B049-A785-990B-DF6F-CE958EC9A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2" y="20934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C3010C0-0FE1-0A5E-1AE7-B39631F09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470486"/>
              </p:ext>
            </p:extLst>
          </p:nvPr>
        </p:nvGraphicFramePr>
        <p:xfrm>
          <a:off x="1451579" y="1938826"/>
          <a:ext cx="8290627" cy="2980347"/>
        </p:xfrm>
        <a:graphic>
          <a:graphicData uri="http://schemas.openxmlformats.org/drawingml/2006/table">
            <a:tbl>
              <a:tblPr>
                <a:tableStyleId>{306799F8-075E-4A3A-A7F6-7FBC6576F1A4}</a:tableStyleId>
              </a:tblPr>
              <a:tblGrid>
                <a:gridCol w="842668">
                  <a:extLst>
                    <a:ext uri="{9D8B030D-6E8A-4147-A177-3AD203B41FA5}">
                      <a16:colId xmlns:a16="http://schemas.microsoft.com/office/drawing/2014/main" val="1773203739"/>
                    </a:ext>
                  </a:extLst>
                </a:gridCol>
                <a:gridCol w="1386892">
                  <a:extLst>
                    <a:ext uri="{9D8B030D-6E8A-4147-A177-3AD203B41FA5}">
                      <a16:colId xmlns:a16="http://schemas.microsoft.com/office/drawing/2014/main" val="782376383"/>
                    </a:ext>
                  </a:extLst>
                </a:gridCol>
                <a:gridCol w="1830170">
                  <a:extLst>
                    <a:ext uri="{9D8B030D-6E8A-4147-A177-3AD203B41FA5}">
                      <a16:colId xmlns:a16="http://schemas.microsoft.com/office/drawing/2014/main" val="1174909896"/>
                    </a:ext>
                  </a:extLst>
                </a:gridCol>
                <a:gridCol w="1351780">
                  <a:extLst>
                    <a:ext uri="{9D8B030D-6E8A-4147-A177-3AD203B41FA5}">
                      <a16:colId xmlns:a16="http://schemas.microsoft.com/office/drawing/2014/main" val="2998898540"/>
                    </a:ext>
                  </a:extLst>
                </a:gridCol>
                <a:gridCol w="1509781">
                  <a:extLst>
                    <a:ext uri="{9D8B030D-6E8A-4147-A177-3AD203B41FA5}">
                      <a16:colId xmlns:a16="http://schemas.microsoft.com/office/drawing/2014/main" val="1268993551"/>
                    </a:ext>
                  </a:extLst>
                </a:gridCol>
                <a:gridCol w="1369336">
                  <a:extLst>
                    <a:ext uri="{9D8B030D-6E8A-4147-A177-3AD203B41FA5}">
                      <a16:colId xmlns:a16="http://schemas.microsoft.com/office/drawing/2014/main" val="3517144155"/>
                    </a:ext>
                  </a:extLst>
                </a:gridCol>
              </a:tblGrid>
              <a:tr h="1040016"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Leto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N+3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Prejeta predplačila</a:t>
                      </a:r>
                      <a:endParaRPr lang="sl-SI" sz="1400" b="1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Dejanski izdatki glede na N+3</a:t>
                      </a:r>
                      <a:endParaRPr lang="pl-PL" sz="1400" b="1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Poslani </a:t>
                      </a:r>
                      <a:r>
                        <a:rPr lang="sl-SI" sz="1400" u="none" strike="noStrike" dirty="0" err="1">
                          <a:effectLst/>
                        </a:rPr>
                        <a:t>ZaP</a:t>
                      </a:r>
                      <a:r>
                        <a:rPr lang="sl-SI" sz="1400" u="none" strike="noStrike" dirty="0">
                          <a:effectLst/>
                        </a:rPr>
                        <a:t> na EK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Še potrebno certificirati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4135357"/>
                  </a:ext>
                </a:extLst>
              </a:tr>
              <a:tr h="325976">
                <a:tc>
                  <a:txBody>
                    <a:bodyPr/>
                    <a:lstStyle/>
                    <a:p>
                      <a:pPr algn="l" fontAlgn="ctr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 </a:t>
                      </a:r>
                      <a:endParaRPr lang="sl-SI" sz="1400" b="0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 </a:t>
                      </a:r>
                      <a:endParaRPr lang="sl-SI" sz="1400" b="0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8997006"/>
                  </a:ext>
                </a:extLst>
              </a:tr>
              <a:tr h="325976"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2021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0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16.063.337,28  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 </a:t>
                      </a:r>
                      <a:endParaRPr lang="sl-SI" sz="1400" b="0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0,00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2555912"/>
                  </a:ext>
                </a:extLst>
              </a:tr>
              <a:tr h="325976"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2022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0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30.833.051,84  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0,00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2173411"/>
                  </a:ext>
                </a:extLst>
              </a:tr>
              <a:tr h="325976"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2023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0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30.833.051,84  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0,00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5737023"/>
                  </a:ext>
                </a:extLst>
              </a:tr>
              <a:tr h="325976"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2024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0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93.680.700,18  </a:t>
                      </a:r>
                      <a:endParaRPr lang="sl-SI" sz="1400" b="0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 </a:t>
                      </a:r>
                      <a:endParaRPr lang="sl-SI" sz="1400" b="0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34.751.404,56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8363146"/>
                  </a:ext>
                </a:extLst>
              </a:tr>
              <a:tr h="310451"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b="1" u="none" strike="noStrike" dirty="0">
                          <a:effectLst/>
                        </a:rPr>
                        <a:t>2025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b="1" u="none" strike="noStrike" dirty="0">
                          <a:effectLst/>
                        </a:rPr>
                        <a:t>596.213.057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b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55.338.767,28</a:t>
                      </a:r>
                      <a:r>
                        <a:rPr lang="sl-SI" sz="1400" b="1" u="none" strike="noStrike" dirty="0">
                          <a:effectLst/>
                        </a:rPr>
                        <a:t>  </a:t>
                      </a:r>
                      <a:endParaRPr lang="sl-SI" sz="1400" b="1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b="1" u="none" strike="noStrike" dirty="0">
                          <a:effectLst/>
                        </a:rPr>
                        <a:t>377.689.578,88</a:t>
                      </a:r>
                      <a:endParaRPr lang="sl-SI" sz="1400" b="1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b="0" u="none" strike="noStrike" dirty="0">
                          <a:effectLst/>
                        </a:rPr>
                        <a:t>177.492.522,73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1" u="none" strike="noStrike" dirty="0">
                          <a:effectLst/>
                        </a:rPr>
                        <a:t>165.445.651,59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4889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587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Slika 36">
            <a:extLst>
              <a:ext uri="{FF2B5EF4-FFF2-40B4-BE49-F238E27FC236}">
                <a16:creationId xmlns:a16="http://schemas.microsoft.com/office/drawing/2014/main" id="{BA21FFFD-5F94-4DD5-AC73-04E5F49326E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0348128" y="282235"/>
            <a:ext cx="1595652" cy="1363173"/>
          </a:xfrm>
          <a:prstGeom prst="rect">
            <a:avLst/>
          </a:prstGeom>
        </p:spPr>
      </p:pic>
      <p:sp>
        <p:nvSpPr>
          <p:cNvPr id="6" name="Naslov 1">
            <a:extLst>
              <a:ext uri="{FF2B5EF4-FFF2-40B4-BE49-F238E27FC236}">
                <a16:creationId xmlns:a16="http://schemas.microsoft.com/office/drawing/2014/main" id="{C37C054F-4D77-D55E-0AB7-CAF06C98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/>
              <a:t>Pravice porabe  v državnem proračunu 2025</a:t>
            </a:r>
            <a:br>
              <a:rPr lang="sl-SI" dirty="0"/>
            </a:br>
            <a:r>
              <a:rPr lang="sl-SI" dirty="0"/>
              <a:t>za izvajanje </a:t>
            </a:r>
            <a:r>
              <a:rPr lang="sl-SI" dirty="0" err="1"/>
              <a:t>pekp</a:t>
            </a:r>
            <a:r>
              <a:rPr lang="sl-SI" dirty="0"/>
              <a:t> 2021-2027</a:t>
            </a:r>
            <a:endParaRPr lang="en-US" sz="2800" i="1" dirty="0"/>
          </a:p>
        </p:txBody>
      </p:sp>
      <p:sp>
        <p:nvSpPr>
          <p:cNvPr id="5" name="Prostoročno: oblika 4">
            <a:extLst>
              <a:ext uri="{FF2B5EF4-FFF2-40B4-BE49-F238E27FC236}">
                <a16:creationId xmlns:a16="http://schemas.microsoft.com/office/drawing/2014/main" id="{F052F60B-DA15-459B-94CE-3EEA9D64E71E}"/>
              </a:ext>
            </a:extLst>
          </p:cNvPr>
          <p:cNvSpPr/>
          <p:nvPr/>
        </p:nvSpPr>
        <p:spPr>
          <a:xfrm>
            <a:off x="1451579" y="5726428"/>
            <a:ext cx="9696079" cy="333286"/>
          </a:xfrm>
          <a:custGeom>
            <a:avLst/>
            <a:gdLst>
              <a:gd name="connsiteX0" fmla="*/ 0 w 5026421"/>
              <a:gd name="connsiteY0" fmla="*/ 139113 h 1391126"/>
              <a:gd name="connsiteX1" fmla="*/ 139113 w 5026421"/>
              <a:gd name="connsiteY1" fmla="*/ 0 h 1391126"/>
              <a:gd name="connsiteX2" fmla="*/ 4887308 w 5026421"/>
              <a:gd name="connsiteY2" fmla="*/ 0 h 1391126"/>
              <a:gd name="connsiteX3" fmla="*/ 5026421 w 5026421"/>
              <a:gd name="connsiteY3" fmla="*/ 139113 h 1391126"/>
              <a:gd name="connsiteX4" fmla="*/ 5026421 w 5026421"/>
              <a:gd name="connsiteY4" fmla="*/ 1252013 h 1391126"/>
              <a:gd name="connsiteX5" fmla="*/ 4887308 w 5026421"/>
              <a:gd name="connsiteY5" fmla="*/ 1391126 h 1391126"/>
              <a:gd name="connsiteX6" fmla="*/ 139113 w 5026421"/>
              <a:gd name="connsiteY6" fmla="*/ 1391126 h 1391126"/>
              <a:gd name="connsiteX7" fmla="*/ 0 w 5026421"/>
              <a:gd name="connsiteY7" fmla="*/ 1252013 h 1391126"/>
              <a:gd name="connsiteX8" fmla="*/ 0 w 5026421"/>
              <a:gd name="connsiteY8" fmla="*/ 139113 h 1391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26421" h="1391126">
                <a:moveTo>
                  <a:pt x="0" y="139113"/>
                </a:moveTo>
                <a:cubicBezTo>
                  <a:pt x="0" y="62283"/>
                  <a:pt x="62283" y="0"/>
                  <a:pt x="139113" y="0"/>
                </a:cubicBezTo>
                <a:lnTo>
                  <a:pt x="4887308" y="0"/>
                </a:lnTo>
                <a:cubicBezTo>
                  <a:pt x="4964138" y="0"/>
                  <a:pt x="5026421" y="62283"/>
                  <a:pt x="5026421" y="139113"/>
                </a:cubicBezTo>
                <a:lnTo>
                  <a:pt x="5026421" y="1252013"/>
                </a:lnTo>
                <a:cubicBezTo>
                  <a:pt x="5026421" y="1328843"/>
                  <a:pt x="4964138" y="1391126"/>
                  <a:pt x="4887308" y="1391126"/>
                </a:cubicBezTo>
                <a:lnTo>
                  <a:pt x="139113" y="1391126"/>
                </a:lnTo>
                <a:cubicBezTo>
                  <a:pt x="62283" y="1391126"/>
                  <a:pt x="0" y="1328843"/>
                  <a:pt x="0" y="1252013"/>
                </a:cubicBezTo>
                <a:lnTo>
                  <a:pt x="0" y="13911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6945" tIns="116945" rIns="1536590" bIns="116945" numCol="1" spcCol="1270" anchor="t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sl-SI" sz="1200" kern="1200" dirty="0"/>
              <a:t>Zagotovljena so tudi sredstva za vplačilo v FI: 57 mio €.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1D892AB-5010-9DA3-7B8B-BA387FD29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996891"/>
              </p:ext>
            </p:extLst>
          </p:nvPr>
        </p:nvGraphicFramePr>
        <p:xfrm>
          <a:off x="1451579" y="1929261"/>
          <a:ext cx="4252384" cy="3608803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668497">
                  <a:extLst>
                    <a:ext uri="{9D8B030D-6E8A-4147-A177-3AD203B41FA5}">
                      <a16:colId xmlns:a16="http://schemas.microsoft.com/office/drawing/2014/main" val="414241208"/>
                    </a:ext>
                  </a:extLst>
                </a:gridCol>
                <a:gridCol w="696351">
                  <a:extLst>
                    <a:ext uri="{9D8B030D-6E8A-4147-A177-3AD203B41FA5}">
                      <a16:colId xmlns:a16="http://schemas.microsoft.com/office/drawing/2014/main" val="863313349"/>
                    </a:ext>
                  </a:extLst>
                </a:gridCol>
                <a:gridCol w="742775">
                  <a:extLst>
                    <a:ext uri="{9D8B030D-6E8A-4147-A177-3AD203B41FA5}">
                      <a16:colId xmlns:a16="http://schemas.microsoft.com/office/drawing/2014/main" val="557876800"/>
                    </a:ext>
                  </a:extLst>
                </a:gridCol>
                <a:gridCol w="807767">
                  <a:extLst>
                    <a:ext uri="{9D8B030D-6E8A-4147-A177-3AD203B41FA5}">
                      <a16:colId xmlns:a16="http://schemas.microsoft.com/office/drawing/2014/main" val="2776710964"/>
                    </a:ext>
                  </a:extLst>
                </a:gridCol>
                <a:gridCol w="668497">
                  <a:extLst>
                    <a:ext uri="{9D8B030D-6E8A-4147-A177-3AD203B41FA5}">
                      <a16:colId xmlns:a16="http://schemas.microsoft.com/office/drawing/2014/main" val="3254024175"/>
                    </a:ext>
                  </a:extLst>
                </a:gridCol>
                <a:gridCol w="668497">
                  <a:extLst>
                    <a:ext uri="{9D8B030D-6E8A-4147-A177-3AD203B41FA5}">
                      <a16:colId xmlns:a16="http://schemas.microsoft.com/office/drawing/2014/main" val="108452902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algn="l" fontAlgn="ctr"/>
                      <a:r>
                        <a:rPr lang="sl-SI" sz="800" u="none" strike="noStrike">
                          <a:effectLst/>
                        </a:rPr>
                        <a:t> </a:t>
                      </a:r>
                      <a:endParaRPr lang="sl-SI" sz="8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err="1">
                          <a:effectLst/>
                        </a:rPr>
                        <a:t>Pravice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porabe</a:t>
                      </a:r>
                      <a:r>
                        <a:rPr lang="en-US" sz="1100" u="none" strike="noStrike" dirty="0">
                          <a:effectLst/>
                        </a:rPr>
                        <a:t> v </a:t>
                      </a:r>
                      <a:r>
                        <a:rPr lang="en-US" sz="1100" u="none" strike="noStrike" dirty="0" err="1">
                          <a:effectLst/>
                        </a:rPr>
                        <a:t>mio</a:t>
                      </a:r>
                      <a:r>
                        <a:rPr lang="en-US" sz="1100" u="none" strike="noStrike" dirty="0">
                          <a:effectLst/>
                        </a:rPr>
                        <a:t> €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Rezervacije v DP v mio €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Realizacija v mio €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Ocena realizacije nov. 25 v mio €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100" u="none" strike="noStrike">
                          <a:effectLst/>
                        </a:rPr>
                        <a:t>Še potrebno realizirati v mio €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/>
                </a:tc>
                <a:extLst>
                  <a:ext uri="{0D108BD9-81ED-4DB2-BD59-A6C34878D82A}">
                    <a16:rowId xmlns:a16="http://schemas.microsoft.com/office/drawing/2014/main" val="3774456963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sl-SI" sz="800" u="none" strike="noStrike">
                          <a:effectLst/>
                        </a:rPr>
                        <a:t> </a:t>
                      </a:r>
                      <a:endParaRPr lang="sl-SI" sz="800" b="1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479</a:t>
                      </a:r>
                      <a:endParaRPr lang="sl-SI" sz="1100" b="1" i="0" u="none" strike="noStrike" dirty="0">
                        <a:solidFill>
                          <a:schemeClr val="tx1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353</a:t>
                      </a:r>
                      <a:endParaRPr lang="sl-SI" sz="1100" b="1" i="0" u="none" strike="noStrike" dirty="0">
                        <a:solidFill>
                          <a:schemeClr val="tx1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157,8</a:t>
                      </a:r>
                      <a:endParaRPr lang="sl-SI" sz="1100" b="1" i="0" u="none" strike="noStrike" dirty="0">
                        <a:solidFill>
                          <a:schemeClr val="tx1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307,5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149,7</a:t>
                      </a:r>
                      <a:endParaRPr lang="sl-SI" sz="1100" b="1" i="0" u="none" strike="noStrike" dirty="0">
                        <a:solidFill>
                          <a:schemeClr val="tx1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1587809062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MKRR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18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19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3,7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14,4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10,7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4148395285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0,3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0,5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0,2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3129256396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MGTŠ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68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68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63,6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67,6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4,0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3397302273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err="1">
                          <a:effectLst/>
                        </a:rPr>
                        <a:t>MzI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99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36,5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86,5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50,0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3343282252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MNVP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36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45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10,8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40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29,2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1720461508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MOPE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27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26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6,1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19,1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13,0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388348562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MDDSZ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37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37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22,1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24,5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2,4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2533856016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MZ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3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13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0,8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14,1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13,3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2311857254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MSP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2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0,6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1,4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0,8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413572502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MJU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0,6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0,8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0,2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3656046646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MDP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2,4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3,5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1,1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334486233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0,6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3,5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2,9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2472760054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MVI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12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6,2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11,2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5,0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3781367261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MVZI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20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20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3,6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20,4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 dirty="0">
                          <a:effectLst/>
                        </a:rPr>
                        <a:t>16,8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</a:endParaRPr>
                    </a:p>
                  </a:txBody>
                  <a:tcPr marL="9298" marR="9298" marT="9298" marB="0" anchor="ctr"/>
                </a:tc>
                <a:extLst>
                  <a:ext uri="{0D108BD9-81ED-4DB2-BD59-A6C34878D82A}">
                    <a16:rowId xmlns:a16="http://schemas.microsoft.com/office/drawing/2014/main" val="192511224"/>
                  </a:ext>
                </a:extLst>
              </a:tr>
            </a:tbl>
          </a:graphicData>
        </a:graphic>
      </p:graphicFrame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C48E0CBC-52C1-C881-81B3-85902DD2AB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9542931"/>
              </p:ext>
            </p:extLst>
          </p:nvPr>
        </p:nvGraphicFramePr>
        <p:xfrm>
          <a:off x="6482854" y="226104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779375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502</TotalTime>
  <Words>904</Words>
  <Application>Microsoft Office PowerPoint</Application>
  <PresentationFormat>Širokozaslonsko</PresentationFormat>
  <Paragraphs>427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3" baseType="lpstr">
      <vt:lpstr>Aptos Narrow</vt:lpstr>
      <vt:lpstr>Arial</vt:lpstr>
      <vt:lpstr>Calibri</vt:lpstr>
      <vt:lpstr>Gill Sans MT</vt:lpstr>
      <vt:lpstr>Microsoft Sans Serif</vt:lpstr>
      <vt:lpstr>Times New Roman</vt:lpstr>
      <vt:lpstr>Galerija</vt:lpstr>
      <vt:lpstr>        izvajanje Pekp                  2021-2027</vt:lpstr>
      <vt:lpstr>FINANČNI TOKOVI Z EVROPSKO KOMISIJO Prejeta predplačila 2021-2024</vt:lpstr>
      <vt:lpstr>FINANČNI TOKOVI Z EVROPSKO KOMISIJO Prejeta vmesna plačila 2024-2025</vt:lpstr>
      <vt:lpstr>NAPOVED PLAČIL 2025/2026 (julij) </vt:lpstr>
      <vt:lpstr>DOSEGANJE PRAVILA N+3 </vt:lpstr>
      <vt:lpstr>Pravice porabe  v državnem proračunu 2025 za izvajanje pekp 2021-2027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izvajanje ekp                  2021-2027</dc:title>
  <dc:creator>Evelyn Filip</dc:creator>
  <cp:lastModifiedBy>Evelyn Filip</cp:lastModifiedBy>
  <cp:revision>22</cp:revision>
  <dcterms:created xsi:type="dcterms:W3CDTF">2023-02-28T08:22:35Z</dcterms:created>
  <dcterms:modified xsi:type="dcterms:W3CDTF">2025-11-24T13:06:22Z</dcterms:modified>
</cp:coreProperties>
</file>