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 bookmarkIdSeed="2">
  <p:sldMasterIdLst>
    <p:sldMasterId id="2147483650" r:id="rId1"/>
    <p:sldMasterId id="2147483731" r:id="rId2"/>
  </p:sldMasterIdLst>
  <p:notesMasterIdLst>
    <p:notesMasterId r:id="rId20"/>
  </p:notesMasterIdLst>
  <p:handoutMasterIdLst>
    <p:handoutMasterId r:id="rId21"/>
  </p:handoutMasterIdLst>
  <p:sldIdLst>
    <p:sldId id="256" r:id="rId3"/>
    <p:sldId id="377" r:id="rId4"/>
    <p:sldId id="362" r:id="rId5"/>
    <p:sldId id="373" r:id="rId6"/>
    <p:sldId id="363" r:id="rId7"/>
    <p:sldId id="364" r:id="rId8"/>
    <p:sldId id="367" r:id="rId9"/>
    <p:sldId id="322" r:id="rId10"/>
    <p:sldId id="365" r:id="rId11"/>
    <p:sldId id="368" r:id="rId12"/>
    <p:sldId id="369" r:id="rId13"/>
    <p:sldId id="371" r:id="rId14"/>
    <p:sldId id="370" r:id="rId15"/>
    <p:sldId id="372" r:id="rId16"/>
    <p:sldId id="374" r:id="rId17"/>
    <p:sldId id="376" r:id="rId18"/>
    <p:sldId id="326" r:id="rId19"/>
  </p:sldIdLst>
  <p:sldSz cx="9144000" cy="6858000" type="screen4x3"/>
  <p:notesSz cx="6794500" cy="9925050"/>
  <p:embeddedFontLst>
    <p:embeddedFont>
      <p:font typeface="Republika" panose="02000506040000020004" pitchFamily="2" charset="-18"/>
      <p:regular r:id="rId22"/>
      <p:bold r:id="rId23"/>
    </p:embeddedFont>
  </p:embeddedFont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33" userDrawn="1">
          <p15:clr>
            <a:srgbClr val="A4A3A4"/>
          </p15:clr>
        </p15:guide>
        <p15:guide id="3" orient="horz" pos="3126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FFFF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Srednji slo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Srednji slog 1 – poudarek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87" autoAdjust="0"/>
    <p:restoredTop sz="94259" autoAdjust="0"/>
  </p:normalViewPr>
  <p:slideViewPr>
    <p:cSldViewPr snapToGrid="0" snapToObjects="1">
      <p:cViewPr varScale="1">
        <p:scale>
          <a:sx n="107" d="100"/>
          <a:sy n="107" d="100"/>
        </p:scale>
        <p:origin x="1602" y="102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12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9" d="100"/>
          <a:sy n="59" d="100"/>
        </p:scale>
        <p:origin x="-2702" y="-86"/>
      </p:cViewPr>
      <p:guideLst>
        <p:guide orient="horz" pos="3129"/>
        <p:guide pos="2133"/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2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1.fntdata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4F8AC4-E7ED-4231-B730-9A810A8B9B2D}" type="doc">
      <dgm:prSet loTypeId="urn:microsoft.com/office/officeart/2005/8/layout/vProcess5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15F5E3-631A-4E07-B4C7-EF04C8289481}">
      <dgm:prSet custT="1"/>
      <dgm:spPr/>
      <dgm:t>
        <a:bodyPr/>
        <a:lstStyle/>
        <a:p>
          <a:r>
            <a:rPr lang="sl-SI" sz="1800" dirty="0"/>
            <a:t> </a:t>
          </a:r>
          <a:r>
            <a:rPr lang="sl-SI" sz="2400" dirty="0"/>
            <a:t>CILJ: Priprava letnega  poročila o nadzoru in rev. mnenja za 4. obračunsko leto</a:t>
          </a:r>
          <a:endParaRPr lang="en-US" sz="2400" dirty="0"/>
        </a:p>
      </dgm:t>
    </dgm:pt>
    <dgm:pt modelId="{AFA5D6BB-9FCF-43B3-AFF9-378873FBAA40}" type="parTrans" cxnId="{14FFA1EA-6C2C-4404-97C3-814802D59BD7}">
      <dgm:prSet/>
      <dgm:spPr/>
      <dgm:t>
        <a:bodyPr/>
        <a:lstStyle/>
        <a:p>
          <a:endParaRPr lang="en-US"/>
        </a:p>
      </dgm:t>
    </dgm:pt>
    <dgm:pt modelId="{ABDC035C-DB6D-4774-868F-7FA24C80168A}" type="sibTrans" cxnId="{14FFA1EA-6C2C-4404-97C3-814802D59BD7}">
      <dgm:prSet/>
      <dgm:spPr>
        <a:solidFill>
          <a:srgbClr val="002060">
            <a:alpha val="90000"/>
          </a:srgbClr>
        </a:solidFill>
      </dgm:spPr>
      <dgm:t>
        <a:bodyPr/>
        <a:lstStyle/>
        <a:p>
          <a:endParaRPr lang="en-US"/>
        </a:p>
      </dgm:t>
    </dgm:pt>
    <dgm:pt modelId="{FFEF9828-015B-4DC7-89F9-AA5B0401F00B}">
      <dgm:prSet/>
      <dgm:spPr/>
      <dgm:t>
        <a:bodyPr/>
        <a:lstStyle/>
        <a:p>
          <a:r>
            <a:rPr lang="sl-SI" dirty="0"/>
            <a:t>Izvedene revizijske aktivnosti v 2024 in 2025</a:t>
          </a:r>
          <a:endParaRPr lang="en-US" dirty="0"/>
        </a:p>
      </dgm:t>
    </dgm:pt>
    <dgm:pt modelId="{82E66C68-2CB2-427D-B8F7-08B40FFF2356}" type="parTrans" cxnId="{1FB9219E-05B4-4BFA-A12E-14B6AF612B04}">
      <dgm:prSet/>
      <dgm:spPr/>
      <dgm:t>
        <a:bodyPr/>
        <a:lstStyle/>
        <a:p>
          <a:endParaRPr lang="en-US"/>
        </a:p>
      </dgm:t>
    </dgm:pt>
    <dgm:pt modelId="{288BB87A-313D-4C9C-A496-4F33202296EF}" type="sibTrans" cxnId="{1FB9219E-05B4-4BFA-A12E-14B6AF612B04}">
      <dgm:prSet/>
      <dgm:spPr>
        <a:solidFill>
          <a:srgbClr val="FF0000">
            <a:alpha val="90000"/>
          </a:srgbClr>
        </a:solidFill>
      </dgm:spPr>
      <dgm:t>
        <a:bodyPr/>
        <a:lstStyle/>
        <a:p>
          <a:endParaRPr lang="en-US"/>
        </a:p>
      </dgm:t>
    </dgm:pt>
    <dgm:pt modelId="{96FFE721-512B-4C04-B5C1-DD96E6E309CC}">
      <dgm:prSet/>
      <dgm:spPr/>
      <dgm:t>
        <a:bodyPr/>
        <a:lstStyle/>
        <a:p>
          <a:r>
            <a:rPr lang="sl-SI" noProof="0" dirty="0"/>
            <a:t>Revizije operacij: izbira vzorca, ugotovitve in priporočila</a:t>
          </a:r>
        </a:p>
      </dgm:t>
    </dgm:pt>
    <dgm:pt modelId="{A2A6974F-EDF4-49E6-BACA-A4C76D9448CB}" type="parTrans" cxnId="{E6675286-ADEE-4F92-81CC-F08FFECA88EE}">
      <dgm:prSet/>
      <dgm:spPr/>
      <dgm:t>
        <a:bodyPr/>
        <a:lstStyle/>
        <a:p>
          <a:endParaRPr lang="en-US"/>
        </a:p>
      </dgm:t>
    </dgm:pt>
    <dgm:pt modelId="{4CA6071C-3B6D-438F-AFD7-63447A90A663}" type="sibTrans" cxnId="{E6675286-ADEE-4F92-81CC-F08FFECA88EE}">
      <dgm:prSet/>
      <dgm:spPr>
        <a:solidFill>
          <a:srgbClr val="FF0000">
            <a:alpha val="90000"/>
          </a:srgbClr>
        </a:solidFill>
      </dgm:spPr>
      <dgm:t>
        <a:bodyPr/>
        <a:lstStyle/>
        <a:p>
          <a:endParaRPr lang="en-US" dirty="0">
            <a:solidFill>
              <a:srgbClr val="0070C0"/>
            </a:solidFill>
          </a:endParaRPr>
        </a:p>
      </dgm:t>
    </dgm:pt>
    <dgm:pt modelId="{FEBBD143-E4CA-4A50-932E-F42B8451F486}">
      <dgm:prSet/>
      <dgm:spPr/>
      <dgm:t>
        <a:bodyPr/>
        <a:lstStyle/>
        <a:p>
          <a:r>
            <a:rPr lang="sl-SI" dirty="0"/>
            <a:t>Revizije sistema: </a:t>
          </a:r>
          <a:r>
            <a:rPr lang="sl-SI" dirty="0" err="1"/>
            <a:t>revidiranci</a:t>
          </a:r>
          <a:r>
            <a:rPr lang="sl-SI" dirty="0"/>
            <a:t>, ugotovitve in priporočila, ocena sistema </a:t>
          </a:r>
          <a:r>
            <a:rPr lang="sl-SI" dirty="0" err="1"/>
            <a:t>oz</a:t>
          </a:r>
          <a:r>
            <a:rPr lang="sl-SI" dirty="0"/>
            <a:t> dela sistema </a:t>
          </a:r>
          <a:endParaRPr lang="en-US" dirty="0"/>
        </a:p>
      </dgm:t>
    </dgm:pt>
    <dgm:pt modelId="{FB573243-F3B1-4521-AE6B-A2184DC71550}" type="parTrans" cxnId="{5963907D-21D5-448F-B9B9-B9126294A337}">
      <dgm:prSet/>
      <dgm:spPr/>
      <dgm:t>
        <a:bodyPr/>
        <a:lstStyle/>
        <a:p>
          <a:endParaRPr lang="en-GB"/>
        </a:p>
      </dgm:t>
    </dgm:pt>
    <dgm:pt modelId="{777838AC-461F-40EF-AB99-80AC9C64B06F}" type="sibTrans" cxnId="{5963907D-21D5-448F-B9B9-B9126294A337}">
      <dgm:prSet/>
      <dgm:spPr/>
      <dgm:t>
        <a:bodyPr/>
        <a:lstStyle/>
        <a:p>
          <a:endParaRPr lang="en-GB"/>
        </a:p>
      </dgm:t>
    </dgm:pt>
    <dgm:pt modelId="{67DA2815-65DE-4305-B05C-100FF2A53E3B}" type="pres">
      <dgm:prSet presAssocID="{BA4F8AC4-E7ED-4231-B730-9A810A8B9B2D}" presName="outerComposite" presStyleCnt="0">
        <dgm:presLayoutVars>
          <dgm:chMax val="5"/>
          <dgm:dir/>
          <dgm:resizeHandles val="exact"/>
        </dgm:presLayoutVars>
      </dgm:prSet>
      <dgm:spPr/>
    </dgm:pt>
    <dgm:pt modelId="{50B8772B-001B-4E51-92E8-FA9D4FC547A5}" type="pres">
      <dgm:prSet presAssocID="{BA4F8AC4-E7ED-4231-B730-9A810A8B9B2D}" presName="dummyMaxCanvas" presStyleCnt="0">
        <dgm:presLayoutVars/>
      </dgm:prSet>
      <dgm:spPr/>
    </dgm:pt>
    <dgm:pt modelId="{9D9ED32C-24A6-4DC0-9FE5-CF972B566B44}" type="pres">
      <dgm:prSet presAssocID="{BA4F8AC4-E7ED-4231-B730-9A810A8B9B2D}" presName="FourNodes_1" presStyleLbl="node1" presStyleIdx="0" presStyleCnt="4">
        <dgm:presLayoutVars>
          <dgm:bulletEnabled val="1"/>
        </dgm:presLayoutVars>
      </dgm:prSet>
      <dgm:spPr/>
    </dgm:pt>
    <dgm:pt modelId="{10D22ED2-76DB-47A6-8970-26506CAA68F7}" type="pres">
      <dgm:prSet presAssocID="{BA4F8AC4-E7ED-4231-B730-9A810A8B9B2D}" presName="FourNodes_2" presStyleLbl="node1" presStyleIdx="1" presStyleCnt="4" custLinFactNeighborX="-4747" custLinFactNeighborY="-8543">
        <dgm:presLayoutVars>
          <dgm:bulletEnabled val="1"/>
        </dgm:presLayoutVars>
      </dgm:prSet>
      <dgm:spPr/>
    </dgm:pt>
    <dgm:pt modelId="{A80C40B5-E962-4FC1-8AF8-99E58840777B}" type="pres">
      <dgm:prSet presAssocID="{BA4F8AC4-E7ED-4231-B730-9A810A8B9B2D}" presName="FourNodes_3" presStyleLbl="node1" presStyleIdx="2" presStyleCnt="4" custLinFactNeighborX="-5491" custLinFactNeighborY="-9611">
        <dgm:presLayoutVars>
          <dgm:bulletEnabled val="1"/>
        </dgm:presLayoutVars>
      </dgm:prSet>
      <dgm:spPr/>
    </dgm:pt>
    <dgm:pt modelId="{52352398-D60C-4BC2-93B5-CF4126F44599}" type="pres">
      <dgm:prSet presAssocID="{BA4F8AC4-E7ED-4231-B730-9A810A8B9B2D}" presName="FourNodes_4" presStyleLbl="node1" presStyleIdx="3" presStyleCnt="4" custLinFactNeighborX="-14373" custLinFactNeighborY="-18153">
        <dgm:presLayoutVars>
          <dgm:bulletEnabled val="1"/>
        </dgm:presLayoutVars>
      </dgm:prSet>
      <dgm:spPr/>
    </dgm:pt>
    <dgm:pt modelId="{EFA79539-1F2B-4C71-8C3F-DF3DFAF09ADE}" type="pres">
      <dgm:prSet presAssocID="{BA4F8AC4-E7ED-4231-B730-9A810A8B9B2D}" presName="FourConn_1-2" presStyleLbl="fgAccFollowNode1" presStyleIdx="0" presStyleCnt="3" custLinFactX="-200000" custLinFactNeighborX="-210706" custLinFactNeighborY="-4928">
        <dgm:presLayoutVars>
          <dgm:bulletEnabled val="1"/>
        </dgm:presLayoutVars>
      </dgm:prSet>
      <dgm:spPr/>
    </dgm:pt>
    <dgm:pt modelId="{AF6ABC7D-0145-484C-8548-5BC0B387F33B}" type="pres">
      <dgm:prSet presAssocID="{BA4F8AC4-E7ED-4231-B730-9A810A8B9B2D}" presName="FourConn_2-3" presStyleLbl="fgAccFollowNode1" presStyleIdx="1" presStyleCnt="3">
        <dgm:presLayoutVars>
          <dgm:bulletEnabled val="1"/>
        </dgm:presLayoutVars>
      </dgm:prSet>
      <dgm:spPr/>
    </dgm:pt>
    <dgm:pt modelId="{3C8FE0E3-0B14-4AAD-B2CC-6013E3679A3E}" type="pres">
      <dgm:prSet presAssocID="{BA4F8AC4-E7ED-4231-B730-9A810A8B9B2D}" presName="FourConn_3-4" presStyleLbl="fgAccFollowNode1" presStyleIdx="2" presStyleCnt="3" custLinFactX="-500000" custLinFactNeighborX="-569478" custLinFactNeighborY="-11500">
        <dgm:presLayoutVars>
          <dgm:bulletEnabled val="1"/>
        </dgm:presLayoutVars>
      </dgm:prSet>
      <dgm:spPr>
        <a:prstGeom prst="mathPlus">
          <a:avLst/>
        </a:prstGeom>
      </dgm:spPr>
    </dgm:pt>
    <dgm:pt modelId="{90D811C4-0EA9-44AB-AC95-2EAFAFC54937}" type="pres">
      <dgm:prSet presAssocID="{BA4F8AC4-E7ED-4231-B730-9A810A8B9B2D}" presName="FourNodes_1_text" presStyleLbl="node1" presStyleIdx="3" presStyleCnt="4">
        <dgm:presLayoutVars>
          <dgm:bulletEnabled val="1"/>
        </dgm:presLayoutVars>
      </dgm:prSet>
      <dgm:spPr/>
    </dgm:pt>
    <dgm:pt modelId="{CFD25600-0138-445C-9815-CA55354475C7}" type="pres">
      <dgm:prSet presAssocID="{BA4F8AC4-E7ED-4231-B730-9A810A8B9B2D}" presName="FourNodes_2_text" presStyleLbl="node1" presStyleIdx="3" presStyleCnt="4">
        <dgm:presLayoutVars>
          <dgm:bulletEnabled val="1"/>
        </dgm:presLayoutVars>
      </dgm:prSet>
      <dgm:spPr/>
    </dgm:pt>
    <dgm:pt modelId="{85040EBB-DB1F-4403-A628-FB8F65EBEDF4}" type="pres">
      <dgm:prSet presAssocID="{BA4F8AC4-E7ED-4231-B730-9A810A8B9B2D}" presName="FourNodes_3_text" presStyleLbl="node1" presStyleIdx="3" presStyleCnt="4">
        <dgm:presLayoutVars>
          <dgm:bulletEnabled val="1"/>
        </dgm:presLayoutVars>
      </dgm:prSet>
      <dgm:spPr/>
    </dgm:pt>
    <dgm:pt modelId="{A1FCE8CB-CD9F-4E15-887F-F0F500C2F464}" type="pres">
      <dgm:prSet presAssocID="{BA4F8AC4-E7ED-4231-B730-9A810A8B9B2D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A2F39134-D30F-46AD-BEC2-25905AF3DC1C}" type="presOf" srcId="{FEBBD143-E4CA-4A50-932E-F42B8451F486}" destId="{52352398-D60C-4BC2-93B5-CF4126F44599}" srcOrd="0" destOrd="0" presId="urn:microsoft.com/office/officeart/2005/8/layout/vProcess5"/>
    <dgm:cxn modelId="{FE17B45E-3927-4CDF-B5DB-820BB6D52DB1}" type="presOf" srcId="{5515F5E3-631A-4E07-B4C7-EF04C8289481}" destId="{9D9ED32C-24A6-4DC0-9FE5-CF972B566B44}" srcOrd="0" destOrd="0" presId="urn:microsoft.com/office/officeart/2005/8/layout/vProcess5"/>
    <dgm:cxn modelId="{AFE0F271-E040-40E8-9253-8A026E623880}" type="presOf" srcId="{ABDC035C-DB6D-4774-868F-7FA24C80168A}" destId="{EFA79539-1F2B-4C71-8C3F-DF3DFAF09ADE}" srcOrd="0" destOrd="0" presId="urn:microsoft.com/office/officeart/2005/8/layout/vProcess5"/>
    <dgm:cxn modelId="{68442672-3F8D-4388-9574-AA119BC0F36D}" type="presOf" srcId="{288BB87A-313D-4C9C-A496-4F33202296EF}" destId="{AF6ABC7D-0145-484C-8548-5BC0B387F33B}" srcOrd="0" destOrd="0" presId="urn:microsoft.com/office/officeart/2005/8/layout/vProcess5"/>
    <dgm:cxn modelId="{5963907D-21D5-448F-B9B9-B9126294A337}" srcId="{BA4F8AC4-E7ED-4231-B730-9A810A8B9B2D}" destId="{FEBBD143-E4CA-4A50-932E-F42B8451F486}" srcOrd="3" destOrd="0" parTransId="{FB573243-F3B1-4521-AE6B-A2184DC71550}" sibTransId="{777838AC-461F-40EF-AB99-80AC9C64B06F}"/>
    <dgm:cxn modelId="{E6675286-ADEE-4F92-81CC-F08FFECA88EE}" srcId="{BA4F8AC4-E7ED-4231-B730-9A810A8B9B2D}" destId="{96FFE721-512B-4C04-B5C1-DD96E6E309CC}" srcOrd="2" destOrd="0" parTransId="{A2A6974F-EDF4-49E6-BACA-A4C76D9448CB}" sibTransId="{4CA6071C-3B6D-438F-AFD7-63447A90A663}"/>
    <dgm:cxn modelId="{1FB9219E-05B4-4BFA-A12E-14B6AF612B04}" srcId="{BA4F8AC4-E7ED-4231-B730-9A810A8B9B2D}" destId="{FFEF9828-015B-4DC7-89F9-AA5B0401F00B}" srcOrd="1" destOrd="0" parTransId="{82E66C68-2CB2-427D-B8F7-08B40FFF2356}" sibTransId="{288BB87A-313D-4C9C-A496-4F33202296EF}"/>
    <dgm:cxn modelId="{234427AF-1980-4DB2-BB65-F87B8DBA241E}" type="presOf" srcId="{FFEF9828-015B-4DC7-89F9-AA5B0401F00B}" destId="{CFD25600-0138-445C-9815-CA55354475C7}" srcOrd="1" destOrd="0" presId="urn:microsoft.com/office/officeart/2005/8/layout/vProcess5"/>
    <dgm:cxn modelId="{910D43C7-1A5F-4526-90B9-79CE2F97CF56}" type="presOf" srcId="{FFEF9828-015B-4DC7-89F9-AA5B0401F00B}" destId="{10D22ED2-76DB-47A6-8970-26506CAA68F7}" srcOrd="0" destOrd="0" presId="urn:microsoft.com/office/officeart/2005/8/layout/vProcess5"/>
    <dgm:cxn modelId="{3BF217CE-3EC2-4A56-B8DA-9D41835EACEC}" type="presOf" srcId="{96FFE721-512B-4C04-B5C1-DD96E6E309CC}" destId="{A80C40B5-E962-4FC1-8AF8-99E58840777B}" srcOrd="0" destOrd="0" presId="urn:microsoft.com/office/officeart/2005/8/layout/vProcess5"/>
    <dgm:cxn modelId="{38CF91D1-5703-405F-B8D2-F3A937F2F9D4}" type="presOf" srcId="{4CA6071C-3B6D-438F-AFD7-63447A90A663}" destId="{3C8FE0E3-0B14-4AAD-B2CC-6013E3679A3E}" srcOrd="0" destOrd="0" presId="urn:microsoft.com/office/officeart/2005/8/layout/vProcess5"/>
    <dgm:cxn modelId="{9367AAD2-31BE-49EB-86C7-F2AA8BFA0CC6}" type="presOf" srcId="{96FFE721-512B-4C04-B5C1-DD96E6E309CC}" destId="{85040EBB-DB1F-4403-A628-FB8F65EBEDF4}" srcOrd="1" destOrd="0" presId="urn:microsoft.com/office/officeart/2005/8/layout/vProcess5"/>
    <dgm:cxn modelId="{FFE4A4E3-FBB5-4EF1-9FC4-46715CA66DE2}" type="presOf" srcId="{5515F5E3-631A-4E07-B4C7-EF04C8289481}" destId="{90D811C4-0EA9-44AB-AC95-2EAFAFC54937}" srcOrd="1" destOrd="0" presId="urn:microsoft.com/office/officeart/2005/8/layout/vProcess5"/>
    <dgm:cxn modelId="{0086D1E8-B880-46D8-A99E-61EF2CF1446D}" type="presOf" srcId="{FEBBD143-E4CA-4A50-932E-F42B8451F486}" destId="{A1FCE8CB-CD9F-4E15-887F-F0F500C2F464}" srcOrd="1" destOrd="0" presId="urn:microsoft.com/office/officeart/2005/8/layout/vProcess5"/>
    <dgm:cxn modelId="{14FFA1EA-6C2C-4404-97C3-814802D59BD7}" srcId="{BA4F8AC4-E7ED-4231-B730-9A810A8B9B2D}" destId="{5515F5E3-631A-4E07-B4C7-EF04C8289481}" srcOrd="0" destOrd="0" parTransId="{AFA5D6BB-9FCF-43B3-AFF9-378873FBAA40}" sibTransId="{ABDC035C-DB6D-4774-868F-7FA24C80168A}"/>
    <dgm:cxn modelId="{75C901F4-1F77-4362-B468-BFC5031E159C}" type="presOf" srcId="{BA4F8AC4-E7ED-4231-B730-9A810A8B9B2D}" destId="{67DA2815-65DE-4305-B05C-100FF2A53E3B}" srcOrd="0" destOrd="0" presId="urn:microsoft.com/office/officeart/2005/8/layout/vProcess5"/>
    <dgm:cxn modelId="{76DED16E-63B4-4E18-8F5F-FF7557945C1C}" type="presParOf" srcId="{67DA2815-65DE-4305-B05C-100FF2A53E3B}" destId="{50B8772B-001B-4E51-92E8-FA9D4FC547A5}" srcOrd="0" destOrd="0" presId="urn:microsoft.com/office/officeart/2005/8/layout/vProcess5"/>
    <dgm:cxn modelId="{33BA557E-28CA-454F-87A8-B841F26D9E20}" type="presParOf" srcId="{67DA2815-65DE-4305-B05C-100FF2A53E3B}" destId="{9D9ED32C-24A6-4DC0-9FE5-CF972B566B44}" srcOrd="1" destOrd="0" presId="urn:microsoft.com/office/officeart/2005/8/layout/vProcess5"/>
    <dgm:cxn modelId="{F5051201-7EF2-4BA3-A15E-408AB2860F15}" type="presParOf" srcId="{67DA2815-65DE-4305-B05C-100FF2A53E3B}" destId="{10D22ED2-76DB-47A6-8970-26506CAA68F7}" srcOrd="2" destOrd="0" presId="urn:microsoft.com/office/officeart/2005/8/layout/vProcess5"/>
    <dgm:cxn modelId="{85BD56D3-C332-4C54-8CC8-A4954C8F617D}" type="presParOf" srcId="{67DA2815-65DE-4305-B05C-100FF2A53E3B}" destId="{A80C40B5-E962-4FC1-8AF8-99E58840777B}" srcOrd="3" destOrd="0" presId="urn:microsoft.com/office/officeart/2005/8/layout/vProcess5"/>
    <dgm:cxn modelId="{5A2CD742-6710-4987-BA80-2FB53E9E02AA}" type="presParOf" srcId="{67DA2815-65DE-4305-B05C-100FF2A53E3B}" destId="{52352398-D60C-4BC2-93B5-CF4126F44599}" srcOrd="4" destOrd="0" presId="urn:microsoft.com/office/officeart/2005/8/layout/vProcess5"/>
    <dgm:cxn modelId="{A579635F-DD3C-497D-B0C5-C02A7F2F81A0}" type="presParOf" srcId="{67DA2815-65DE-4305-B05C-100FF2A53E3B}" destId="{EFA79539-1F2B-4C71-8C3F-DF3DFAF09ADE}" srcOrd="5" destOrd="0" presId="urn:microsoft.com/office/officeart/2005/8/layout/vProcess5"/>
    <dgm:cxn modelId="{4272F608-9C44-4141-B2CF-698A3E71005C}" type="presParOf" srcId="{67DA2815-65DE-4305-B05C-100FF2A53E3B}" destId="{AF6ABC7D-0145-484C-8548-5BC0B387F33B}" srcOrd="6" destOrd="0" presId="urn:microsoft.com/office/officeart/2005/8/layout/vProcess5"/>
    <dgm:cxn modelId="{0BF9C272-A5C5-4B24-BAEA-FCD85FA34E9B}" type="presParOf" srcId="{67DA2815-65DE-4305-B05C-100FF2A53E3B}" destId="{3C8FE0E3-0B14-4AAD-B2CC-6013E3679A3E}" srcOrd="7" destOrd="0" presId="urn:microsoft.com/office/officeart/2005/8/layout/vProcess5"/>
    <dgm:cxn modelId="{41B67F6C-D4C3-415B-827F-7FCCD4E6367D}" type="presParOf" srcId="{67DA2815-65DE-4305-B05C-100FF2A53E3B}" destId="{90D811C4-0EA9-44AB-AC95-2EAFAFC54937}" srcOrd="8" destOrd="0" presId="urn:microsoft.com/office/officeart/2005/8/layout/vProcess5"/>
    <dgm:cxn modelId="{B2B39732-A152-4F5A-9560-43A363ED305F}" type="presParOf" srcId="{67DA2815-65DE-4305-B05C-100FF2A53E3B}" destId="{CFD25600-0138-445C-9815-CA55354475C7}" srcOrd="9" destOrd="0" presId="urn:microsoft.com/office/officeart/2005/8/layout/vProcess5"/>
    <dgm:cxn modelId="{E832049F-F85A-4C48-AFAF-5D5A330922F3}" type="presParOf" srcId="{67DA2815-65DE-4305-B05C-100FF2A53E3B}" destId="{85040EBB-DB1F-4403-A628-FB8F65EBEDF4}" srcOrd="10" destOrd="0" presId="urn:microsoft.com/office/officeart/2005/8/layout/vProcess5"/>
    <dgm:cxn modelId="{8B8BB8E5-8597-4D18-8CE0-BF2F69797753}" type="presParOf" srcId="{67DA2815-65DE-4305-B05C-100FF2A53E3B}" destId="{A1FCE8CB-CD9F-4E15-887F-F0F500C2F464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850F5B-4DF3-4B09-A188-247CA2524FB5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92B6294-CA29-47C3-9D25-87A16F75D0E8}">
      <dgm:prSet/>
      <dgm:spPr/>
      <dgm:t>
        <a:bodyPr/>
        <a:lstStyle/>
        <a:p>
          <a:r>
            <a:rPr lang="sl-SI" dirty="0">
              <a:solidFill>
                <a:schemeClr val="lt1"/>
              </a:solidFill>
              <a:latin typeface="+mn-lt"/>
              <a:ea typeface="+mn-ea"/>
              <a:cs typeface="+mn-cs"/>
            </a:rPr>
            <a:t>Priprava revizijske strategije</a:t>
          </a:r>
          <a:endParaRPr lang="en-US" dirty="0"/>
        </a:p>
      </dgm:t>
    </dgm:pt>
    <dgm:pt modelId="{721F8C79-823E-4394-9249-2A81C3977147}" type="parTrans" cxnId="{EB8F7E62-F804-4313-88DF-CF8546EDEE7E}">
      <dgm:prSet/>
      <dgm:spPr/>
      <dgm:t>
        <a:bodyPr/>
        <a:lstStyle/>
        <a:p>
          <a:endParaRPr lang="en-GB"/>
        </a:p>
      </dgm:t>
    </dgm:pt>
    <dgm:pt modelId="{0937B5A8-FF49-4EEE-953A-FEE5497FE653}" type="sibTrans" cxnId="{EB8F7E62-F804-4313-88DF-CF8546EDEE7E}">
      <dgm:prSet/>
      <dgm:spPr/>
      <dgm:t>
        <a:bodyPr/>
        <a:lstStyle/>
        <a:p>
          <a:endParaRPr lang="en-GB"/>
        </a:p>
      </dgm:t>
    </dgm:pt>
    <dgm:pt modelId="{1B6CDDCF-5E53-4711-8EDE-8341CC5D2901}">
      <dgm:prSet/>
      <dgm:spPr/>
      <dgm:t>
        <a:bodyPr/>
        <a:lstStyle/>
        <a:p>
          <a:r>
            <a:rPr lang="sl-SI" noProof="0" dirty="0">
              <a:solidFill>
                <a:schemeClr val="lt1"/>
              </a:solidFill>
              <a:latin typeface="+mn-lt"/>
              <a:ea typeface="+mn-ea"/>
              <a:cs typeface="+mn-cs"/>
            </a:rPr>
            <a:t>Priprava Analize PT v okviru PEKP v 2021-27 z vidika</a:t>
          </a:r>
        </a:p>
        <a:p>
          <a:r>
            <a:rPr lang="sl-SI" noProof="0" dirty="0">
              <a:solidFill>
                <a:schemeClr val="lt1"/>
              </a:solidFill>
              <a:latin typeface="+mn-lt"/>
              <a:ea typeface="+mn-ea"/>
              <a:cs typeface="+mn-cs"/>
            </a:rPr>
            <a:t>člena 78(1) Uredbe (EU) 2021/1060</a:t>
          </a:r>
          <a:endParaRPr lang="sl-SI" noProof="0" dirty="0"/>
        </a:p>
      </dgm:t>
    </dgm:pt>
    <dgm:pt modelId="{084122A0-A212-411E-BC05-70EDBA89D1DC}" type="parTrans" cxnId="{7D72D977-2DA7-4790-9451-57B09E5D019A}">
      <dgm:prSet/>
      <dgm:spPr/>
      <dgm:t>
        <a:bodyPr/>
        <a:lstStyle/>
        <a:p>
          <a:endParaRPr lang="en-GB"/>
        </a:p>
      </dgm:t>
    </dgm:pt>
    <dgm:pt modelId="{58B833F6-A2F0-40DA-84B9-F1807E10552A}" type="sibTrans" cxnId="{7D72D977-2DA7-4790-9451-57B09E5D019A}">
      <dgm:prSet/>
      <dgm:spPr/>
      <dgm:t>
        <a:bodyPr/>
        <a:lstStyle/>
        <a:p>
          <a:endParaRPr lang="en-GB"/>
        </a:p>
      </dgm:t>
    </dgm:pt>
    <dgm:pt modelId="{44215158-0438-4F82-82CD-15C3C60957F9}">
      <dgm:prSet/>
      <dgm:spPr/>
      <dgm:t>
        <a:bodyPr/>
        <a:lstStyle/>
        <a:p>
          <a:r>
            <a:rPr lang="sl-SI" noProof="0" dirty="0"/>
            <a:t>Izvedba revizij sistema 3 PT : MKRR, MDP, MSP</a:t>
          </a:r>
        </a:p>
      </dgm:t>
    </dgm:pt>
    <dgm:pt modelId="{90B6DDF1-2D26-4168-B5BD-CBF1176D87DC}" type="parTrans" cxnId="{E326B244-80C5-4B90-A599-597E15905755}">
      <dgm:prSet/>
      <dgm:spPr/>
      <dgm:t>
        <a:bodyPr/>
        <a:lstStyle/>
        <a:p>
          <a:endParaRPr lang="en-GB"/>
        </a:p>
      </dgm:t>
    </dgm:pt>
    <dgm:pt modelId="{2D5CDEE2-F355-46CA-977C-09A3430E0715}" type="sibTrans" cxnId="{E326B244-80C5-4B90-A599-597E15905755}">
      <dgm:prSet/>
      <dgm:spPr/>
      <dgm:t>
        <a:bodyPr/>
        <a:lstStyle/>
        <a:p>
          <a:endParaRPr lang="en-GB"/>
        </a:p>
      </dgm:t>
    </dgm:pt>
    <dgm:pt modelId="{EFCA0C65-267D-4B2A-8A93-680DB84DF769}" type="pres">
      <dgm:prSet presAssocID="{E5850F5B-4DF3-4B09-A188-247CA2524FB5}" presName="rootnode" presStyleCnt="0">
        <dgm:presLayoutVars>
          <dgm:chMax/>
          <dgm:chPref/>
          <dgm:dir/>
          <dgm:animLvl val="lvl"/>
        </dgm:presLayoutVars>
      </dgm:prSet>
      <dgm:spPr/>
    </dgm:pt>
    <dgm:pt modelId="{8AA34919-458F-42D6-9C14-EBFB863D50B6}" type="pres">
      <dgm:prSet presAssocID="{492B6294-CA29-47C3-9D25-87A16F75D0E8}" presName="composite" presStyleCnt="0"/>
      <dgm:spPr/>
    </dgm:pt>
    <dgm:pt modelId="{D26895AC-7E9D-48C4-BCEC-58ECE97F3A8B}" type="pres">
      <dgm:prSet presAssocID="{492B6294-CA29-47C3-9D25-87A16F75D0E8}" presName="bentUpArrow1" presStyleLbl="alignImgPlace1" presStyleIdx="0" presStyleCnt="2" custLinFactNeighborX="-50310" custLinFactNeighborY="10001"/>
      <dgm:spPr/>
    </dgm:pt>
    <dgm:pt modelId="{0A9A2C0D-3182-49AF-B615-417A731B543E}" type="pres">
      <dgm:prSet presAssocID="{492B6294-CA29-47C3-9D25-87A16F75D0E8}" presName="ParentText" presStyleLbl="node1" presStyleIdx="0" presStyleCnt="3" custScaleX="176580">
        <dgm:presLayoutVars>
          <dgm:chMax val="1"/>
          <dgm:chPref val="1"/>
          <dgm:bulletEnabled val="1"/>
        </dgm:presLayoutVars>
      </dgm:prSet>
      <dgm:spPr/>
    </dgm:pt>
    <dgm:pt modelId="{30F06976-8593-4E78-A93C-352DBE294E95}" type="pres">
      <dgm:prSet presAssocID="{492B6294-CA29-47C3-9D25-87A16F75D0E8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16EE1AA6-2B5E-4940-A185-0573A2B00090}" type="pres">
      <dgm:prSet presAssocID="{0937B5A8-FF49-4EEE-953A-FEE5497FE653}" presName="sibTrans" presStyleCnt="0"/>
      <dgm:spPr/>
    </dgm:pt>
    <dgm:pt modelId="{7E9BB70B-02DC-4379-ABE3-BCCC18E61416}" type="pres">
      <dgm:prSet presAssocID="{1B6CDDCF-5E53-4711-8EDE-8341CC5D2901}" presName="composite" presStyleCnt="0"/>
      <dgm:spPr/>
    </dgm:pt>
    <dgm:pt modelId="{0E8BC73B-6690-4C97-8CC1-075AD4B54DFC}" type="pres">
      <dgm:prSet presAssocID="{1B6CDDCF-5E53-4711-8EDE-8341CC5D2901}" presName="bentUpArrow1" presStyleLbl="alignImgPlace1" presStyleIdx="1" presStyleCnt="2" custLinFactNeighborX="-70275" custLinFactNeighborY="8182"/>
      <dgm:spPr/>
    </dgm:pt>
    <dgm:pt modelId="{198BFD83-7BA2-4E53-BB4E-D7464FDB4426}" type="pres">
      <dgm:prSet presAssocID="{1B6CDDCF-5E53-4711-8EDE-8341CC5D2901}" presName="ParentText" presStyleLbl="node1" presStyleIdx="1" presStyleCnt="3" custScaleX="171903">
        <dgm:presLayoutVars>
          <dgm:chMax val="1"/>
          <dgm:chPref val="1"/>
          <dgm:bulletEnabled val="1"/>
        </dgm:presLayoutVars>
      </dgm:prSet>
      <dgm:spPr/>
    </dgm:pt>
    <dgm:pt modelId="{28976A64-4109-4D2A-887B-1821EB1BE74F}" type="pres">
      <dgm:prSet presAssocID="{1B6CDDCF-5E53-4711-8EDE-8341CC5D2901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D82C49DE-C38F-424A-A9BC-19987D910078}" type="pres">
      <dgm:prSet presAssocID="{58B833F6-A2F0-40DA-84B9-F1807E10552A}" presName="sibTrans" presStyleCnt="0"/>
      <dgm:spPr/>
    </dgm:pt>
    <dgm:pt modelId="{1AB9EFD2-B6DC-4536-B804-0FE9BDAD122C}" type="pres">
      <dgm:prSet presAssocID="{44215158-0438-4F82-82CD-15C3C60957F9}" presName="composite" presStyleCnt="0"/>
      <dgm:spPr/>
    </dgm:pt>
    <dgm:pt modelId="{D7AF6614-D9EB-4D73-A41E-0E5A52F0895B}" type="pres">
      <dgm:prSet presAssocID="{44215158-0438-4F82-82CD-15C3C60957F9}" presName="ParentText" presStyleLbl="node1" presStyleIdx="2" presStyleCnt="3" custScaleX="203381">
        <dgm:presLayoutVars>
          <dgm:chMax val="1"/>
          <dgm:chPref val="1"/>
          <dgm:bulletEnabled val="1"/>
        </dgm:presLayoutVars>
      </dgm:prSet>
      <dgm:spPr/>
    </dgm:pt>
  </dgm:ptLst>
  <dgm:cxnLst>
    <dgm:cxn modelId="{EB8F7E62-F804-4313-88DF-CF8546EDEE7E}" srcId="{E5850F5B-4DF3-4B09-A188-247CA2524FB5}" destId="{492B6294-CA29-47C3-9D25-87A16F75D0E8}" srcOrd="0" destOrd="0" parTransId="{721F8C79-823E-4394-9249-2A81C3977147}" sibTransId="{0937B5A8-FF49-4EEE-953A-FEE5497FE653}"/>
    <dgm:cxn modelId="{E326B244-80C5-4B90-A599-597E15905755}" srcId="{E5850F5B-4DF3-4B09-A188-247CA2524FB5}" destId="{44215158-0438-4F82-82CD-15C3C60957F9}" srcOrd="2" destOrd="0" parTransId="{90B6DDF1-2D26-4168-B5BD-CBF1176D87DC}" sibTransId="{2D5CDEE2-F355-46CA-977C-09A3430E0715}"/>
    <dgm:cxn modelId="{04F6A94D-115F-43BE-BD94-F1FBC06AA0B3}" type="presOf" srcId="{492B6294-CA29-47C3-9D25-87A16F75D0E8}" destId="{0A9A2C0D-3182-49AF-B615-417A731B543E}" srcOrd="0" destOrd="0" presId="urn:microsoft.com/office/officeart/2005/8/layout/StepDownProcess"/>
    <dgm:cxn modelId="{7D72D977-2DA7-4790-9451-57B09E5D019A}" srcId="{E5850F5B-4DF3-4B09-A188-247CA2524FB5}" destId="{1B6CDDCF-5E53-4711-8EDE-8341CC5D2901}" srcOrd="1" destOrd="0" parTransId="{084122A0-A212-411E-BC05-70EDBA89D1DC}" sibTransId="{58B833F6-A2F0-40DA-84B9-F1807E10552A}"/>
    <dgm:cxn modelId="{B0F73279-D117-4AFB-9FA9-96E5DC693030}" type="presOf" srcId="{1B6CDDCF-5E53-4711-8EDE-8341CC5D2901}" destId="{198BFD83-7BA2-4E53-BB4E-D7464FDB4426}" srcOrd="0" destOrd="0" presId="urn:microsoft.com/office/officeart/2005/8/layout/StepDownProcess"/>
    <dgm:cxn modelId="{4D09E97B-C37F-4BC2-B05D-06B7CC0572D1}" type="presOf" srcId="{E5850F5B-4DF3-4B09-A188-247CA2524FB5}" destId="{EFCA0C65-267D-4B2A-8A93-680DB84DF769}" srcOrd="0" destOrd="0" presId="urn:microsoft.com/office/officeart/2005/8/layout/StepDownProcess"/>
    <dgm:cxn modelId="{9222708E-D67D-4A1A-9A41-D540F662D28D}" type="presOf" srcId="{44215158-0438-4F82-82CD-15C3C60957F9}" destId="{D7AF6614-D9EB-4D73-A41E-0E5A52F0895B}" srcOrd="0" destOrd="0" presId="urn:microsoft.com/office/officeart/2005/8/layout/StepDownProcess"/>
    <dgm:cxn modelId="{8C1A6C12-1D7D-42EF-92EE-B6F072CD4251}" type="presParOf" srcId="{EFCA0C65-267D-4B2A-8A93-680DB84DF769}" destId="{8AA34919-458F-42D6-9C14-EBFB863D50B6}" srcOrd="0" destOrd="0" presId="urn:microsoft.com/office/officeart/2005/8/layout/StepDownProcess"/>
    <dgm:cxn modelId="{0CAD273E-AED7-4549-8E46-2F4622585C30}" type="presParOf" srcId="{8AA34919-458F-42D6-9C14-EBFB863D50B6}" destId="{D26895AC-7E9D-48C4-BCEC-58ECE97F3A8B}" srcOrd="0" destOrd="0" presId="urn:microsoft.com/office/officeart/2005/8/layout/StepDownProcess"/>
    <dgm:cxn modelId="{E33E9D16-F121-4430-923C-61AC8463CB07}" type="presParOf" srcId="{8AA34919-458F-42D6-9C14-EBFB863D50B6}" destId="{0A9A2C0D-3182-49AF-B615-417A731B543E}" srcOrd="1" destOrd="0" presId="urn:microsoft.com/office/officeart/2005/8/layout/StepDownProcess"/>
    <dgm:cxn modelId="{3BBA4E94-0D07-4CAF-8238-EBA1FB954D8B}" type="presParOf" srcId="{8AA34919-458F-42D6-9C14-EBFB863D50B6}" destId="{30F06976-8593-4E78-A93C-352DBE294E95}" srcOrd="2" destOrd="0" presId="urn:microsoft.com/office/officeart/2005/8/layout/StepDownProcess"/>
    <dgm:cxn modelId="{CA93705C-1694-48B7-91B8-284E6739948B}" type="presParOf" srcId="{EFCA0C65-267D-4B2A-8A93-680DB84DF769}" destId="{16EE1AA6-2B5E-4940-A185-0573A2B00090}" srcOrd="1" destOrd="0" presId="urn:microsoft.com/office/officeart/2005/8/layout/StepDownProcess"/>
    <dgm:cxn modelId="{76F0FB84-7E78-4C5F-B1AA-C616B3438AFB}" type="presParOf" srcId="{EFCA0C65-267D-4B2A-8A93-680DB84DF769}" destId="{7E9BB70B-02DC-4379-ABE3-BCCC18E61416}" srcOrd="2" destOrd="0" presId="urn:microsoft.com/office/officeart/2005/8/layout/StepDownProcess"/>
    <dgm:cxn modelId="{07AB3F8F-962E-43D3-A8C9-1FE6428FFBF1}" type="presParOf" srcId="{7E9BB70B-02DC-4379-ABE3-BCCC18E61416}" destId="{0E8BC73B-6690-4C97-8CC1-075AD4B54DFC}" srcOrd="0" destOrd="0" presId="urn:microsoft.com/office/officeart/2005/8/layout/StepDownProcess"/>
    <dgm:cxn modelId="{DECEE668-06EF-40C6-8DE6-0DCDF62AA05A}" type="presParOf" srcId="{7E9BB70B-02DC-4379-ABE3-BCCC18E61416}" destId="{198BFD83-7BA2-4E53-BB4E-D7464FDB4426}" srcOrd="1" destOrd="0" presId="urn:microsoft.com/office/officeart/2005/8/layout/StepDownProcess"/>
    <dgm:cxn modelId="{4F596747-3917-4E35-A143-B75D065D5A10}" type="presParOf" srcId="{7E9BB70B-02DC-4379-ABE3-BCCC18E61416}" destId="{28976A64-4109-4D2A-887B-1821EB1BE74F}" srcOrd="2" destOrd="0" presId="urn:microsoft.com/office/officeart/2005/8/layout/StepDownProcess"/>
    <dgm:cxn modelId="{D291FA87-06CC-4571-AD69-FB1B164D8266}" type="presParOf" srcId="{EFCA0C65-267D-4B2A-8A93-680DB84DF769}" destId="{D82C49DE-C38F-424A-A9BC-19987D910078}" srcOrd="3" destOrd="0" presId="urn:microsoft.com/office/officeart/2005/8/layout/StepDownProcess"/>
    <dgm:cxn modelId="{1134BB92-C88E-4FCB-9075-F1ABAA26BFD5}" type="presParOf" srcId="{EFCA0C65-267D-4B2A-8A93-680DB84DF769}" destId="{1AB9EFD2-B6DC-4536-B804-0FE9BDAD122C}" srcOrd="4" destOrd="0" presId="urn:microsoft.com/office/officeart/2005/8/layout/StepDownProcess"/>
    <dgm:cxn modelId="{A5949BD5-2AA6-4F52-8E47-A72CEF4E523E}" type="presParOf" srcId="{1AB9EFD2-B6DC-4536-B804-0FE9BDAD122C}" destId="{D7AF6614-D9EB-4D73-A41E-0E5A52F0895B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9ED32C-24A6-4DC0-9FE5-CF972B566B44}">
      <dsp:nvSpPr>
        <dsp:cNvPr id="0" name=""/>
        <dsp:cNvSpPr/>
      </dsp:nvSpPr>
      <dsp:spPr>
        <a:xfrm>
          <a:off x="0" y="0"/>
          <a:ext cx="6583680" cy="995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 </a:t>
          </a:r>
          <a:r>
            <a:rPr lang="sl-SI" sz="2400" kern="1200" dirty="0"/>
            <a:t>CILJ: Priprava letnega  poročila o nadzoru in rev. mnenja za 4. obračunsko leto</a:t>
          </a:r>
          <a:endParaRPr lang="en-US" sz="2400" kern="1200" dirty="0"/>
        </a:p>
      </dsp:txBody>
      <dsp:txXfrm>
        <a:off x="29163" y="29163"/>
        <a:ext cx="5425092" cy="937385"/>
      </dsp:txXfrm>
    </dsp:sp>
    <dsp:sp modelId="{10D22ED2-76DB-47A6-8970-26506CAA68F7}">
      <dsp:nvSpPr>
        <dsp:cNvPr id="0" name=""/>
        <dsp:cNvSpPr/>
      </dsp:nvSpPr>
      <dsp:spPr>
        <a:xfrm>
          <a:off x="238855" y="1091686"/>
          <a:ext cx="6583680" cy="995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kern="1200" dirty="0"/>
            <a:t>Izvedene revizijske aktivnosti v 2024 in 2025</a:t>
          </a:r>
          <a:endParaRPr lang="en-US" sz="2300" kern="1200" dirty="0"/>
        </a:p>
      </dsp:txBody>
      <dsp:txXfrm>
        <a:off x="268018" y="1120849"/>
        <a:ext cx="5326758" cy="937385"/>
      </dsp:txXfrm>
    </dsp:sp>
    <dsp:sp modelId="{A80C40B5-E962-4FC1-8AF8-99E58840777B}">
      <dsp:nvSpPr>
        <dsp:cNvPr id="0" name=""/>
        <dsp:cNvSpPr/>
      </dsp:nvSpPr>
      <dsp:spPr>
        <a:xfrm>
          <a:off x="733026" y="2257802"/>
          <a:ext cx="6583680" cy="995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kern="1200" noProof="0" dirty="0"/>
            <a:t>Revizije operacij: izbira vzorca, ugotovitve in priporočila</a:t>
          </a:r>
        </a:p>
      </dsp:txBody>
      <dsp:txXfrm>
        <a:off x="762189" y="2286965"/>
        <a:ext cx="5334987" cy="937385"/>
      </dsp:txXfrm>
    </dsp:sp>
    <dsp:sp modelId="{52352398-D60C-4BC2-93B5-CF4126F44599}">
      <dsp:nvSpPr>
        <dsp:cNvPr id="0" name=""/>
        <dsp:cNvSpPr/>
      </dsp:nvSpPr>
      <dsp:spPr>
        <a:xfrm>
          <a:off x="699647" y="3349499"/>
          <a:ext cx="6583680" cy="995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kern="1200" dirty="0"/>
            <a:t>Revizije sistema: </a:t>
          </a:r>
          <a:r>
            <a:rPr lang="sl-SI" sz="2300" kern="1200" dirty="0" err="1"/>
            <a:t>revidiranci</a:t>
          </a:r>
          <a:r>
            <a:rPr lang="sl-SI" sz="2300" kern="1200" dirty="0"/>
            <a:t>, ugotovitve in priporočila, ocena sistema </a:t>
          </a:r>
          <a:r>
            <a:rPr lang="sl-SI" sz="2300" kern="1200" dirty="0" err="1"/>
            <a:t>oz</a:t>
          </a:r>
          <a:r>
            <a:rPr lang="sl-SI" sz="2300" kern="1200" dirty="0"/>
            <a:t> dela sistema </a:t>
          </a:r>
          <a:endParaRPr lang="en-US" sz="2300" kern="1200" dirty="0"/>
        </a:p>
      </dsp:txBody>
      <dsp:txXfrm>
        <a:off x="728810" y="3378662"/>
        <a:ext cx="5326758" cy="937385"/>
      </dsp:txXfrm>
    </dsp:sp>
    <dsp:sp modelId="{EFA79539-1F2B-4C71-8C3F-DF3DFAF09ADE}">
      <dsp:nvSpPr>
        <dsp:cNvPr id="0" name=""/>
        <dsp:cNvSpPr/>
      </dsp:nvSpPr>
      <dsp:spPr>
        <a:xfrm>
          <a:off x="3278325" y="730730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rgbClr val="002060">
            <a:alpha val="90000"/>
          </a:srgb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3423948" y="730730"/>
        <a:ext cx="355966" cy="487027"/>
      </dsp:txXfrm>
    </dsp:sp>
    <dsp:sp modelId="{AF6ABC7D-0145-484C-8548-5BC0B387F33B}">
      <dsp:nvSpPr>
        <dsp:cNvPr id="0" name=""/>
        <dsp:cNvSpPr/>
      </dsp:nvSpPr>
      <dsp:spPr>
        <a:xfrm>
          <a:off x="6487850" y="193937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rgbClr val="FF0000">
            <a:alpha val="90000"/>
          </a:srgb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6633473" y="1939375"/>
        <a:ext cx="355966" cy="487027"/>
      </dsp:txXfrm>
    </dsp:sp>
    <dsp:sp modelId="{3C8FE0E3-0B14-4AAD-B2CC-6013E3679A3E}">
      <dsp:nvSpPr>
        <dsp:cNvPr id="0" name=""/>
        <dsp:cNvSpPr/>
      </dsp:nvSpPr>
      <dsp:spPr>
        <a:xfrm>
          <a:off x="109206" y="3041696"/>
          <a:ext cx="647212" cy="647212"/>
        </a:xfrm>
        <a:prstGeom prst="mathPlus">
          <a:avLst/>
        </a:prstGeom>
        <a:solidFill>
          <a:srgbClr val="FF0000">
            <a:alpha val="90000"/>
          </a:srgb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>
            <a:solidFill>
              <a:srgbClr val="0070C0"/>
            </a:solidFill>
          </a:endParaRPr>
        </a:p>
      </dsp:txBody>
      <dsp:txXfrm>
        <a:off x="194994" y="3289190"/>
        <a:ext cx="475636" cy="1522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6895AC-7E9D-48C4-BCEC-58ECE97F3A8B}">
      <dsp:nvSpPr>
        <dsp:cNvPr id="0" name=""/>
        <dsp:cNvSpPr/>
      </dsp:nvSpPr>
      <dsp:spPr>
        <a:xfrm rot="5400000">
          <a:off x="512456" y="1439308"/>
          <a:ext cx="1169501" cy="133143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9A2C0D-3182-49AF-B615-417A731B543E}">
      <dsp:nvSpPr>
        <dsp:cNvPr id="0" name=""/>
        <dsp:cNvSpPr/>
      </dsp:nvSpPr>
      <dsp:spPr>
        <a:xfrm>
          <a:off x="118619" y="25930"/>
          <a:ext cx="3476423" cy="13780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solidFill>
                <a:schemeClr val="lt1"/>
              </a:solidFill>
              <a:latin typeface="+mn-lt"/>
              <a:ea typeface="+mn-ea"/>
              <a:cs typeface="+mn-cs"/>
            </a:rPr>
            <a:t>Priprava revizijske strategije</a:t>
          </a:r>
          <a:endParaRPr lang="en-US" sz="1800" kern="1200" dirty="0"/>
        </a:p>
      </dsp:txBody>
      <dsp:txXfrm>
        <a:off x="185903" y="93214"/>
        <a:ext cx="3341855" cy="1243494"/>
      </dsp:txXfrm>
    </dsp:sp>
    <dsp:sp modelId="{30F06976-8593-4E78-A93C-352DBE294E95}">
      <dsp:nvSpPr>
        <dsp:cNvPr id="0" name=""/>
        <dsp:cNvSpPr/>
      </dsp:nvSpPr>
      <dsp:spPr>
        <a:xfrm>
          <a:off x="2841207" y="157360"/>
          <a:ext cx="1431882" cy="1113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8BC73B-6690-4C97-8CC1-075AD4B54DFC}">
      <dsp:nvSpPr>
        <dsp:cNvPr id="0" name=""/>
        <dsp:cNvSpPr/>
      </dsp:nvSpPr>
      <dsp:spPr>
        <a:xfrm rot="5400000">
          <a:off x="2194741" y="2966054"/>
          <a:ext cx="1169501" cy="133143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8BFD83-7BA2-4E53-BB4E-D7464FDB4426}">
      <dsp:nvSpPr>
        <dsp:cNvPr id="0" name=""/>
        <dsp:cNvSpPr/>
      </dsp:nvSpPr>
      <dsp:spPr>
        <a:xfrm>
          <a:off x="2112765" y="1573950"/>
          <a:ext cx="3384344" cy="13780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noProof="0" dirty="0">
              <a:solidFill>
                <a:schemeClr val="lt1"/>
              </a:solidFill>
              <a:latin typeface="+mn-lt"/>
              <a:ea typeface="+mn-ea"/>
              <a:cs typeface="+mn-cs"/>
            </a:rPr>
            <a:t>Priprava Analize PT v okviru PEKP v 2021-27 z vidika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noProof="0" dirty="0">
              <a:solidFill>
                <a:schemeClr val="lt1"/>
              </a:solidFill>
              <a:latin typeface="+mn-lt"/>
              <a:ea typeface="+mn-ea"/>
              <a:cs typeface="+mn-cs"/>
            </a:rPr>
            <a:t>člena 78(1) Uredbe (EU) 2021/1060</a:t>
          </a:r>
          <a:endParaRPr lang="sl-SI" sz="1800" kern="1200" noProof="0" dirty="0"/>
        </a:p>
      </dsp:txBody>
      <dsp:txXfrm>
        <a:off x="2180049" y="1641234"/>
        <a:ext cx="3249776" cy="1243494"/>
      </dsp:txXfrm>
    </dsp:sp>
    <dsp:sp modelId="{28976A64-4109-4D2A-887B-1821EB1BE74F}">
      <dsp:nvSpPr>
        <dsp:cNvPr id="0" name=""/>
        <dsp:cNvSpPr/>
      </dsp:nvSpPr>
      <dsp:spPr>
        <a:xfrm>
          <a:off x="4789314" y="1705379"/>
          <a:ext cx="1431882" cy="1113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AF6614-D9EB-4D73-A41E-0E5A52F0895B}">
      <dsp:nvSpPr>
        <dsp:cNvPr id="0" name=""/>
        <dsp:cNvSpPr/>
      </dsp:nvSpPr>
      <dsp:spPr>
        <a:xfrm>
          <a:off x="4106911" y="3121969"/>
          <a:ext cx="4004068" cy="13780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noProof="0" dirty="0"/>
            <a:t>Izvedba revizij sistema 3 PT : MKRR, MDP, MSP</a:t>
          </a:r>
        </a:p>
      </dsp:txBody>
      <dsp:txXfrm>
        <a:off x="4174195" y="3189253"/>
        <a:ext cx="3869500" cy="12434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944813" cy="49561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95" tIns="45747" rIns="91495" bIns="4574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5" y="0"/>
            <a:ext cx="2944813" cy="49561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95" tIns="45747" rIns="91495" bIns="4574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C54768AD-204A-4215-BD53-84CC9E25AACA}" type="datetime1">
              <a:rPr lang="sl-SI"/>
              <a:pPr>
                <a:defRPr/>
              </a:pPr>
              <a:t>26. 11. 2025</a:t>
            </a:fld>
            <a:endParaRPr lang="sl-SI" dirty="0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427845"/>
            <a:ext cx="2944813" cy="49561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95" tIns="45747" rIns="91495" bIns="4574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5" y="9427845"/>
            <a:ext cx="2944813" cy="49561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95" tIns="45747" rIns="91495" bIns="4574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0482F4F8-C183-4D42-9A3E-9EAED7A1E1D9}" type="slidenum">
              <a:rPr lang="sl-SI"/>
              <a:pPr>
                <a:defRPr/>
              </a:pPr>
              <a:t>‹#›</a:t>
            </a:fld>
            <a:r>
              <a:rPr lang="sl-SI" dirty="0"/>
              <a:t>/(##)</a:t>
            </a:r>
          </a:p>
        </p:txBody>
      </p:sp>
    </p:spTree>
    <p:extLst>
      <p:ext uri="{BB962C8B-B14F-4D97-AF65-F5344CB8AC3E}">
        <p14:creationId xmlns:p14="http://schemas.microsoft.com/office/powerpoint/2010/main" val="180488776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944813" cy="49561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95" tIns="45747" rIns="91495" bIns="4574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5" y="0"/>
            <a:ext cx="2944813" cy="49561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95" tIns="45747" rIns="91495" bIns="4574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6960E445-93F1-4C19-8A25-638853BC2F51}" type="datetime1">
              <a:rPr lang="sl-SI"/>
              <a:pPr>
                <a:defRPr/>
              </a:pPr>
              <a:t>26. 11. 2025</a:t>
            </a:fld>
            <a:endParaRPr lang="sl-SI" dirty="0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720"/>
            <a:ext cx="5435600" cy="44653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95" tIns="45747" rIns="91495" bIns="457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noProof="0"/>
              <a:t>Click to edit Master text styles</a:t>
            </a:r>
          </a:p>
          <a:p>
            <a:pPr lvl="1"/>
            <a:r>
              <a:rPr lang="sl-SI" noProof="0"/>
              <a:t>Second level</a:t>
            </a:r>
          </a:p>
          <a:p>
            <a:pPr lvl="2"/>
            <a:r>
              <a:rPr lang="sl-SI" noProof="0"/>
              <a:t>Third level</a:t>
            </a:r>
          </a:p>
          <a:p>
            <a:pPr lvl="3"/>
            <a:r>
              <a:rPr lang="sl-SI" noProof="0"/>
              <a:t>Fourth level</a:t>
            </a:r>
          </a:p>
          <a:p>
            <a:pPr lvl="4"/>
            <a:r>
              <a:rPr lang="sl-SI" noProof="0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27845"/>
            <a:ext cx="2944813" cy="49561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95" tIns="45747" rIns="91495" bIns="4574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5" y="9427845"/>
            <a:ext cx="2944813" cy="49561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95" tIns="45747" rIns="91495" bIns="4574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A7D22BCA-1938-417C-9214-6164618E5325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0781468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dirty="0"/>
          </a:p>
        </p:txBody>
      </p:sp>
    </p:spTree>
    <p:extLst>
      <p:ext uri="{BB962C8B-B14F-4D97-AF65-F5344CB8AC3E}">
        <p14:creationId xmlns:p14="http://schemas.microsoft.com/office/powerpoint/2010/main" val="3911168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89815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512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sl-S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08063" y="6356350"/>
            <a:ext cx="19399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085CC-78E4-4B83-9A30-7C4C84CD4812}" type="datetime1">
              <a:rPr lang="en-US"/>
              <a:pPr>
                <a:defRPr/>
              </a:pPr>
              <a:t>11/26/2025</a:t>
            </a:fld>
            <a:endParaRPr lang="sl-S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1E35F-680F-430C-9526-32D3E14CB1A1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58464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CFF2E-63E0-44F3-8643-E733133533FE}" type="datetime1">
              <a:rPr lang="en-US"/>
              <a:pPr>
                <a:defRPr/>
              </a:pPr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BCED5-F7A4-4A94-8926-C44EACB1F4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255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C7CFB-E800-45EF-93EA-A40EEE9CB27E}" type="datetime1">
              <a:rPr lang="en-US"/>
              <a:pPr>
                <a:defRPr/>
              </a:pPr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41634-C9CC-457B-9500-661437989A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078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33834-D148-456A-936F-E9F5F4FB086B}" type="datetime1">
              <a:rPr lang="en-US"/>
              <a:pPr>
                <a:defRPr/>
              </a:pPr>
              <a:t>11/26/2025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63ED7-83F3-4A8F-A016-9A7DEA6E39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423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BCBF2-1671-455A-8B9A-B3E0EC2AF947}" type="datetime1">
              <a:rPr lang="en-US"/>
              <a:pPr>
                <a:defRPr/>
              </a:pPr>
              <a:t>11/26/2025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8904D-197B-4E8A-81BC-DF5B722AB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21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66046-86F8-443E-91BA-51D7726F5600}" type="datetime1">
              <a:rPr lang="en-US"/>
              <a:pPr>
                <a:defRPr/>
              </a:pPr>
              <a:t>11/26/2025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21234-13A9-41B2-88D2-98394431D3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842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A1FA2-6FA0-44CB-B32D-8C7B0B1F2691}" type="datetime1">
              <a:rPr lang="en-US"/>
              <a:pPr>
                <a:defRPr/>
              </a:pPr>
              <a:t>11/26/2025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F8C18-44A6-4213-B056-58502FF4BB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121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B0F0B-AC7E-4836-8B41-4AA3DCC8DFC1}" type="datetime1">
              <a:rPr lang="en-US"/>
              <a:pPr>
                <a:defRPr/>
              </a:pPr>
              <a:t>11/26/2025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41343-760C-4A99-B169-F80D149FDF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7794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B41C2-B63D-4537-BCE9-75C435A5342F}" type="datetime1">
              <a:rPr lang="en-US"/>
              <a:pPr>
                <a:defRPr/>
              </a:pPr>
              <a:t>11/26/2025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F6180-ED4E-4656-A76A-31E07C6EE0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8338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1A49E-F11B-4224-9356-1572298A3396}" type="datetime1">
              <a:rPr lang="en-US"/>
              <a:pPr>
                <a:defRPr/>
              </a:pPr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24F7F-4C0C-4159-AE6E-E94CADBAA6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580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69F4E-EBE8-42D6-8E5E-BAA61F0182B9}" type="datetime1">
              <a:rPr lang="en-US"/>
              <a:pPr>
                <a:defRPr/>
              </a:pPr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AC279-F02B-4610-9F68-7B547C1FB1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46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7999" y="1440000"/>
            <a:ext cx="7139407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7999" y="2880000"/>
            <a:ext cx="7139407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C04F4-3ABF-492D-9D9E-0403DDDEDD6D}" type="datetime1">
              <a:rPr lang="en-US"/>
              <a:pPr>
                <a:defRPr/>
              </a:pPr>
              <a:t>11/26/2025</a:t>
            </a:fld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88FB7-A3A3-4119-A653-60653CD5F557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2875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31098-D6A3-4164-A66B-88D0CE9FC8AF}" type="datetime1">
              <a:rPr lang="en-US"/>
              <a:pPr>
                <a:defRPr/>
              </a:pPr>
              <a:t>11/26/2025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8447F-B0D8-46F9-8260-ECA4BE71D9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39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971425" y="3240088"/>
            <a:ext cx="7201025" cy="2627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549A7-CC63-43B9-A871-263EC97178D5}" type="datetime1">
              <a:rPr lang="en-US"/>
              <a:pPr>
                <a:defRPr/>
              </a:pPr>
              <a:t>11/26/2025</a:t>
            </a:fld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C70F7-4E74-4929-9F7A-E8D604488439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55383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000" y="3240000"/>
            <a:ext cx="7200000" cy="2628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3BCD5-827C-4CD8-A6F4-82D6FB5A74AF}" type="datetime1">
              <a:rPr lang="en-US"/>
              <a:pPr>
                <a:defRPr/>
              </a:pPr>
              <a:t>11/26/2025</a:t>
            </a:fld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BE155-5F52-4164-89B0-B50466356DBC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76871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sl-SI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971550" y="3240088"/>
            <a:ext cx="3313113" cy="26273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4848225" y="3240088"/>
            <a:ext cx="3312000" cy="2627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>
            <a:off x="1008063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CD938-6704-45EF-A84D-8150A268FBE9}" type="datetime1">
              <a:rPr lang="en-US"/>
              <a:pPr>
                <a:defRPr/>
              </a:pPr>
              <a:t>11/26/2025</a:t>
            </a:fld>
            <a:endParaRPr lang="sl-S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9BF0E-1C5B-4CBD-9F6C-81A8A6BB527F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88430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2000" y="3240000"/>
            <a:ext cx="3312000" cy="262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8599" y="3240000"/>
            <a:ext cx="3312000" cy="262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8063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D2709-D795-4B5D-B92F-0080823B048A}" type="datetime1">
              <a:rPr lang="en-US"/>
              <a:pPr>
                <a:defRPr/>
              </a:pPr>
              <a:t>11/26/2025</a:t>
            </a:fld>
            <a:endParaRPr lang="sl-S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03D51-A900-4D58-B81B-B7EC72AA8C94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0704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8599" y="3240000"/>
            <a:ext cx="3312000" cy="262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971550" y="3240088"/>
            <a:ext cx="3313113" cy="2627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>
          <a:xfrm>
            <a:off x="1008063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EDD6D-2293-4EE9-BA48-B70B71E33EF8}" type="datetime1">
              <a:rPr lang="en-US"/>
              <a:pPr>
                <a:defRPr/>
              </a:pPr>
              <a:t>11/26/2025</a:t>
            </a:fld>
            <a:endParaRPr lang="sl-S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08BA6-50F5-498A-B1CC-3967BE507145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58454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0DD31-DE11-4670-9B92-86E57256C0A1}" type="datetime1">
              <a:rPr lang="en-US"/>
              <a:pPr>
                <a:defRPr/>
              </a:pPr>
              <a:t>11/26/2025</a:t>
            </a:fld>
            <a:endParaRPr lang="sl-SI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96124-80F1-4D58-A5FC-6DB148F08462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27909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91D4B-5462-4034-9081-DCF6BDB57C71}" type="datetime1">
              <a:rPr lang="en-US"/>
              <a:pPr>
                <a:defRPr/>
              </a:pPr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35C37-655F-4654-B61C-8B51ABC54A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719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w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71550" y="1547813"/>
            <a:ext cx="72009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sl-SI"/>
              <a:t>Click to edit Master title style</a:t>
            </a:r>
            <a:endParaRPr lang="sl-SI" altLang="sl-SI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71550" y="3240088"/>
            <a:ext cx="7200900" cy="262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/>
              <a:t>Click to edit Master text styles</a:t>
            </a:r>
          </a:p>
          <a:p>
            <a:pPr lvl="1"/>
            <a:r>
              <a:rPr lang="en-US" altLang="sl-SI"/>
              <a:t>Second level</a:t>
            </a:r>
          </a:p>
          <a:p>
            <a:pPr lvl="2"/>
            <a:r>
              <a:rPr lang="en-US" altLang="sl-SI"/>
              <a:t>Third level</a:t>
            </a:r>
          </a:p>
          <a:p>
            <a:pPr lvl="3"/>
            <a:r>
              <a:rPr lang="en-US" altLang="sl-SI"/>
              <a:t>Fourth level</a:t>
            </a:r>
          </a:p>
          <a:p>
            <a:pPr lvl="4"/>
            <a:r>
              <a:rPr lang="en-US" altLang="sl-SI"/>
              <a:t>Fifth level</a:t>
            </a:r>
            <a:endParaRPr lang="sl-SI" alt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1550" y="6356350"/>
            <a:ext cx="1582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7AD8EA9-36C5-4754-9264-9A5E092C9C6D}" type="datetime1">
              <a:rPr lang="en-US"/>
              <a:pPr>
                <a:defRPr/>
              </a:pPr>
              <a:t>11/26/2025</a:t>
            </a:fld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ABABA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16081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678BC18-41C7-4B1E-8064-13BFFCFF4898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  <p:sp>
        <p:nvSpPr>
          <p:cNvPr id="2055" name="TextBox 8"/>
          <p:cNvSpPr txBox="1">
            <a:spLocks noChangeArrowheads="1"/>
          </p:cNvSpPr>
          <p:nvPr/>
        </p:nvSpPr>
        <p:spPr bwMode="auto">
          <a:xfrm>
            <a:off x="962025" y="708025"/>
            <a:ext cx="1204913" cy="5127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ts val="838"/>
              </a:lnSpc>
              <a:defRPr/>
            </a:pPr>
            <a:r>
              <a:rPr lang="en-US" sz="700" dirty="0">
                <a:solidFill>
                  <a:schemeClr val="tx2"/>
                </a:solidFill>
                <a:latin typeface="Republika" charset="-18"/>
              </a:rPr>
              <a:t>REPUBLIKA SLOVENIJA</a:t>
            </a:r>
          </a:p>
          <a:p>
            <a:pPr eaLnBrk="1" hangingPunct="1">
              <a:lnSpc>
                <a:spcPts val="838"/>
              </a:lnSpc>
              <a:defRPr/>
            </a:pPr>
            <a:r>
              <a:rPr lang="en-US" sz="700" b="1" dirty="0">
                <a:solidFill>
                  <a:schemeClr val="tx2"/>
                </a:solidFill>
                <a:latin typeface="Republika" charset="-18"/>
              </a:rPr>
              <a:t>MINISTRSTVO ZA </a:t>
            </a:r>
            <a:r>
              <a:rPr lang="sl-SI" sz="700" b="1" dirty="0">
                <a:solidFill>
                  <a:schemeClr val="tx2"/>
                </a:solidFill>
                <a:latin typeface="Republika" charset="-18"/>
              </a:rPr>
              <a:t>FINANCE</a:t>
            </a:r>
          </a:p>
          <a:p>
            <a:pPr eaLnBrk="1" hangingPunct="1">
              <a:lnSpc>
                <a:spcPts val="838"/>
              </a:lnSpc>
              <a:defRPr/>
            </a:pPr>
            <a:endParaRPr lang="sl-SI" sz="700" b="1" dirty="0">
              <a:solidFill>
                <a:schemeClr val="tx2"/>
              </a:solidFill>
              <a:latin typeface="Republika" charset="-18"/>
            </a:endParaRPr>
          </a:p>
          <a:p>
            <a:pPr eaLnBrk="1" hangingPunct="1">
              <a:lnSpc>
                <a:spcPts val="838"/>
              </a:lnSpc>
              <a:defRPr/>
            </a:pPr>
            <a:r>
              <a:rPr lang="sl-SI" sz="700" b="1" dirty="0">
                <a:solidFill>
                  <a:schemeClr val="tx2"/>
                </a:solidFill>
                <a:latin typeface="Republika" charset="-18"/>
              </a:rPr>
              <a:t>URAD REPUBLIKE SLOVENIJE ZA NADZOR PRORAČUNA</a:t>
            </a:r>
            <a:endParaRPr lang="en-US" sz="700" b="1" dirty="0">
              <a:solidFill>
                <a:schemeClr val="tx2"/>
              </a:solidFill>
              <a:latin typeface="Republika" charset="-18"/>
            </a:endParaRPr>
          </a:p>
        </p:txBody>
      </p:sp>
      <p:pic>
        <p:nvPicPr>
          <p:cNvPr id="1032" name="Picture 9" descr="grb moder za 10 pt.wmf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712788"/>
            <a:ext cx="166687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39" r:id="rId2"/>
    <p:sldLayoutId id="2147483738" r:id="rId3"/>
    <p:sldLayoutId id="2147483737" r:id="rId4"/>
    <p:sldLayoutId id="2147483753" r:id="rId5"/>
    <p:sldLayoutId id="2147483754" r:id="rId6"/>
    <p:sldLayoutId id="2147483755" r:id="rId7"/>
    <p:sldLayoutId id="2147483736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Z:\JAVNA UPRAVA 2010\Si CGP\CGP_prirocnik_WEB\OUT\05 Medijsko promocijski elementi\11 PPT predstavitev\untitled folder\ozadje-01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TextBox 7"/>
          <p:cNvSpPr txBox="1">
            <a:spLocks noChangeArrowheads="1"/>
          </p:cNvSpPr>
          <p:nvPr/>
        </p:nvSpPr>
        <p:spPr bwMode="auto">
          <a:xfrm>
            <a:off x="962025" y="708025"/>
            <a:ext cx="1204913" cy="5127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ts val="838"/>
              </a:lnSpc>
              <a:defRPr/>
            </a:pPr>
            <a:r>
              <a:rPr lang="en-US" sz="700" dirty="0">
                <a:solidFill>
                  <a:schemeClr val="tx2"/>
                </a:solidFill>
                <a:latin typeface="Republika" charset="-18"/>
              </a:rPr>
              <a:t>REPUBLIKA SLOVENIJA</a:t>
            </a:r>
          </a:p>
          <a:p>
            <a:pPr eaLnBrk="1" hangingPunct="1">
              <a:lnSpc>
                <a:spcPts val="838"/>
              </a:lnSpc>
              <a:defRPr/>
            </a:pPr>
            <a:r>
              <a:rPr lang="en-US" sz="700" b="1" dirty="0">
                <a:solidFill>
                  <a:schemeClr val="tx2"/>
                </a:solidFill>
                <a:latin typeface="Republika" charset="-18"/>
              </a:rPr>
              <a:t>MINISTRSTVO ZA </a:t>
            </a:r>
            <a:r>
              <a:rPr lang="sl-SI" sz="700" b="1" dirty="0">
                <a:solidFill>
                  <a:schemeClr val="tx2"/>
                </a:solidFill>
                <a:latin typeface="Republika" charset="-18"/>
              </a:rPr>
              <a:t>FINANCE</a:t>
            </a:r>
          </a:p>
          <a:p>
            <a:pPr eaLnBrk="1" hangingPunct="1">
              <a:lnSpc>
                <a:spcPts val="838"/>
              </a:lnSpc>
              <a:defRPr/>
            </a:pPr>
            <a:endParaRPr lang="sl-SI" sz="700" b="1" dirty="0">
              <a:solidFill>
                <a:schemeClr val="tx2"/>
              </a:solidFill>
              <a:latin typeface="Republika" charset="-18"/>
            </a:endParaRPr>
          </a:p>
          <a:p>
            <a:pPr eaLnBrk="1" hangingPunct="1">
              <a:lnSpc>
                <a:spcPts val="838"/>
              </a:lnSpc>
              <a:defRPr/>
            </a:pPr>
            <a:r>
              <a:rPr lang="sl-SI" sz="700" b="1" dirty="0">
                <a:solidFill>
                  <a:schemeClr val="tx2"/>
                </a:solidFill>
                <a:latin typeface="Republika" charset="-18"/>
              </a:rPr>
              <a:t>URAD REPUBLIKE SLOVENIJE ZA NADZOR PRORAČUNA</a:t>
            </a:r>
            <a:endParaRPr lang="en-US" sz="700" b="1" dirty="0">
              <a:solidFill>
                <a:schemeClr val="tx2"/>
              </a:solidFill>
              <a:latin typeface="Republika" charset="-18"/>
            </a:endParaRPr>
          </a:p>
        </p:txBody>
      </p:sp>
      <p:pic>
        <p:nvPicPr>
          <p:cNvPr id="10244" name="Picture 8" descr="grb moder za 10 pt.wmf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712788"/>
            <a:ext cx="166687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FFC7B9-2421-4677-A496-56EC12966A34}" type="datetime1">
              <a:rPr lang="en-US"/>
              <a:pPr>
                <a:defRPr/>
              </a:pPr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ABABA"/>
                </a:solidFill>
                <a:latin typeface="+mn-lt"/>
              </a:defRPr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19BC7E42-9AE6-44A7-9A06-F57D2053B6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0" r:id="rId2"/>
    <p:sldLayoutId id="2147483749" r:id="rId3"/>
    <p:sldLayoutId id="2147483748" r:id="rId4"/>
    <p:sldLayoutId id="2147483747" r:id="rId5"/>
    <p:sldLayoutId id="2147483746" r:id="rId6"/>
    <p:sldLayoutId id="2147483745" r:id="rId7"/>
    <p:sldLayoutId id="2147483744" r:id="rId8"/>
    <p:sldLayoutId id="2147483743" r:id="rId9"/>
    <p:sldLayoutId id="2147483742" r:id="rId10"/>
    <p:sldLayoutId id="2147483741" r:id="rId11"/>
    <p:sldLayoutId id="2147483740" r:id="rId1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708660" y="1547813"/>
            <a:ext cx="7395210" cy="492156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eaLnBrk="1" hangingPunct="1"/>
            <a:br>
              <a:rPr lang="en-US" sz="2000" dirty="0">
                <a:solidFill>
                  <a:srgbClr val="002060"/>
                </a:solidFill>
              </a:rPr>
            </a:br>
            <a:r>
              <a:rPr lang="sl-SI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Urad RS za nadzor proračuna</a:t>
            </a:r>
            <a:br>
              <a:rPr lang="sl-SI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Revizijski organ (RO)</a:t>
            </a:r>
            <a:br>
              <a:rPr lang="sl-SI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PEKP  2021-2027</a:t>
            </a:r>
            <a:br>
              <a:rPr lang="sl-SI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sl-SI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24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Predstavitev revizijskih aktivnosti za 4.obračunsko leto</a:t>
            </a:r>
            <a:br>
              <a:rPr lang="sl-SI" sz="24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sl-SI" sz="24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sl-SI" sz="36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1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redna seja </a:t>
            </a:r>
            <a:r>
              <a:rPr lang="sl-SI" sz="1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OzS</a:t>
            </a:r>
            <a:r>
              <a:rPr lang="sl-SI" sz="1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PEKP</a:t>
            </a:r>
            <a:br>
              <a:rPr lang="sl-SI" sz="1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1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Maribor, 27.november 2025</a:t>
            </a:r>
            <a:b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dirty="0">
                <a:latin typeface="Arial" charset="0"/>
              </a:rPr>
            </a:br>
            <a:endParaRPr lang="en-US" altLang="sl-SI" sz="20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A8F516-0879-41C2-97C0-5519B98831C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9EBF3128-F038-85CD-3D16-CD1BAFF100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8611" y="477798"/>
            <a:ext cx="2322777" cy="487722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B9E9337D-3FAA-D9F0-AD9A-33ECD3BDCD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9323" y="477798"/>
            <a:ext cx="859611" cy="475529"/>
          </a:xfrm>
          <a:prstGeom prst="rect">
            <a:avLst/>
          </a:prstGeom>
        </p:spPr>
      </p:pic>
    </p:spTree>
  </p:cSld>
  <p:clrMapOvr>
    <a:masterClrMapping/>
  </p:clrMapOvr>
  <p:transition advTm="76188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EE77189-AEBC-A425-9674-DC65C6FA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z="3600" dirty="0">
                <a:solidFill>
                  <a:srgbClr val="0070C0"/>
                </a:solidFill>
              </a:rPr>
              <a:t>RO 2025</a:t>
            </a:r>
            <a:br>
              <a:rPr lang="sl-SI" sz="3600" dirty="0">
                <a:solidFill>
                  <a:srgbClr val="0070C0"/>
                </a:solidFill>
              </a:rPr>
            </a:br>
            <a:r>
              <a:rPr lang="sl-SI" sz="3600" dirty="0">
                <a:solidFill>
                  <a:srgbClr val="0070C0"/>
                </a:solidFill>
              </a:rPr>
              <a:t>ugotovljene nepravilnosti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2D453DCB-A68F-18B9-F07F-238CBCC6D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0DBF8C18-44A6-4213-B056-58502FF4BB96}" type="slidenum">
              <a:rPr lang="en-US" smtClean="0"/>
              <a:pPr>
                <a:spcAft>
                  <a:spcPts val="600"/>
                </a:spcAft>
                <a:defRPr/>
              </a:pPr>
              <a:t>10</a:t>
            </a:fld>
            <a:endParaRPr lang="en-US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3119FDE8-7F24-FBFA-B1CA-B8F529FDCC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826776"/>
              </p:ext>
            </p:extLst>
          </p:nvPr>
        </p:nvGraphicFramePr>
        <p:xfrm>
          <a:off x="861620" y="1600200"/>
          <a:ext cx="7420761" cy="4712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3503">
                  <a:extLst>
                    <a:ext uri="{9D8B030D-6E8A-4147-A177-3AD203B41FA5}">
                      <a16:colId xmlns:a16="http://schemas.microsoft.com/office/drawing/2014/main" val="2495036299"/>
                    </a:ext>
                  </a:extLst>
                </a:gridCol>
                <a:gridCol w="2059314">
                  <a:extLst>
                    <a:ext uri="{9D8B030D-6E8A-4147-A177-3AD203B41FA5}">
                      <a16:colId xmlns:a16="http://schemas.microsoft.com/office/drawing/2014/main" val="608092878"/>
                    </a:ext>
                  </a:extLst>
                </a:gridCol>
                <a:gridCol w="1928972">
                  <a:extLst>
                    <a:ext uri="{9D8B030D-6E8A-4147-A177-3AD203B41FA5}">
                      <a16:colId xmlns:a16="http://schemas.microsoft.com/office/drawing/2014/main" val="705590010"/>
                    </a:ext>
                  </a:extLst>
                </a:gridCol>
                <a:gridCol w="1928972">
                  <a:extLst>
                    <a:ext uri="{9D8B030D-6E8A-4147-A177-3AD203B41FA5}">
                      <a16:colId xmlns:a16="http://schemas.microsoft.com/office/drawing/2014/main" val="3285441998"/>
                    </a:ext>
                  </a:extLst>
                </a:gridCol>
              </a:tblGrid>
              <a:tr h="608948">
                <a:tc>
                  <a:txBody>
                    <a:bodyPr/>
                    <a:lstStyle/>
                    <a:p>
                      <a:r>
                        <a:rPr lang="sl-SI" sz="1600" dirty="0"/>
                        <a:t>Revizija operacije (PT)</a:t>
                      </a:r>
                      <a:endParaRPr lang="en-GB" sz="1600" dirty="0"/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Tipologija nepr./podkategorija</a:t>
                      </a:r>
                      <a:endParaRPr lang="en-GB" sz="1600"/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Finančni popravek (EUR)</a:t>
                      </a:r>
                      <a:endParaRPr lang="en-GB" sz="1600"/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Narava finančnega popravka</a:t>
                      </a:r>
                      <a:endParaRPr lang="en-GB" sz="1600"/>
                    </a:p>
                  </a:txBody>
                  <a:tcPr marL="82290" marR="82290" marT="41145" marB="41145"/>
                </a:tc>
                <a:extLst>
                  <a:ext uri="{0D108BD9-81ED-4DB2-BD59-A6C34878D82A}">
                    <a16:rowId xmlns:a16="http://schemas.microsoft.com/office/drawing/2014/main" val="724029806"/>
                  </a:ext>
                </a:extLst>
              </a:tr>
              <a:tr h="855819">
                <a:tc>
                  <a:txBody>
                    <a:bodyPr/>
                    <a:lstStyle/>
                    <a:p>
                      <a:endParaRPr lang="sl-SI" sz="1300" dirty="0"/>
                    </a:p>
                    <a:p>
                      <a:r>
                        <a:rPr lang="sl-SI" sz="2500" dirty="0">
                          <a:solidFill>
                            <a:srgbClr val="0070C0"/>
                          </a:solidFill>
                        </a:rPr>
                        <a:t>RO25-2</a:t>
                      </a:r>
                    </a:p>
                    <a:p>
                      <a:r>
                        <a:rPr lang="sl-SI" sz="2500" dirty="0">
                          <a:solidFill>
                            <a:srgbClr val="FF0000"/>
                          </a:solidFill>
                        </a:rPr>
                        <a:t>MVI</a:t>
                      </a:r>
                      <a:endParaRPr lang="en-GB" sz="2500" dirty="0">
                        <a:solidFill>
                          <a:srgbClr val="FF0000"/>
                        </a:solidFill>
                      </a:endParaRPr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r>
                        <a:rPr lang="pl-PL" sz="1600">
                          <a:solidFill>
                            <a:srgbClr val="0070C0"/>
                          </a:solidFill>
                        </a:rPr>
                        <a:t>9 Manjkajoče dodatne informacije ali dokumentacija</a:t>
                      </a:r>
                      <a:endParaRPr lang="en-GB" sz="1600">
                        <a:solidFill>
                          <a:srgbClr val="0070C0"/>
                        </a:solidFill>
                      </a:endParaRPr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2200" dirty="0">
                          <a:solidFill>
                            <a:srgbClr val="0070C0"/>
                          </a:solidFill>
                        </a:rPr>
                        <a:t>92,50</a:t>
                      </a:r>
                      <a:endParaRPr lang="en-GB" sz="2200" dirty="0">
                        <a:solidFill>
                          <a:srgbClr val="0070C0"/>
                        </a:solidFill>
                      </a:endParaRPr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r>
                        <a:rPr lang="sl-SI" sz="2200">
                          <a:solidFill>
                            <a:srgbClr val="0070C0"/>
                          </a:solidFill>
                        </a:rPr>
                        <a:t>Naključna</a:t>
                      </a:r>
                      <a:endParaRPr lang="en-GB" sz="2200">
                        <a:solidFill>
                          <a:srgbClr val="0070C0"/>
                        </a:solidFill>
                      </a:endParaRPr>
                    </a:p>
                  </a:txBody>
                  <a:tcPr marL="82290" marR="82290" marT="41145" marB="41145"/>
                </a:tc>
                <a:extLst>
                  <a:ext uri="{0D108BD9-81ED-4DB2-BD59-A6C34878D82A}">
                    <a16:rowId xmlns:a16="http://schemas.microsoft.com/office/drawing/2014/main" val="394220844"/>
                  </a:ext>
                </a:extLst>
              </a:tr>
              <a:tr h="8558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RO25-7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MDDSZ</a:t>
                      </a:r>
                      <a:endParaRPr kumimoji="0" lang="en-GB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0070C0"/>
                          </a:solidFill>
                        </a:rPr>
                        <a:t>5.2 </a:t>
                      </a:r>
                      <a:r>
                        <a:rPr lang="en-GB" sz="1600" dirty="0" err="1">
                          <a:solidFill>
                            <a:srgbClr val="0070C0"/>
                          </a:solidFill>
                        </a:rPr>
                        <a:t>Napačna</a:t>
                      </a:r>
                      <a:r>
                        <a:rPr lang="en-GB" sz="160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GB" sz="1600" dirty="0" err="1">
                          <a:solidFill>
                            <a:srgbClr val="0070C0"/>
                          </a:solidFill>
                        </a:rPr>
                        <a:t>uporaba</a:t>
                      </a:r>
                      <a:r>
                        <a:rPr lang="en-GB" sz="160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GB" sz="1600" dirty="0" err="1">
                          <a:solidFill>
                            <a:srgbClr val="0070C0"/>
                          </a:solidFill>
                        </a:rPr>
                        <a:t>metodologije</a:t>
                      </a:r>
                      <a:r>
                        <a:rPr lang="en-GB" sz="1600" dirty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2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350,67</a:t>
                      </a:r>
                      <a:endParaRPr lang="en-GB" sz="220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2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Naključna</a:t>
                      </a:r>
                      <a:endParaRPr kumimoji="0" lang="en-GB" sz="2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600" dirty="0">
                        <a:solidFill>
                          <a:srgbClr val="0070C0"/>
                        </a:solidFill>
                      </a:endParaRPr>
                    </a:p>
                  </a:txBody>
                  <a:tcPr marL="82290" marR="82290" marT="41145" marB="41145"/>
                </a:tc>
                <a:extLst>
                  <a:ext uri="{0D108BD9-81ED-4DB2-BD59-A6C34878D82A}">
                    <a16:rowId xmlns:a16="http://schemas.microsoft.com/office/drawing/2014/main" val="670316254"/>
                  </a:ext>
                </a:extLst>
              </a:tr>
              <a:tr h="11026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RO25-14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MKRR</a:t>
                      </a:r>
                      <a:endParaRPr kumimoji="0" lang="en-GB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rgbClr val="0070C0"/>
                          </a:solidFill>
                        </a:rPr>
                        <a:t>5.2 Napačna uporaba metodologije</a:t>
                      </a:r>
                      <a:r>
                        <a:rPr lang="en-GB" sz="1600"/>
                        <a:t>.</a:t>
                      </a:r>
                    </a:p>
                    <a:p>
                      <a:endParaRPr lang="en-GB" sz="1600"/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sl-SI" sz="2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4.353,60</a:t>
                      </a:r>
                      <a:endParaRPr lang="en-GB" sz="220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2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Sistemska</a:t>
                      </a:r>
                      <a:endParaRPr kumimoji="0" lang="en-GB" sz="2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290" marR="82290" marT="41145" marB="41145"/>
                </a:tc>
                <a:extLst>
                  <a:ext uri="{0D108BD9-81ED-4DB2-BD59-A6C34878D82A}">
                    <a16:rowId xmlns:a16="http://schemas.microsoft.com/office/drawing/2014/main" val="805820849"/>
                  </a:ext>
                </a:extLst>
              </a:tr>
              <a:tr h="11026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RO25-15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MDP</a:t>
                      </a:r>
                      <a:endParaRPr kumimoji="0" lang="en-GB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5.2 Napačna uporaba metodologije</a:t>
                      </a: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9999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GB" sz="1600"/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sl-SI" sz="2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4.817,50</a:t>
                      </a:r>
                      <a:endParaRPr lang="en-GB" sz="220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2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Sistemska</a:t>
                      </a:r>
                      <a:endParaRPr kumimoji="0" lang="en-GB" sz="2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290" marR="82290" marT="41145" marB="41145"/>
                </a:tc>
                <a:extLst>
                  <a:ext uri="{0D108BD9-81ED-4DB2-BD59-A6C34878D82A}">
                    <a16:rowId xmlns:a16="http://schemas.microsoft.com/office/drawing/2014/main" val="3578699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825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4257B-C832-AB75-7333-43C066B70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B0B2B7E-4965-4E41-3DD0-8A70BAD2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z="3600" dirty="0">
                <a:solidFill>
                  <a:srgbClr val="0070C0"/>
                </a:solidFill>
              </a:rPr>
              <a:t>RO 2025</a:t>
            </a:r>
            <a:br>
              <a:rPr lang="sl-SI" sz="3600" dirty="0">
                <a:solidFill>
                  <a:srgbClr val="0070C0"/>
                </a:solidFill>
              </a:rPr>
            </a:br>
            <a:r>
              <a:rPr lang="sl-SI" sz="3600" dirty="0">
                <a:solidFill>
                  <a:srgbClr val="0070C0"/>
                </a:solidFill>
              </a:rPr>
              <a:t>ugotovljene nepravilnosti (2.)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31C9F4E6-E40D-28AC-EF19-927F0A7CD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0DBF8C18-44A6-4213-B056-58502FF4BB96}" type="slidenum">
              <a:rPr lang="en-US" smtClean="0"/>
              <a:pPr>
                <a:spcAft>
                  <a:spcPts val="600"/>
                </a:spcAft>
                <a:defRPr/>
              </a:pPr>
              <a:t>11</a:t>
            </a:fld>
            <a:endParaRPr lang="en-US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628B610-660D-D597-51F2-30B77FE10A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5715"/>
              </p:ext>
            </p:extLst>
          </p:nvPr>
        </p:nvGraphicFramePr>
        <p:xfrm>
          <a:off x="723014" y="1833586"/>
          <a:ext cx="7559368" cy="3824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1586">
                  <a:extLst>
                    <a:ext uri="{9D8B030D-6E8A-4147-A177-3AD203B41FA5}">
                      <a16:colId xmlns:a16="http://schemas.microsoft.com/office/drawing/2014/main" val="2495036299"/>
                    </a:ext>
                  </a:extLst>
                </a:gridCol>
                <a:gridCol w="2097778">
                  <a:extLst>
                    <a:ext uri="{9D8B030D-6E8A-4147-A177-3AD203B41FA5}">
                      <a16:colId xmlns:a16="http://schemas.microsoft.com/office/drawing/2014/main" val="608092878"/>
                    </a:ext>
                  </a:extLst>
                </a:gridCol>
                <a:gridCol w="1965002">
                  <a:extLst>
                    <a:ext uri="{9D8B030D-6E8A-4147-A177-3AD203B41FA5}">
                      <a16:colId xmlns:a16="http://schemas.microsoft.com/office/drawing/2014/main" val="705590010"/>
                    </a:ext>
                  </a:extLst>
                </a:gridCol>
                <a:gridCol w="1965002">
                  <a:extLst>
                    <a:ext uri="{9D8B030D-6E8A-4147-A177-3AD203B41FA5}">
                      <a16:colId xmlns:a16="http://schemas.microsoft.com/office/drawing/2014/main" val="3285441998"/>
                    </a:ext>
                  </a:extLst>
                </a:gridCol>
              </a:tblGrid>
              <a:tr h="652641">
                <a:tc>
                  <a:txBody>
                    <a:bodyPr/>
                    <a:lstStyle/>
                    <a:p>
                      <a:r>
                        <a:rPr lang="sl-SI" sz="1600"/>
                        <a:t>Revizija operacije</a:t>
                      </a:r>
                      <a:endParaRPr lang="en-GB" sz="1600"/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Tipologija nepr./podkategorija</a:t>
                      </a:r>
                      <a:endParaRPr lang="en-GB" sz="1600"/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Finančni popravek (EUR)</a:t>
                      </a:r>
                      <a:endParaRPr lang="en-GB" sz="1600"/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Narava finančnega popravka</a:t>
                      </a:r>
                      <a:endParaRPr lang="en-GB" sz="1600" dirty="0"/>
                    </a:p>
                  </a:txBody>
                  <a:tcPr marL="82290" marR="82290" marT="41145" marB="41145"/>
                </a:tc>
                <a:extLst>
                  <a:ext uri="{0D108BD9-81ED-4DB2-BD59-A6C34878D82A}">
                    <a16:rowId xmlns:a16="http://schemas.microsoft.com/office/drawing/2014/main" val="724029806"/>
                  </a:ext>
                </a:extLst>
              </a:tr>
              <a:tr h="2327888">
                <a:tc>
                  <a:txBody>
                    <a:bodyPr/>
                    <a:lstStyle/>
                    <a:p>
                      <a:endParaRPr lang="sl-SI" sz="1300" dirty="0"/>
                    </a:p>
                    <a:p>
                      <a:r>
                        <a:rPr lang="sl-SI" sz="2500" dirty="0">
                          <a:solidFill>
                            <a:srgbClr val="0070C0"/>
                          </a:solidFill>
                        </a:rPr>
                        <a:t>RO25-16</a:t>
                      </a:r>
                    </a:p>
                    <a:p>
                      <a:r>
                        <a:rPr lang="sl-SI" sz="2500" dirty="0">
                          <a:solidFill>
                            <a:srgbClr val="FF0000"/>
                          </a:solidFill>
                        </a:rPr>
                        <a:t>MGTŠ</a:t>
                      </a:r>
                      <a:endParaRPr lang="en-GB" sz="2500" dirty="0">
                        <a:solidFill>
                          <a:srgbClr val="FF0000"/>
                        </a:solidFill>
                      </a:endParaRPr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r>
                        <a:rPr lang="pl-PL" sz="1600" dirty="0">
                          <a:solidFill>
                            <a:srgbClr val="0070C0"/>
                          </a:solidFill>
                        </a:rPr>
                        <a:t>4.16 Izdatki, ki niso v skladu s posebnimi pogodbenimi dogovori in/ali predpisi o pogojih za upravičenost (tj. na nacionalni ali projektni ravni).</a:t>
                      </a:r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2200" dirty="0">
                          <a:solidFill>
                            <a:srgbClr val="0070C0"/>
                          </a:solidFill>
                        </a:rPr>
                        <a:t>14.400,00</a:t>
                      </a:r>
                      <a:endParaRPr lang="en-GB" sz="2200" dirty="0">
                        <a:solidFill>
                          <a:srgbClr val="0070C0"/>
                        </a:solidFill>
                      </a:endParaRPr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r>
                        <a:rPr lang="sl-SI" sz="2200">
                          <a:solidFill>
                            <a:srgbClr val="0070C0"/>
                          </a:solidFill>
                        </a:rPr>
                        <a:t>Naključna</a:t>
                      </a:r>
                      <a:endParaRPr lang="en-GB" sz="2200">
                        <a:solidFill>
                          <a:srgbClr val="0070C0"/>
                        </a:solidFill>
                      </a:endParaRPr>
                    </a:p>
                  </a:txBody>
                  <a:tcPr marL="82290" marR="82290" marT="41145" marB="41145"/>
                </a:tc>
                <a:extLst>
                  <a:ext uri="{0D108BD9-81ED-4DB2-BD59-A6C34878D82A}">
                    <a16:rowId xmlns:a16="http://schemas.microsoft.com/office/drawing/2014/main" val="394220844"/>
                  </a:ext>
                </a:extLst>
              </a:tr>
              <a:tr h="757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RO25-17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MDDSZ</a:t>
                      </a:r>
                      <a:endParaRPr kumimoji="0" lang="en-GB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rgbClr val="0070C0"/>
                          </a:solidFill>
                        </a:rPr>
                        <a:t>5.2 Napačna uporaba metodologije.</a:t>
                      </a:r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2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4.304,24</a:t>
                      </a:r>
                      <a:endParaRPr lang="en-GB" sz="220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290" marR="82290" marT="41145" marB="4114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2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Naključna</a:t>
                      </a:r>
                      <a:endParaRPr kumimoji="0" lang="en-GB" sz="2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600" dirty="0">
                        <a:solidFill>
                          <a:srgbClr val="0070C0"/>
                        </a:solidFill>
                      </a:endParaRPr>
                    </a:p>
                  </a:txBody>
                  <a:tcPr marL="82290" marR="82290" marT="41145" marB="41145"/>
                </a:tc>
                <a:extLst>
                  <a:ext uri="{0D108BD9-81ED-4DB2-BD59-A6C34878D82A}">
                    <a16:rowId xmlns:a16="http://schemas.microsoft.com/office/drawing/2014/main" val="670316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6339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171BA-EF69-6EB9-EC5F-9ADC84CBC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C4C07604-F063-2654-2639-90EA4D3A8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sl-SI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POS nepravilnosti (4)</a:t>
            </a:r>
            <a:endParaRPr 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8DE2B0F6-A39D-3A79-A1DC-DD25500B1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DF8447F-B0D8-46F9-8260-ECA4BE71D906}" type="slidenum">
              <a:rPr lang="en-US" smtClean="0"/>
              <a:pPr>
                <a:spcAft>
                  <a:spcPts val="600"/>
                </a:spcAft>
                <a:defRPr/>
              </a:pPr>
              <a:t>12</a:t>
            </a:fld>
            <a:endParaRPr lang="en-US"/>
          </a:p>
        </p:txBody>
      </p:sp>
      <p:grpSp>
        <p:nvGrpSpPr>
          <p:cNvPr id="8" name="Skupina 7">
            <a:extLst>
              <a:ext uri="{FF2B5EF4-FFF2-40B4-BE49-F238E27FC236}">
                <a16:creationId xmlns:a16="http://schemas.microsoft.com/office/drawing/2014/main" id="{DC96C993-5710-856C-5377-7ADC6A46FB67}"/>
              </a:ext>
            </a:extLst>
          </p:cNvPr>
          <p:cNvGrpSpPr/>
          <p:nvPr/>
        </p:nvGrpSpPr>
        <p:grpSpPr>
          <a:xfrm>
            <a:off x="493059" y="1059257"/>
            <a:ext cx="8076414" cy="5479655"/>
            <a:chOff x="926720" y="476638"/>
            <a:chExt cx="7453927" cy="4587173"/>
          </a:xfrm>
        </p:grpSpPr>
        <p:sp>
          <p:nvSpPr>
            <p:cNvPr id="9" name="Prostoročno: oblika 8">
              <a:extLst>
                <a:ext uri="{FF2B5EF4-FFF2-40B4-BE49-F238E27FC236}">
                  <a16:creationId xmlns:a16="http://schemas.microsoft.com/office/drawing/2014/main" id="{17403484-9F89-9065-132E-2AE47D286155}"/>
                </a:ext>
              </a:extLst>
            </p:cNvPr>
            <p:cNvSpPr/>
            <p:nvPr/>
          </p:nvSpPr>
          <p:spPr>
            <a:xfrm>
              <a:off x="5045582" y="3556317"/>
              <a:ext cx="3335064" cy="1507494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700" kern="1200" dirty="0"/>
                <a:t>Metodologija za izračun SE ni izdelana skladno s členom 53(3) (a) Uredbe EU 2021/1060 (poštena in pravična)</a:t>
              </a:r>
              <a:endParaRPr lang="en-US" sz="2700" kern="1200" dirty="0"/>
            </a:p>
          </p:txBody>
        </p:sp>
        <p:sp>
          <p:nvSpPr>
            <p:cNvPr id="11" name="Prostoročno: oblika 10">
              <a:extLst>
                <a:ext uri="{FF2B5EF4-FFF2-40B4-BE49-F238E27FC236}">
                  <a16:creationId xmlns:a16="http://schemas.microsoft.com/office/drawing/2014/main" id="{3A236E9C-F48B-74DD-2E3A-C1F3173BA8B9}"/>
                </a:ext>
              </a:extLst>
            </p:cNvPr>
            <p:cNvSpPr/>
            <p:nvPr/>
          </p:nvSpPr>
          <p:spPr>
            <a:xfrm>
              <a:off x="5045583" y="476638"/>
              <a:ext cx="3335064" cy="2750349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180718"/>
                <a:satOff val="-3780"/>
                <a:lumOff val="21031"/>
                <a:alphaOff val="0"/>
              </a:schemeClr>
            </a:fillRef>
            <a:effectRef idx="2">
              <a:schemeClr val="accent1">
                <a:shade val="50000"/>
                <a:hueOff val="180718"/>
                <a:satOff val="-3780"/>
                <a:lumOff val="2103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just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rPr>
                <a:t>Metodologija POS ni v celoti preverljiva, saj izračun višine stroška na enoto (SE) v metodologiji ne temelji na ustreznih in v celoti preverljivih vhodnih podatkih.</a:t>
              </a:r>
              <a:endParaRPr lang="en-US" sz="2700" kern="1200" dirty="0"/>
            </a:p>
          </p:txBody>
        </p:sp>
        <p:sp>
          <p:nvSpPr>
            <p:cNvPr id="13" name="Prostoročno: oblika 12">
              <a:extLst>
                <a:ext uri="{FF2B5EF4-FFF2-40B4-BE49-F238E27FC236}">
                  <a16:creationId xmlns:a16="http://schemas.microsoft.com/office/drawing/2014/main" id="{0339C4C0-4126-DB89-6375-D39EE522B920}"/>
                </a:ext>
              </a:extLst>
            </p:cNvPr>
            <p:cNvSpPr/>
            <p:nvPr/>
          </p:nvSpPr>
          <p:spPr>
            <a:xfrm>
              <a:off x="926720" y="1357815"/>
              <a:ext cx="3900342" cy="2198502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361436"/>
                <a:satOff val="-7560"/>
                <a:lumOff val="42063"/>
                <a:alphaOff val="0"/>
              </a:schemeClr>
            </a:fillRef>
            <a:effectRef idx="2">
              <a:schemeClr val="accent1">
                <a:shade val="50000"/>
                <a:hueOff val="361436"/>
                <a:satOff val="-7560"/>
                <a:lumOff val="4206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700" kern="1200" dirty="0"/>
                <a:t>Uredba 2021/1060 člen 53(3)(a)</a:t>
              </a:r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700" b="1" kern="1200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/>
                  </a:solidFill>
                </a:rPr>
                <a:t>P</a:t>
              </a:r>
              <a:r>
                <a:rPr lang="sl-SI" sz="2700" kern="1200" dirty="0">
                  <a:ln w="0"/>
                  <a:solidFill>
                    <a:schemeClr val="accent2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oštena, </a:t>
              </a:r>
              <a:r>
                <a:rPr lang="sl-SI" sz="27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/>
                  </a:solidFill>
                </a:rPr>
                <a:t>P</a:t>
              </a:r>
              <a:r>
                <a:rPr lang="sl-SI" sz="2700" kern="1200" dirty="0">
                  <a:ln w="0"/>
                  <a:solidFill>
                    <a:schemeClr val="accent2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ravična in </a:t>
              </a:r>
              <a:r>
                <a:rPr lang="sl-SI" sz="27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/>
                  </a:solidFill>
                </a:rPr>
                <a:t>P</a:t>
              </a:r>
              <a:r>
                <a:rPr lang="sl-SI" sz="2700" kern="1200" dirty="0">
                  <a:ln w="0"/>
                  <a:solidFill>
                    <a:schemeClr val="accent2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reverljiva metoda izračuna</a:t>
              </a:r>
              <a:endParaRPr lang="sl-SI" sz="2700" b="1" kern="12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</a:endParaRPr>
            </a:p>
          </p:txBody>
        </p:sp>
      </p:grpSp>
      <p:sp>
        <p:nvSpPr>
          <p:cNvPr id="20" name="Elipsa 19">
            <a:extLst>
              <a:ext uri="{FF2B5EF4-FFF2-40B4-BE49-F238E27FC236}">
                <a16:creationId xmlns:a16="http://schemas.microsoft.com/office/drawing/2014/main" id="{50FA6D6B-A071-C0CC-E0B8-2C4C31DF11BA}"/>
              </a:ext>
            </a:extLst>
          </p:cNvPr>
          <p:cNvSpPr/>
          <p:nvPr/>
        </p:nvSpPr>
        <p:spPr>
          <a:xfrm>
            <a:off x="610386" y="5369441"/>
            <a:ext cx="2604976" cy="124581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693" dirty="0"/>
              <a:t>Pavšalni popravek</a:t>
            </a:r>
            <a:endParaRPr lang="en-GB" sz="2693" dirty="0"/>
          </a:p>
        </p:txBody>
      </p:sp>
      <p:sp>
        <p:nvSpPr>
          <p:cNvPr id="21" name="Puščica: dol 20">
            <a:extLst>
              <a:ext uri="{FF2B5EF4-FFF2-40B4-BE49-F238E27FC236}">
                <a16:creationId xmlns:a16="http://schemas.microsoft.com/office/drawing/2014/main" id="{07897CC1-9B1F-DDD5-438E-08C85C4B4652}"/>
              </a:ext>
            </a:extLst>
          </p:cNvPr>
          <p:cNvSpPr/>
          <p:nvPr/>
        </p:nvSpPr>
        <p:spPr>
          <a:xfrm>
            <a:off x="1903233" y="4922874"/>
            <a:ext cx="74424" cy="27644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Raven puščični povezovalnik 2">
            <a:extLst>
              <a:ext uri="{FF2B5EF4-FFF2-40B4-BE49-F238E27FC236}">
                <a16:creationId xmlns:a16="http://schemas.microsoft.com/office/drawing/2014/main" id="{B01D0A8E-D24D-98DD-CD11-58C53D831F6A}"/>
              </a:ext>
            </a:extLst>
          </p:cNvPr>
          <p:cNvCxnSpPr/>
          <p:nvPr/>
        </p:nvCxnSpPr>
        <p:spPr>
          <a:xfrm flipV="1">
            <a:off x="4626838" y="3083858"/>
            <a:ext cx="439271" cy="412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puščični povezovalnik 5">
            <a:extLst>
              <a:ext uri="{FF2B5EF4-FFF2-40B4-BE49-F238E27FC236}">
                <a16:creationId xmlns:a16="http://schemas.microsoft.com/office/drawing/2014/main" id="{14A446B0-995E-F1F6-DD27-1C3827CF187D}"/>
              </a:ext>
            </a:extLst>
          </p:cNvPr>
          <p:cNvCxnSpPr/>
          <p:nvPr/>
        </p:nvCxnSpPr>
        <p:spPr>
          <a:xfrm>
            <a:off x="4016188" y="4738119"/>
            <a:ext cx="945776" cy="694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8143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47B2F1-4EC1-EDAB-5DB3-B2822C99C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3BAD6BD-193E-B234-AED2-E1A6C0EB6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z="3600" dirty="0">
                <a:solidFill>
                  <a:srgbClr val="0070C0"/>
                </a:solidFill>
              </a:rPr>
              <a:t>RO 2025</a:t>
            </a:r>
            <a:br>
              <a:rPr lang="sl-SI" sz="3600" dirty="0">
                <a:solidFill>
                  <a:srgbClr val="0070C0"/>
                </a:solidFill>
              </a:rPr>
            </a:br>
            <a:r>
              <a:rPr lang="sl-SI" sz="3600" dirty="0">
                <a:solidFill>
                  <a:srgbClr val="0070C0"/>
                </a:solidFill>
              </a:rPr>
              <a:t>Ostale ugotovitve</a:t>
            </a:r>
            <a:br>
              <a:rPr lang="sl-SI" sz="3600" dirty="0">
                <a:solidFill>
                  <a:srgbClr val="0070C0"/>
                </a:solidFill>
              </a:rPr>
            </a:br>
            <a:br>
              <a:rPr lang="sl-SI" sz="3600" dirty="0">
                <a:solidFill>
                  <a:srgbClr val="0070C0"/>
                </a:solidFill>
              </a:rPr>
            </a:br>
            <a:br>
              <a:rPr lang="sl-SI" sz="3600" dirty="0">
                <a:solidFill>
                  <a:srgbClr val="0070C0"/>
                </a:solidFill>
              </a:rPr>
            </a:b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49645DE4-3093-4A7F-5812-1AD5EEC1B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0DBF8C18-44A6-4213-B056-58502FF4BB96}" type="slidenum">
              <a:rPr lang="en-US" smtClean="0"/>
              <a:pPr>
                <a:spcAft>
                  <a:spcPts val="600"/>
                </a:spcAft>
                <a:defRPr/>
              </a:pPr>
              <a:t>13</a:t>
            </a:fld>
            <a:endParaRPr lang="en-US"/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D2D80750-E361-BB58-F985-A89A3CA376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106220"/>
              </p:ext>
            </p:extLst>
          </p:nvPr>
        </p:nvGraphicFramePr>
        <p:xfrm>
          <a:off x="765544" y="1397000"/>
          <a:ext cx="8038214" cy="5421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0428">
                  <a:extLst>
                    <a:ext uri="{9D8B030D-6E8A-4147-A177-3AD203B41FA5}">
                      <a16:colId xmlns:a16="http://schemas.microsoft.com/office/drawing/2014/main" val="285614847"/>
                    </a:ext>
                  </a:extLst>
                </a:gridCol>
                <a:gridCol w="4644637">
                  <a:extLst>
                    <a:ext uri="{9D8B030D-6E8A-4147-A177-3AD203B41FA5}">
                      <a16:colId xmlns:a16="http://schemas.microsoft.com/office/drawing/2014/main" val="3659178485"/>
                    </a:ext>
                  </a:extLst>
                </a:gridCol>
                <a:gridCol w="1033149">
                  <a:extLst>
                    <a:ext uri="{9D8B030D-6E8A-4147-A177-3AD203B41FA5}">
                      <a16:colId xmlns:a16="http://schemas.microsoft.com/office/drawing/2014/main" val="2829300851"/>
                    </a:ext>
                  </a:extLst>
                </a:gridCol>
              </a:tblGrid>
              <a:tr h="1383030">
                <a:tc>
                  <a:txBody>
                    <a:bodyPr/>
                    <a:lstStyle/>
                    <a:p>
                      <a:r>
                        <a:rPr lang="sl-SI" dirty="0"/>
                        <a:t>Kategorija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Podkategorija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Število ugotovljenih nepravilnosti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191735"/>
                  </a:ext>
                </a:extLst>
              </a:tr>
              <a:tr h="605076">
                <a:tc rowSpan="2"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accent1"/>
                          </a:solidFill>
                        </a:rPr>
                        <a:t>9 Manjkajoče dodatne informacije ali dokumentacija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9.1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Manjkajoče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,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nepopolne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ali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napačne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podporne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informacije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ali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dokumentacija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5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161946"/>
                  </a:ext>
                </a:extLst>
              </a:tr>
              <a:tr h="1123712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9.3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Neupoštevanje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informacij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o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dejanskih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lastnikih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prejemnikov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sredstev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Unije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(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člen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69(2) in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Priloga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XVII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Uredbe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o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skupnih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določbah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285974"/>
                  </a:ext>
                </a:extLst>
              </a:tr>
              <a:tr h="605076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14 Dobro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finančno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poslovodenje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14.1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Neskladnost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z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načelom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dobrega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finančnega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poslovodenja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4802924"/>
                  </a:ext>
                </a:extLst>
              </a:tr>
              <a:tr h="112371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4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Neupravičeni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izdatki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4.16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Izdatki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, ki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niso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v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skladu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s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posebnimi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pogodbenimi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dogovori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in/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ali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predpisi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o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pogojih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za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upravičenost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(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tj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.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na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nacionalni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ali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projektni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err="1">
                          <a:solidFill>
                            <a:schemeClr val="accent1"/>
                          </a:solidFill>
                        </a:rPr>
                        <a:t>ravni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591951"/>
                  </a:ext>
                </a:extLst>
              </a:tr>
              <a:tr h="345757">
                <a:tc gridSpan="3">
                  <a:txBody>
                    <a:bodyPr/>
                    <a:lstStyle/>
                    <a:p>
                      <a:pPr algn="r"/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8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872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7523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18949-C680-DB05-A52A-41768CAFE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3B0CCF45-AC1E-6ACF-2E8D-10CCEB2E1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z="3600" dirty="0">
                <a:solidFill>
                  <a:srgbClr val="0070C0"/>
                </a:solidFill>
              </a:rPr>
              <a:t>Revizije sistema 2024</a:t>
            </a:r>
            <a:br>
              <a:rPr lang="sl-SI" sz="3600" dirty="0">
                <a:solidFill>
                  <a:srgbClr val="0070C0"/>
                </a:solidFill>
              </a:rPr>
            </a:br>
            <a:br>
              <a:rPr lang="sl-SI" sz="3600" dirty="0">
                <a:solidFill>
                  <a:srgbClr val="0070C0"/>
                </a:solidFill>
              </a:rPr>
            </a:br>
            <a:br>
              <a:rPr lang="sl-SI" sz="3600" dirty="0">
                <a:solidFill>
                  <a:srgbClr val="0070C0"/>
                </a:solidFill>
              </a:rPr>
            </a:br>
            <a:br>
              <a:rPr lang="sl-SI" sz="3600" dirty="0">
                <a:solidFill>
                  <a:srgbClr val="0070C0"/>
                </a:solidFill>
              </a:rPr>
            </a:b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284E9633-FFBE-CF59-6F1F-B087D8D41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0DBF8C18-44A6-4213-B056-58502FF4BB96}" type="slidenum">
              <a:rPr lang="en-US" smtClean="0"/>
              <a:pPr>
                <a:spcAft>
                  <a:spcPts val="600"/>
                </a:spcAft>
                <a:defRPr/>
              </a:pPr>
              <a:t>14</a:t>
            </a:fld>
            <a:endParaRPr lang="en-US"/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F7F6ECFF-5817-5B3E-0E3B-49F9474BD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886661"/>
              </p:ext>
            </p:extLst>
          </p:nvPr>
        </p:nvGraphicFramePr>
        <p:xfrm>
          <a:off x="765544" y="1397000"/>
          <a:ext cx="8038214" cy="5215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5247">
                  <a:extLst>
                    <a:ext uri="{9D8B030D-6E8A-4147-A177-3AD203B41FA5}">
                      <a16:colId xmlns:a16="http://schemas.microsoft.com/office/drawing/2014/main" val="285614847"/>
                    </a:ext>
                  </a:extLst>
                </a:gridCol>
                <a:gridCol w="3063844">
                  <a:extLst>
                    <a:ext uri="{9D8B030D-6E8A-4147-A177-3AD203B41FA5}">
                      <a16:colId xmlns:a16="http://schemas.microsoft.com/office/drawing/2014/main" val="3659178485"/>
                    </a:ext>
                  </a:extLst>
                </a:gridCol>
                <a:gridCol w="2869123">
                  <a:extLst>
                    <a:ext uri="{9D8B030D-6E8A-4147-A177-3AD203B41FA5}">
                      <a16:colId xmlns:a16="http://schemas.microsoft.com/office/drawing/2014/main" val="2829300851"/>
                    </a:ext>
                  </a:extLst>
                </a:gridCol>
              </a:tblGrid>
              <a:tr h="1283333">
                <a:tc>
                  <a:txBody>
                    <a:bodyPr/>
                    <a:lstStyle/>
                    <a:p>
                      <a:r>
                        <a:rPr lang="sl-SI" dirty="0" err="1"/>
                        <a:t>Revidiranec</a:t>
                      </a:r>
                      <a:endParaRPr lang="sl-SI" dirty="0"/>
                    </a:p>
                    <a:p>
                      <a:r>
                        <a:rPr lang="sl-SI" dirty="0"/>
                        <a:t>POSREDNIŠKO TELO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Revidirane ključne zahteve (KZ)</a:t>
                      </a:r>
                    </a:p>
                    <a:p>
                      <a:endParaRPr lang="sl-SI" dirty="0"/>
                    </a:p>
                    <a:p>
                      <a:r>
                        <a:rPr lang="sl-SI" dirty="0"/>
                        <a:t>Št. ugotovitev in priporočil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Kategorija ocene sistema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191735"/>
                  </a:ext>
                </a:extLst>
              </a:tr>
              <a:tr h="1103030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Ministrstvo za digitalno preobrazbo (MDP)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KZ 1, KZ 2, KZ 3, </a:t>
                      </a:r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KZ 4</a:t>
                      </a:r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, KZ 5, KZ 6, KZ 7</a:t>
                      </a:r>
                    </a:p>
                    <a:p>
                      <a:endParaRPr lang="sl-SI" dirty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5 ugotovitev in priporočil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Sistem deluje, vendar so potrebne določene izboljšave (kategorija 2)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161946"/>
                  </a:ext>
                </a:extLst>
              </a:tr>
              <a:tr h="1124288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Ministrstvo za solidarno prihodnost (MSP)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KZ 1, KZ 2, KZ 3, </a:t>
                      </a:r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KZ 4</a:t>
                      </a: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, KZ 5, KZ 6, KZ 7</a:t>
                      </a:r>
                    </a:p>
                    <a:p>
                      <a:endParaRPr lang="sl-SI" dirty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5 ugotovitev in priporočil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Sistem deluje, vendar so potrebne določene izboljšave (kategorija 2)</a:t>
                      </a:r>
                    </a:p>
                    <a:p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4802924"/>
                  </a:ext>
                </a:extLst>
              </a:tr>
              <a:tr h="1103030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Ministrstvo za kohezijo in regionalni razvoj (MKRR)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KZ 1, KZ 2, KZ 3, KZ 4, KZ 5, KZ 6, KZ 7</a:t>
                      </a:r>
                    </a:p>
                    <a:p>
                      <a:endParaRPr lang="sl-SI" dirty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11 ugotovitev in priporočil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noProof="0" dirty="0">
                          <a:solidFill>
                            <a:schemeClr val="accent1"/>
                          </a:solidFill>
                        </a:rPr>
                        <a:t>Sistem deluje, vendar so potrebne določene izboljšave (kategorija 2)</a:t>
                      </a:r>
                    </a:p>
                    <a:p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591951"/>
                  </a:ext>
                </a:extLst>
              </a:tr>
              <a:tr h="339394">
                <a:tc gridSpan="3">
                  <a:txBody>
                    <a:bodyPr/>
                    <a:lstStyle/>
                    <a:p>
                      <a:pPr algn="r"/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872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8727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04B2B-FD78-79DF-A53B-92660F96C1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C1D2B703-A34E-E83A-A05B-4107A2526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z="3600" dirty="0">
                <a:solidFill>
                  <a:srgbClr val="0070C0"/>
                </a:solidFill>
              </a:rPr>
              <a:t>Revizije sistema 2025</a:t>
            </a:r>
            <a:br>
              <a:rPr lang="sl-SI" sz="3600" dirty="0">
                <a:solidFill>
                  <a:srgbClr val="0070C0"/>
                </a:solidFill>
              </a:rPr>
            </a:br>
            <a:br>
              <a:rPr lang="sl-SI" sz="3600" dirty="0">
                <a:solidFill>
                  <a:srgbClr val="0070C0"/>
                </a:solidFill>
              </a:rPr>
            </a:br>
            <a:br>
              <a:rPr lang="sl-SI" sz="3600" dirty="0">
                <a:solidFill>
                  <a:srgbClr val="0070C0"/>
                </a:solidFill>
              </a:rPr>
            </a:br>
            <a:br>
              <a:rPr lang="sl-SI" sz="3600" dirty="0">
                <a:solidFill>
                  <a:srgbClr val="0070C0"/>
                </a:solidFill>
              </a:rPr>
            </a:b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32C4ADDB-0D3E-C8F7-505D-C7F980C18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0DBF8C18-44A6-4213-B056-58502FF4BB96}" type="slidenum">
              <a:rPr lang="en-US" smtClean="0"/>
              <a:pPr>
                <a:spcAft>
                  <a:spcPts val="600"/>
                </a:spcAft>
                <a:defRPr/>
              </a:pPr>
              <a:t>15</a:t>
            </a:fld>
            <a:endParaRPr lang="en-US"/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546BC9D2-5659-23D9-FF20-E779C9FB2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805076"/>
              </p:ext>
            </p:extLst>
          </p:nvPr>
        </p:nvGraphicFramePr>
        <p:xfrm>
          <a:off x="765544" y="1396999"/>
          <a:ext cx="8038214" cy="3735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5247">
                  <a:extLst>
                    <a:ext uri="{9D8B030D-6E8A-4147-A177-3AD203B41FA5}">
                      <a16:colId xmlns:a16="http://schemas.microsoft.com/office/drawing/2014/main" val="285614847"/>
                    </a:ext>
                  </a:extLst>
                </a:gridCol>
                <a:gridCol w="3646967">
                  <a:extLst>
                    <a:ext uri="{9D8B030D-6E8A-4147-A177-3AD203B41FA5}">
                      <a16:colId xmlns:a16="http://schemas.microsoft.com/office/drawing/2014/main" val="3659178485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829300851"/>
                    </a:ext>
                  </a:extLst>
                </a:gridCol>
              </a:tblGrid>
              <a:tr h="1579946">
                <a:tc>
                  <a:txBody>
                    <a:bodyPr/>
                    <a:lstStyle/>
                    <a:p>
                      <a:r>
                        <a:rPr lang="sl-SI" dirty="0" err="1"/>
                        <a:t>Revidiranec</a:t>
                      </a:r>
                      <a:endParaRPr lang="sl-SI" dirty="0"/>
                    </a:p>
                    <a:p>
                      <a:r>
                        <a:rPr lang="sl-SI" dirty="0"/>
                        <a:t>POSREDNIŠKO TELO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Revidirane ključne zahteve (KZ)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Kategorija ocene sistema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191735"/>
                  </a:ext>
                </a:extLst>
              </a:tr>
              <a:tr h="1357970">
                <a:tc>
                  <a:txBody>
                    <a:bodyPr/>
                    <a:lstStyle/>
                    <a:p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Ministrstvo za visoko šolstvo znanost in inovacije (MVZI) in ARIS (Izvajalsko telo)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KZ 1, KZ 2, KZ 3, KZ 4, KZ 5, KZ 6, KZ 7</a:t>
                      </a:r>
                    </a:p>
                    <a:p>
                      <a:endParaRPr lang="sl-SI" dirty="0">
                        <a:solidFill>
                          <a:schemeClr val="accent1"/>
                        </a:solidFill>
                      </a:endParaRPr>
                    </a:p>
                    <a:p>
                      <a:endParaRPr lang="sl-SI" dirty="0">
                        <a:solidFill>
                          <a:schemeClr val="accent1"/>
                        </a:solidFill>
                      </a:endParaRPr>
                    </a:p>
                    <a:p>
                      <a:endParaRPr lang="sl-SI" dirty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sl-SI" dirty="0">
                          <a:solidFill>
                            <a:schemeClr val="accent1"/>
                          </a:solidFill>
                        </a:rPr>
                        <a:t>12 ugotovitev in priporočil</a:t>
                      </a:r>
                    </a:p>
                    <a:p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Sistem deluje, vendar so potrebne določene izboljšave (kategorija 2)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161946"/>
                  </a:ext>
                </a:extLst>
              </a:tr>
              <a:tr h="417837">
                <a:tc gridSpan="3">
                  <a:txBody>
                    <a:bodyPr/>
                    <a:lstStyle/>
                    <a:p>
                      <a:pPr algn="r"/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872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8693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55AB74-9B86-A333-27B6-34A74E28B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Načrti za 2026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BADDDE3-71BF-81DA-DA06-1A6D8DA9E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solidFill>
                  <a:schemeClr val="accent1"/>
                </a:solidFill>
              </a:rPr>
              <a:t>Revizija sistema Organa upravljanja Horizontalna revizija IT sistema (zunanji izvajalec) </a:t>
            </a:r>
          </a:p>
          <a:p>
            <a:r>
              <a:rPr lang="sl-SI" dirty="0">
                <a:solidFill>
                  <a:schemeClr val="accent1"/>
                </a:solidFill>
              </a:rPr>
              <a:t>Horizontalna revizija ali revizija sistema PT</a:t>
            </a:r>
          </a:p>
          <a:p>
            <a:r>
              <a:rPr lang="sl-SI" dirty="0">
                <a:solidFill>
                  <a:schemeClr val="accent1"/>
                </a:solidFill>
              </a:rPr>
              <a:t>Revizije operacij </a:t>
            </a:r>
          </a:p>
          <a:p>
            <a:r>
              <a:rPr lang="sl-SI" dirty="0">
                <a:solidFill>
                  <a:schemeClr val="accent1"/>
                </a:solidFill>
              </a:rPr>
              <a:t>Revizije računovodskih izkazov </a:t>
            </a:r>
          </a:p>
          <a:p>
            <a:r>
              <a:rPr lang="sl-SI" dirty="0">
                <a:solidFill>
                  <a:schemeClr val="accent1"/>
                </a:solidFill>
              </a:rPr>
              <a:t>Napovedana revizija EK 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8AB8E37A-9E22-4D7C-6782-6754DF9C9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BCED5-F7A4-4A94-8926-C44EACB1F47C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768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>
            <a:extLst>
              <a:ext uri="{FF2B5EF4-FFF2-40B4-BE49-F238E27FC236}">
                <a16:creationId xmlns:a16="http://schemas.microsoft.com/office/drawing/2014/main" id="{9AAA72EC-5BE2-1836-1E54-D32A1A74AA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696547"/>
            <a:ext cx="7772400" cy="903903"/>
          </a:xfrm>
        </p:spPr>
        <p:txBody>
          <a:bodyPr/>
          <a:lstStyle/>
          <a:p>
            <a:r>
              <a:rPr lang="sl-SI" sz="32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Hvala za vašo pozornost</a:t>
            </a:r>
          </a:p>
        </p:txBody>
      </p:sp>
      <p:sp>
        <p:nvSpPr>
          <p:cNvPr id="4" name="Podnaslov 3">
            <a:extLst>
              <a:ext uri="{FF2B5EF4-FFF2-40B4-BE49-F238E27FC236}">
                <a16:creationId xmlns:a16="http://schemas.microsoft.com/office/drawing/2014/main" id="{353D0480-02A1-716D-BECF-B395DFDB04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sz="2400" dirty="0">
                <a:solidFill>
                  <a:schemeClr val="accent1"/>
                </a:solidFill>
              </a:rPr>
              <a:t>UNP, Sektor za revizijo evropskih skladov deljenega upravljanja</a:t>
            </a:r>
          </a:p>
          <a:p>
            <a:r>
              <a:rPr lang="sl-SI" sz="2400" dirty="0">
                <a:solidFill>
                  <a:schemeClr val="accent1"/>
                </a:solidFill>
              </a:rPr>
              <a:t>mag. Mirjam Novakovič, vodja sektorja</a:t>
            </a:r>
          </a:p>
          <a:p>
            <a:r>
              <a:rPr lang="sl-SI" sz="2400" dirty="0">
                <a:solidFill>
                  <a:schemeClr val="accent1"/>
                </a:solidFill>
              </a:rPr>
              <a:t>mirjam.novakovic@gov.si</a:t>
            </a: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AF84AE53-A66B-2961-59F1-4FD1F4A48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F8C18-44A6-4213-B056-58502FF4BB9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373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1E8A6634-BCF8-6802-92DC-593EACF6C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z="4000" dirty="0">
                <a:solidFill>
                  <a:srgbClr val="0070C0"/>
                </a:solidFill>
              </a:rPr>
              <a:t>Revizijski organ PEKP </a:t>
            </a:r>
            <a:br>
              <a:rPr lang="sl-SI" sz="4000" dirty="0">
                <a:solidFill>
                  <a:srgbClr val="0070C0"/>
                </a:solidFill>
              </a:rPr>
            </a:br>
            <a:r>
              <a:rPr lang="sl-SI" sz="4000" dirty="0">
                <a:solidFill>
                  <a:srgbClr val="0070C0"/>
                </a:solidFill>
              </a:rPr>
              <a:t>UNP</a:t>
            </a:r>
            <a:br>
              <a:rPr lang="sl-SI" dirty="0"/>
            </a:br>
            <a:endParaRPr lang="en-US" dirty="0"/>
          </a:p>
        </p:txBody>
      </p:sp>
      <p:sp>
        <p:nvSpPr>
          <p:cNvPr id="7" name="Označba mesta vsebine 6">
            <a:extLst>
              <a:ext uri="{FF2B5EF4-FFF2-40B4-BE49-F238E27FC236}">
                <a16:creationId xmlns:a16="http://schemas.microsoft.com/office/drawing/2014/main" id="{4E23CDD6-E134-3343-D397-801B69447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pPr marL="0" indent="0">
              <a:buNone/>
            </a:pPr>
            <a:endParaRPr lang="sl-SI" sz="2800" dirty="0"/>
          </a:p>
          <a:p>
            <a:pPr marL="0" indent="0" algn="ctr">
              <a:buNone/>
            </a:pPr>
            <a:r>
              <a:rPr lang="sl-SI" sz="2800" dirty="0">
                <a:solidFill>
                  <a:srgbClr val="0070C0"/>
                </a:solidFill>
              </a:rPr>
              <a:t>Naloge RO za PEKP izvaja </a:t>
            </a:r>
          </a:p>
          <a:p>
            <a:pPr marL="0" indent="0" algn="ctr">
              <a:buNone/>
            </a:pPr>
            <a:r>
              <a:rPr lang="sl-SI" sz="2800" dirty="0">
                <a:solidFill>
                  <a:srgbClr val="0070C0"/>
                </a:solidFill>
              </a:rPr>
              <a:t>Sektor za revizijo EU skladov deljenega upravljanja</a:t>
            </a:r>
            <a:endParaRPr lang="en-GB" sz="2800" dirty="0">
              <a:solidFill>
                <a:srgbClr val="0070C0"/>
              </a:solidFill>
            </a:endParaRPr>
          </a:p>
        </p:txBody>
      </p:sp>
      <p:sp>
        <p:nvSpPr>
          <p:cNvPr id="3" name="Označba mesta številke diapozitiva 2">
            <a:extLst>
              <a:ext uri="{FF2B5EF4-FFF2-40B4-BE49-F238E27FC236}">
                <a16:creationId xmlns:a16="http://schemas.microsoft.com/office/drawing/2014/main" id="{926A4DCB-A33E-C197-9587-A74AB140A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wrap="square" anchor="ctr">
            <a:normAutofit/>
          </a:bodyPr>
          <a:lstStyle/>
          <a:p>
            <a:fld id="{F6221234-13A9-41B2-88D2-98394431D32D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52E3FC5D-251E-63B3-2543-A807FD29E3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917" y="1723534"/>
            <a:ext cx="8229600" cy="29704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1268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42669-4226-7B7C-07E5-AAB2D7613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B55244F6-F795-7319-BA05-461D58AF1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0070C0"/>
                </a:solidFill>
              </a:rPr>
              <a:t>Današnje teme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14FE7A6D-2370-9648-7531-CE317409C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DF8447F-B0D8-46F9-8260-ECA4BE71D906}" type="slidenum">
              <a:rPr lang="en-US" smtClean="0"/>
              <a:pPr>
                <a:spcAft>
                  <a:spcPts val="600"/>
                </a:spcAft>
                <a:defRPr/>
              </a:pPr>
              <a:t>3</a:t>
            </a:fld>
            <a:endParaRPr lang="en-US" dirty="0"/>
          </a:p>
        </p:txBody>
      </p:sp>
      <p:graphicFrame>
        <p:nvGraphicFramePr>
          <p:cNvPr id="28" name="Content Placeholder 2">
            <a:extLst>
              <a:ext uri="{FF2B5EF4-FFF2-40B4-BE49-F238E27FC236}">
                <a16:creationId xmlns:a16="http://schemas.microsoft.com/office/drawing/2014/main" id="{40CC7CD5-1F7D-3AB7-BED6-7C048270CA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33740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711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D54009-FEB5-35BF-248A-63E1525A9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z="4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2024</a:t>
            </a:r>
            <a:endParaRPr lang="en-GB" b="1" dirty="0"/>
          </a:p>
        </p:txBody>
      </p:sp>
      <p:graphicFrame>
        <p:nvGraphicFramePr>
          <p:cNvPr id="5" name="Označba mesta vsebine 4">
            <a:extLst>
              <a:ext uri="{FF2B5EF4-FFF2-40B4-BE49-F238E27FC236}">
                <a16:creationId xmlns:a16="http://schemas.microsoft.com/office/drawing/2014/main" id="{798AA3AA-032E-F549-F2CD-BFFB4ECF32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343338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B67E3218-57F9-1113-3E7F-A27D94FCE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BCED5-F7A4-4A94-8926-C44EACB1F47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591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11988-EC8C-EE0D-6E0B-B6B26748B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64F861A9-F425-8142-3C51-323AE538A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sl-SI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</a:t>
            </a:r>
            <a:r>
              <a:rPr lang="sl-SI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2025 (zaključeno)</a:t>
            </a:r>
            <a:endParaRPr lang="en-US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7D61EF6E-4F4F-2276-0F11-875B3334A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DF8447F-B0D8-46F9-8260-ECA4BE71D906}" type="slidenum">
              <a:rPr lang="en-US" smtClean="0"/>
              <a:pPr>
                <a:spcAft>
                  <a:spcPts val="600"/>
                </a:spcAft>
                <a:defRPr/>
              </a:pPr>
              <a:t>5</a:t>
            </a:fld>
            <a:endParaRPr lang="en-US"/>
          </a:p>
        </p:txBody>
      </p:sp>
      <p:grpSp>
        <p:nvGrpSpPr>
          <p:cNvPr id="8" name="Skupina 7">
            <a:extLst>
              <a:ext uri="{FF2B5EF4-FFF2-40B4-BE49-F238E27FC236}">
                <a16:creationId xmlns:a16="http://schemas.microsoft.com/office/drawing/2014/main" id="{EEB0665B-8F16-CF9C-319B-52EFA7266F09}"/>
              </a:ext>
            </a:extLst>
          </p:cNvPr>
          <p:cNvGrpSpPr/>
          <p:nvPr/>
        </p:nvGrpSpPr>
        <p:grpSpPr>
          <a:xfrm>
            <a:off x="616688" y="1600200"/>
            <a:ext cx="8403676" cy="4525962"/>
            <a:chOff x="618519" y="1601247"/>
            <a:chExt cx="8399785" cy="4523867"/>
          </a:xfrm>
        </p:grpSpPr>
        <p:sp>
          <p:nvSpPr>
            <p:cNvPr id="9" name="Prostoročno: oblika 8">
              <a:extLst>
                <a:ext uri="{FF2B5EF4-FFF2-40B4-BE49-F238E27FC236}">
                  <a16:creationId xmlns:a16="http://schemas.microsoft.com/office/drawing/2014/main" id="{A84D8B5C-2064-52A9-645D-72C9B47E03F4}"/>
                </a:ext>
              </a:extLst>
            </p:cNvPr>
            <p:cNvSpPr/>
            <p:nvPr/>
          </p:nvSpPr>
          <p:spPr>
            <a:xfrm>
              <a:off x="618519" y="1601247"/>
              <a:ext cx="3479899" cy="2087939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rPr>
                <a:t>Pripravljalne aktivnosti:</a:t>
              </a:r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dirty="0"/>
                <a:t>Letni načrt</a:t>
              </a:r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kern="1200" dirty="0"/>
                <a:t>Metodologija za RO</a:t>
              </a:r>
              <a:endParaRPr lang="en-US" sz="2700" kern="1200" dirty="0"/>
            </a:p>
          </p:txBody>
        </p:sp>
        <p:sp>
          <p:nvSpPr>
            <p:cNvPr id="11" name="Prostoročno: oblika 10">
              <a:extLst>
                <a:ext uri="{FF2B5EF4-FFF2-40B4-BE49-F238E27FC236}">
                  <a16:creationId xmlns:a16="http://schemas.microsoft.com/office/drawing/2014/main" id="{FF4CC199-88FA-6CA0-08AD-3B1CA4FC776B}"/>
                </a:ext>
              </a:extLst>
            </p:cNvPr>
            <p:cNvSpPr/>
            <p:nvPr/>
          </p:nvSpPr>
          <p:spPr>
            <a:xfrm>
              <a:off x="5045583" y="1768021"/>
              <a:ext cx="3335064" cy="2524064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180718"/>
                <a:satOff val="-3780"/>
                <a:lumOff val="21031"/>
                <a:alphaOff val="0"/>
              </a:schemeClr>
            </a:fillRef>
            <a:effectRef idx="2">
              <a:schemeClr val="accent1">
                <a:shade val="50000"/>
                <a:hueOff val="180718"/>
                <a:satOff val="-3780"/>
                <a:lumOff val="2103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rPr>
                <a:t>Izbor vzorca za revizije operacij (april 2025)</a:t>
              </a:r>
              <a:endParaRPr lang="en-US" sz="2700" kern="1200" dirty="0"/>
            </a:p>
          </p:txBody>
        </p:sp>
        <p:sp>
          <p:nvSpPr>
            <p:cNvPr id="13" name="Prostoročno: oblika 12">
              <a:extLst>
                <a:ext uri="{FF2B5EF4-FFF2-40B4-BE49-F238E27FC236}">
                  <a16:creationId xmlns:a16="http://schemas.microsoft.com/office/drawing/2014/main" id="{1F777348-E204-4618-C607-96A24A827EE4}"/>
                </a:ext>
              </a:extLst>
            </p:cNvPr>
            <p:cNvSpPr/>
            <p:nvPr/>
          </p:nvSpPr>
          <p:spPr>
            <a:xfrm>
              <a:off x="918105" y="4125309"/>
              <a:ext cx="3479899" cy="1999805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361436"/>
                <a:satOff val="-7560"/>
                <a:lumOff val="42063"/>
                <a:alphaOff val="0"/>
              </a:schemeClr>
            </a:fillRef>
            <a:effectRef idx="2">
              <a:schemeClr val="accent1">
                <a:shade val="50000"/>
                <a:hueOff val="361436"/>
                <a:satOff val="-7560"/>
                <a:lumOff val="4206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dirty="0"/>
                <a:t>Izvedba revizija sistema pri PT MVZI</a:t>
              </a:r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kern="1200" dirty="0"/>
                <a:t>maj-september</a:t>
              </a:r>
              <a:endParaRPr lang="en-US" sz="2700" kern="1200" dirty="0"/>
            </a:p>
          </p:txBody>
        </p:sp>
        <p:sp>
          <p:nvSpPr>
            <p:cNvPr id="15" name="Prostoročno: oblika 14">
              <a:extLst>
                <a:ext uri="{FF2B5EF4-FFF2-40B4-BE49-F238E27FC236}">
                  <a16:creationId xmlns:a16="http://schemas.microsoft.com/office/drawing/2014/main" id="{8AE0E162-1ED7-1F88-B2F0-C508088F87BE}"/>
                </a:ext>
              </a:extLst>
            </p:cNvPr>
            <p:cNvSpPr/>
            <p:nvPr/>
          </p:nvSpPr>
          <p:spPr>
            <a:xfrm>
              <a:off x="5538405" y="3648655"/>
              <a:ext cx="3479899" cy="2087939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180718"/>
                <a:satOff val="-3780"/>
                <a:lumOff val="21031"/>
                <a:alphaOff val="0"/>
              </a:schemeClr>
            </a:fillRef>
            <a:effectRef idx="2">
              <a:schemeClr val="accent1">
                <a:shade val="50000"/>
                <a:hueOff val="180718"/>
                <a:satOff val="-3780"/>
                <a:lumOff val="2103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rPr>
                <a:t>Izvedba revizij operacij (17)</a:t>
              </a:r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dirty="0"/>
                <a:t>maj-november</a:t>
              </a:r>
              <a:endParaRPr lang="en-US" sz="2700" kern="1200" dirty="0"/>
            </a:p>
          </p:txBody>
        </p:sp>
      </p:grpSp>
      <p:sp>
        <p:nvSpPr>
          <p:cNvPr id="3" name="Puščica: desno 2">
            <a:extLst>
              <a:ext uri="{FF2B5EF4-FFF2-40B4-BE49-F238E27FC236}">
                <a16:creationId xmlns:a16="http://schemas.microsoft.com/office/drawing/2014/main" id="{DC75E2EE-D1C3-A3CE-B300-A036DE94A5D8}"/>
              </a:ext>
            </a:extLst>
          </p:cNvPr>
          <p:cNvSpPr/>
          <p:nvPr/>
        </p:nvSpPr>
        <p:spPr>
          <a:xfrm>
            <a:off x="4098198" y="2832313"/>
            <a:ext cx="947605" cy="83021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uščica: dol 3">
            <a:extLst>
              <a:ext uri="{FF2B5EF4-FFF2-40B4-BE49-F238E27FC236}">
                <a16:creationId xmlns:a16="http://schemas.microsoft.com/office/drawing/2014/main" id="{80DBA1A5-2216-B0AB-CCEA-79F81E0D2845}"/>
              </a:ext>
            </a:extLst>
          </p:cNvPr>
          <p:cNvSpPr/>
          <p:nvPr/>
        </p:nvSpPr>
        <p:spPr>
          <a:xfrm>
            <a:off x="887819" y="3689106"/>
            <a:ext cx="669851" cy="83021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985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AB222-1296-CF9E-2BE3-D9B46719E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59C4F199-D28C-8752-433A-9CFC40484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sl-SI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</a:t>
            </a:r>
            <a:r>
              <a:rPr lang="sl-SI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2025 (v izvajanju)</a:t>
            </a:r>
            <a:endParaRPr lang="en-US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E0DEFF1D-FA90-67D9-05D4-D86C75E46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DF8447F-B0D8-46F9-8260-ECA4BE71D906}" type="slidenum">
              <a:rPr lang="en-US" smtClean="0"/>
              <a:pPr>
                <a:spcAft>
                  <a:spcPts val="600"/>
                </a:spcAft>
                <a:defRPr/>
              </a:pPr>
              <a:t>6</a:t>
            </a:fld>
            <a:endParaRPr lang="en-US"/>
          </a:p>
        </p:txBody>
      </p:sp>
      <p:grpSp>
        <p:nvGrpSpPr>
          <p:cNvPr id="8" name="Skupina 7">
            <a:extLst>
              <a:ext uri="{FF2B5EF4-FFF2-40B4-BE49-F238E27FC236}">
                <a16:creationId xmlns:a16="http://schemas.microsoft.com/office/drawing/2014/main" id="{CB2EF5AC-3AB1-98A0-8FA9-C756211ABDEC}"/>
              </a:ext>
            </a:extLst>
          </p:cNvPr>
          <p:cNvGrpSpPr/>
          <p:nvPr/>
        </p:nvGrpSpPr>
        <p:grpSpPr>
          <a:xfrm>
            <a:off x="816520" y="1676065"/>
            <a:ext cx="7991848" cy="4611162"/>
            <a:chOff x="1398616" y="1743570"/>
            <a:chExt cx="7988148" cy="3954704"/>
          </a:xfrm>
        </p:grpSpPr>
        <p:sp>
          <p:nvSpPr>
            <p:cNvPr id="11" name="Prostoročno: oblika 10">
              <a:extLst>
                <a:ext uri="{FF2B5EF4-FFF2-40B4-BE49-F238E27FC236}">
                  <a16:creationId xmlns:a16="http://schemas.microsoft.com/office/drawing/2014/main" id="{79C79C07-AB5A-8627-34EE-BDEDA6F50435}"/>
                </a:ext>
              </a:extLst>
            </p:cNvPr>
            <p:cNvSpPr/>
            <p:nvPr/>
          </p:nvSpPr>
          <p:spPr>
            <a:xfrm>
              <a:off x="1398616" y="3336582"/>
              <a:ext cx="3200510" cy="2087940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6200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180718"/>
                <a:satOff val="-3780"/>
                <a:lumOff val="21031"/>
                <a:alphaOff val="0"/>
              </a:schemeClr>
            </a:fillRef>
            <a:effectRef idx="2">
              <a:schemeClr val="accent1">
                <a:shade val="50000"/>
                <a:hueOff val="180718"/>
                <a:satOff val="-3780"/>
                <a:lumOff val="2103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rPr>
                <a:t>Naknadne revizije sistema PT (MKRR, MDP, MSP)</a:t>
              </a:r>
              <a:endParaRPr lang="en-US" sz="2700" kern="1200" dirty="0"/>
            </a:p>
          </p:txBody>
        </p:sp>
        <p:sp>
          <p:nvSpPr>
            <p:cNvPr id="9" name="Prostoročno: oblika 8">
              <a:extLst>
                <a:ext uri="{FF2B5EF4-FFF2-40B4-BE49-F238E27FC236}">
                  <a16:creationId xmlns:a16="http://schemas.microsoft.com/office/drawing/2014/main" id="{894FADC4-6572-C4E8-9560-7802566B18F2}"/>
                </a:ext>
              </a:extLst>
            </p:cNvPr>
            <p:cNvSpPr>
              <a:spLocks/>
            </p:cNvSpPr>
            <p:nvPr/>
          </p:nvSpPr>
          <p:spPr>
            <a:xfrm>
              <a:off x="1813857" y="1743570"/>
              <a:ext cx="3065959" cy="2087939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  <a:ln w="76200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rPr>
                <a:t>1 revizija operacije</a:t>
              </a:r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dirty="0"/>
                <a:t>(Finančni instrumenti)</a:t>
              </a:r>
              <a:endParaRPr lang="en-US" sz="2700" kern="1200" dirty="0"/>
            </a:p>
          </p:txBody>
        </p:sp>
        <p:sp>
          <p:nvSpPr>
            <p:cNvPr id="13" name="Prostoročno: oblika 12">
              <a:extLst>
                <a:ext uri="{FF2B5EF4-FFF2-40B4-BE49-F238E27FC236}">
                  <a16:creationId xmlns:a16="http://schemas.microsoft.com/office/drawing/2014/main" id="{8E6437A4-D517-DF35-63F9-1F33427008BF}"/>
                </a:ext>
              </a:extLst>
            </p:cNvPr>
            <p:cNvSpPr/>
            <p:nvPr/>
          </p:nvSpPr>
          <p:spPr>
            <a:xfrm>
              <a:off x="4719047" y="2207390"/>
              <a:ext cx="3479899" cy="1999805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  <a:ln w="76200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361436"/>
                <a:satOff val="-7560"/>
                <a:lumOff val="42063"/>
                <a:alphaOff val="0"/>
              </a:schemeClr>
            </a:fillRef>
            <a:effectRef idx="2">
              <a:schemeClr val="accent1">
                <a:shade val="50000"/>
                <a:hueOff val="361436"/>
                <a:satOff val="-7560"/>
                <a:lumOff val="4206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dirty="0"/>
                <a:t>Revizija računovodskih izkazov za 4. obračunsko leto </a:t>
              </a:r>
            </a:p>
          </p:txBody>
        </p:sp>
        <p:sp>
          <p:nvSpPr>
            <p:cNvPr id="15" name="Prostoročno: oblika 14">
              <a:extLst>
                <a:ext uri="{FF2B5EF4-FFF2-40B4-BE49-F238E27FC236}">
                  <a16:creationId xmlns:a16="http://schemas.microsoft.com/office/drawing/2014/main" id="{A6758155-1B55-0229-5979-A4A8D754A6CC}"/>
                </a:ext>
              </a:extLst>
            </p:cNvPr>
            <p:cNvSpPr/>
            <p:nvPr/>
          </p:nvSpPr>
          <p:spPr>
            <a:xfrm>
              <a:off x="5146337" y="4249967"/>
              <a:ext cx="4240427" cy="1448307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  <a:ln w="76200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180718"/>
                <a:satOff val="-3780"/>
                <a:lumOff val="21031"/>
                <a:alphaOff val="0"/>
              </a:schemeClr>
            </a:fillRef>
            <a:effectRef idx="2">
              <a:schemeClr val="accent1">
                <a:shade val="50000"/>
                <a:hueOff val="180718"/>
                <a:satOff val="-3780"/>
                <a:lumOff val="2103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rPr>
                <a:t>Priprava letnega poročila o nadzoru za </a:t>
              </a:r>
              <a:r>
                <a:rPr lang="sl-SI" sz="2800" dirty="0"/>
                <a:t>4. obračunsko leto </a:t>
              </a:r>
              <a:endParaRPr lang="en-US" sz="2700" kern="1200" dirty="0"/>
            </a:p>
          </p:txBody>
        </p:sp>
      </p:grpSp>
      <p:sp>
        <p:nvSpPr>
          <p:cNvPr id="6" name="Pravokotnik 5">
            <a:extLst>
              <a:ext uri="{FF2B5EF4-FFF2-40B4-BE49-F238E27FC236}">
                <a16:creationId xmlns:a16="http://schemas.microsoft.com/office/drawing/2014/main" id="{C1D5A2F8-5909-4B61-4602-9DFF78D2E983}"/>
              </a:ext>
            </a:extLst>
          </p:cNvPr>
          <p:cNvSpPr/>
          <p:nvPr/>
        </p:nvSpPr>
        <p:spPr>
          <a:xfrm>
            <a:off x="1524000" y="1397000"/>
            <a:ext cx="6096000" cy="4064000"/>
          </a:xfrm>
          <a:prstGeom prst="rect">
            <a:avLst/>
          </a:prstGeom>
        </p:spPr>
        <p:txBody>
          <a:bodyPr/>
          <a:lstStyle/>
          <a:p>
            <a:pPr lvl="0">
              <a:buChar char="•"/>
            </a:pPr>
            <a:endParaRPr lang="en-GB" dirty="0"/>
          </a:p>
          <a:p>
            <a:pPr lvl="0">
              <a:buChar char="•"/>
            </a:pPr>
            <a:endParaRPr lang="en-GB" dirty="0"/>
          </a:p>
          <a:p>
            <a:pPr lvl="0">
              <a:buChar char="•"/>
            </a:pPr>
            <a:endParaRPr lang="en-GB" dirty="0"/>
          </a:p>
        </p:txBody>
      </p:sp>
      <p:sp>
        <p:nvSpPr>
          <p:cNvPr id="3" name="Lok 2">
            <a:extLst>
              <a:ext uri="{FF2B5EF4-FFF2-40B4-BE49-F238E27FC236}">
                <a16:creationId xmlns:a16="http://schemas.microsoft.com/office/drawing/2014/main" id="{B2B4804F-E592-2C76-7A63-5451C4529B57}"/>
              </a:ext>
            </a:extLst>
          </p:cNvPr>
          <p:cNvSpPr/>
          <p:nvPr/>
        </p:nvSpPr>
        <p:spPr>
          <a:xfrm>
            <a:off x="8463516" y="4774019"/>
            <a:ext cx="223284" cy="136096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806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32D81B-83BF-C73E-432E-476DA29A1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83D10090-FAC3-B31D-C1D7-483E4D6B0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sl-SI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</a:t>
            </a:r>
            <a:r>
              <a:rPr lang="sl-SI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Izbor vzorca RO 4. obračunsko leto</a:t>
            </a:r>
            <a:endParaRPr lang="en-US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60E7C004-BD2D-BF5E-6084-49083DF33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DF8447F-B0D8-46F9-8260-ECA4BE71D906}" type="slidenum">
              <a:rPr lang="en-US" smtClean="0"/>
              <a:pPr>
                <a:spcAft>
                  <a:spcPts val="600"/>
                </a:spcAft>
                <a:defRPr/>
              </a:pPr>
              <a:t>7</a:t>
            </a:fld>
            <a:endParaRPr lang="en-US"/>
          </a:p>
        </p:txBody>
      </p:sp>
      <p:grpSp>
        <p:nvGrpSpPr>
          <p:cNvPr id="8" name="Skupina 7">
            <a:extLst>
              <a:ext uri="{FF2B5EF4-FFF2-40B4-BE49-F238E27FC236}">
                <a16:creationId xmlns:a16="http://schemas.microsoft.com/office/drawing/2014/main" id="{0C62DB91-9879-FE85-2ACF-21E7EB83B1EE}"/>
              </a:ext>
            </a:extLst>
          </p:cNvPr>
          <p:cNvGrpSpPr/>
          <p:nvPr/>
        </p:nvGrpSpPr>
        <p:grpSpPr>
          <a:xfrm>
            <a:off x="1279979" y="1762019"/>
            <a:ext cx="6560987" cy="4821343"/>
            <a:chOff x="1813857" y="1743570"/>
            <a:chExt cx="6557950" cy="4134963"/>
          </a:xfrm>
        </p:grpSpPr>
        <p:sp>
          <p:nvSpPr>
            <p:cNvPr id="9" name="Prostoročno: oblika 8">
              <a:extLst>
                <a:ext uri="{FF2B5EF4-FFF2-40B4-BE49-F238E27FC236}">
                  <a16:creationId xmlns:a16="http://schemas.microsoft.com/office/drawing/2014/main" id="{0781F908-4DA0-D5DE-1620-658B5017C845}"/>
                </a:ext>
              </a:extLst>
            </p:cNvPr>
            <p:cNvSpPr>
              <a:spLocks/>
            </p:cNvSpPr>
            <p:nvPr/>
          </p:nvSpPr>
          <p:spPr>
            <a:xfrm>
              <a:off x="1813857" y="1743570"/>
              <a:ext cx="3065959" cy="2087939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  <a:ln w="76200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dirty="0"/>
                <a:t>Populacija </a:t>
              </a:r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700" kern="1200" dirty="0"/>
                <a:t>162.802.194,02</a:t>
              </a:r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700" kern="1200" dirty="0"/>
                <a:t>(250 operacij)</a:t>
              </a:r>
              <a:endParaRPr lang="en-US" sz="2700" kern="1200" dirty="0"/>
            </a:p>
          </p:txBody>
        </p:sp>
        <p:sp>
          <p:nvSpPr>
            <p:cNvPr id="13" name="Prostoročno: oblika 12">
              <a:extLst>
                <a:ext uri="{FF2B5EF4-FFF2-40B4-BE49-F238E27FC236}">
                  <a16:creationId xmlns:a16="http://schemas.microsoft.com/office/drawing/2014/main" id="{903315F1-A38C-589C-301D-80CA4739089C}"/>
                </a:ext>
              </a:extLst>
            </p:cNvPr>
            <p:cNvSpPr/>
            <p:nvPr/>
          </p:nvSpPr>
          <p:spPr>
            <a:xfrm>
              <a:off x="4433820" y="2541461"/>
              <a:ext cx="3937987" cy="1999805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  <a:ln w="76200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361436"/>
                <a:satOff val="-7560"/>
                <a:lumOff val="42063"/>
                <a:alphaOff val="0"/>
              </a:schemeClr>
            </a:fillRef>
            <a:effectRef idx="2">
              <a:schemeClr val="accent1">
                <a:shade val="50000"/>
                <a:hueOff val="361436"/>
                <a:satOff val="-7560"/>
                <a:lumOff val="4206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dirty="0"/>
                <a:t>Metoda vzorčenja</a:t>
              </a:r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dirty="0"/>
                <a:t>Statistična metoda  (2 stratuma) </a:t>
              </a:r>
            </a:p>
          </p:txBody>
        </p:sp>
        <p:sp>
          <p:nvSpPr>
            <p:cNvPr id="15" name="Prostoročno: oblika 14">
              <a:extLst>
                <a:ext uri="{FF2B5EF4-FFF2-40B4-BE49-F238E27FC236}">
                  <a16:creationId xmlns:a16="http://schemas.microsoft.com/office/drawing/2014/main" id="{46BAB961-70E7-DEAD-405E-06581253D0AA}"/>
                </a:ext>
              </a:extLst>
            </p:cNvPr>
            <p:cNvSpPr/>
            <p:nvPr/>
          </p:nvSpPr>
          <p:spPr>
            <a:xfrm>
              <a:off x="2623346" y="4200600"/>
              <a:ext cx="4240427" cy="1677933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76200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180718"/>
                <a:satOff val="-3780"/>
                <a:lumOff val="21031"/>
                <a:alphaOff val="0"/>
              </a:schemeClr>
            </a:fillRef>
            <a:effectRef idx="2">
              <a:schemeClr val="accent1">
                <a:shade val="50000"/>
                <a:hueOff val="180718"/>
                <a:satOff val="-3780"/>
                <a:lumOff val="2103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dirty="0"/>
                <a:t>Vzorec</a:t>
              </a:r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dirty="0"/>
                <a:t>30 </a:t>
              </a:r>
              <a:r>
                <a:rPr lang="sl-SI" sz="2693" dirty="0" err="1"/>
                <a:t>ZzI</a:t>
              </a:r>
              <a:endParaRPr lang="sl-SI" sz="2693" dirty="0"/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dirty="0"/>
                <a:t>18 operacij (od tega 1 FI)</a:t>
              </a:r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kern="1200" dirty="0"/>
                <a:t>105.709.029, 80 €</a:t>
              </a:r>
              <a:endParaRPr lang="en-US" sz="2700" kern="1200" dirty="0"/>
            </a:p>
          </p:txBody>
        </p:sp>
      </p:grpSp>
      <p:sp>
        <p:nvSpPr>
          <p:cNvPr id="6" name="Pravokotnik 5">
            <a:extLst>
              <a:ext uri="{FF2B5EF4-FFF2-40B4-BE49-F238E27FC236}">
                <a16:creationId xmlns:a16="http://schemas.microsoft.com/office/drawing/2014/main" id="{9C428636-2749-9839-1C11-288836175B9B}"/>
              </a:ext>
            </a:extLst>
          </p:cNvPr>
          <p:cNvSpPr/>
          <p:nvPr/>
        </p:nvSpPr>
        <p:spPr>
          <a:xfrm>
            <a:off x="1524000" y="1397000"/>
            <a:ext cx="6096000" cy="4064000"/>
          </a:xfrm>
          <a:prstGeom prst="rect">
            <a:avLst/>
          </a:prstGeom>
        </p:spPr>
        <p:txBody>
          <a:bodyPr/>
          <a:lstStyle/>
          <a:p>
            <a:pPr lvl="0">
              <a:buChar char="•"/>
            </a:pPr>
            <a:endParaRPr lang="en-GB" dirty="0"/>
          </a:p>
          <a:p>
            <a:pPr lvl="0">
              <a:buChar char="•"/>
            </a:pPr>
            <a:endParaRPr lang="en-GB" dirty="0"/>
          </a:p>
          <a:p>
            <a:pPr lvl="0"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4525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617EBD-8840-4214-B684-590C3E7E299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008618"/>
              </p:ext>
            </p:extLst>
          </p:nvPr>
        </p:nvGraphicFramePr>
        <p:xfrm>
          <a:off x="457201" y="2167847"/>
          <a:ext cx="8229600" cy="45042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6236">
                <a:tc>
                  <a:txBody>
                    <a:bodyPr/>
                    <a:lstStyle/>
                    <a:p>
                      <a:pPr marL="0" indent="0" algn="l" fontAlgn="b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sl-SI" sz="2400" b="0" i="0" u="none" strike="noStrike" baseline="0" noProof="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 fontAlgn="b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sl-SI" sz="2400" b="0" i="0" u="none" strike="noStrike" baseline="0" noProof="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180000" marR="21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993"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endParaRPr lang="sl-SI" sz="2000" b="1" i="1" u="none" strike="noStrike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8" name="Slika 7">
            <a:extLst>
              <a:ext uri="{FF2B5EF4-FFF2-40B4-BE49-F238E27FC236}">
                <a16:creationId xmlns:a16="http://schemas.microsoft.com/office/drawing/2014/main" id="{14F86488-B4BA-7CA6-9392-CC6C61107A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807" y="1367096"/>
            <a:ext cx="8112643" cy="5932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34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735"/>
    </mc:Choice>
    <mc:Fallback xmlns="">
      <p:transition spd="slow" advTm="45735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D3291-CEDA-0EEC-B286-B1C0AE215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CF1FC9C5-F7E7-9096-8344-B9F7A1C9D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sl-SI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Revizije operacij po PT</a:t>
            </a:r>
            <a:endParaRPr 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B148FF7-3A2C-7D12-D5BC-CBE1000A8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DF8447F-B0D8-46F9-8260-ECA4BE71D906}" type="slidenum">
              <a:rPr lang="en-US" smtClean="0"/>
              <a:pPr>
                <a:spcAft>
                  <a:spcPts val="600"/>
                </a:spcAft>
                <a:defRPr/>
              </a:pPr>
              <a:t>9</a:t>
            </a:fld>
            <a:endParaRPr lang="en-US"/>
          </a:p>
        </p:txBody>
      </p:sp>
      <p:grpSp>
        <p:nvGrpSpPr>
          <p:cNvPr id="8" name="Skupina 7">
            <a:extLst>
              <a:ext uri="{FF2B5EF4-FFF2-40B4-BE49-F238E27FC236}">
                <a16:creationId xmlns:a16="http://schemas.microsoft.com/office/drawing/2014/main" id="{5D2EB81B-93A9-0729-6E99-BD5C9E8260E1}"/>
              </a:ext>
            </a:extLst>
          </p:cNvPr>
          <p:cNvGrpSpPr/>
          <p:nvPr/>
        </p:nvGrpSpPr>
        <p:grpSpPr>
          <a:xfrm>
            <a:off x="683632" y="1311806"/>
            <a:ext cx="6379932" cy="4149194"/>
            <a:chOff x="991459" y="1743570"/>
            <a:chExt cx="6376979" cy="3558503"/>
          </a:xfrm>
        </p:grpSpPr>
        <p:sp>
          <p:nvSpPr>
            <p:cNvPr id="9" name="Prostoročno: oblika 8">
              <a:extLst>
                <a:ext uri="{FF2B5EF4-FFF2-40B4-BE49-F238E27FC236}">
                  <a16:creationId xmlns:a16="http://schemas.microsoft.com/office/drawing/2014/main" id="{E081D25F-91AF-E1F4-1E80-4D5D679F82BF}"/>
                </a:ext>
              </a:extLst>
            </p:cNvPr>
            <p:cNvSpPr>
              <a:spLocks/>
            </p:cNvSpPr>
            <p:nvPr/>
          </p:nvSpPr>
          <p:spPr>
            <a:xfrm>
              <a:off x="1813857" y="1743570"/>
              <a:ext cx="3065959" cy="2087939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  <a:ln w="76200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700" kern="1200" dirty="0"/>
                <a:t>4 </a:t>
              </a:r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700" dirty="0"/>
                <a:t>MDDSZ</a:t>
              </a:r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700" kern="1200" dirty="0"/>
                <a:t>MGTŠ</a:t>
              </a:r>
              <a:endParaRPr lang="en-US" sz="2700" kern="1200" dirty="0"/>
            </a:p>
          </p:txBody>
        </p:sp>
        <p:sp>
          <p:nvSpPr>
            <p:cNvPr id="13" name="Prostoročno: oblika 12">
              <a:extLst>
                <a:ext uri="{FF2B5EF4-FFF2-40B4-BE49-F238E27FC236}">
                  <a16:creationId xmlns:a16="http://schemas.microsoft.com/office/drawing/2014/main" id="{D21B24CC-B86E-9504-6DBF-CDE076444815}"/>
                </a:ext>
              </a:extLst>
            </p:cNvPr>
            <p:cNvSpPr/>
            <p:nvPr/>
          </p:nvSpPr>
          <p:spPr>
            <a:xfrm>
              <a:off x="4057911" y="2240154"/>
              <a:ext cx="3310527" cy="1448307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  <a:ln w="76200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361436"/>
                <a:satOff val="-7560"/>
                <a:lumOff val="42063"/>
                <a:alphaOff val="0"/>
              </a:schemeClr>
            </a:fillRef>
            <a:effectRef idx="2">
              <a:schemeClr val="accent1">
                <a:shade val="50000"/>
                <a:hueOff val="361436"/>
                <a:satOff val="-7560"/>
                <a:lumOff val="4206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dirty="0"/>
                <a:t>3 </a:t>
              </a:r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dirty="0"/>
                <a:t>MVI</a:t>
              </a:r>
            </a:p>
          </p:txBody>
        </p:sp>
        <p:sp>
          <p:nvSpPr>
            <p:cNvPr id="15" name="Prostoročno: oblika 14">
              <a:extLst>
                <a:ext uri="{FF2B5EF4-FFF2-40B4-BE49-F238E27FC236}">
                  <a16:creationId xmlns:a16="http://schemas.microsoft.com/office/drawing/2014/main" id="{E5804CBE-C8BA-6223-658F-7EBB93CF2A72}"/>
                </a:ext>
              </a:extLst>
            </p:cNvPr>
            <p:cNvSpPr/>
            <p:nvPr/>
          </p:nvSpPr>
          <p:spPr>
            <a:xfrm>
              <a:off x="991459" y="3853766"/>
              <a:ext cx="4240427" cy="1448307"/>
            </a:xfrm>
            <a:custGeom>
              <a:avLst/>
              <a:gdLst>
                <a:gd name="connsiteX0" fmla="*/ 0 w 3479899"/>
                <a:gd name="connsiteY0" fmla="*/ 0 h 2087939"/>
                <a:gd name="connsiteX1" fmla="*/ 3479899 w 3479899"/>
                <a:gd name="connsiteY1" fmla="*/ 0 h 2087939"/>
                <a:gd name="connsiteX2" fmla="*/ 3479899 w 3479899"/>
                <a:gd name="connsiteY2" fmla="*/ 2087939 h 2087939"/>
                <a:gd name="connsiteX3" fmla="*/ 0 w 3479899"/>
                <a:gd name="connsiteY3" fmla="*/ 2087939 h 2087939"/>
                <a:gd name="connsiteX4" fmla="*/ 0 w 3479899"/>
                <a:gd name="connsiteY4" fmla="*/ 0 h 208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9899" h="2087939">
                  <a:moveTo>
                    <a:pt x="0" y="0"/>
                  </a:moveTo>
                  <a:lnTo>
                    <a:pt x="3479899" y="0"/>
                  </a:lnTo>
                  <a:lnTo>
                    <a:pt x="3479899" y="2087939"/>
                  </a:lnTo>
                  <a:lnTo>
                    <a:pt x="0" y="20879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76200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180718"/>
                <a:satOff val="-3780"/>
                <a:lumOff val="21031"/>
                <a:alphaOff val="0"/>
              </a:schemeClr>
            </a:fillRef>
            <a:effectRef idx="2">
              <a:schemeClr val="accent1">
                <a:shade val="50000"/>
                <a:hueOff val="180718"/>
                <a:satOff val="-3780"/>
                <a:lumOff val="2103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dirty="0"/>
                <a:t>2 </a:t>
              </a:r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kern="1200" dirty="0"/>
                <a:t>MNVP</a:t>
              </a:r>
            </a:p>
            <a:p>
              <a:pPr algn="ctr" defTabSz="1197150">
                <a:lnSpc>
                  <a:spcPct val="90000"/>
                </a:lnSpc>
                <a:spcAft>
                  <a:spcPct val="35000"/>
                </a:spcAft>
              </a:pPr>
              <a:r>
                <a:rPr lang="sl-SI" sz="2693" kern="1200" dirty="0"/>
                <a:t>MVZI</a:t>
              </a:r>
              <a:endParaRPr lang="en-US" sz="2700" kern="1200" dirty="0"/>
            </a:p>
          </p:txBody>
        </p:sp>
      </p:grpSp>
      <p:sp>
        <p:nvSpPr>
          <p:cNvPr id="6" name="Pravokotnik 5">
            <a:extLst>
              <a:ext uri="{FF2B5EF4-FFF2-40B4-BE49-F238E27FC236}">
                <a16:creationId xmlns:a16="http://schemas.microsoft.com/office/drawing/2014/main" id="{F8553DC5-587D-2BA8-A437-09BF0D361DD2}"/>
              </a:ext>
            </a:extLst>
          </p:cNvPr>
          <p:cNvSpPr/>
          <p:nvPr/>
        </p:nvSpPr>
        <p:spPr>
          <a:xfrm>
            <a:off x="1524000" y="1397000"/>
            <a:ext cx="6096000" cy="4064000"/>
          </a:xfrm>
          <a:prstGeom prst="rect">
            <a:avLst/>
          </a:prstGeom>
        </p:spPr>
        <p:txBody>
          <a:bodyPr/>
          <a:lstStyle/>
          <a:p>
            <a:pPr lvl="0">
              <a:buChar char="•"/>
            </a:pPr>
            <a:endParaRPr lang="en-GB" dirty="0"/>
          </a:p>
          <a:p>
            <a:pPr lvl="0">
              <a:buChar char="•"/>
            </a:pPr>
            <a:endParaRPr lang="en-GB" dirty="0"/>
          </a:p>
          <a:p>
            <a:pPr lvl="0">
              <a:buChar char="•"/>
            </a:pPr>
            <a:endParaRPr lang="en-GB" dirty="0"/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291FD1F8-E049-4BCD-9AD3-255814E379C6}"/>
              </a:ext>
            </a:extLst>
          </p:cNvPr>
          <p:cNvSpPr/>
          <p:nvPr/>
        </p:nvSpPr>
        <p:spPr>
          <a:xfrm>
            <a:off x="4523741" y="4219513"/>
            <a:ext cx="3498542" cy="210684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197150">
              <a:lnSpc>
                <a:spcPct val="90000"/>
              </a:lnSpc>
              <a:spcAft>
                <a:spcPct val="35000"/>
              </a:spcAft>
            </a:pPr>
            <a:r>
              <a:rPr lang="sl-SI" sz="2693" dirty="0"/>
              <a:t>1</a:t>
            </a:r>
          </a:p>
          <a:p>
            <a:pPr algn="ctr" defTabSz="1197150">
              <a:lnSpc>
                <a:spcPct val="90000"/>
              </a:lnSpc>
              <a:spcAft>
                <a:spcPct val="35000"/>
              </a:spcAft>
            </a:pPr>
            <a:r>
              <a:rPr lang="sl-SI" sz="2693" dirty="0"/>
              <a:t>MDP</a:t>
            </a:r>
          </a:p>
          <a:p>
            <a:pPr algn="ctr" defTabSz="1197150">
              <a:lnSpc>
                <a:spcPct val="90000"/>
              </a:lnSpc>
              <a:spcAft>
                <a:spcPct val="35000"/>
              </a:spcAft>
            </a:pPr>
            <a:r>
              <a:rPr lang="sl-SI" sz="2693" dirty="0"/>
              <a:t>MKRR (PT)</a:t>
            </a:r>
          </a:p>
          <a:p>
            <a:pPr algn="ctr" defTabSz="1197150">
              <a:lnSpc>
                <a:spcPct val="90000"/>
              </a:lnSpc>
              <a:spcAft>
                <a:spcPct val="35000"/>
              </a:spcAft>
            </a:pPr>
            <a:r>
              <a:rPr lang="sl-SI" sz="2693" dirty="0"/>
              <a:t>MZI</a:t>
            </a:r>
            <a:endParaRPr lang="en-GB" sz="2693" dirty="0"/>
          </a:p>
        </p:txBody>
      </p:sp>
    </p:spTree>
    <p:extLst>
      <p:ext uri="{BB962C8B-B14F-4D97-AF65-F5344CB8AC3E}">
        <p14:creationId xmlns:p14="http://schemas.microsoft.com/office/powerpoint/2010/main" val="404245435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DU 2010">
      <a:dk1>
        <a:srgbClr val="999999"/>
      </a:dk1>
      <a:lt1>
        <a:sysClr val="window" lastClr="FFFFFF"/>
      </a:lt1>
      <a:dk2>
        <a:srgbClr val="000000"/>
      </a:dk2>
      <a:lt2>
        <a:srgbClr val="D8D8D8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026_si10-cgp-mpe-PREDLOGA-97-2003">
  <a:themeElements>
    <a:clrScheme name="026_si10-cgp-mpe-PREDLOGA-97-2003 1">
      <a:dk1>
        <a:srgbClr val="999999"/>
      </a:dk1>
      <a:lt1>
        <a:srgbClr val="FFFFFF"/>
      </a:lt1>
      <a:dk2>
        <a:srgbClr val="000000"/>
      </a:dk2>
      <a:lt2>
        <a:srgbClr val="D8D8D8"/>
      </a:lt2>
      <a:accent1>
        <a:srgbClr val="4F81BD"/>
      </a:accent1>
      <a:accent2>
        <a:srgbClr val="C0504D"/>
      </a:accent2>
      <a:accent3>
        <a:srgbClr val="FFFFFF"/>
      </a:accent3>
      <a:accent4>
        <a:srgbClr val="828282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026_si10-cgp-mpe-PREDLOGA-97-2003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26_si10-cgp-mpe-PREDLOGA-97-2003 1">
        <a:dk1>
          <a:srgbClr val="999999"/>
        </a:dk1>
        <a:lt1>
          <a:srgbClr val="FFFFFF"/>
        </a:lt1>
        <a:dk2>
          <a:srgbClr val="000000"/>
        </a:dk2>
        <a:lt2>
          <a:srgbClr val="D8D8D8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828282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7138</TotalTime>
  <Words>869</Words>
  <Application>Microsoft Office PowerPoint</Application>
  <PresentationFormat>Diaprojekcija na zaslonu (4:3)</PresentationFormat>
  <Paragraphs>188</Paragraphs>
  <Slides>17</Slides>
  <Notes>3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17</vt:i4>
      </vt:variant>
    </vt:vector>
  </HeadingPairs>
  <TitlesOfParts>
    <vt:vector size="22" baseType="lpstr">
      <vt:lpstr>Republika</vt:lpstr>
      <vt:lpstr>Arial</vt:lpstr>
      <vt:lpstr>Calibri</vt:lpstr>
      <vt:lpstr>Custom Design</vt:lpstr>
      <vt:lpstr>026_si10-cgp-mpe-PREDLOGA-97-2003</vt:lpstr>
      <vt:lpstr> Urad RS za nadzor proračuna Revizijski organ (RO) PEKP  2021-2027  Predstavitev revizijskih aktivnosti za 4.obračunsko leto   5. redna seja OzS PEKP Maribor, 27.november 2025  </vt:lpstr>
      <vt:lpstr>Revizijski organ PEKP  UNP </vt:lpstr>
      <vt:lpstr>Današnje teme</vt:lpstr>
      <vt:lpstr>2024</vt:lpstr>
      <vt:lpstr>       2025 (zaključeno)</vt:lpstr>
      <vt:lpstr>       2025 (v izvajanju)</vt:lpstr>
      <vt:lpstr>       Izbor vzorca RO 4. obračunsko leto</vt:lpstr>
      <vt:lpstr>PowerPointova predstavitev</vt:lpstr>
      <vt:lpstr>Revizije operacij po PT</vt:lpstr>
      <vt:lpstr>RO 2025 ugotovljene nepravilnosti</vt:lpstr>
      <vt:lpstr>RO 2025 ugotovljene nepravilnosti (2.)</vt:lpstr>
      <vt:lpstr>       POS nepravilnosti (4)</vt:lpstr>
      <vt:lpstr>RO 2025 Ostale ugotovitve   </vt:lpstr>
      <vt:lpstr>Revizije sistema 2024    </vt:lpstr>
      <vt:lpstr>Revizije sistema 2025    </vt:lpstr>
      <vt:lpstr>Načrti za 2026 </vt:lpstr>
      <vt:lpstr>Hvala za vašo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of the work of AA (for OP RD, OP HRD, OP DETI )   Annual Review Meeting          Ljubljana, 28 November 2012</dc:title>
  <dc:creator>MN</dc:creator>
  <cp:lastModifiedBy>Mirjam Novakovič</cp:lastModifiedBy>
  <cp:revision>360</cp:revision>
  <cp:lastPrinted>2024-11-07T16:14:54Z</cp:lastPrinted>
  <dcterms:created xsi:type="dcterms:W3CDTF">2010-10-04T10:22:54Z</dcterms:created>
  <dcterms:modified xsi:type="dcterms:W3CDTF">2025-11-26T11:05:35Z</dcterms:modified>
</cp:coreProperties>
</file>