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276" r:id="rId4"/>
    <p:sldId id="291" r:id="rId5"/>
    <p:sldId id="286" r:id="rId6"/>
    <p:sldId id="287" r:id="rId7"/>
    <p:sldId id="275" r:id="rId8"/>
    <p:sldId id="294" r:id="rId9"/>
    <p:sldId id="297" r:id="rId10"/>
    <p:sldId id="299" r:id="rId11"/>
    <p:sldId id="278" r:id="rId12"/>
    <p:sldId id="301" r:id="rId13"/>
    <p:sldId id="302" r:id="rId14"/>
    <p:sldId id="303" r:id="rId15"/>
    <p:sldId id="304" r:id="rId16"/>
    <p:sldId id="308" r:id="rId17"/>
    <p:sldId id="269" r:id="rId1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C53F"/>
    <a:srgbClr val="003399"/>
    <a:srgbClr val="1072B9"/>
    <a:srgbClr val="E0ECF5"/>
    <a:srgbClr val="F28944"/>
    <a:srgbClr val="DC5B57"/>
    <a:srgbClr val="41BEE4"/>
    <a:srgbClr val="034EA2"/>
    <a:srgbClr val="9AC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9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B516-A3E7-4DC4-A1CC-05A26997E54A}" type="datetimeFigureOut">
              <a:rPr lang="sl-SI" smtClean="0"/>
              <a:t>27. 11. 2025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C6FB-27F0-4214-8F95-99DE8C8530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359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B516-A3E7-4DC4-A1CC-05A26997E54A}" type="datetimeFigureOut">
              <a:rPr lang="sl-SI" smtClean="0"/>
              <a:t>27. 11. 2025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C6FB-27F0-4214-8F95-99DE8C8530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264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B516-A3E7-4DC4-A1CC-05A26997E54A}" type="datetimeFigureOut">
              <a:rPr lang="sl-SI" smtClean="0"/>
              <a:t>27. 11. 2025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C6FB-27F0-4214-8F95-99DE8C8530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752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B516-A3E7-4DC4-A1CC-05A26997E54A}" type="datetimeFigureOut">
              <a:rPr lang="sl-SI" smtClean="0"/>
              <a:t>27. 11. 2025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C6FB-27F0-4214-8F95-99DE8C8530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544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B516-A3E7-4DC4-A1CC-05A26997E54A}" type="datetimeFigureOut">
              <a:rPr lang="sl-SI" smtClean="0"/>
              <a:t>27. 11. 2025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C6FB-27F0-4214-8F95-99DE8C8530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54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B516-A3E7-4DC4-A1CC-05A26997E54A}" type="datetimeFigureOut">
              <a:rPr lang="sl-SI" smtClean="0"/>
              <a:t>27. 11. 2025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C6FB-27F0-4214-8F95-99DE8C8530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687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B516-A3E7-4DC4-A1CC-05A26997E54A}" type="datetimeFigureOut">
              <a:rPr lang="sl-SI" smtClean="0"/>
              <a:t>27. 11. 2025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C6FB-27F0-4214-8F95-99DE8C8530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119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B516-A3E7-4DC4-A1CC-05A26997E54A}" type="datetimeFigureOut">
              <a:rPr lang="sl-SI" smtClean="0"/>
              <a:t>27. 11. 2025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C6FB-27F0-4214-8F95-99DE8C8530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919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B516-A3E7-4DC4-A1CC-05A26997E54A}" type="datetimeFigureOut">
              <a:rPr lang="sl-SI" smtClean="0"/>
              <a:t>27. 11. 2025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C6FB-27F0-4214-8F95-99DE8C8530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1709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B516-A3E7-4DC4-A1CC-05A26997E54A}" type="datetimeFigureOut">
              <a:rPr lang="sl-SI" smtClean="0"/>
              <a:t>27. 11. 2025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C6FB-27F0-4214-8F95-99DE8C8530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8198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B516-A3E7-4DC4-A1CC-05A26997E54A}" type="datetimeFigureOut">
              <a:rPr lang="sl-SI" smtClean="0"/>
              <a:t>27. 11. 2025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C6FB-27F0-4214-8F95-99DE8C8530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644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FB516-A3E7-4DC4-A1CC-05A26997E54A}" type="datetimeFigureOut">
              <a:rPr lang="sl-SI" smtClean="0"/>
              <a:t>27. 11. 2025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FC6FB-27F0-4214-8F95-99DE8C8530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851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ropskasredstva.si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24ur.com/dobre-zgodbe-evrope/za-krmilom-air-tractorja-pilot-se-vecinoma-zanasa-kar-na-lastne-izkusnj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hyperlink" Target="https://evropskasredstva.si/eu-projekt-moj-projekt-2025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sv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2015242"/>
            <a:ext cx="9144000" cy="1934813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sl-SI" sz="36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Komuniciranje evropske kohezijske politike</a:t>
            </a:r>
            <a:br>
              <a:rPr lang="sl-SI" sz="36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</a:br>
            <a:r>
              <a:rPr lang="sl-SI" sz="36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v Sloveniji: </a:t>
            </a:r>
            <a:br>
              <a:rPr lang="sl-SI" sz="36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</a:br>
            <a:r>
              <a:rPr lang="sl-SI" sz="36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evalvacija za 2025 in aktivnosti v letu 2026</a:t>
            </a:r>
            <a:endParaRPr lang="sl-SI" sz="3600" b="1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epublika" panose="0200050604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62978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B2183-46EA-DDB2-A89C-EFF0CEA82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 descr="Slika, ki vsebuje besede oblačila, oseba, zaprt prostor, moški&#10;&#10;Vsebina, ustvarjena z umetno inteligenco, morda ni pravilna.">
            <a:extLst>
              <a:ext uri="{FF2B5EF4-FFF2-40B4-BE49-F238E27FC236}">
                <a16:creationId xmlns:a16="http://schemas.microsoft.com/office/drawing/2014/main" id="{69F7435A-9DA9-AEB6-7390-4D08D0C21D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64" y="2198872"/>
            <a:ext cx="2631440" cy="1973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id="{C2391C6E-75E3-1605-A175-D54D04B4F84C}"/>
              </a:ext>
            </a:extLst>
          </p:cNvPr>
          <p:cNvSpPr txBox="1">
            <a:spLocks/>
          </p:cNvSpPr>
          <p:nvPr/>
        </p:nvSpPr>
        <p:spPr>
          <a:xfrm>
            <a:off x="965939" y="612128"/>
            <a:ext cx="10092587" cy="961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40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Komunikacijski dogodki velikih operacij in OSI</a:t>
            </a:r>
            <a:endParaRPr lang="sl-SI" sz="4000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D03A53B-881C-77AF-DE51-F7A1B0D08BEF}"/>
              </a:ext>
            </a:extLst>
          </p:cNvPr>
          <p:cNvSpPr txBox="1"/>
          <p:nvPr/>
        </p:nvSpPr>
        <p:spPr>
          <a:xfrm>
            <a:off x="965939" y="1483969"/>
            <a:ext cx="8833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sl-SI" dirty="0">
                <a:solidFill>
                  <a:srgbClr val="000000"/>
                </a:solidFill>
                <a:latin typeface="Republika" panose="02000506040000020004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Vzpostavljen sistem sodelovanja med upravičenci, PT, OU in EK </a:t>
            </a:r>
          </a:p>
          <a:p>
            <a:pPr algn="just">
              <a:spcAft>
                <a:spcPts val="0"/>
              </a:spcAft>
            </a:pPr>
            <a:r>
              <a:rPr lang="sl-SI" dirty="0">
                <a:solidFill>
                  <a:srgbClr val="000000"/>
                </a:solidFill>
                <a:latin typeface="Republika" panose="02000506040000020004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(Navodila za komuniciranje, MS Teams izmenjava).</a:t>
            </a:r>
          </a:p>
        </p:txBody>
      </p:sp>
      <p:pic>
        <p:nvPicPr>
          <p:cNvPr id="6" name="Slika 5" descr="Odprtje spremlja velika množica ljudi. Foto: MONG/Lara Balič">
            <a:extLst>
              <a:ext uri="{FF2B5EF4-FFF2-40B4-BE49-F238E27FC236}">
                <a16:creationId xmlns:a16="http://schemas.microsoft.com/office/drawing/2014/main" id="{B2CF4236-C212-EEBF-0E50-59C67C3BD7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651" y="2201396"/>
            <a:ext cx="2644140" cy="1982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 descr="Obiskovalci otvoritve pred objektom Super 8 ">
            <a:extLst>
              <a:ext uri="{FF2B5EF4-FFF2-40B4-BE49-F238E27FC236}">
                <a16:creationId xmlns:a16="http://schemas.microsoft.com/office/drawing/2014/main" id="{11E49F2B-6D33-23B3-409C-0533E4A895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791" y="2201395"/>
            <a:ext cx="2971896" cy="1979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Slika 7" descr="Jerneja Jug Jerše, vodja Predstavništva EK: &quot;Evropska komisija je pred dvema mesecema predstavila Strategijo za Unijo pripravljenosti. Eden ključnih ciljev je krepitev predvidevanja in napovedovanja, da bomo krize in naravne nesreče lažje preprečili.&quot;">
            <a:extLst>
              <a:ext uri="{FF2B5EF4-FFF2-40B4-BE49-F238E27FC236}">
                <a16:creationId xmlns:a16="http://schemas.microsoft.com/office/drawing/2014/main" id="{FD285F4A-E50D-66EF-4DC9-0018FF03DE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500" y="4181325"/>
            <a:ext cx="2489243" cy="1656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Slika 8" descr="Slika, ki vsebuje besede letalo, nebo, zrakoplov, prevoz&#10;&#10;Vsebina, ustvarjena z umetno inteligenco, morda ni pravilna.">
            <a:extLst>
              <a:ext uri="{FF2B5EF4-FFF2-40B4-BE49-F238E27FC236}">
                <a16:creationId xmlns:a16="http://schemas.microsoft.com/office/drawing/2014/main" id="{D88D0863-E24D-039F-FBC8-B3D5BDFF79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743" y="4181324"/>
            <a:ext cx="2489243" cy="1659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412EEC01-2249-8FA0-7C95-A8AFC7459D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986" y="4181325"/>
            <a:ext cx="2483154" cy="1656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8475B0A-8F7F-F74F-8299-E1B1B31E90BC}"/>
              </a:ext>
            </a:extLst>
          </p:cNvPr>
          <p:cNvSpPr txBox="1"/>
          <p:nvPr/>
        </p:nvSpPr>
        <p:spPr>
          <a:xfrm>
            <a:off x="1187917" y="4039135"/>
            <a:ext cx="3411166" cy="646331"/>
          </a:xfrm>
          <a:prstGeom prst="rect">
            <a:avLst/>
          </a:prstGeom>
          <a:solidFill>
            <a:srgbClr val="9AC53F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l-SI" dirty="0">
                <a:solidFill>
                  <a:srgbClr val="000000"/>
                </a:solidFill>
                <a:latin typeface="Republika" panose="02000506040000020004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8 izvedenih komunikacijskih dogodkov z EK in OU v letu 2025</a:t>
            </a:r>
          </a:p>
        </p:txBody>
      </p:sp>
    </p:spTree>
    <p:extLst>
      <p:ext uri="{BB962C8B-B14F-4D97-AF65-F5344CB8AC3E}">
        <p14:creationId xmlns:p14="http://schemas.microsoft.com/office/powerpoint/2010/main" val="229715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1"/>
          <p:cNvSpPr>
            <a:spLocks noGrp="1"/>
          </p:cNvSpPr>
          <p:nvPr>
            <p:ph type="title"/>
          </p:nvPr>
        </p:nvSpPr>
        <p:spPr>
          <a:xfrm>
            <a:off x="730943" y="677133"/>
            <a:ext cx="10515600" cy="797618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Vizija kohezija in interaktivna svetovalka Ema</a:t>
            </a:r>
            <a:endParaRPr lang="sl-SI" sz="3600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BDE27D0-0708-E820-996E-A694A1082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602" y="1648163"/>
            <a:ext cx="4250988" cy="2967036"/>
          </a:xfrm>
          <a:prstGeom prst="rect">
            <a:avLst/>
          </a:prstGeom>
        </p:spPr>
      </p:pic>
      <p:pic>
        <p:nvPicPr>
          <p:cNvPr id="9" name="Slika 8" descr="Slika, ki vsebuje besede oblačila, risanka, oseba, ilustracija&#10;&#10;Opis je samodejno ustvarjen">
            <a:extLst>
              <a:ext uri="{FF2B5EF4-FFF2-40B4-BE49-F238E27FC236}">
                <a16:creationId xmlns:a16="http://schemas.microsoft.com/office/drawing/2014/main" id="{FBBD6EFA-062C-D39E-CAF7-EF07BEC94D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119" y="1306287"/>
            <a:ext cx="2078972" cy="4157942"/>
          </a:xfrm>
          <a:prstGeom prst="rect">
            <a:avLst/>
          </a:prstGeom>
        </p:spPr>
      </p:pic>
      <p:sp>
        <p:nvSpPr>
          <p:cNvPr id="12" name="Označba mesta vsebine 2">
            <a:extLst>
              <a:ext uri="{FF2B5EF4-FFF2-40B4-BE49-F238E27FC236}">
                <a16:creationId xmlns:a16="http://schemas.microsoft.com/office/drawing/2014/main" id="{32EA46F4-EC4E-E5B6-6056-5C8C30B68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943" y="4712773"/>
            <a:ext cx="9925598" cy="16778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800" dirty="0">
                <a:latin typeface="Republika" panose="02000506040000020004" pitchFamily="2" charset="-18"/>
              </a:rPr>
              <a:t>Vizija kohezija izhaja vsak mesec – sodelovanje z </a:t>
            </a:r>
            <a:r>
              <a:rPr lang="sl-SI" sz="1800" dirty="0" err="1">
                <a:latin typeface="Republika" panose="02000506040000020004" pitchFamily="2" charset="-18"/>
              </a:rPr>
              <a:t>Interreg</a:t>
            </a:r>
            <a:r>
              <a:rPr lang="sl-SI" sz="1800" dirty="0">
                <a:latin typeface="Republika" panose="02000506040000020004" pitchFamily="2" charset="-18"/>
              </a:rPr>
              <a:t> in NOO.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800" b="1" dirty="0">
                <a:solidFill>
                  <a:schemeClr val="accent5">
                    <a:lumMod val="75000"/>
                  </a:schemeClr>
                </a:solidFill>
                <a:latin typeface="Republika" panose="02000506040000020004" pitchFamily="2" charset="-18"/>
              </a:rPr>
              <a:t>Svetovalka Ema </a:t>
            </a:r>
            <a:r>
              <a:rPr lang="sl-SI" sz="1800" dirty="0">
                <a:latin typeface="Republika" panose="02000506040000020004" pitchFamily="2" charset="-18"/>
              </a:rPr>
              <a:t>je na voljo preko klepeta na evropskasredstva.si ali brezplačne telefonske številke </a:t>
            </a:r>
            <a:r>
              <a:rPr lang="sl-SI" sz="1800" b="1" dirty="0">
                <a:solidFill>
                  <a:schemeClr val="accent5">
                    <a:lumMod val="75000"/>
                  </a:schemeClr>
                </a:solidFill>
                <a:latin typeface="Republika" panose="02000506040000020004" pitchFamily="2" charset="-18"/>
              </a:rPr>
              <a:t>080 20 23 od ponedeljka do petka med 9. in 12. uro. </a:t>
            </a:r>
            <a:r>
              <a:rPr lang="sl-SI" sz="1800" b="1" dirty="0">
                <a:latin typeface="Republika" panose="02000506040000020004" pitchFamily="2" charset="-18"/>
              </a:rPr>
              <a:t>V obdobju 1. 1. 2025–31. 10. 2025 smo preko tega orodja odgovorili na </a:t>
            </a:r>
            <a:r>
              <a:rPr lang="sl-SI" sz="1800" b="1" dirty="0">
                <a:solidFill>
                  <a:schemeClr val="accent5">
                    <a:lumMod val="75000"/>
                  </a:schemeClr>
                </a:solidFill>
                <a:latin typeface="Republika" panose="02000506040000020004" pitchFamily="2" charset="-18"/>
              </a:rPr>
              <a:t>291 vprašanj oz. sporočil.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CDE75CE-BD34-7587-4A87-75D5FE137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681" y="1645689"/>
            <a:ext cx="5277319" cy="296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12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A8C68-CEEC-0626-8F1C-8BA26928A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FE109B-AFB8-70BF-963F-25D4D5007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1964"/>
            <a:ext cx="10515600" cy="1373106"/>
          </a:xfrm>
        </p:spPr>
        <p:txBody>
          <a:bodyPr>
            <a:normAutofit fontScale="90000"/>
          </a:bodyPr>
          <a:lstStyle/>
          <a:p>
            <a:r>
              <a:rPr lang="sl-SI" sz="3600" dirty="0">
                <a:solidFill>
                  <a:schemeClr val="accent5">
                    <a:lumMod val="75000"/>
                  </a:schemeClr>
                </a:solidFill>
                <a:latin typeface="Republika" panose="02000506040000020004" pitchFamily="2" charset="-18"/>
              </a:rPr>
              <a:t>Rezultati komuniciranja se kažejo v javnem mnenju</a:t>
            </a:r>
            <a:br>
              <a:rPr lang="sl-SI" sz="3600" dirty="0">
                <a:solidFill>
                  <a:schemeClr val="accent5">
                    <a:lumMod val="75000"/>
                  </a:schemeClr>
                </a:solidFill>
                <a:latin typeface="Republika" panose="02000506040000020004" pitchFamily="2" charset="-18"/>
              </a:rPr>
            </a:br>
            <a:br>
              <a:rPr lang="sl-SI" sz="3600" dirty="0">
                <a:solidFill>
                  <a:schemeClr val="accent5">
                    <a:lumMod val="75000"/>
                  </a:schemeClr>
                </a:solidFill>
                <a:latin typeface="Republika" panose="02000506040000020004" pitchFamily="2" charset="-18"/>
              </a:rPr>
            </a:br>
            <a:endParaRPr lang="sl-SI" sz="3600" dirty="0">
              <a:solidFill>
                <a:schemeClr val="accent5">
                  <a:lumMod val="75000"/>
                </a:schemeClr>
              </a:solidFill>
              <a:latin typeface="Republika" panose="02000506040000020004" pitchFamily="2" charset="-18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E09D498E-E791-BA5F-A928-7D1F0ADA9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06751"/>
            <a:ext cx="3964259" cy="514409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05C588CA-2EA5-928C-C6D6-DBBDBEB14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34" y="2075070"/>
            <a:ext cx="5372566" cy="23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98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FDA0E-35DA-BEBC-2498-0B17934E8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74FCE9-8D2C-0E77-522C-28321517B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1964"/>
            <a:ext cx="10515600" cy="1373106"/>
          </a:xfrm>
        </p:spPr>
        <p:txBody>
          <a:bodyPr>
            <a:normAutofit fontScale="90000"/>
          </a:bodyPr>
          <a:lstStyle/>
          <a:p>
            <a:r>
              <a:rPr lang="sl-SI" sz="3600" dirty="0">
                <a:solidFill>
                  <a:schemeClr val="accent5">
                    <a:lumMod val="75000"/>
                  </a:schemeClr>
                </a:solidFill>
                <a:latin typeface="Republika" panose="02000506040000020004" pitchFamily="2" charset="-18"/>
              </a:rPr>
              <a:t>Rezultati komuniciranja se kažejo v javnem mnenju</a:t>
            </a:r>
            <a:br>
              <a:rPr lang="sl-SI" sz="3600" dirty="0">
                <a:solidFill>
                  <a:schemeClr val="accent5">
                    <a:lumMod val="75000"/>
                  </a:schemeClr>
                </a:solidFill>
                <a:latin typeface="Republika" panose="02000506040000020004" pitchFamily="2" charset="-18"/>
              </a:rPr>
            </a:br>
            <a:br>
              <a:rPr lang="sl-SI" sz="3600" dirty="0">
                <a:solidFill>
                  <a:schemeClr val="accent5">
                    <a:lumMod val="75000"/>
                  </a:schemeClr>
                </a:solidFill>
                <a:latin typeface="Republika" panose="02000506040000020004" pitchFamily="2" charset="-18"/>
              </a:rPr>
            </a:br>
            <a:endParaRPr lang="sl-SI" sz="3600" dirty="0">
              <a:solidFill>
                <a:schemeClr val="accent5">
                  <a:lumMod val="75000"/>
                </a:schemeClr>
              </a:solidFill>
              <a:latin typeface="Republika" panose="02000506040000020004" pitchFamily="2" charset="-18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0B80C76-5D78-030B-EAB2-C0BBE667F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64265"/>
            <a:ext cx="3685574" cy="500628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419FEC7-1B96-CD5D-B1FC-05AE07A57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842" y="1657750"/>
            <a:ext cx="3377853" cy="160448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F94A39D7-5B77-FF8F-1070-9D725FEAF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174" y="1164264"/>
            <a:ext cx="3776468" cy="500628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CC4A2AAE-66B6-4F7A-ABF7-460E7DB10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3489488"/>
            <a:ext cx="3524695" cy="151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08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B9E32-8C25-2BBC-B10E-49991E18C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4E77D3-2EDE-0785-386A-F0BFD1532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1964"/>
            <a:ext cx="10515600" cy="1373106"/>
          </a:xfrm>
        </p:spPr>
        <p:txBody>
          <a:bodyPr>
            <a:normAutofit fontScale="90000"/>
          </a:bodyPr>
          <a:lstStyle/>
          <a:p>
            <a:r>
              <a:rPr lang="sl-SI" sz="3600" dirty="0">
                <a:solidFill>
                  <a:schemeClr val="accent5">
                    <a:lumMod val="75000"/>
                  </a:schemeClr>
                </a:solidFill>
                <a:latin typeface="Republika" panose="02000506040000020004" pitchFamily="2" charset="-18"/>
              </a:rPr>
              <a:t>Rezultati komuniciranja se kažejo v javnem mnenju</a:t>
            </a:r>
            <a:br>
              <a:rPr lang="sl-SI" sz="3600" dirty="0">
                <a:solidFill>
                  <a:schemeClr val="accent5">
                    <a:lumMod val="75000"/>
                  </a:schemeClr>
                </a:solidFill>
                <a:latin typeface="Republika" panose="02000506040000020004" pitchFamily="2" charset="-18"/>
              </a:rPr>
            </a:br>
            <a:br>
              <a:rPr lang="sl-SI" sz="3600" dirty="0">
                <a:solidFill>
                  <a:schemeClr val="accent5">
                    <a:lumMod val="75000"/>
                  </a:schemeClr>
                </a:solidFill>
                <a:latin typeface="Republika" panose="02000506040000020004" pitchFamily="2" charset="-18"/>
              </a:rPr>
            </a:br>
            <a:endParaRPr lang="sl-SI" sz="3600" dirty="0">
              <a:solidFill>
                <a:schemeClr val="accent5">
                  <a:lumMod val="75000"/>
                </a:schemeClr>
              </a:solidFill>
              <a:latin typeface="Republika" panose="02000506040000020004" pitchFamily="2" charset="-18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E539B64-BBE4-D289-0CDE-8EE57F58C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59" y="1164264"/>
            <a:ext cx="3242511" cy="4866422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CD3EA16F-8640-1B89-C0EE-950CBBD7B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628" y="1164265"/>
            <a:ext cx="4298182" cy="423505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2C1F8C9A-83B9-0C77-C8F3-D3FEA3017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979" y="1174749"/>
            <a:ext cx="3596516" cy="56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04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33CAD-F694-E1AD-F797-6416F0B7D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549F02-1921-DC3A-2C97-F0EF6FF9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1964"/>
            <a:ext cx="10515600" cy="1373106"/>
          </a:xfrm>
        </p:spPr>
        <p:txBody>
          <a:bodyPr>
            <a:normAutofit fontScale="90000"/>
          </a:bodyPr>
          <a:lstStyle/>
          <a:p>
            <a:r>
              <a:rPr lang="sl-SI" sz="3600" dirty="0">
                <a:solidFill>
                  <a:schemeClr val="accent5">
                    <a:lumMod val="75000"/>
                  </a:schemeClr>
                </a:solidFill>
                <a:latin typeface="Republika" panose="02000506040000020004" pitchFamily="2" charset="-18"/>
              </a:rPr>
              <a:t>Rezultati komuniciranja se kažejo v javnem mnenju</a:t>
            </a:r>
            <a:br>
              <a:rPr lang="sl-SI" sz="3600" dirty="0">
                <a:solidFill>
                  <a:schemeClr val="accent5">
                    <a:lumMod val="75000"/>
                  </a:schemeClr>
                </a:solidFill>
                <a:latin typeface="Republika" panose="02000506040000020004" pitchFamily="2" charset="-18"/>
              </a:rPr>
            </a:br>
            <a:br>
              <a:rPr lang="sl-SI" sz="3600" dirty="0">
                <a:solidFill>
                  <a:schemeClr val="accent5">
                    <a:lumMod val="75000"/>
                  </a:schemeClr>
                </a:solidFill>
                <a:latin typeface="Republika" panose="02000506040000020004" pitchFamily="2" charset="-18"/>
              </a:rPr>
            </a:br>
            <a:endParaRPr lang="sl-SI" sz="3600" dirty="0">
              <a:solidFill>
                <a:schemeClr val="accent5">
                  <a:lumMod val="75000"/>
                </a:schemeClr>
              </a:solidFill>
              <a:latin typeface="Republika" panose="02000506040000020004" pitchFamily="2" charset="-18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70F3E03-9C85-A4BC-B755-8102F77E7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225502"/>
            <a:ext cx="3586506" cy="483920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A32F413-4DC4-A2A3-F9A5-BA4715D64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420" y="1225502"/>
            <a:ext cx="4658233" cy="421735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2F53AA9-F27B-2973-CDBE-9EF3D71F7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773" y="1838370"/>
            <a:ext cx="3491461" cy="152047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8F783F8B-AA18-4E90-2453-EDE43CA977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7672" y="4419277"/>
            <a:ext cx="3398748" cy="154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00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BF6CC-D6E7-5A9B-5C90-D30EFCD4F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D28A47-62AC-7139-537F-6E35CA73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1964"/>
            <a:ext cx="10515600" cy="1373106"/>
          </a:xfrm>
        </p:spPr>
        <p:txBody>
          <a:bodyPr>
            <a:normAutofit fontScale="90000"/>
          </a:bodyPr>
          <a:lstStyle/>
          <a:p>
            <a:r>
              <a:rPr lang="sl-SI" sz="3600" dirty="0">
                <a:solidFill>
                  <a:schemeClr val="accent5">
                    <a:lumMod val="75000"/>
                  </a:schemeClr>
                </a:solidFill>
                <a:latin typeface="Republika" panose="02000506040000020004" pitchFamily="2" charset="-18"/>
              </a:rPr>
              <a:t>Rezultati komuniciranja se kažejo v javnem mnenju</a:t>
            </a:r>
            <a:br>
              <a:rPr lang="sl-SI" sz="3600" dirty="0">
                <a:solidFill>
                  <a:schemeClr val="accent5">
                    <a:lumMod val="75000"/>
                  </a:schemeClr>
                </a:solidFill>
                <a:latin typeface="Republika" panose="02000506040000020004" pitchFamily="2" charset="-18"/>
              </a:rPr>
            </a:br>
            <a:br>
              <a:rPr lang="sl-SI" sz="3600" dirty="0">
                <a:solidFill>
                  <a:schemeClr val="accent5">
                    <a:lumMod val="75000"/>
                  </a:schemeClr>
                </a:solidFill>
                <a:latin typeface="Republika" panose="02000506040000020004" pitchFamily="2" charset="-18"/>
              </a:rPr>
            </a:br>
            <a:endParaRPr lang="sl-SI" sz="3600" dirty="0">
              <a:solidFill>
                <a:schemeClr val="accent5">
                  <a:lumMod val="75000"/>
                </a:schemeClr>
              </a:solidFill>
              <a:latin typeface="Republika" panose="02000506040000020004" pitchFamily="2" charset="-18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B62998E-422A-7E0D-7219-F5BD783B0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27440"/>
            <a:ext cx="3830542" cy="471407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4ED037A-AD0D-86B0-89BD-022FFD739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913" y="1227440"/>
            <a:ext cx="6136899" cy="42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23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2961635" y="1871428"/>
            <a:ext cx="7625919" cy="2687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66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HVALA ZA VAŠO POZORNOST!</a:t>
            </a:r>
            <a:br>
              <a:rPr lang="sl-SI" sz="48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</a:br>
            <a:br>
              <a:rPr lang="sl-SI" sz="48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</a:br>
            <a:r>
              <a:rPr lang="sl-SI" sz="36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VPRAŠANJA / PRIPOMBE / PREDLOGI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674" y="2345598"/>
            <a:ext cx="2074223" cy="207007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630" y="2345598"/>
            <a:ext cx="1925737" cy="192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57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412391" y="816747"/>
            <a:ext cx="10216800" cy="914399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br>
              <a:rPr lang="sl-SI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</a:br>
            <a:br>
              <a:rPr lang="sl-SI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</a:br>
            <a:br>
              <a:rPr lang="sl-SI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</a:br>
            <a:br>
              <a:rPr lang="sl-SI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</a:br>
            <a:r>
              <a:rPr lang="sl-SI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Ciljno usmerjene in kontinuirane komunikacijske aktivnosti</a:t>
            </a:r>
            <a:br>
              <a:rPr lang="sl-SI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</a:br>
            <a:br>
              <a:rPr lang="sl-SI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</a:br>
            <a:r>
              <a:rPr lang="sl-SI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						</a:t>
            </a:r>
            <a:br>
              <a:rPr lang="sl-SI" sz="1800" dirty="0">
                <a:solidFill>
                  <a:srgbClr val="034EA2"/>
                </a:solidFill>
                <a:latin typeface="Republika" panose="02000506040000020004" pitchFamily="2" charset="-18"/>
              </a:rPr>
            </a:br>
            <a:r>
              <a:rPr lang="sl-SI" sz="1800" dirty="0">
                <a:solidFill>
                  <a:srgbClr val="034EA2"/>
                </a:solidFill>
                <a:latin typeface="Republika" panose="02000506040000020004" pitchFamily="2" charset="-18"/>
              </a:rPr>
              <a:t>						</a:t>
            </a:r>
            <a:br>
              <a:rPr lang="sl-SI" sz="1800" dirty="0">
                <a:latin typeface="Republika" panose="02000506040000020004" pitchFamily="2" charset="-18"/>
              </a:rPr>
            </a:br>
            <a:r>
              <a:rPr lang="sl-SI" sz="1800" dirty="0">
                <a:latin typeface="Republika" panose="02000506040000020004" pitchFamily="2" charset="-18"/>
              </a:rPr>
              <a:t>						</a:t>
            </a:r>
            <a:br>
              <a:rPr lang="sl-SI" sz="1800" dirty="0">
                <a:latin typeface="Republika" panose="02000506040000020004" pitchFamily="2" charset="-18"/>
              </a:rPr>
            </a:br>
            <a:br>
              <a:rPr lang="sl-SI" sz="1800" dirty="0">
                <a:latin typeface="Republika" panose="02000506040000020004" pitchFamily="2" charset="-18"/>
              </a:rPr>
            </a:br>
            <a:br>
              <a:rPr lang="sl-SI" sz="1800" dirty="0">
                <a:latin typeface="Republika" panose="02000506040000020004" pitchFamily="2" charset="-18"/>
              </a:rPr>
            </a:br>
            <a:endParaRPr lang="sl-SI" sz="1800" dirty="0"/>
          </a:p>
        </p:txBody>
      </p:sp>
      <p:sp>
        <p:nvSpPr>
          <p:cNvPr id="16" name="Označba mesta vsebine 2"/>
          <p:cNvSpPr txBox="1">
            <a:spLocks/>
          </p:cNvSpPr>
          <p:nvPr/>
        </p:nvSpPr>
        <p:spPr>
          <a:xfrm>
            <a:off x="4837026" y="4648825"/>
            <a:ext cx="2121930" cy="2099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AutoNum type="arabicPeriod"/>
            </a:pPr>
            <a:endParaRPr lang="sl-SI" sz="1700" b="1" dirty="0">
              <a:latin typeface="Republika" panose="02000506040000020004" pitchFamily="2" charset="-18"/>
            </a:endParaRPr>
          </a:p>
        </p:txBody>
      </p:sp>
      <p:pic>
        <p:nvPicPr>
          <p:cNvPr id="3" name="Slika 2" descr="Arrows piercing notes">
            <a:extLst>
              <a:ext uri="{FF2B5EF4-FFF2-40B4-BE49-F238E27FC236}">
                <a16:creationId xmlns:a16="http://schemas.microsoft.com/office/drawing/2014/main" id="{BF74D178-54C2-5C45-8065-5B858A5A42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793" y="538241"/>
            <a:ext cx="1888032" cy="11929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92422289-D5D1-3C4F-DC7B-43B59FACCB0A}"/>
              </a:ext>
            </a:extLst>
          </p:cNvPr>
          <p:cNvSpPr txBox="1"/>
          <p:nvPr/>
        </p:nvSpPr>
        <p:spPr>
          <a:xfrm>
            <a:off x="1023319" y="1950248"/>
            <a:ext cx="1014536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chemeClr val="accent5"/>
                </a:solidFill>
                <a:latin typeface="Republika" panose="02000506040000020004" pitchFamily="2" charset="-18"/>
              </a:rPr>
              <a:t>Cilji komuniciranja:</a:t>
            </a:r>
            <a:endParaRPr lang="sl-SI" dirty="0">
              <a:solidFill>
                <a:schemeClr val="accent5"/>
              </a:solidFill>
              <a:latin typeface="Republika" panose="02000506040000020004" pitchFamily="2" charset="-18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dirty="0">
                <a:latin typeface="Republika" panose="02000506040000020004" pitchFamily="2" charset="-18"/>
              </a:rPr>
              <a:t>Povečanje ozaveščenosti o EU skladih in programu 2021–2027 (z zagotavljanjem hitrega in enostavnega dostopa do informacij).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dirty="0">
                <a:latin typeface="Republika" panose="02000506040000020004" pitchFamily="2" charset="-18"/>
              </a:rPr>
              <a:t>Povečanje znanja, interesa in motivacije za sodelovanje med ključnimi ciljnimi skupinami (s promocijo uspešnih kohezijskih projektov).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dirty="0">
                <a:latin typeface="Republika" panose="02000506040000020004" pitchFamily="2" charset="-18"/>
              </a:rPr>
              <a:t>Sprememba stališč (vedenja) ključnih ciljnih skupin (s trajnimi in neprekinjenimi aktivnosti).</a:t>
            </a:r>
          </a:p>
          <a:p>
            <a:pPr lvl="1"/>
            <a:endParaRPr lang="sl-SI" sz="1600" dirty="0">
              <a:latin typeface="Republika" panose="02000506040000020004" pitchFamily="2" charset="-18"/>
            </a:endParaRP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DF7C4BAD-8575-5115-4BE5-0F868D87A8D0}"/>
              </a:ext>
            </a:extLst>
          </p:cNvPr>
          <p:cNvSpPr txBox="1"/>
          <p:nvPr/>
        </p:nvSpPr>
        <p:spPr>
          <a:xfrm>
            <a:off x="10200443" y="40393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87055ED2-FE64-6922-5D6F-B238D768911E}"/>
              </a:ext>
            </a:extLst>
          </p:cNvPr>
          <p:cNvSpPr txBox="1"/>
          <p:nvPr/>
        </p:nvSpPr>
        <p:spPr>
          <a:xfrm>
            <a:off x="5703903" y="209956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27C690B1-2160-41A8-A250-644AE1FA995F}"/>
              </a:ext>
            </a:extLst>
          </p:cNvPr>
          <p:cNvSpPr txBox="1"/>
          <p:nvPr/>
        </p:nvSpPr>
        <p:spPr>
          <a:xfrm>
            <a:off x="5703903" y="209956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80A37A28-2C08-54E1-D707-D4070882471E}"/>
              </a:ext>
            </a:extLst>
          </p:cNvPr>
          <p:cNvSpPr txBox="1"/>
          <p:nvPr/>
        </p:nvSpPr>
        <p:spPr>
          <a:xfrm>
            <a:off x="1023319" y="3942063"/>
            <a:ext cx="106419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accent5"/>
                </a:solidFill>
                <a:latin typeface="Republika" panose="02000506040000020004" pitchFamily="2" charset="-18"/>
              </a:rPr>
              <a:t>Orodja in kanali komuniciranja:</a:t>
            </a:r>
            <a:endParaRPr lang="sl-SI" dirty="0">
              <a:solidFill>
                <a:schemeClr val="accent5"/>
              </a:solidFill>
              <a:latin typeface="Republika" panose="02000506040000020004" pitchFamily="2" charset="-18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dirty="0">
                <a:latin typeface="Republika" panose="02000506040000020004" pitchFamily="2" charset="-18"/>
              </a:rPr>
              <a:t>Enotni spletni portal: </a:t>
            </a:r>
            <a:r>
              <a:rPr lang="sl-SI" dirty="0">
                <a:latin typeface="Republika" panose="02000506040000020004" pitchFamily="2" charset="-18"/>
                <a:hlinkClick r:id="rId3"/>
              </a:rPr>
              <a:t>www.evropskasredstva.si</a:t>
            </a:r>
            <a:r>
              <a:rPr lang="sl-SI" dirty="0">
                <a:latin typeface="Republika" panose="02000506040000020004" pitchFamily="2" charset="-1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dirty="0">
                <a:latin typeface="Republika" panose="02000506040000020004" pitchFamily="2" charset="-18"/>
              </a:rPr>
              <a:t>Družbena omrežja (Facebook, </a:t>
            </a:r>
            <a:r>
              <a:rPr lang="sl-SI" dirty="0" err="1">
                <a:latin typeface="Republika" panose="02000506040000020004" pitchFamily="2" charset="-18"/>
              </a:rPr>
              <a:t>Instagram</a:t>
            </a:r>
            <a:r>
              <a:rPr lang="sl-SI" dirty="0">
                <a:latin typeface="Republika" panose="02000506040000020004" pitchFamily="2" charset="-18"/>
              </a:rPr>
              <a:t>, </a:t>
            </a:r>
            <a:r>
              <a:rPr lang="sl-SI" dirty="0" err="1">
                <a:latin typeface="Republika" panose="02000506040000020004" pitchFamily="2" charset="-18"/>
              </a:rPr>
              <a:t>LinkedIn</a:t>
            </a:r>
            <a:r>
              <a:rPr lang="sl-SI" dirty="0">
                <a:latin typeface="Republika" panose="02000506040000020004" pitchFamily="2" charset="-18"/>
              </a:rPr>
              <a:t>, YouTube).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dirty="0">
                <a:latin typeface="Republika" panose="02000506040000020004" pitchFamily="2" charset="-18"/>
              </a:rPr>
              <a:t>Interaktivna svetovalka Ema za javna vprašanja.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dirty="0">
                <a:latin typeface="Republika" panose="02000506040000020004" pitchFamily="2" charset="-18"/>
              </a:rPr>
              <a:t>Mesečno glasilo "Vizija kohezija".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dirty="0">
                <a:latin typeface="Republika" panose="02000506040000020004" pitchFamily="2" charset="-18"/>
              </a:rPr>
              <a:t>Dogodki, medijska izpostavljenost in promocijske kampanje.</a:t>
            </a:r>
          </a:p>
          <a:p>
            <a:endParaRPr lang="sl-SI" sz="1600" b="1" dirty="0">
              <a:solidFill>
                <a:srgbClr val="034EA2"/>
              </a:solidFill>
              <a:latin typeface="Republika" panose="02000506040000020004" pitchFamily="2" charset="-18"/>
            </a:endParaRP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6D0A3EA5-4697-433F-243C-8D3A10C4DC33}"/>
              </a:ext>
            </a:extLst>
          </p:cNvPr>
          <p:cNvSpPr txBox="1"/>
          <p:nvPr/>
        </p:nvSpPr>
        <p:spPr>
          <a:xfrm>
            <a:off x="5703903" y="209190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15406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8022BD8-0F8C-4479-E468-A611BB3A7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785" y="1722026"/>
            <a:ext cx="2448898" cy="1427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43AC855-0C02-10A7-BA38-374A223588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819" t="-1307" r="819" b="1307"/>
          <a:stretch/>
        </p:blipFill>
        <p:spPr>
          <a:xfrm>
            <a:off x="8433786" y="3488771"/>
            <a:ext cx="2448897" cy="1427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8752384D-2492-22FB-FFE9-4F696402B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27" y="515353"/>
            <a:ext cx="10515600" cy="797618"/>
          </a:xfrm>
        </p:spPr>
        <p:txBody>
          <a:bodyPr>
            <a:normAutofit/>
          </a:bodyPr>
          <a:lstStyle/>
          <a:p>
            <a:r>
              <a:rPr lang="sl-SI" sz="36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Dobre zgodbe Evrope– lastna video produkcija</a:t>
            </a:r>
            <a:endParaRPr lang="sl-SI" sz="3600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1CB18EB1-B9C6-EAFC-2013-FB095801594A}"/>
              </a:ext>
            </a:extLst>
          </p:cNvPr>
          <p:cNvSpPr txBox="1"/>
          <p:nvPr/>
        </p:nvSpPr>
        <p:spPr>
          <a:xfrm>
            <a:off x="1006609" y="1382958"/>
            <a:ext cx="8169721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dirty="0"/>
              <a:t>Dvosmerna aktivnost: video kampanja + medijsko oglaševanje.</a:t>
            </a:r>
          </a:p>
          <a:p>
            <a:endParaRPr lang="sl-SI" b="1" dirty="0"/>
          </a:p>
          <a:p>
            <a:r>
              <a:rPr lang="sl-SI" b="1" dirty="0"/>
              <a:t>Leto 2025:</a:t>
            </a:r>
            <a:endParaRPr lang="sl-SI" dirty="0"/>
          </a:p>
          <a:p>
            <a:r>
              <a:rPr lang="sl-SI" dirty="0"/>
              <a:t>Posnetih, montiranih in objavljenih: </a:t>
            </a:r>
            <a:r>
              <a:rPr lang="sl-SI" b="1" dirty="0"/>
              <a:t>28 novih kratkih filmov</a:t>
            </a:r>
            <a:endParaRPr lang="sl-SI" dirty="0"/>
          </a:p>
          <a:p>
            <a:r>
              <a:rPr lang="sl-SI" dirty="0"/>
              <a:t>Deljenih ponovno iz prejšnjih let: </a:t>
            </a:r>
            <a:r>
              <a:rPr lang="sl-SI" b="1" dirty="0"/>
              <a:t>17 objav</a:t>
            </a:r>
            <a:endParaRPr lang="sl-SI" dirty="0"/>
          </a:p>
          <a:p>
            <a:r>
              <a:rPr lang="sl-SI" dirty="0"/>
              <a:t>Skupaj letos: </a:t>
            </a:r>
            <a:r>
              <a:rPr lang="sl-SI" b="1" dirty="0"/>
              <a:t>45 objav</a:t>
            </a:r>
            <a:endParaRPr lang="sl-SI" dirty="0"/>
          </a:p>
          <a:p>
            <a:endParaRPr lang="sl-SI" b="1" dirty="0"/>
          </a:p>
          <a:p>
            <a:r>
              <a:rPr lang="sl-SI" b="1" dirty="0"/>
              <a:t>ESF+ kampanja:</a:t>
            </a:r>
            <a:endParaRPr lang="sl-SI" dirty="0"/>
          </a:p>
          <a:p>
            <a:r>
              <a:rPr lang="sl-SI" dirty="0"/>
              <a:t>5 zgodb s plačano promocijo</a:t>
            </a:r>
          </a:p>
          <a:p>
            <a:r>
              <a:rPr lang="sl-SI" dirty="0"/>
              <a:t>356.734 ogledov ESF+ objav na Facebooku</a:t>
            </a:r>
          </a:p>
          <a:p>
            <a:endParaRPr lang="sl-SI" b="1" dirty="0"/>
          </a:p>
          <a:p>
            <a:r>
              <a:rPr lang="sl-SI" b="1" dirty="0"/>
              <a:t>Skupni dosegi (do 15. 11.):</a:t>
            </a:r>
            <a:endParaRPr lang="sl-SI" dirty="0"/>
          </a:p>
          <a:p>
            <a:r>
              <a:rPr lang="sl-SI" dirty="0"/>
              <a:t>Facebook: 6.510.797 ogledov</a:t>
            </a:r>
          </a:p>
          <a:p>
            <a:r>
              <a:rPr lang="sl-SI" dirty="0" err="1"/>
              <a:t>Instagram</a:t>
            </a:r>
            <a:r>
              <a:rPr lang="sl-SI" dirty="0"/>
              <a:t>: 1.524.557 ogledov</a:t>
            </a:r>
          </a:p>
          <a:p>
            <a:endParaRPr lang="sl-SI" b="1" dirty="0"/>
          </a:p>
          <a:p>
            <a:r>
              <a:rPr lang="sl-SI" b="1" dirty="0"/>
              <a:t>Ugotovitev:</a:t>
            </a:r>
            <a:r>
              <a:rPr lang="sl-SI" dirty="0"/>
              <a:t> Plačana promocija je ključna – z enako strategijo nadaljujemo v 2026.</a:t>
            </a:r>
          </a:p>
          <a:p>
            <a:endParaRPr lang="sl-SI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296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29CD8-2173-C38F-58F1-D1BEB9C81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3B35CFC3-6BB2-FC04-768F-BEE6C8BCE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774" y="2057672"/>
            <a:ext cx="4253381" cy="2742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753258B-5CF0-7A1F-26B0-558C582940AD}"/>
              </a:ext>
            </a:extLst>
          </p:cNvPr>
          <p:cNvSpPr txBox="1"/>
          <p:nvPr/>
        </p:nvSpPr>
        <p:spPr>
          <a:xfrm>
            <a:off x="1107130" y="1808854"/>
            <a:ext cx="6007032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b="1" dirty="0"/>
              <a:t>Tisk:</a:t>
            </a:r>
            <a:br>
              <a:rPr lang="sl-SI" dirty="0"/>
            </a:br>
            <a:r>
              <a:rPr lang="sl-SI" dirty="0"/>
              <a:t>Dnevnik, Nedeljski dnevnik, Like </a:t>
            </a:r>
            <a:r>
              <a:rPr lang="sl-SI" dirty="0" err="1"/>
              <a:t>Slovenia</a:t>
            </a:r>
            <a:r>
              <a:rPr lang="sl-SI" dirty="0"/>
              <a:t>–</a:t>
            </a:r>
            <a:r>
              <a:rPr lang="sl-SI" dirty="0" err="1"/>
              <a:t>Croatia</a:t>
            </a:r>
            <a:r>
              <a:rPr lang="sl-SI" dirty="0"/>
              <a:t>–</a:t>
            </a:r>
            <a:r>
              <a:rPr lang="sl-SI" dirty="0" err="1"/>
              <a:t>Serbia</a:t>
            </a:r>
            <a:r>
              <a:rPr lang="sl-SI" dirty="0"/>
              <a:t>, Večer, Delo (Dual-</a:t>
            </a:r>
            <a:r>
              <a:rPr lang="sl-SI" dirty="0" err="1"/>
              <a:t>use</a:t>
            </a:r>
            <a:r>
              <a:rPr lang="sl-SI" dirty="0"/>
              <a:t> </a:t>
            </a:r>
            <a:r>
              <a:rPr lang="sl-SI" dirty="0" err="1"/>
              <a:t>Slovenia</a:t>
            </a:r>
            <a:r>
              <a:rPr lang="sl-SI" dirty="0"/>
              <a:t> 2025)</a:t>
            </a:r>
          </a:p>
          <a:p>
            <a:endParaRPr lang="sl-SI" dirty="0"/>
          </a:p>
          <a:p>
            <a:r>
              <a:rPr lang="sl-SI" b="1" dirty="0"/>
              <a:t>TV in splet:</a:t>
            </a:r>
            <a:br>
              <a:rPr lang="sl-SI" dirty="0"/>
            </a:br>
            <a:r>
              <a:rPr lang="sl-SI" dirty="0"/>
              <a:t>TV Slovenija - kratki promocijski videi, </a:t>
            </a:r>
          </a:p>
          <a:p>
            <a:r>
              <a:rPr lang="sl-SI" dirty="0"/>
              <a:t>POP TV - </a:t>
            </a:r>
            <a:r>
              <a:rPr lang="sl-SI" dirty="0" err="1"/>
              <a:t>teaserji</a:t>
            </a:r>
            <a:r>
              <a:rPr lang="sl-SI" dirty="0"/>
              <a:t> za novo rubriko na 24ur.com: </a:t>
            </a:r>
          </a:p>
          <a:p>
            <a:r>
              <a:rPr lang="sl-SI" b="1" dirty="0"/>
              <a:t>DOBRE ZGODBE EVROPE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6F1687F-032A-B273-AF63-AECBFD725E32}"/>
              </a:ext>
            </a:extLst>
          </p:cNvPr>
          <p:cNvSpPr txBox="1"/>
          <p:nvPr/>
        </p:nvSpPr>
        <p:spPr>
          <a:xfrm>
            <a:off x="1107129" y="4744674"/>
            <a:ext cx="938704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b="1" dirty="0"/>
              <a:t>Lokalno/Regionalno:</a:t>
            </a:r>
            <a:br>
              <a:rPr lang="sl-SI" dirty="0"/>
            </a:br>
            <a:r>
              <a:rPr lang="sl-SI" dirty="0"/>
              <a:t>TV Vaš kanal, KICTV, IDEA TV, tvidea.si, mariborinfo.com, ljubljanainfo.com, sobotainfo.com, ptujinfo.com, dolenjskainfo.com, pomurec.com in pripadajoči družbeni mediji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5118938-81E3-2349-872C-5FB88B521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747"/>
            <a:ext cx="10515600" cy="797618"/>
          </a:xfrm>
        </p:spPr>
        <p:txBody>
          <a:bodyPr>
            <a:normAutofit/>
          </a:bodyPr>
          <a:lstStyle/>
          <a:p>
            <a:r>
              <a:rPr lang="sl-SI" sz="36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Dobre zgodbe Evrope – oglaševanje</a:t>
            </a:r>
            <a:endParaRPr lang="sl-SI" sz="3600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Grafika 4" descr="Chevron arrows with solid fill">
            <a:extLst>
              <a:ext uri="{FF2B5EF4-FFF2-40B4-BE49-F238E27FC236}">
                <a16:creationId xmlns:a16="http://schemas.microsoft.com/office/drawing/2014/main" id="{D7FB2E45-540F-978D-AFBC-A74B0CD17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30630" y="4065297"/>
            <a:ext cx="914400" cy="914400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014089C3-5590-4B0E-F07E-5F8ECAAF7A0D}"/>
              </a:ext>
            </a:extLst>
          </p:cNvPr>
          <p:cNvSpPr txBox="1"/>
          <p:nvPr/>
        </p:nvSpPr>
        <p:spPr>
          <a:xfrm>
            <a:off x="4993011" y="4337831"/>
            <a:ext cx="10511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b="1" dirty="0">
                <a:hlinkClick r:id="rId2"/>
              </a:rPr>
              <a:t>ČLANEK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10429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9DC13EE3-1F97-A87E-BEDC-5543B18B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469" y="581521"/>
            <a:ext cx="9512270" cy="797618"/>
          </a:xfrm>
        </p:spPr>
        <p:txBody>
          <a:bodyPr>
            <a:noAutofit/>
          </a:bodyPr>
          <a:lstStyle/>
          <a:p>
            <a:r>
              <a:rPr lang="sl-SI" sz="40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EU projekt, moj projekt 2025</a:t>
            </a:r>
            <a:endParaRPr lang="sl-SI" sz="4000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3B073D03-88CF-8D9C-82C8-361196020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140" y="2010954"/>
            <a:ext cx="6733138" cy="192090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l-SI" sz="2300" dirty="0">
                <a:latin typeface="Republika" panose="02000506040000020004" pitchFamily="2" charset="-18"/>
              </a:rPr>
              <a:t>V juniju, septembru, oktobru in novembru so po Sloveniji potekale </a:t>
            </a:r>
            <a:r>
              <a:rPr lang="sl-SI" sz="2300" b="1" dirty="0">
                <a:latin typeface="Republika" panose="02000506040000020004" pitchFamily="2" charset="-18"/>
              </a:rPr>
              <a:t>predstavitve projektov</a:t>
            </a:r>
            <a:r>
              <a:rPr lang="sl-SI" sz="2300" dirty="0">
                <a:latin typeface="Republika" panose="02000506040000020004" pitchFamily="2" charset="-18"/>
              </a:rPr>
              <a:t>, ki so bile </a:t>
            </a:r>
            <a:r>
              <a:rPr lang="sl-SI" sz="2300" b="1" dirty="0">
                <a:latin typeface="Republika" panose="02000506040000020004" pitchFamily="2" charset="-18"/>
              </a:rPr>
              <a:t>oglaševane: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l-SI" sz="2300" b="1" dirty="0">
                <a:latin typeface="Republika" panose="02000506040000020004" pitchFamily="2" charset="-18"/>
              </a:rPr>
              <a:t>na TV Slovenija – oddaja Dobro jutro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l-SI" sz="2300" b="1" dirty="0">
                <a:latin typeface="Republika" panose="02000506040000020004" pitchFamily="2" charset="-18"/>
              </a:rPr>
              <a:t>v Nedeljskem dnevniku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l-SI" sz="2300" b="1" dirty="0">
                <a:latin typeface="Republika" panose="02000506040000020004" pitchFamily="2" charset="-18"/>
              </a:rPr>
              <a:t>na Valu 202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l-SI" sz="2300" b="1" dirty="0">
                <a:latin typeface="Republika" panose="02000506040000020004" pitchFamily="2" charset="-18"/>
              </a:rPr>
              <a:t>na Siol.net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l-SI" sz="2300" b="1" dirty="0">
                <a:latin typeface="Republika" panose="02000506040000020004" pitchFamily="2" charset="-18"/>
              </a:rPr>
              <a:t>na FB in </a:t>
            </a:r>
            <a:r>
              <a:rPr lang="sl-SI" sz="2300" b="1" dirty="0" err="1">
                <a:latin typeface="Republika" panose="02000506040000020004" pitchFamily="2" charset="-18"/>
              </a:rPr>
              <a:t>LinkedIn</a:t>
            </a:r>
            <a:r>
              <a:rPr lang="sl-SI" sz="2300" b="1" dirty="0">
                <a:latin typeface="Republika" panose="02000506040000020004" pitchFamily="2" charset="-18"/>
              </a:rPr>
              <a:t> profilu Evropska sredstva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l-SI" sz="2300" b="1" dirty="0">
                <a:latin typeface="Republika" panose="02000506040000020004" pitchFamily="2" charset="-18"/>
              </a:rPr>
              <a:t>Google </a:t>
            </a:r>
            <a:r>
              <a:rPr lang="sl-SI" sz="2300" b="1" dirty="0" err="1">
                <a:latin typeface="Republika" panose="02000506040000020004" pitchFamily="2" charset="-18"/>
              </a:rPr>
              <a:t>Ads</a:t>
            </a:r>
            <a:endParaRPr lang="sl-SI" sz="2300" dirty="0">
              <a:latin typeface="Republika" panose="02000506040000020004" pitchFamily="2" charset="-18"/>
            </a:endParaRPr>
          </a:p>
          <a:p>
            <a:pPr marL="0" indent="0">
              <a:buNone/>
            </a:pPr>
            <a:endParaRPr lang="sl-SI" sz="2000" dirty="0">
              <a:latin typeface="Republika" panose="02000506040000020004" pitchFamily="2" charset="-18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CFF4A27-5B56-E674-89C0-6F49D1A51270}"/>
              </a:ext>
            </a:extLst>
          </p:cNvPr>
          <p:cNvSpPr txBox="1"/>
          <p:nvPr/>
        </p:nvSpPr>
        <p:spPr>
          <a:xfrm>
            <a:off x="704469" y="1281575"/>
            <a:ext cx="60675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b="1" dirty="0">
                <a:latin typeface="Republika" panose="02000506040000020004" pitchFamily="2" charset="-18"/>
              </a:rPr>
              <a:t>17 projektov - sodelovanje programov EKP, </a:t>
            </a:r>
            <a:r>
              <a:rPr lang="sl-SI" b="1" dirty="0" err="1">
                <a:latin typeface="Republika" panose="02000506040000020004" pitchFamily="2" charset="-18"/>
              </a:rPr>
              <a:t>Interreg</a:t>
            </a:r>
            <a:r>
              <a:rPr lang="sl-SI" b="1" dirty="0">
                <a:latin typeface="Republika" panose="02000506040000020004" pitchFamily="2" charset="-18"/>
              </a:rPr>
              <a:t>, notranjih zadev, skupne kmetijske politike</a:t>
            </a:r>
            <a:endParaRPr lang="sl-SI" dirty="0">
              <a:latin typeface="Republika" panose="02000506040000020004" pitchFamily="2" charset="-18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B91E8FE-8520-BE64-C60B-0AE5CE44A32B}"/>
              </a:ext>
            </a:extLst>
          </p:cNvPr>
          <p:cNvSpPr txBox="1"/>
          <p:nvPr/>
        </p:nvSpPr>
        <p:spPr>
          <a:xfrm>
            <a:off x="7466809" y="6200973"/>
            <a:ext cx="2374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hlinkClick r:id="rId2"/>
              </a:rPr>
              <a:t>Spletna stran aktivnosti</a:t>
            </a:r>
            <a:endParaRPr lang="sl-SI" dirty="0"/>
          </a:p>
        </p:txBody>
      </p:sp>
      <p:pic>
        <p:nvPicPr>
          <p:cNvPr id="8" name="Grafika 7" descr="Internet outline">
            <a:extLst>
              <a:ext uri="{FF2B5EF4-FFF2-40B4-BE49-F238E27FC236}">
                <a16:creationId xmlns:a16="http://schemas.microsoft.com/office/drawing/2014/main" id="{530CF0ED-F54C-6394-23D1-DF4738A55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47597" y="6051702"/>
            <a:ext cx="774689" cy="774689"/>
          </a:xfrm>
          <a:prstGeom prst="rect">
            <a:avLst/>
          </a:prstGeom>
        </p:spPr>
      </p:pic>
      <p:pic>
        <p:nvPicPr>
          <p:cNvPr id="5" name="Slika 4" descr="Slika, ki vsebuje besede oblačila, oseba, zaprt prostor, ljudje&#10;&#10;Vsebina, ustvarjena z umetno inteligenco, morda ni pravilna.">
            <a:extLst>
              <a:ext uri="{FF2B5EF4-FFF2-40B4-BE49-F238E27FC236}">
                <a16:creationId xmlns:a16="http://schemas.microsoft.com/office/drawing/2014/main" id="{F745724D-A940-2764-D18D-452FB19A8B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286" y="491334"/>
            <a:ext cx="3638710" cy="2420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Slika 18" descr="Slika, ki vsebuje besede oseba, oblačila, ženska, miza&#10;&#10;Vsebina, ustvarjena z umetno inteligenco, morda ni pravilna.">
            <a:extLst>
              <a:ext uri="{FF2B5EF4-FFF2-40B4-BE49-F238E27FC236}">
                <a16:creationId xmlns:a16="http://schemas.microsoft.com/office/drawing/2014/main" id="{71F51040-4724-4C7C-E3C9-5575DF3ADA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979" y="3160598"/>
            <a:ext cx="3291552" cy="1851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Slika 22" descr="Slika, ki vsebuje besede oblačila, besedilo, oseba, cvetje&#10;&#10;Vsebina, ustvarjena z umetno inteligenco, morda ni pravilna.">
            <a:extLst>
              <a:ext uri="{FF2B5EF4-FFF2-40B4-BE49-F238E27FC236}">
                <a16:creationId xmlns:a16="http://schemas.microsoft.com/office/drawing/2014/main" id="{87F40A68-51AF-E50F-CC91-A51E72EDDE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94" y="3892218"/>
            <a:ext cx="2889763" cy="1926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Slika 24" descr="Slika, ki vsebuje besede oblačila, oseba, moški, ljudje&#10;&#10;Vsebina, ustvarjena z umetno inteligenco, morda ni pravilna.">
            <a:extLst>
              <a:ext uri="{FF2B5EF4-FFF2-40B4-BE49-F238E27FC236}">
                <a16:creationId xmlns:a16="http://schemas.microsoft.com/office/drawing/2014/main" id="{855E35DF-5293-EB49-3C49-733FFC930A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579" y="3892218"/>
            <a:ext cx="2978825" cy="2234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Slika 20" descr="Slika, ki vsebuje besede oseba, na prostem, oblačila, nebo&#10;&#10;Vsebina, ustvarjena z umetno inteligenco, morda ni pravilna.">
            <a:extLst>
              <a:ext uri="{FF2B5EF4-FFF2-40B4-BE49-F238E27FC236}">
                <a16:creationId xmlns:a16="http://schemas.microsoft.com/office/drawing/2014/main" id="{A523E0D0-9303-C8E6-7764-3E0DF96DD44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326" y="2417871"/>
            <a:ext cx="2978825" cy="1985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5DCAFFD5-1D4C-0DEE-CEB7-32FC2212364A}"/>
              </a:ext>
            </a:extLst>
          </p:cNvPr>
          <p:cNvSpPr txBox="1"/>
          <p:nvPr/>
        </p:nvSpPr>
        <p:spPr>
          <a:xfrm>
            <a:off x="7134941" y="2613734"/>
            <a:ext cx="35703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 err="1">
                <a:highlight>
                  <a:srgbClr val="9AC63C"/>
                </a:highlight>
                <a:ea typeface="+mn-lt"/>
                <a:cs typeface="+mn-lt"/>
              </a:rPr>
              <a:t>Odličen</a:t>
            </a:r>
            <a:r>
              <a:rPr lang="en-GB" b="1" dirty="0">
                <a:highlight>
                  <a:srgbClr val="9AC63C"/>
                </a:highlight>
                <a:ea typeface="+mn-lt"/>
                <a:cs typeface="+mn-lt"/>
              </a:rPr>
              <a:t> primer </a:t>
            </a:r>
            <a:r>
              <a:rPr lang="en-GB" b="1" dirty="0" err="1">
                <a:highlight>
                  <a:srgbClr val="9AC63C"/>
                </a:highlight>
                <a:ea typeface="+mn-lt"/>
                <a:cs typeface="+mn-lt"/>
              </a:rPr>
              <a:t>medprogramskega</a:t>
            </a:r>
            <a:r>
              <a:rPr lang="en-GB" b="1" dirty="0">
                <a:highlight>
                  <a:srgbClr val="9AC63C"/>
                </a:highlight>
                <a:ea typeface="+mn-lt"/>
                <a:cs typeface="+mn-lt"/>
              </a:rPr>
              <a:t> </a:t>
            </a:r>
            <a:r>
              <a:rPr lang="en-GB" b="1" dirty="0" err="1">
                <a:highlight>
                  <a:srgbClr val="9AC63C"/>
                </a:highlight>
                <a:ea typeface="+mn-lt"/>
                <a:cs typeface="+mn-lt"/>
              </a:rPr>
              <a:t>sodelovanja</a:t>
            </a:r>
            <a:r>
              <a:rPr lang="en-GB" b="1" dirty="0">
                <a:highlight>
                  <a:srgbClr val="9AC63C"/>
                </a:highlight>
                <a:ea typeface="+mn-lt"/>
                <a:cs typeface="+mn-lt"/>
              </a:rPr>
              <a:t> na </a:t>
            </a:r>
            <a:r>
              <a:rPr lang="en-GB" b="1" dirty="0" err="1">
                <a:highlight>
                  <a:srgbClr val="9AC63C"/>
                </a:highlight>
                <a:ea typeface="+mn-lt"/>
                <a:cs typeface="+mn-lt"/>
              </a:rPr>
              <a:t>nacionalni</a:t>
            </a:r>
            <a:r>
              <a:rPr lang="en-GB" b="1" dirty="0">
                <a:highlight>
                  <a:srgbClr val="9AC63C"/>
                </a:highlight>
                <a:ea typeface="+mn-lt"/>
                <a:cs typeface="+mn-lt"/>
              </a:rPr>
              <a:t> </a:t>
            </a:r>
            <a:r>
              <a:rPr lang="en-GB" b="1" dirty="0" err="1">
                <a:highlight>
                  <a:srgbClr val="9AC63C"/>
                </a:highlight>
                <a:ea typeface="+mn-lt"/>
                <a:cs typeface="+mn-lt"/>
              </a:rPr>
              <a:t>ravni</a:t>
            </a:r>
            <a:r>
              <a:rPr lang="en-GB" b="1" dirty="0">
                <a:highlight>
                  <a:srgbClr val="9AC63C"/>
                </a:highlight>
                <a:ea typeface="+mn-lt"/>
                <a:cs typeface="+mn-lt"/>
              </a:rPr>
              <a:t>.</a:t>
            </a:r>
            <a:endParaRPr lang="en-GB" dirty="0">
              <a:highlight>
                <a:srgbClr val="9AC63C"/>
              </a:highlight>
              <a:ea typeface="+mn-lt"/>
              <a:cs typeface="+mn-lt"/>
            </a:endParaRP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711A7BC1-8897-ED0D-BB2E-B687E69C5636}"/>
              </a:ext>
            </a:extLst>
          </p:cNvPr>
          <p:cNvSpPr/>
          <p:nvPr/>
        </p:nvSpPr>
        <p:spPr>
          <a:xfrm>
            <a:off x="751052" y="4228838"/>
            <a:ext cx="2050514" cy="872931"/>
          </a:xfrm>
          <a:prstGeom prst="rect">
            <a:avLst/>
          </a:prstGeom>
          <a:solidFill>
            <a:srgbClr val="9AC53F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400" b="1" dirty="0"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Načrti za 2026: </a:t>
            </a:r>
            <a:endParaRPr lang="sl-S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400" dirty="0"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Prijave odprte tudi za programe v izvajanju.</a:t>
            </a:r>
          </a:p>
        </p:txBody>
      </p:sp>
    </p:spTree>
    <p:extLst>
      <p:ext uri="{BB962C8B-B14F-4D97-AF65-F5344CB8AC3E}">
        <p14:creationId xmlns:p14="http://schemas.microsoft.com/office/powerpoint/2010/main" val="3426396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779690" y="569176"/>
            <a:ext cx="10092587" cy="961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40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EU projekt, moj projekt: Naj EU projekt 2025</a:t>
            </a:r>
            <a:endParaRPr lang="sl-SI" sz="4000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38FFA6C-9A4E-B522-6301-04709114E1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88"/>
          <a:stretch/>
        </p:blipFill>
        <p:spPr bwMode="auto">
          <a:xfrm>
            <a:off x="6413528" y="1549040"/>
            <a:ext cx="4858345" cy="30782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5C147B9-1721-88AC-87F4-877518D60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528" y="4645884"/>
            <a:ext cx="4858345" cy="1629088"/>
          </a:xfrm>
          <a:prstGeom prst="rect">
            <a:avLst/>
          </a:prstGeom>
        </p:spPr>
      </p:pic>
      <p:pic>
        <p:nvPicPr>
          <p:cNvPr id="1026" name="Picture 2" descr="Prejemniki plakete za tretje mesto projekta zaDravo">
            <a:extLst>
              <a:ext uri="{FF2B5EF4-FFF2-40B4-BE49-F238E27FC236}">
                <a16:creationId xmlns:a16="http://schemas.microsoft.com/office/drawing/2014/main" id="{CB415BE8-DC9D-7795-985B-816833FF6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84" y="1575128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Slika 7" descr="Slika, ki vsebuje besede oblačila, na prostem, stavba, oseba&#10;&#10;Vsebina, ustvarjena z umetno inteligenco, morda ni pravilna.">
            <a:extLst>
              <a:ext uri="{FF2B5EF4-FFF2-40B4-BE49-F238E27FC236}">
                <a16:creationId xmlns:a16="http://schemas.microsoft.com/office/drawing/2014/main" id="{3E3DD30F-270F-6931-9D20-42E779887C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65" y="3088158"/>
            <a:ext cx="1785336" cy="2677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Podelitev plakete na predstavitvenemu dogodku kolesarke poti Štrekna">
            <a:extLst>
              <a:ext uri="{FF2B5EF4-FFF2-40B4-BE49-F238E27FC236}">
                <a16:creationId xmlns:a16="http://schemas.microsoft.com/office/drawing/2014/main" id="{275CF6CD-1C1C-A6CC-D3BF-96A85B816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429" y="3965516"/>
            <a:ext cx="3120571" cy="2081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Slika 8" descr="Zmagovalca natečaja Naj EU projekt 2025 sta Novo mesto in Štrekna">
            <a:extLst>
              <a:ext uri="{FF2B5EF4-FFF2-40B4-BE49-F238E27FC236}">
                <a16:creationId xmlns:a16="http://schemas.microsoft.com/office/drawing/2014/main" id="{1D6C5306-C776-7E42-0D94-0252927064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077" y="4427059"/>
            <a:ext cx="2720340" cy="2280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97685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aslov 1"/>
          <p:cNvSpPr txBox="1">
            <a:spLocks/>
          </p:cNvSpPr>
          <p:nvPr/>
        </p:nvSpPr>
        <p:spPr>
          <a:xfrm>
            <a:off x="1016273" y="748324"/>
            <a:ext cx="10265040" cy="961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40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Za mlade: Šola kohezije</a:t>
            </a:r>
            <a:endParaRPr lang="sl-SI" sz="4000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epublika"/>
              <a:cs typeface="Calibri Light" panose="020F0302020204030204"/>
            </a:endParaRPr>
          </a:p>
        </p:txBody>
      </p:sp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24CF2450-558F-3164-7F2E-040F479F8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829" y="1836032"/>
            <a:ext cx="10687927" cy="169889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b="1" dirty="0">
                <a:latin typeface="Republika" panose="02000506040000020004" pitchFamily="2" charset="-18"/>
              </a:rPr>
              <a:t>Projekt </a:t>
            </a:r>
            <a:r>
              <a:rPr lang="en-US" sz="1800" b="1" dirty="0" err="1">
                <a:latin typeface="Republika" panose="02000506040000020004" pitchFamily="2" charset="-18"/>
              </a:rPr>
              <a:t>spodbuja</a:t>
            </a:r>
            <a:r>
              <a:rPr lang="en-US" sz="1800" b="1" dirty="0">
                <a:latin typeface="Republika" panose="02000506040000020004" pitchFamily="2" charset="-18"/>
              </a:rPr>
              <a:t>:</a:t>
            </a:r>
            <a:endParaRPr lang="sl-SI" sz="1800" b="1" dirty="0">
              <a:latin typeface="Republika" panose="02000506040000020004" pitchFamily="2" charset="-18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err="1">
                <a:latin typeface="Republika" panose="02000506040000020004" pitchFamily="2" charset="-18"/>
              </a:rPr>
              <a:t>vključenost</a:t>
            </a:r>
            <a:r>
              <a:rPr lang="en-US" sz="1800" dirty="0">
                <a:latin typeface="Republika" panose="02000506040000020004" pitchFamily="2" charset="-18"/>
              </a:rPr>
              <a:t> </a:t>
            </a:r>
            <a:r>
              <a:rPr lang="en-US" sz="1800" dirty="0" err="1">
                <a:latin typeface="Republika" panose="02000506040000020004" pitchFamily="2" charset="-18"/>
              </a:rPr>
              <a:t>dijakov</a:t>
            </a:r>
            <a:r>
              <a:rPr lang="en-US" sz="1800" dirty="0">
                <a:latin typeface="Republika" panose="02000506040000020004" pitchFamily="2" charset="-18"/>
              </a:rPr>
              <a:t> v </a:t>
            </a:r>
            <a:r>
              <a:rPr lang="en-US" sz="1800" dirty="0" err="1">
                <a:latin typeface="Republika" panose="02000506040000020004" pitchFamily="2" charset="-18"/>
              </a:rPr>
              <a:t>spremljanje</a:t>
            </a:r>
            <a:r>
              <a:rPr lang="en-US" sz="1800" dirty="0">
                <a:latin typeface="Republika" panose="02000506040000020004" pitchFamily="2" charset="-18"/>
              </a:rPr>
              <a:t> </a:t>
            </a:r>
            <a:r>
              <a:rPr lang="en-US" sz="1800" dirty="0" err="1">
                <a:latin typeface="Republika" panose="02000506040000020004" pitchFamily="2" charset="-18"/>
              </a:rPr>
              <a:t>učinkovitosti</a:t>
            </a:r>
            <a:r>
              <a:rPr lang="en-US" sz="1800" dirty="0">
                <a:latin typeface="Republika" panose="02000506040000020004" pitchFamily="2" charset="-18"/>
              </a:rPr>
              <a:t> </a:t>
            </a:r>
            <a:r>
              <a:rPr lang="en-US" sz="1800" dirty="0" err="1">
                <a:latin typeface="Republika" panose="02000506040000020004" pitchFamily="2" charset="-18"/>
              </a:rPr>
              <a:t>naložb</a:t>
            </a:r>
            <a:r>
              <a:rPr lang="en-US" sz="1800" dirty="0">
                <a:latin typeface="Republika" panose="02000506040000020004" pitchFamily="2" charset="-18"/>
              </a:rPr>
              <a:t> </a:t>
            </a:r>
            <a:r>
              <a:rPr lang="en-US" sz="1800" dirty="0" err="1">
                <a:latin typeface="Republika" panose="02000506040000020004" pitchFamily="2" charset="-18"/>
              </a:rPr>
              <a:t>kohezijske</a:t>
            </a:r>
            <a:r>
              <a:rPr lang="en-US" sz="1800" dirty="0">
                <a:latin typeface="Republika" panose="02000506040000020004" pitchFamily="2" charset="-18"/>
              </a:rPr>
              <a:t> </a:t>
            </a:r>
            <a:r>
              <a:rPr lang="en-US" sz="1800" dirty="0" err="1">
                <a:latin typeface="Republika" panose="02000506040000020004" pitchFamily="2" charset="-18"/>
              </a:rPr>
              <a:t>politike</a:t>
            </a:r>
            <a:endParaRPr lang="sl-SI" sz="1800" dirty="0">
              <a:latin typeface="Republika" panose="02000506040000020004" pitchFamily="2" charset="-18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err="1">
                <a:latin typeface="Republika" panose="02000506040000020004" pitchFamily="2" charset="-18"/>
              </a:rPr>
              <a:t>razvoj</a:t>
            </a:r>
            <a:r>
              <a:rPr lang="en-US" sz="1800" dirty="0">
                <a:latin typeface="Republika" panose="02000506040000020004" pitchFamily="2" charset="-18"/>
              </a:rPr>
              <a:t> </a:t>
            </a:r>
            <a:r>
              <a:rPr lang="en-US" sz="1800" dirty="0" err="1">
                <a:latin typeface="Republika" panose="02000506040000020004" pitchFamily="2" charset="-18"/>
              </a:rPr>
              <a:t>komunikacijskih</a:t>
            </a:r>
            <a:r>
              <a:rPr lang="en-US" sz="1800" dirty="0">
                <a:latin typeface="Republika" panose="02000506040000020004" pitchFamily="2" charset="-18"/>
              </a:rPr>
              <a:t> </a:t>
            </a:r>
            <a:r>
              <a:rPr lang="en-US" sz="1800" dirty="0" err="1">
                <a:latin typeface="Republika" panose="02000506040000020004" pitchFamily="2" charset="-18"/>
              </a:rPr>
              <a:t>veščin</a:t>
            </a:r>
            <a:endParaRPr lang="sl-SI" sz="1800" dirty="0">
              <a:latin typeface="Republika" panose="02000506040000020004" pitchFamily="2" charset="-18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err="1">
                <a:latin typeface="Republika" panose="02000506040000020004" pitchFamily="2" charset="-18"/>
              </a:rPr>
              <a:t>promocijo</a:t>
            </a:r>
            <a:r>
              <a:rPr lang="en-US" sz="1800" dirty="0">
                <a:latin typeface="Republika" panose="02000506040000020004" pitchFamily="2" charset="-18"/>
              </a:rPr>
              <a:t> </a:t>
            </a:r>
            <a:r>
              <a:rPr lang="en-US" sz="1800" dirty="0" err="1">
                <a:latin typeface="Republika" panose="02000506040000020004" pitchFamily="2" charset="-18"/>
              </a:rPr>
              <a:t>aktivnega</a:t>
            </a:r>
            <a:r>
              <a:rPr lang="en-US" sz="1800" dirty="0">
                <a:latin typeface="Republika" panose="02000506040000020004" pitchFamily="2" charset="-18"/>
              </a:rPr>
              <a:t> </a:t>
            </a:r>
            <a:r>
              <a:rPr lang="en-US" sz="1800" dirty="0" err="1">
                <a:latin typeface="Republika" panose="02000506040000020004" pitchFamily="2" charset="-18"/>
              </a:rPr>
              <a:t>državljanstva</a:t>
            </a:r>
            <a:endParaRPr lang="en-US" sz="1800" dirty="0">
              <a:latin typeface="Republika" panose="02000506040000020004" pitchFamily="2" charset="-18"/>
            </a:endParaRPr>
          </a:p>
        </p:txBody>
      </p:sp>
      <p:sp>
        <p:nvSpPr>
          <p:cNvPr id="7" name="Označba mesta vsebine 2">
            <a:extLst>
              <a:ext uri="{FF2B5EF4-FFF2-40B4-BE49-F238E27FC236}">
                <a16:creationId xmlns:a16="http://schemas.microsoft.com/office/drawing/2014/main" id="{92085E16-562F-8182-2A72-39FAB9AC9F45}"/>
              </a:ext>
            </a:extLst>
          </p:cNvPr>
          <p:cNvSpPr txBox="1">
            <a:spLocks/>
          </p:cNvSpPr>
          <p:nvPr/>
        </p:nvSpPr>
        <p:spPr>
          <a:xfrm>
            <a:off x="804828" y="3429000"/>
            <a:ext cx="10687927" cy="2406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sl-SI" sz="1800" b="1" dirty="0">
                <a:latin typeface="Republika" panose="02000506040000020004" pitchFamily="2" charset="-18"/>
              </a:rPr>
              <a:t>Šolsko leto 2025/26 – 3. leto izvajanja. Nadgradnja</a:t>
            </a:r>
            <a:r>
              <a:rPr lang="en-US" sz="1800" b="1" dirty="0">
                <a:latin typeface="Republika" panose="02000506040000020004" pitchFamily="2" charset="-18"/>
              </a:rPr>
              <a:t>:</a:t>
            </a:r>
            <a:endParaRPr lang="en-US" sz="1800" dirty="0">
              <a:latin typeface="Republika" panose="02000506040000020004" pitchFamily="2" charset="-18"/>
            </a:endParaRPr>
          </a:p>
          <a:p>
            <a:pPr>
              <a:spcBef>
                <a:spcPts val="600"/>
              </a:spcBef>
            </a:pPr>
            <a:r>
              <a:rPr lang="sl-SI" sz="1800" dirty="0">
                <a:latin typeface="Republika" panose="02000506040000020004" pitchFamily="2" charset="-18"/>
              </a:rPr>
              <a:t>Nov kanal: </a:t>
            </a:r>
            <a:r>
              <a:rPr lang="sl-SI" sz="1800" dirty="0" err="1">
                <a:latin typeface="Republika" panose="02000506040000020004" pitchFamily="2" charset="-18"/>
              </a:rPr>
              <a:t>Instagram</a:t>
            </a:r>
            <a:r>
              <a:rPr lang="sl-SI" sz="1800" dirty="0">
                <a:latin typeface="Republika" panose="02000506040000020004" pitchFamily="2" charset="-18"/>
              </a:rPr>
              <a:t> Šola kohezije</a:t>
            </a:r>
          </a:p>
          <a:p>
            <a:pPr>
              <a:spcBef>
                <a:spcPts val="600"/>
              </a:spcBef>
            </a:pPr>
            <a:r>
              <a:rPr lang="sl-SI" sz="1800" dirty="0">
                <a:latin typeface="Republika" panose="02000506040000020004" pitchFamily="2" charset="-18"/>
              </a:rPr>
              <a:t>Nova grafična podoba</a:t>
            </a:r>
          </a:p>
          <a:p>
            <a:pPr>
              <a:spcBef>
                <a:spcPts val="600"/>
              </a:spcBef>
            </a:pPr>
            <a:r>
              <a:rPr lang="sl-SI" sz="1800" dirty="0">
                <a:latin typeface="Republika" panose="02000506040000020004" pitchFamily="2" charset="-18"/>
              </a:rPr>
              <a:t>Razširjen program: delavnice kohezija &amp; novinarstvo s študenti</a:t>
            </a:r>
          </a:p>
          <a:p>
            <a:pPr>
              <a:spcBef>
                <a:spcPts val="600"/>
              </a:spcBef>
            </a:pPr>
            <a:r>
              <a:rPr lang="sl-SI" sz="1800" dirty="0">
                <a:latin typeface="Republika" panose="02000506040000020004" pitchFamily="2" charset="-18"/>
              </a:rPr>
              <a:t>Sodelovanje z Zavodom Mreža </a:t>
            </a:r>
            <a:r>
              <a:rPr lang="sl-SI" sz="1800" dirty="0" err="1">
                <a:latin typeface="Republika" panose="02000506040000020004" pitchFamily="2" charset="-18"/>
              </a:rPr>
              <a:t>MaMa</a:t>
            </a:r>
            <a:r>
              <a:rPr lang="sl-SI" sz="1800" dirty="0">
                <a:latin typeface="Republika" panose="02000506040000020004" pitchFamily="2" charset="-18"/>
              </a:rPr>
              <a:t> in mladimi novinarji</a:t>
            </a:r>
          </a:p>
          <a:p>
            <a:pPr>
              <a:spcBef>
                <a:spcPts val="600"/>
              </a:spcBef>
            </a:pPr>
            <a:r>
              <a:rPr lang="sl-SI" sz="1800" dirty="0">
                <a:latin typeface="Republika" panose="02000506040000020004" pitchFamily="2" charset="-18"/>
              </a:rPr>
              <a:t>Sodelovanje s portalom mlad.si za širjenje informacij med Gen Z</a:t>
            </a:r>
          </a:p>
        </p:txBody>
      </p:sp>
      <p:pic>
        <p:nvPicPr>
          <p:cNvPr id="8" name="Slika 7" descr="Slika, ki vsebuje besede zaprt prostor, oseba, oblačila, ljudje&#10;&#10;Vsebina, ustvarjena z umetno inteligenco, morda ni pravilna.">
            <a:extLst>
              <a:ext uri="{FF2B5EF4-FFF2-40B4-BE49-F238E27FC236}">
                <a16:creationId xmlns:a16="http://schemas.microsoft.com/office/drawing/2014/main" id="{8259F368-457C-9D50-D41D-FAC831EEBE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142" y="2704289"/>
            <a:ext cx="3423513" cy="2568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Slika 8" descr="Slika, ki vsebuje besede grafika, logotip, simbol, krog&#10;&#10;Vsebina, ustvarjena z umetno inteligenco, morda ni pravilna.">
            <a:extLst>
              <a:ext uri="{FF2B5EF4-FFF2-40B4-BE49-F238E27FC236}">
                <a16:creationId xmlns:a16="http://schemas.microsoft.com/office/drawing/2014/main" id="{F3C76EA8-9560-6AD1-CF32-4B7FEDCA90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525" y="748324"/>
            <a:ext cx="1400415" cy="1400415"/>
          </a:xfrm>
          <a:prstGeom prst="rect">
            <a:avLst/>
          </a:prstGeom>
        </p:spPr>
      </p:pic>
      <p:sp>
        <p:nvSpPr>
          <p:cNvPr id="10" name="Označba mesta vsebine 2">
            <a:extLst>
              <a:ext uri="{FF2B5EF4-FFF2-40B4-BE49-F238E27FC236}">
                <a16:creationId xmlns:a16="http://schemas.microsoft.com/office/drawing/2014/main" id="{DFB643E2-F5EE-AC61-62C0-6E303E07766C}"/>
              </a:ext>
            </a:extLst>
          </p:cNvPr>
          <p:cNvSpPr txBox="1">
            <a:spLocks/>
          </p:cNvSpPr>
          <p:nvPr/>
        </p:nvSpPr>
        <p:spPr>
          <a:xfrm>
            <a:off x="5428865" y="5557201"/>
            <a:ext cx="2017985" cy="683172"/>
          </a:xfrm>
          <a:prstGeom prst="rect">
            <a:avLst/>
          </a:prstGeom>
          <a:noFill/>
          <a:ln w="28575">
            <a:solidFill>
              <a:srgbClr val="FED63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l-SI" sz="1600" b="1" dirty="0">
                <a:solidFill>
                  <a:srgbClr val="003399"/>
                </a:solidFill>
              </a:rPr>
              <a:t>2025/2026</a:t>
            </a:r>
            <a:r>
              <a:rPr lang="en-US" sz="1600" b="1" dirty="0">
                <a:solidFill>
                  <a:srgbClr val="003399"/>
                </a:solidFill>
              </a:rPr>
              <a:t>:</a:t>
            </a:r>
            <a:r>
              <a:rPr lang="sl-SI" sz="1600" b="1" dirty="0">
                <a:solidFill>
                  <a:srgbClr val="003399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sl-SI" sz="1600" dirty="0">
                <a:solidFill>
                  <a:srgbClr val="003399"/>
                </a:solidFill>
              </a:rPr>
              <a:t>10 šol, 13 ekip.</a:t>
            </a:r>
            <a:endParaRPr lang="en-US" sz="16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26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A75D18C6-9EF6-E787-4924-7C005418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051" y="563147"/>
            <a:ext cx="10515600" cy="797618"/>
          </a:xfrm>
        </p:spPr>
        <p:txBody>
          <a:bodyPr>
            <a:normAutofit/>
          </a:bodyPr>
          <a:lstStyle/>
          <a:p>
            <a:r>
              <a:rPr lang="sl-SI" sz="40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Na terenu: Potujoča pisarna evropskih sredstev</a:t>
            </a:r>
            <a:endParaRPr lang="sl-SI" sz="4000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3B8CE7EC-A02E-21B6-E478-0A7BA067A313}"/>
              </a:ext>
            </a:extLst>
          </p:cNvPr>
          <p:cNvSpPr/>
          <p:nvPr/>
        </p:nvSpPr>
        <p:spPr>
          <a:xfrm>
            <a:off x="751051" y="2854258"/>
            <a:ext cx="4132188" cy="1333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400" b="1" dirty="0"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Soorganizatorji: ED točke. Sodelujoči: </a:t>
            </a:r>
            <a:endParaRPr lang="sl-S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400" dirty="0"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Program evropske kohezijske politike 2021-2027, </a:t>
            </a:r>
            <a:r>
              <a:rPr lang="sl-SI" sz="1400" dirty="0" err="1"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Interreg</a:t>
            </a:r>
            <a:r>
              <a:rPr lang="sl-SI" sz="1400" dirty="0"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programi, Program za pomorstvo, ribištvo in akvakulturo, Skladi EU s področja notranjih zadev, Skupna kmetijska politika.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3CD73DD8-EEC7-1461-AB28-980B27F9D4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52572"/>
              </p:ext>
            </p:extLst>
          </p:nvPr>
        </p:nvGraphicFramePr>
        <p:xfrm>
          <a:off x="847829" y="1438198"/>
          <a:ext cx="2756098" cy="137543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879549">
                  <a:extLst>
                    <a:ext uri="{9D8B030D-6E8A-4147-A177-3AD203B41FA5}">
                      <a16:colId xmlns:a16="http://schemas.microsoft.com/office/drawing/2014/main" val="367764602"/>
                    </a:ext>
                  </a:extLst>
                </a:gridCol>
                <a:gridCol w="1876549">
                  <a:extLst>
                    <a:ext uri="{9D8B030D-6E8A-4147-A177-3AD203B41FA5}">
                      <a16:colId xmlns:a16="http://schemas.microsoft.com/office/drawing/2014/main" val="1152402022"/>
                    </a:ext>
                  </a:extLst>
                </a:gridCol>
              </a:tblGrid>
              <a:tr h="301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Republika" panose="02000506040000020004" pitchFamily="2" charset="-18"/>
                        </a:rPr>
                        <a:t>DATUM</a:t>
                      </a:r>
                      <a:endParaRPr lang="sl-SI" sz="1400" dirty="0">
                        <a:effectLst/>
                        <a:latin typeface="Republika" panose="02000506040000020004" pitchFamily="2" charset="-18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Republika" panose="02000506040000020004" pitchFamily="2" charset="-18"/>
                        </a:rPr>
                        <a:t>LOKACIJA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4690158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Republika" panose="02000506040000020004" pitchFamily="2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16. 1.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Republika" panose="02000506040000020004" pitchFamily="2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Novo mesto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7253830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Republika" panose="02000506040000020004" pitchFamily="2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25. 4.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Republika" panose="02000506040000020004" pitchFamily="2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Celje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5509652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Republika" panose="02000506040000020004" pitchFamily="2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23. 5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Republika" panose="02000506040000020004" pitchFamily="2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Zagorje ob Savi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5245337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Republika" panose="02000506040000020004" pitchFamily="2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4. 6.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Republika" panose="02000506040000020004" pitchFamily="2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Ravne na Koroškem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1129546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Republika" panose="02000506040000020004" pitchFamily="2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10. 6.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Republika" panose="02000506040000020004" pitchFamily="2" charset="-18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Koper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2474691"/>
                  </a:ext>
                </a:extLst>
              </a:tr>
            </a:tbl>
          </a:graphicData>
        </a:graphic>
      </p:graphicFrame>
      <p:pic>
        <p:nvPicPr>
          <p:cNvPr id="4" name="Slika 3" descr="Slika, ki vsebuje besede zaprt prostor, oblačila, oseba, pohištvo&#10;&#10;Vsebina, ustvarjena z umetno inteligenco, morda ni pravilna.">
            <a:extLst>
              <a:ext uri="{FF2B5EF4-FFF2-40B4-BE49-F238E27FC236}">
                <a16:creationId xmlns:a16="http://schemas.microsoft.com/office/drawing/2014/main" id="{293EB94C-531B-66B7-AA62-14858C5C7C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64" y="4069614"/>
            <a:ext cx="3232065" cy="1826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Slika 13" descr="Slika, ki vsebuje besede oblačila, oseba, ženska, človeški obraz&#10;&#10;Vsebina, ustvarjena z umetno inteligenco, morda ni pravilna.">
            <a:extLst>
              <a:ext uri="{FF2B5EF4-FFF2-40B4-BE49-F238E27FC236}">
                <a16:creationId xmlns:a16="http://schemas.microsoft.com/office/drawing/2014/main" id="{A99DA810-640D-CCB0-838A-B0E1DB6A9F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81" y="1474284"/>
            <a:ext cx="2902483" cy="2144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Slika 15" descr="Slika, ki vsebuje besede prizor, oblačila, zaprt prostor, soba&#10;&#10;Vsebina, ustvarjena z umetno inteligenco, morda ni pravilna.">
            <a:extLst>
              <a:ext uri="{FF2B5EF4-FFF2-40B4-BE49-F238E27FC236}">
                <a16:creationId xmlns:a16="http://schemas.microsoft.com/office/drawing/2014/main" id="{2A3330FF-00C1-E5AA-87D3-3644F5DC42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239" y="4003742"/>
            <a:ext cx="2767986" cy="1558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Slika 17" descr="Slika, ki vsebuje besede zaprt prostor, stol, pohištvo, oblačila&#10;&#10;Vsebina, ustvarjena z umetno inteligenco, morda ni pravilna.">
            <a:extLst>
              <a:ext uri="{FF2B5EF4-FFF2-40B4-BE49-F238E27FC236}">
                <a16:creationId xmlns:a16="http://schemas.microsoft.com/office/drawing/2014/main" id="{F7B5E408-0FE2-694C-458D-8323AD68CF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886" y="1273580"/>
            <a:ext cx="2664554" cy="1998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Slika 10" descr="Slika, ki vsebuje besede oblačila, oseba, prizor, ženska&#10;&#10;Vsebina, ustvarjena z umetno inteligenco, morda ni pravilna.">
            <a:extLst>
              <a:ext uri="{FF2B5EF4-FFF2-40B4-BE49-F238E27FC236}">
                <a16:creationId xmlns:a16="http://schemas.microsoft.com/office/drawing/2014/main" id="{828C7513-7907-79C4-5FD2-8991A955A0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22" y="2638885"/>
            <a:ext cx="3123681" cy="1758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4E049986-1193-8A67-3BF2-FCDA69A2479F}"/>
              </a:ext>
            </a:extLst>
          </p:cNvPr>
          <p:cNvSpPr/>
          <p:nvPr/>
        </p:nvSpPr>
        <p:spPr>
          <a:xfrm>
            <a:off x="751052" y="4228838"/>
            <a:ext cx="3648886" cy="1667059"/>
          </a:xfrm>
          <a:prstGeom prst="rect">
            <a:avLst/>
          </a:prstGeom>
          <a:solidFill>
            <a:srgbClr val="9AC53F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400" b="1" dirty="0"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Idejna zasnova za 2026: </a:t>
            </a:r>
            <a:endParaRPr lang="sl-S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400" dirty="0"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Prehod od komuniciranja razpisov do komuniciranja dobrih praks: BAZAR DOBRIH ZGODB EVROPE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400" dirty="0">
                <a:latin typeface="Republika" panose="02000506040000020004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Glavni mestni trgi v sodelovanju z ED točkami, stojnice, promocija v medijih</a:t>
            </a:r>
          </a:p>
        </p:txBody>
      </p:sp>
    </p:spTree>
    <p:extLst>
      <p:ext uri="{BB962C8B-B14F-4D97-AF65-F5344CB8AC3E}">
        <p14:creationId xmlns:p14="http://schemas.microsoft.com/office/powerpoint/2010/main" val="2603439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3F25D-1A87-D0A4-F75D-36969DFE4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944AF154-B9F6-B0C7-CDEE-7F41BE87A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65" y="572423"/>
            <a:ext cx="4176574" cy="797618"/>
          </a:xfrm>
        </p:spPr>
        <p:txBody>
          <a:bodyPr>
            <a:noAutofit/>
          </a:bodyPr>
          <a:lstStyle/>
          <a:p>
            <a:r>
              <a:rPr lang="sl-SI" sz="40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Na terenu</a:t>
            </a:r>
            <a:endParaRPr lang="sl-SI" sz="4000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FB507D2-A300-065F-450D-D5280D3907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498" y="1528400"/>
            <a:ext cx="3450410" cy="2300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Naslov 1">
            <a:extLst>
              <a:ext uri="{FF2B5EF4-FFF2-40B4-BE49-F238E27FC236}">
                <a16:creationId xmlns:a16="http://schemas.microsoft.com/office/drawing/2014/main" id="{40D44303-743B-2419-F776-6E12CD6A2731}"/>
              </a:ext>
            </a:extLst>
          </p:cNvPr>
          <p:cNvSpPr txBox="1">
            <a:spLocks/>
          </p:cNvSpPr>
          <p:nvPr/>
        </p:nvSpPr>
        <p:spPr>
          <a:xfrm>
            <a:off x="6635504" y="799150"/>
            <a:ext cx="2516054" cy="797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8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Regionalni dnevi 2025</a:t>
            </a:r>
          </a:p>
        </p:txBody>
      </p:sp>
      <p:pic>
        <p:nvPicPr>
          <p:cNvPr id="12" name="Slika 11" descr="Slika, ki vsebuje besede oblačila, oseba, nasmeh, obutev&#10;&#10;Vsebina, ustvarjena z umetno inteligenco, morda ni pravilna.">
            <a:extLst>
              <a:ext uri="{FF2B5EF4-FFF2-40B4-BE49-F238E27FC236}">
                <a16:creationId xmlns:a16="http://schemas.microsoft.com/office/drawing/2014/main" id="{26CB928D-7C9A-919A-36A5-C013C07BAD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6" b="15027"/>
          <a:stretch/>
        </p:blipFill>
        <p:spPr>
          <a:xfrm>
            <a:off x="6745493" y="1433584"/>
            <a:ext cx="2101629" cy="2395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B4D2AEA2-8D6C-9AA6-68DB-3E40AD268808}"/>
              </a:ext>
            </a:extLst>
          </p:cNvPr>
          <p:cNvSpPr txBox="1">
            <a:spLocks/>
          </p:cNvSpPr>
          <p:nvPr/>
        </p:nvSpPr>
        <p:spPr>
          <a:xfrm>
            <a:off x="5532574" y="3830381"/>
            <a:ext cx="1681253" cy="797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8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Sejmi 2025</a:t>
            </a:r>
            <a:endParaRPr lang="sl-SI" sz="1800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A8F64F3-ED1D-BFEE-F59D-BCF1D07AB1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4385841"/>
            <a:ext cx="2751702" cy="1549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F2ABCE7-0FE8-C420-A66F-965C00AC58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520" y="4383407"/>
            <a:ext cx="2758473" cy="1551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5C0FDD3D-21C9-4EF3-17F5-87252EC55B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10" y="4383407"/>
            <a:ext cx="2758473" cy="1551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Naslov 1">
            <a:extLst>
              <a:ext uri="{FF2B5EF4-FFF2-40B4-BE49-F238E27FC236}">
                <a16:creationId xmlns:a16="http://schemas.microsoft.com/office/drawing/2014/main" id="{F7F8CF1F-7BE5-FB7D-FBA8-A2B2D24B82F6}"/>
              </a:ext>
            </a:extLst>
          </p:cNvPr>
          <p:cNvSpPr txBox="1">
            <a:spLocks/>
          </p:cNvSpPr>
          <p:nvPr/>
        </p:nvSpPr>
        <p:spPr>
          <a:xfrm>
            <a:off x="3352464" y="962334"/>
            <a:ext cx="4176574" cy="797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800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ublika" panose="02000506040000020004" pitchFamily="2" charset="-18"/>
              </a:rPr>
              <a:t>Dan Evrope 2025</a:t>
            </a:r>
            <a:endParaRPr lang="sl-SI" sz="1800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4690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</TotalTime>
  <Words>802</Words>
  <Application>Microsoft Office PowerPoint</Application>
  <PresentationFormat>Širokozaslonsko</PresentationFormat>
  <Paragraphs>99</Paragraphs>
  <Slides>17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Republika</vt:lpstr>
      <vt:lpstr>Wingdings</vt:lpstr>
      <vt:lpstr>Officeova tema</vt:lpstr>
      <vt:lpstr>Komuniciranje evropske kohezijske politike v Sloveniji:  evalvacija za 2025 in aktivnosti v letu 2026</vt:lpstr>
      <vt:lpstr>    Ciljno usmerjene in kontinuirane komunikacijske aktivnosti                         </vt:lpstr>
      <vt:lpstr>Dobre zgodbe Evrope– lastna video produkcija</vt:lpstr>
      <vt:lpstr>Dobre zgodbe Evrope – oglaševanje</vt:lpstr>
      <vt:lpstr>EU projekt, moj projekt 2025</vt:lpstr>
      <vt:lpstr>PowerPointova predstavitev</vt:lpstr>
      <vt:lpstr>PowerPointova predstavitev</vt:lpstr>
      <vt:lpstr>Na terenu: Potujoča pisarna evropskih sredstev</vt:lpstr>
      <vt:lpstr>Na terenu</vt:lpstr>
      <vt:lpstr>PowerPointova predstavitev</vt:lpstr>
      <vt:lpstr>Vizija kohezija in interaktivna svetovalka Ema</vt:lpstr>
      <vt:lpstr>Rezultati komuniciranja se kažejo v javnem mnenju  </vt:lpstr>
      <vt:lpstr>Rezultati komuniciranja se kažejo v javnem mnenju  </vt:lpstr>
      <vt:lpstr>Rezultati komuniciranja se kažejo v javnem mnenju  </vt:lpstr>
      <vt:lpstr>Rezultati komuniciranja se kažejo v javnem mnenju  </vt:lpstr>
      <vt:lpstr>Rezultati komuniciranja se kažejo v javnem mnenju  </vt:lpstr>
      <vt:lpstr>PowerPointova predstavitev</vt:lpstr>
    </vt:vector>
  </TitlesOfParts>
  <Company>MJU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</dc:title>
  <dc:creator>koperckal</dc:creator>
  <cp:lastModifiedBy>Janika Gregorič Zečevič</cp:lastModifiedBy>
  <cp:revision>76</cp:revision>
  <dcterms:created xsi:type="dcterms:W3CDTF">2023-03-08T14:06:17Z</dcterms:created>
  <dcterms:modified xsi:type="dcterms:W3CDTF">2025-11-27T04:43:09Z</dcterms:modified>
</cp:coreProperties>
</file>