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365" r:id="rId6"/>
    <p:sldId id="347" r:id="rId7"/>
    <p:sldId id="438" r:id="rId8"/>
    <p:sldId id="502" r:id="rId9"/>
    <p:sldId id="477" r:id="rId10"/>
    <p:sldId id="434" r:id="rId11"/>
    <p:sldId id="437" r:id="rId12"/>
    <p:sldId id="435" r:id="rId13"/>
    <p:sldId id="468" r:id="rId14"/>
    <p:sldId id="460" r:id="rId15"/>
    <p:sldId id="439" r:id="rId16"/>
    <p:sldId id="467" r:id="rId17"/>
    <p:sldId id="466" r:id="rId18"/>
    <p:sldId id="444" r:id="rId19"/>
    <p:sldId id="461" r:id="rId20"/>
    <p:sldId id="448" r:id="rId21"/>
    <p:sldId id="512" r:id="rId22"/>
    <p:sldId id="504" r:id="rId23"/>
    <p:sldId id="505" r:id="rId24"/>
    <p:sldId id="508" r:id="rId25"/>
    <p:sldId id="507" r:id="rId26"/>
    <p:sldId id="509" r:id="rId27"/>
    <p:sldId id="510" r:id="rId28"/>
    <p:sldId id="511" r:id="rId29"/>
    <p:sldId id="392" r:id="rId30"/>
  </p:sldIdLst>
  <p:sldSz cx="9144000" cy="6858000" type="screen4x3"/>
  <p:notesSz cx="6669088" cy="9926638"/>
  <p:embeddedFontLst>
    <p:embeddedFont>
      <p:font typeface="Myriad Pro" panose="020B050303040302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14">
          <p15:clr>
            <a:srgbClr val="A4A3A4"/>
          </p15:clr>
        </p15:guide>
        <p15:guide id="6" orient="horz" pos="289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25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Dagorno" initials="LD" lastIdx="1" clrIdx="0"/>
  <p:cmAuthor id="2" name="Martina Pellegrini" initials="MP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966"/>
    <a:srgbClr val="2FB576"/>
    <a:srgbClr val="FBBA00"/>
    <a:srgbClr val="F2F2F2"/>
    <a:srgbClr val="58595B"/>
    <a:srgbClr val="943980"/>
    <a:srgbClr val="787879"/>
    <a:srgbClr val="A8B621"/>
    <a:srgbClr val="00697F"/>
    <a:srgbClr val="056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1290" autoAdjust="0"/>
  </p:normalViewPr>
  <p:slideViewPr>
    <p:cSldViewPr showGuides="1">
      <p:cViewPr>
        <p:scale>
          <a:sx n="63" d="100"/>
          <a:sy n="63" d="100"/>
        </p:scale>
        <p:origin x="676" y="32"/>
      </p:cViewPr>
      <p:guideLst>
        <p:guide orient="horz" pos="1616"/>
        <p:guide orient="horz" pos="2387"/>
        <p:guide orient="horz" pos="2296"/>
        <p:guide orient="horz" pos="3974"/>
        <p:guide orient="horz" pos="514"/>
        <p:guide orient="horz" pos="289"/>
        <p:guide orient="horz" pos="4201"/>
        <p:guide orient="horz" pos="890"/>
        <p:guide pos="5465"/>
        <p:guide pos="368"/>
        <p:guide pos="2925"/>
        <p:guide pos="2880"/>
      </p:guideLst>
    </p:cSldViewPr>
  </p:slideViewPr>
  <p:outlineViewPr>
    <p:cViewPr>
      <p:scale>
        <a:sx n="33" d="100"/>
        <a:sy n="33" d="100"/>
      </p:scale>
      <p:origin x="0" y="-7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Sheet1!$G$6</c:f>
              <c:strCache>
                <c:ptCount val="1"/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Sheet1!$F$7:$F$22</c:f>
              <c:strCache>
                <c:ptCount val="16"/>
                <c:pt idx="0">
                  <c:v>Year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strCache>
            </c:strRef>
          </c:cat>
          <c:val>
            <c:numRef>
              <c:f>Sheet1!$G$7:$G$22</c:f>
              <c:numCache>
                <c:formatCode>General</c:formatCode>
                <c:ptCount val="16"/>
                <c:pt idx="0" formatCode="#,##0.0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14</c:v>
                </c:pt>
                <c:pt idx="5">
                  <c:v>16</c:v>
                </c:pt>
                <c:pt idx="6">
                  <c:v>27</c:v>
                </c:pt>
                <c:pt idx="7">
                  <c:v>11</c:v>
                </c:pt>
                <c:pt idx="8">
                  <c:v>13</c:v>
                </c:pt>
                <c:pt idx="9">
                  <c:v>9</c:v>
                </c:pt>
                <c:pt idx="10">
                  <c:v>12</c:v>
                </c:pt>
                <c:pt idx="11">
                  <c:v>12</c:v>
                </c:pt>
                <c:pt idx="12">
                  <c:v>16</c:v>
                </c:pt>
                <c:pt idx="13">
                  <c:v>15</c:v>
                </c:pt>
                <c:pt idx="14">
                  <c:v>26</c:v>
                </c:pt>
                <c:pt idx="15" formatCode="#,##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5-41A2-8693-E623EFDFE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533752"/>
        <c:axId val="616529160"/>
      </c:barChart>
      <c:catAx>
        <c:axId val="61653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529160"/>
        <c:crosses val="autoZero"/>
        <c:auto val="1"/>
        <c:lblAlgn val="ctr"/>
        <c:lblOffset val="100"/>
        <c:noMultiLvlLbl val="0"/>
      </c:catAx>
      <c:valAx>
        <c:axId val="61652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53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C65EA-AFB7-49A1-8AB8-EB9AFD5F2138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2990E2-081F-4AE0-9250-E0939A783E0B}">
      <dgm:prSet phldrT="[Text]" custT="1"/>
      <dgm:spPr/>
      <dgm:t>
        <a:bodyPr/>
        <a:lstStyle/>
        <a:p>
          <a:r>
            <a:rPr lang="en-US" sz="1800" dirty="0"/>
            <a:t>Preve</a:t>
          </a:r>
          <a:r>
            <a:rPr lang="sl-SI" sz="1800" dirty="0" err="1"/>
            <a:t>ntiva</a:t>
          </a:r>
          <a:endParaRPr lang="en-US" sz="1600" dirty="0"/>
        </a:p>
      </dgm:t>
    </dgm:pt>
    <dgm:pt modelId="{B5DC37C9-58C0-4C76-8520-A30605D31475}" type="parTrans" cxnId="{1259AAC1-E910-49C2-8766-F147CFC086EC}">
      <dgm:prSet/>
      <dgm:spPr/>
      <dgm:t>
        <a:bodyPr/>
        <a:lstStyle/>
        <a:p>
          <a:endParaRPr lang="en-US"/>
        </a:p>
      </dgm:t>
    </dgm:pt>
    <dgm:pt modelId="{6E110CC1-610E-4C03-9704-0969701B2C9D}" type="sibTrans" cxnId="{1259AAC1-E910-49C2-8766-F147CFC086EC}">
      <dgm:prSet/>
      <dgm:spPr/>
      <dgm:t>
        <a:bodyPr/>
        <a:lstStyle/>
        <a:p>
          <a:endParaRPr lang="en-US"/>
        </a:p>
      </dgm:t>
    </dgm:pt>
    <dgm:pt modelId="{BD324205-C12A-4E2A-B812-1E16BE400AA0}">
      <dgm:prSet phldrT="[Text]" custT="1"/>
      <dgm:spPr/>
      <dgm:t>
        <a:bodyPr/>
        <a:lstStyle/>
        <a:p>
          <a:r>
            <a:rPr lang="sl-SI" sz="1800" dirty="0"/>
            <a:t>Odkrivanje napak</a:t>
          </a:r>
          <a:endParaRPr lang="en-US" sz="1200" dirty="0"/>
        </a:p>
      </dgm:t>
    </dgm:pt>
    <dgm:pt modelId="{03C55F84-E4B0-4387-B0A7-05123BE007BD}" type="parTrans" cxnId="{840A6B28-8CFA-4902-BE84-E6E66BDEA33F}">
      <dgm:prSet/>
      <dgm:spPr/>
      <dgm:t>
        <a:bodyPr/>
        <a:lstStyle/>
        <a:p>
          <a:endParaRPr lang="en-US"/>
        </a:p>
      </dgm:t>
    </dgm:pt>
    <dgm:pt modelId="{EFD8BBF4-6DC4-409B-AAC3-F48F548A8F84}" type="sibTrans" cxnId="{840A6B28-8CFA-4902-BE84-E6E66BDEA33F}">
      <dgm:prSet/>
      <dgm:spPr/>
      <dgm:t>
        <a:bodyPr/>
        <a:lstStyle/>
        <a:p>
          <a:endParaRPr lang="en-US"/>
        </a:p>
      </dgm:t>
    </dgm:pt>
    <dgm:pt modelId="{5EFCEEC0-3464-40C8-AFA3-14BDC355DE68}">
      <dgm:prSet phldrT="[Text]" custT="1"/>
      <dgm:spPr/>
      <dgm:t>
        <a:bodyPr/>
        <a:lstStyle/>
        <a:p>
          <a:r>
            <a:rPr lang="sl-SI" sz="2000" dirty="0"/>
            <a:t>Poročanje</a:t>
          </a:r>
          <a:endParaRPr lang="en-US" sz="2000" dirty="0"/>
        </a:p>
      </dgm:t>
    </dgm:pt>
    <dgm:pt modelId="{EC299304-4E7C-4DB5-820E-B6BABEF04065}" type="parTrans" cxnId="{E56109AA-821E-4C89-93E7-F005C2636AAD}">
      <dgm:prSet/>
      <dgm:spPr/>
      <dgm:t>
        <a:bodyPr/>
        <a:lstStyle/>
        <a:p>
          <a:endParaRPr lang="en-US"/>
        </a:p>
      </dgm:t>
    </dgm:pt>
    <dgm:pt modelId="{6A5FEA22-5337-466C-BBA1-6045AF1812A0}" type="sibTrans" cxnId="{E56109AA-821E-4C89-93E7-F005C2636AAD}">
      <dgm:prSet/>
      <dgm:spPr/>
      <dgm:t>
        <a:bodyPr/>
        <a:lstStyle/>
        <a:p>
          <a:endParaRPr lang="en-US"/>
        </a:p>
      </dgm:t>
    </dgm:pt>
    <dgm:pt modelId="{47E43A34-48CE-48C9-BE80-120B16E3145A}">
      <dgm:prSet phldrT="[Text]" custT="1"/>
      <dgm:spPr/>
      <dgm:t>
        <a:bodyPr/>
        <a:lstStyle/>
        <a:p>
          <a:r>
            <a:rPr lang="en-US" sz="1800" dirty="0"/>
            <a:t>OLAF </a:t>
          </a:r>
          <a:r>
            <a:rPr lang="sl-SI" sz="1800" dirty="0"/>
            <a:t>priporočilo</a:t>
          </a:r>
          <a:r>
            <a:rPr lang="en-US" sz="1800" dirty="0"/>
            <a:t>/ </a:t>
          </a:r>
          <a:r>
            <a:rPr lang="sl-SI" sz="1800" dirty="0"/>
            <a:t>sodba sodišča</a:t>
          </a:r>
          <a:endParaRPr lang="en-US" sz="1800" dirty="0"/>
        </a:p>
      </dgm:t>
    </dgm:pt>
    <dgm:pt modelId="{3DDF1489-3BA5-4F33-AB27-449A9948B54E}" type="parTrans" cxnId="{9C196AAC-8728-4C8E-8CB3-8366D3BDF861}">
      <dgm:prSet/>
      <dgm:spPr/>
      <dgm:t>
        <a:bodyPr/>
        <a:lstStyle/>
        <a:p>
          <a:endParaRPr lang="en-US"/>
        </a:p>
      </dgm:t>
    </dgm:pt>
    <dgm:pt modelId="{00A41096-F13B-4243-AE33-D96F7BC68CC1}" type="sibTrans" cxnId="{9C196AAC-8728-4C8E-8CB3-8366D3BDF861}">
      <dgm:prSet/>
      <dgm:spPr/>
      <dgm:t>
        <a:bodyPr/>
        <a:lstStyle/>
        <a:p>
          <a:endParaRPr lang="en-US"/>
        </a:p>
      </dgm:t>
    </dgm:pt>
    <dgm:pt modelId="{8A70B80A-B1AC-478A-8269-EACF65AA4CF5}">
      <dgm:prSet custT="1"/>
      <dgm:spPr/>
      <dgm:t>
        <a:bodyPr/>
        <a:lstStyle/>
        <a:p>
          <a:r>
            <a:rPr lang="en-US" sz="1800" dirty="0"/>
            <a:t> </a:t>
          </a:r>
          <a:r>
            <a:rPr lang="sl-SI" sz="1800" dirty="0"/>
            <a:t>Preiskava/</a:t>
          </a:r>
        </a:p>
        <a:p>
          <a:r>
            <a:rPr lang="sl-SI" sz="1800" dirty="0"/>
            <a:t>Obtožnica</a:t>
          </a:r>
          <a:endParaRPr lang="en-US" sz="1800" dirty="0"/>
        </a:p>
      </dgm:t>
    </dgm:pt>
    <dgm:pt modelId="{7B29B6C3-7993-4336-AAFC-A5AE4DD1B052}" type="parTrans" cxnId="{15E976DB-7154-4AF2-9CCF-0B5659C9F711}">
      <dgm:prSet/>
      <dgm:spPr/>
      <dgm:t>
        <a:bodyPr/>
        <a:lstStyle/>
        <a:p>
          <a:endParaRPr lang="en-US"/>
        </a:p>
      </dgm:t>
    </dgm:pt>
    <dgm:pt modelId="{93492D78-4E82-4125-A37A-CE6E3BE10142}" type="sibTrans" cxnId="{15E976DB-7154-4AF2-9CCF-0B5659C9F711}">
      <dgm:prSet/>
      <dgm:spPr/>
      <dgm:t>
        <a:bodyPr/>
        <a:lstStyle/>
        <a:p>
          <a:endParaRPr lang="en-US"/>
        </a:p>
      </dgm:t>
    </dgm:pt>
    <dgm:pt modelId="{7B86B1A1-C66C-4BD2-8206-6E8C233301CA}" type="pres">
      <dgm:prSet presAssocID="{9BBC65EA-AFB7-49A1-8AB8-EB9AFD5F2138}" presName="Name0" presStyleCnt="0">
        <dgm:presLayoutVars>
          <dgm:dir/>
          <dgm:resizeHandles val="exact"/>
        </dgm:presLayoutVars>
      </dgm:prSet>
      <dgm:spPr/>
    </dgm:pt>
    <dgm:pt modelId="{F270926B-F604-4EF1-A125-E4DA489DA7FF}" type="pres">
      <dgm:prSet presAssocID="{9BBC65EA-AFB7-49A1-8AB8-EB9AFD5F2138}" presName="cycle" presStyleCnt="0"/>
      <dgm:spPr/>
    </dgm:pt>
    <dgm:pt modelId="{CA7BEC4B-85B5-4248-A44E-A5FB79D346DA}" type="pres">
      <dgm:prSet presAssocID="{092990E2-081F-4AE0-9250-E0939A783E0B}" presName="nodeFirstNode" presStyleLbl="node1" presStyleIdx="0" presStyleCnt="5" custRadScaleRad="99410" custRadScaleInc="2454">
        <dgm:presLayoutVars>
          <dgm:bulletEnabled val="1"/>
        </dgm:presLayoutVars>
      </dgm:prSet>
      <dgm:spPr/>
    </dgm:pt>
    <dgm:pt modelId="{A797B0B7-0CC5-4A7E-A996-F8A75A816EE0}" type="pres">
      <dgm:prSet presAssocID="{6E110CC1-610E-4C03-9704-0969701B2C9D}" presName="sibTransFirstNode" presStyleLbl="bgShp" presStyleIdx="0" presStyleCnt="1"/>
      <dgm:spPr/>
    </dgm:pt>
    <dgm:pt modelId="{C5AB7908-CE71-4095-AECE-D9E24F142A86}" type="pres">
      <dgm:prSet presAssocID="{BD324205-C12A-4E2A-B812-1E16BE400AA0}" presName="nodeFollowingNodes" presStyleLbl="node1" presStyleIdx="1" presStyleCnt="5">
        <dgm:presLayoutVars>
          <dgm:bulletEnabled val="1"/>
        </dgm:presLayoutVars>
      </dgm:prSet>
      <dgm:spPr/>
    </dgm:pt>
    <dgm:pt modelId="{859A6B61-99D6-4548-84AB-39D71FCBD980}" type="pres">
      <dgm:prSet presAssocID="{5EFCEEC0-3464-40C8-AFA3-14BDC355DE68}" presName="nodeFollowingNodes" presStyleLbl="node1" presStyleIdx="2" presStyleCnt="5">
        <dgm:presLayoutVars>
          <dgm:bulletEnabled val="1"/>
        </dgm:presLayoutVars>
      </dgm:prSet>
      <dgm:spPr/>
    </dgm:pt>
    <dgm:pt modelId="{DBC59396-43C7-44A3-B8A0-828D2C880E9A}" type="pres">
      <dgm:prSet presAssocID="{8A70B80A-B1AC-478A-8269-EACF65AA4CF5}" presName="nodeFollowingNodes" presStyleLbl="node1" presStyleIdx="3" presStyleCnt="5">
        <dgm:presLayoutVars>
          <dgm:bulletEnabled val="1"/>
        </dgm:presLayoutVars>
      </dgm:prSet>
      <dgm:spPr/>
    </dgm:pt>
    <dgm:pt modelId="{6EDDF01A-A58F-48F4-821C-D646407AF844}" type="pres">
      <dgm:prSet presAssocID="{47E43A34-48CE-48C9-BE80-120B16E3145A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71F8220-B7CD-4956-890E-1E405035045B}" type="presOf" srcId="{5EFCEEC0-3464-40C8-AFA3-14BDC355DE68}" destId="{859A6B61-99D6-4548-84AB-39D71FCBD980}" srcOrd="0" destOrd="0" presId="urn:microsoft.com/office/officeart/2005/8/layout/cycle3"/>
    <dgm:cxn modelId="{6DD2C025-4767-41B0-B36E-8D2F6085E50E}" type="presOf" srcId="{6E110CC1-610E-4C03-9704-0969701B2C9D}" destId="{A797B0B7-0CC5-4A7E-A996-F8A75A816EE0}" srcOrd="0" destOrd="0" presId="urn:microsoft.com/office/officeart/2005/8/layout/cycle3"/>
    <dgm:cxn modelId="{840A6B28-8CFA-4902-BE84-E6E66BDEA33F}" srcId="{9BBC65EA-AFB7-49A1-8AB8-EB9AFD5F2138}" destId="{BD324205-C12A-4E2A-B812-1E16BE400AA0}" srcOrd="1" destOrd="0" parTransId="{03C55F84-E4B0-4387-B0A7-05123BE007BD}" sibTransId="{EFD8BBF4-6DC4-409B-AAC3-F48F548A8F84}"/>
    <dgm:cxn modelId="{C59DF63C-A6C0-4087-8575-FCDA118B5E5D}" type="presOf" srcId="{8A70B80A-B1AC-478A-8269-EACF65AA4CF5}" destId="{DBC59396-43C7-44A3-B8A0-828D2C880E9A}" srcOrd="0" destOrd="0" presId="urn:microsoft.com/office/officeart/2005/8/layout/cycle3"/>
    <dgm:cxn modelId="{2CE26D43-E3A8-4DB9-8D36-1BBF4DB7DE7E}" type="presOf" srcId="{47E43A34-48CE-48C9-BE80-120B16E3145A}" destId="{6EDDF01A-A58F-48F4-821C-D646407AF844}" srcOrd="0" destOrd="0" presId="urn:microsoft.com/office/officeart/2005/8/layout/cycle3"/>
    <dgm:cxn modelId="{E56109AA-821E-4C89-93E7-F005C2636AAD}" srcId="{9BBC65EA-AFB7-49A1-8AB8-EB9AFD5F2138}" destId="{5EFCEEC0-3464-40C8-AFA3-14BDC355DE68}" srcOrd="2" destOrd="0" parTransId="{EC299304-4E7C-4DB5-820E-B6BABEF04065}" sibTransId="{6A5FEA22-5337-466C-BBA1-6045AF1812A0}"/>
    <dgm:cxn modelId="{9C196AAC-8728-4C8E-8CB3-8366D3BDF861}" srcId="{9BBC65EA-AFB7-49A1-8AB8-EB9AFD5F2138}" destId="{47E43A34-48CE-48C9-BE80-120B16E3145A}" srcOrd="4" destOrd="0" parTransId="{3DDF1489-3BA5-4F33-AB27-449A9948B54E}" sibTransId="{00A41096-F13B-4243-AE33-D96F7BC68CC1}"/>
    <dgm:cxn modelId="{84C9D1B3-698F-45CC-B942-F73D61CF451A}" type="presOf" srcId="{9BBC65EA-AFB7-49A1-8AB8-EB9AFD5F2138}" destId="{7B86B1A1-C66C-4BD2-8206-6E8C233301CA}" srcOrd="0" destOrd="0" presId="urn:microsoft.com/office/officeart/2005/8/layout/cycle3"/>
    <dgm:cxn modelId="{1259AAC1-E910-49C2-8766-F147CFC086EC}" srcId="{9BBC65EA-AFB7-49A1-8AB8-EB9AFD5F2138}" destId="{092990E2-081F-4AE0-9250-E0939A783E0B}" srcOrd="0" destOrd="0" parTransId="{B5DC37C9-58C0-4C76-8520-A30605D31475}" sibTransId="{6E110CC1-610E-4C03-9704-0969701B2C9D}"/>
    <dgm:cxn modelId="{15E976DB-7154-4AF2-9CCF-0B5659C9F711}" srcId="{9BBC65EA-AFB7-49A1-8AB8-EB9AFD5F2138}" destId="{8A70B80A-B1AC-478A-8269-EACF65AA4CF5}" srcOrd="3" destOrd="0" parTransId="{7B29B6C3-7993-4336-AAFC-A5AE4DD1B052}" sibTransId="{93492D78-4E82-4125-A37A-CE6E3BE10142}"/>
    <dgm:cxn modelId="{F714F8F2-6308-409D-9C9B-90E7E13B2EA9}" type="presOf" srcId="{BD324205-C12A-4E2A-B812-1E16BE400AA0}" destId="{C5AB7908-CE71-4095-AECE-D9E24F142A86}" srcOrd="0" destOrd="0" presId="urn:microsoft.com/office/officeart/2005/8/layout/cycle3"/>
    <dgm:cxn modelId="{E188DEFA-5201-48CC-B2C1-F35F20D56AAF}" type="presOf" srcId="{092990E2-081F-4AE0-9250-E0939A783E0B}" destId="{CA7BEC4B-85B5-4248-A44E-A5FB79D346DA}" srcOrd="0" destOrd="0" presId="urn:microsoft.com/office/officeart/2005/8/layout/cycle3"/>
    <dgm:cxn modelId="{8DA21753-63A7-4602-99FF-B1D24A6326E4}" type="presParOf" srcId="{7B86B1A1-C66C-4BD2-8206-6E8C233301CA}" destId="{F270926B-F604-4EF1-A125-E4DA489DA7FF}" srcOrd="0" destOrd="0" presId="urn:microsoft.com/office/officeart/2005/8/layout/cycle3"/>
    <dgm:cxn modelId="{63EECD6C-0369-4C8A-BBDA-6BB731D09DDD}" type="presParOf" srcId="{F270926B-F604-4EF1-A125-E4DA489DA7FF}" destId="{CA7BEC4B-85B5-4248-A44E-A5FB79D346DA}" srcOrd="0" destOrd="0" presId="urn:microsoft.com/office/officeart/2005/8/layout/cycle3"/>
    <dgm:cxn modelId="{AFF05AE1-7572-4CFA-96D0-3766E6AF1DE9}" type="presParOf" srcId="{F270926B-F604-4EF1-A125-E4DA489DA7FF}" destId="{A797B0B7-0CC5-4A7E-A996-F8A75A816EE0}" srcOrd="1" destOrd="0" presId="urn:microsoft.com/office/officeart/2005/8/layout/cycle3"/>
    <dgm:cxn modelId="{220E8A4D-D8F4-4BFF-9A69-C30683E8702A}" type="presParOf" srcId="{F270926B-F604-4EF1-A125-E4DA489DA7FF}" destId="{C5AB7908-CE71-4095-AECE-D9E24F142A86}" srcOrd="2" destOrd="0" presId="urn:microsoft.com/office/officeart/2005/8/layout/cycle3"/>
    <dgm:cxn modelId="{462C8A00-4F5C-4D25-9494-E270ED2ADCD2}" type="presParOf" srcId="{F270926B-F604-4EF1-A125-E4DA489DA7FF}" destId="{859A6B61-99D6-4548-84AB-39D71FCBD980}" srcOrd="3" destOrd="0" presId="urn:microsoft.com/office/officeart/2005/8/layout/cycle3"/>
    <dgm:cxn modelId="{4722F5FE-6BC6-42AB-BADE-BD08CF836003}" type="presParOf" srcId="{F270926B-F604-4EF1-A125-E4DA489DA7FF}" destId="{DBC59396-43C7-44A3-B8A0-828D2C880E9A}" srcOrd="4" destOrd="0" presId="urn:microsoft.com/office/officeart/2005/8/layout/cycle3"/>
    <dgm:cxn modelId="{0C67EF1A-68CD-4115-A80F-C6594051F07C}" type="presParOf" srcId="{F270926B-F604-4EF1-A125-E4DA489DA7FF}" destId="{6EDDF01A-A58F-48F4-821C-D646407AF84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93F66-C1DD-45C7-B64D-04538764478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37B617-B396-4112-9D8D-6A2EB370F91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l-SI" sz="2000" dirty="0">
              <a:solidFill>
                <a:schemeClr val="accent4">
                  <a:lumMod val="75000"/>
                </a:schemeClr>
              </a:solidFill>
            </a:rPr>
            <a:t>Sodišče ima pristop „brez presenečenj“</a:t>
          </a:r>
          <a:r>
            <a:rPr lang="fr-CH" sz="2000" b="1" dirty="0">
              <a:solidFill>
                <a:schemeClr val="accent4">
                  <a:lumMod val="75000"/>
                </a:schemeClr>
              </a:solidFill>
            </a:rPr>
            <a:t> </a:t>
          </a:r>
        </a:p>
        <a:p>
          <a:r>
            <a:rPr lang="fr-CH" sz="1600" dirty="0">
              <a:solidFill>
                <a:schemeClr val="accent4">
                  <a:lumMod val="75000"/>
                </a:schemeClr>
              </a:solidFill>
            </a:rPr>
            <a:t>( </a:t>
          </a:r>
          <a:r>
            <a:rPr lang="sl-SI" sz="1600" dirty="0">
              <a:solidFill>
                <a:schemeClr val="accent4">
                  <a:lumMod val="75000"/>
                </a:schemeClr>
              </a:solidFill>
            </a:rPr>
            <a:t>Datum obiska in revizorski vzorec je znan vnaprej</a:t>
          </a:r>
          <a:r>
            <a:rPr lang="fr-CH" sz="1600" dirty="0">
              <a:solidFill>
                <a:schemeClr val="accent4">
                  <a:lumMod val="75000"/>
                </a:schemeClr>
              </a:solidFill>
            </a:rPr>
            <a:t>) </a:t>
          </a:r>
          <a:endParaRPr lang="en-US" sz="2000" dirty="0">
            <a:solidFill>
              <a:schemeClr val="accent4">
                <a:lumMod val="75000"/>
              </a:schemeClr>
            </a:solidFill>
          </a:endParaRPr>
        </a:p>
      </dgm:t>
    </dgm:pt>
    <dgm:pt modelId="{637706DB-CD3B-442A-B30B-084E923DE1C5}" type="parTrans" cxnId="{9FA44E39-C873-469E-89C9-CC54BC88718B}">
      <dgm:prSet/>
      <dgm:spPr/>
      <dgm:t>
        <a:bodyPr/>
        <a:lstStyle/>
        <a:p>
          <a:endParaRPr lang="en-US"/>
        </a:p>
      </dgm:t>
    </dgm:pt>
    <dgm:pt modelId="{62DB33C9-A8A2-4A1E-AFE0-E98995C2255A}" type="sibTrans" cxnId="{9FA44E39-C873-469E-89C9-CC54BC88718B}">
      <dgm:prSet/>
      <dgm:spPr/>
      <dgm:t>
        <a:bodyPr/>
        <a:lstStyle/>
        <a:p>
          <a:endParaRPr lang="en-US"/>
        </a:p>
      </dgm:t>
    </dgm:pt>
    <dgm:pt modelId="{8D3E352B-30B4-43E9-AC96-9B5ED082C3E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l-SI" sz="1800" dirty="0">
              <a:solidFill>
                <a:schemeClr val="accent4">
                  <a:lumMod val="75000"/>
                </a:schemeClr>
              </a:solidFill>
            </a:rPr>
            <a:t>Revizija nima posebnih proceduralnih zagotovil</a:t>
          </a:r>
          <a:r>
            <a:rPr lang="fr-CH" sz="1800" dirty="0">
              <a:solidFill>
                <a:schemeClr val="accent4">
                  <a:lumMod val="75000"/>
                </a:schemeClr>
              </a:solidFill>
            </a:rPr>
            <a:t> </a:t>
          </a:r>
        </a:p>
        <a:p>
          <a:r>
            <a:rPr lang="fr-CH" sz="1600" dirty="0">
              <a:solidFill>
                <a:schemeClr val="accent4">
                  <a:lumMod val="75000"/>
                </a:schemeClr>
              </a:solidFill>
            </a:rPr>
            <a:t>( </a:t>
          </a:r>
          <a:r>
            <a:rPr lang="sl-SI" sz="1600" dirty="0">
              <a:solidFill>
                <a:schemeClr val="accent4">
                  <a:lumMod val="75000"/>
                </a:schemeClr>
              </a:solidFill>
            </a:rPr>
            <a:t>npr. ni možnosti obrambe</a:t>
          </a:r>
          <a:r>
            <a:rPr lang="fr-CH" sz="1600" dirty="0">
              <a:solidFill>
                <a:schemeClr val="accent4">
                  <a:lumMod val="75000"/>
                </a:schemeClr>
              </a:solidFill>
            </a:rPr>
            <a:t>)</a:t>
          </a:r>
          <a:endParaRPr lang="en-US" sz="1600" dirty="0">
            <a:solidFill>
              <a:schemeClr val="accent4">
                <a:lumMod val="75000"/>
              </a:schemeClr>
            </a:solidFill>
          </a:endParaRPr>
        </a:p>
      </dgm:t>
    </dgm:pt>
    <dgm:pt modelId="{D7410743-6179-4A27-BF4B-263AADF3B1B2}" type="parTrans" cxnId="{01CDE997-A7C9-4DBA-8DB4-814080D8710B}">
      <dgm:prSet/>
      <dgm:spPr/>
      <dgm:t>
        <a:bodyPr/>
        <a:lstStyle/>
        <a:p>
          <a:endParaRPr lang="en-US"/>
        </a:p>
      </dgm:t>
    </dgm:pt>
    <dgm:pt modelId="{0DABCF0F-57C1-4073-95EC-CD6A23DA6681}" type="sibTrans" cxnId="{01CDE997-A7C9-4DBA-8DB4-814080D8710B}">
      <dgm:prSet/>
      <dgm:spPr/>
      <dgm:t>
        <a:bodyPr/>
        <a:lstStyle/>
        <a:p>
          <a:endParaRPr lang="en-US"/>
        </a:p>
      </dgm:t>
    </dgm:pt>
    <dgm:pt modelId="{C0AE104E-8A19-4205-A08D-9420A7545259}">
      <dgm:prSet custT="1"/>
      <dgm:spPr>
        <a:solidFill>
          <a:schemeClr val="accent3"/>
        </a:solidFill>
      </dgm:spPr>
      <dgm:t>
        <a:bodyPr/>
        <a:lstStyle/>
        <a:p>
          <a:r>
            <a:rPr lang="sl-SI" altLang="en-US" sz="1800" b="1" i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Revizijsko poročilo </a:t>
          </a:r>
          <a:r>
            <a:rPr lang="sl-SI" altLang="en-US" sz="1800" b="1" i="1" dirty="0" err="1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ponavadi</a:t>
          </a:r>
          <a:r>
            <a:rPr lang="sl-SI" altLang="en-US" sz="1800" b="1" i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ne vsebuje imen upravičencev</a:t>
          </a:r>
          <a:endParaRPr lang="en-GB" altLang="en-US" sz="1800" b="1" i="1" dirty="0">
            <a:solidFill>
              <a:schemeClr val="accent4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B6FD68-9204-4911-9D35-C4DF402C3333}" type="parTrans" cxnId="{3C6B3476-9736-4118-90E6-5842C3601AD1}">
      <dgm:prSet/>
      <dgm:spPr/>
      <dgm:t>
        <a:bodyPr/>
        <a:lstStyle/>
        <a:p>
          <a:endParaRPr lang="en-US"/>
        </a:p>
      </dgm:t>
    </dgm:pt>
    <dgm:pt modelId="{7AF28CE4-1A6A-4A8D-93B6-C60D2C7BB4EB}" type="sibTrans" cxnId="{3C6B3476-9736-4118-90E6-5842C3601AD1}">
      <dgm:prSet/>
      <dgm:spPr/>
      <dgm:t>
        <a:bodyPr/>
        <a:lstStyle/>
        <a:p>
          <a:endParaRPr lang="en-US"/>
        </a:p>
      </dgm:t>
    </dgm:pt>
    <dgm:pt modelId="{B89AE1C4-F007-4444-B426-5BF88AE1175E}">
      <dgm:prSet custT="1"/>
      <dgm:spPr>
        <a:solidFill>
          <a:schemeClr val="accent3"/>
        </a:solidFill>
      </dgm:spPr>
      <dgm:t>
        <a:bodyPr/>
        <a:lstStyle/>
        <a:p>
          <a:r>
            <a:rPr lang="sl-SI" sz="1800" dirty="0">
              <a:solidFill>
                <a:schemeClr val="accent4">
                  <a:lumMod val="75000"/>
                </a:schemeClr>
              </a:solidFill>
            </a:rPr>
            <a:t>Kontradiktorni postopek</a:t>
          </a:r>
          <a:endParaRPr lang="fr-CH" sz="1800" dirty="0">
            <a:solidFill>
              <a:schemeClr val="accent4">
                <a:lumMod val="75000"/>
              </a:schemeClr>
            </a:solidFill>
          </a:endParaRPr>
        </a:p>
      </dgm:t>
    </dgm:pt>
    <dgm:pt modelId="{B2791C1F-10E7-45E5-B293-04D6672124A5}" type="parTrans" cxnId="{0E37F317-7C42-4FC9-B9A0-9172E4ECE786}">
      <dgm:prSet/>
      <dgm:spPr/>
      <dgm:t>
        <a:bodyPr/>
        <a:lstStyle/>
        <a:p>
          <a:endParaRPr lang="en-US"/>
        </a:p>
      </dgm:t>
    </dgm:pt>
    <dgm:pt modelId="{D38F8FCC-4358-49CB-B73F-3C4840E42C04}" type="sibTrans" cxnId="{0E37F317-7C42-4FC9-B9A0-9172E4ECE786}">
      <dgm:prSet/>
      <dgm:spPr/>
      <dgm:t>
        <a:bodyPr/>
        <a:lstStyle/>
        <a:p>
          <a:endParaRPr lang="en-US"/>
        </a:p>
      </dgm:t>
    </dgm:pt>
    <dgm:pt modelId="{B66E4BE8-36B2-460E-A30C-1C00F5E8D951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fr-CH" sz="3200" u="none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sl-SI" sz="3200" u="none" dirty="0">
              <a:solidFill>
                <a:schemeClr val="accent4">
                  <a:lumMod val="75000"/>
                </a:schemeClr>
              </a:solidFill>
            </a:rPr>
            <a:t>Revizija</a:t>
          </a:r>
          <a:r>
            <a:rPr lang="fr-CH" sz="4800" u="none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GB" sz="3600" b="1" dirty="0">
              <a:solidFill>
                <a:srgbClr val="DE5F46"/>
              </a:solidFill>
            </a:rPr>
            <a:t>≠</a:t>
          </a:r>
          <a:r>
            <a:rPr lang="en-GB" sz="36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sl-SI" sz="3200" u="none" dirty="0">
              <a:solidFill>
                <a:schemeClr val="accent4">
                  <a:lumMod val="75000"/>
                </a:schemeClr>
              </a:solidFill>
            </a:rPr>
            <a:t>preiskava</a:t>
          </a:r>
          <a:r>
            <a:rPr lang="fr-CH" sz="3200" u="none" dirty="0">
              <a:solidFill>
                <a:schemeClr val="accent4">
                  <a:lumMod val="75000"/>
                </a:schemeClr>
              </a:solidFill>
            </a:rPr>
            <a:t> </a:t>
          </a:r>
          <a:endParaRPr lang="en-US" sz="2400" u="none" dirty="0">
            <a:solidFill>
              <a:schemeClr val="accent4">
                <a:lumMod val="75000"/>
              </a:schemeClr>
            </a:solidFill>
          </a:endParaRPr>
        </a:p>
      </dgm:t>
    </dgm:pt>
    <dgm:pt modelId="{02A75D53-4796-4B2C-AF2E-ED03E2C1FCEB}" type="sibTrans" cxnId="{027010E9-5C20-4443-9503-8EC368BCA799}">
      <dgm:prSet/>
      <dgm:spPr/>
      <dgm:t>
        <a:bodyPr/>
        <a:lstStyle/>
        <a:p>
          <a:endParaRPr lang="en-US"/>
        </a:p>
      </dgm:t>
    </dgm:pt>
    <dgm:pt modelId="{CD4EE45A-3D0F-41DF-91F1-F50B5124764B}" type="parTrans" cxnId="{027010E9-5C20-4443-9503-8EC368BCA799}">
      <dgm:prSet/>
      <dgm:spPr/>
      <dgm:t>
        <a:bodyPr/>
        <a:lstStyle/>
        <a:p>
          <a:endParaRPr lang="en-US"/>
        </a:p>
      </dgm:t>
    </dgm:pt>
    <dgm:pt modelId="{14585593-7965-4F06-835C-256CEE82947D}" type="pres">
      <dgm:prSet presAssocID="{ECE93F66-C1DD-45C7-B64D-04538764478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DFA4A4-D491-4D56-AE8D-F24254776B9F}" type="pres">
      <dgm:prSet presAssocID="{B66E4BE8-36B2-460E-A30C-1C00F5E8D951}" presName="vertOne" presStyleCnt="0"/>
      <dgm:spPr/>
    </dgm:pt>
    <dgm:pt modelId="{7303D6A5-5B08-4F74-85A1-1441AEC37A33}" type="pres">
      <dgm:prSet presAssocID="{B66E4BE8-36B2-460E-A30C-1C00F5E8D951}" presName="txOne" presStyleLbl="node0" presStyleIdx="0" presStyleCnt="1" custScaleY="37475" custLinFactNeighborX="-16" custLinFactNeighborY="-30093">
        <dgm:presLayoutVars>
          <dgm:chPref val="3"/>
        </dgm:presLayoutVars>
      </dgm:prSet>
      <dgm:spPr/>
    </dgm:pt>
    <dgm:pt modelId="{0A93C929-1CCF-4A23-9DC6-C7CEBDB0172D}" type="pres">
      <dgm:prSet presAssocID="{B66E4BE8-36B2-460E-A30C-1C00F5E8D951}" presName="parTransOne" presStyleCnt="0"/>
      <dgm:spPr/>
    </dgm:pt>
    <dgm:pt modelId="{FE38908B-09E6-4D80-859E-4FB34546DE25}" type="pres">
      <dgm:prSet presAssocID="{B66E4BE8-36B2-460E-A30C-1C00F5E8D951}" presName="horzOne" presStyleCnt="0"/>
      <dgm:spPr/>
    </dgm:pt>
    <dgm:pt modelId="{F16B5CE9-B199-4A45-82B7-E49FD5C53562}" type="pres">
      <dgm:prSet presAssocID="{2E37B617-B396-4112-9D8D-6A2EB370F917}" presName="vertTwo" presStyleCnt="0"/>
      <dgm:spPr/>
    </dgm:pt>
    <dgm:pt modelId="{0F6ED96D-6A5A-4E19-B6F4-C0680BD26161}" type="pres">
      <dgm:prSet presAssocID="{2E37B617-B396-4112-9D8D-6A2EB370F917}" presName="txTwo" presStyleLbl="node2" presStyleIdx="0" presStyleCnt="4">
        <dgm:presLayoutVars>
          <dgm:chPref val="3"/>
        </dgm:presLayoutVars>
      </dgm:prSet>
      <dgm:spPr/>
    </dgm:pt>
    <dgm:pt modelId="{6E2D5957-2C11-4F0F-8B02-A56FC0FAF7DC}" type="pres">
      <dgm:prSet presAssocID="{2E37B617-B396-4112-9D8D-6A2EB370F917}" presName="horzTwo" presStyleCnt="0"/>
      <dgm:spPr/>
    </dgm:pt>
    <dgm:pt modelId="{8D811A4E-7DF6-4B8D-8FF1-A8FE8CDCF0A3}" type="pres">
      <dgm:prSet presAssocID="{62DB33C9-A8A2-4A1E-AFE0-E98995C2255A}" presName="sibSpaceTwo" presStyleCnt="0"/>
      <dgm:spPr/>
    </dgm:pt>
    <dgm:pt modelId="{0F657B15-A0BF-446E-9CB5-12387031FD15}" type="pres">
      <dgm:prSet presAssocID="{8D3E352B-30B4-43E9-AC96-9B5ED082C3E3}" presName="vertTwo" presStyleCnt="0"/>
      <dgm:spPr/>
    </dgm:pt>
    <dgm:pt modelId="{9FC44964-BD55-4BE1-A857-ECFBB49E884D}" type="pres">
      <dgm:prSet presAssocID="{8D3E352B-30B4-43E9-AC96-9B5ED082C3E3}" presName="txTwo" presStyleLbl="node2" presStyleIdx="1" presStyleCnt="4">
        <dgm:presLayoutVars>
          <dgm:chPref val="3"/>
        </dgm:presLayoutVars>
      </dgm:prSet>
      <dgm:spPr/>
    </dgm:pt>
    <dgm:pt modelId="{4E5A6625-0DE0-4FF3-8EA8-1828CC8FFFB8}" type="pres">
      <dgm:prSet presAssocID="{8D3E352B-30B4-43E9-AC96-9B5ED082C3E3}" presName="horzTwo" presStyleCnt="0"/>
      <dgm:spPr/>
    </dgm:pt>
    <dgm:pt modelId="{59DEEBE7-69BB-4718-BD31-1D20182B34C6}" type="pres">
      <dgm:prSet presAssocID="{0DABCF0F-57C1-4073-95EC-CD6A23DA6681}" presName="sibSpaceTwo" presStyleCnt="0"/>
      <dgm:spPr/>
    </dgm:pt>
    <dgm:pt modelId="{E5C335EB-E894-47F8-A94E-928D2EA9DA7A}" type="pres">
      <dgm:prSet presAssocID="{B89AE1C4-F007-4444-B426-5BF88AE1175E}" presName="vertTwo" presStyleCnt="0"/>
      <dgm:spPr/>
    </dgm:pt>
    <dgm:pt modelId="{2D4FF1DF-101D-4CCA-8CD6-3AFDE4099BFD}" type="pres">
      <dgm:prSet presAssocID="{B89AE1C4-F007-4444-B426-5BF88AE1175E}" presName="txTwo" presStyleLbl="node2" presStyleIdx="2" presStyleCnt="4">
        <dgm:presLayoutVars>
          <dgm:chPref val="3"/>
        </dgm:presLayoutVars>
      </dgm:prSet>
      <dgm:spPr/>
    </dgm:pt>
    <dgm:pt modelId="{40D5CC1F-411A-4C48-A2A4-3ACBFA64C574}" type="pres">
      <dgm:prSet presAssocID="{B89AE1C4-F007-4444-B426-5BF88AE1175E}" presName="horzTwo" presStyleCnt="0"/>
      <dgm:spPr/>
    </dgm:pt>
    <dgm:pt modelId="{C2DC356A-4B13-4561-A1E2-D45290C82B1C}" type="pres">
      <dgm:prSet presAssocID="{D38F8FCC-4358-49CB-B73F-3C4840E42C04}" presName="sibSpaceTwo" presStyleCnt="0"/>
      <dgm:spPr/>
    </dgm:pt>
    <dgm:pt modelId="{E0463C21-050B-4086-9BFB-A6EC082AF79E}" type="pres">
      <dgm:prSet presAssocID="{C0AE104E-8A19-4205-A08D-9420A7545259}" presName="vertTwo" presStyleCnt="0"/>
      <dgm:spPr/>
    </dgm:pt>
    <dgm:pt modelId="{313BF72A-F2A1-4F25-BED1-C5C598F5349C}" type="pres">
      <dgm:prSet presAssocID="{C0AE104E-8A19-4205-A08D-9420A7545259}" presName="txTwo" presStyleLbl="node2" presStyleIdx="3" presStyleCnt="4" custScaleY="96682">
        <dgm:presLayoutVars>
          <dgm:chPref val="3"/>
        </dgm:presLayoutVars>
      </dgm:prSet>
      <dgm:spPr/>
    </dgm:pt>
    <dgm:pt modelId="{887CBC68-6324-4856-B0CE-B7D3F7319AFE}" type="pres">
      <dgm:prSet presAssocID="{C0AE104E-8A19-4205-A08D-9420A7545259}" presName="horzTwo" presStyleCnt="0"/>
      <dgm:spPr/>
    </dgm:pt>
  </dgm:ptLst>
  <dgm:cxnLst>
    <dgm:cxn modelId="{C51DFA10-655F-4327-919F-C89CA7B9D5AF}" type="presOf" srcId="{8D3E352B-30B4-43E9-AC96-9B5ED082C3E3}" destId="{9FC44964-BD55-4BE1-A857-ECFBB49E884D}" srcOrd="0" destOrd="0" presId="urn:microsoft.com/office/officeart/2005/8/layout/hierarchy4"/>
    <dgm:cxn modelId="{975DD611-B845-483C-86D5-48FD610091FB}" type="presOf" srcId="{B89AE1C4-F007-4444-B426-5BF88AE1175E}" destId="{2D4FF1DF-101D-4CCA-8CD6-3AFDE4099BFD}" srcOrd="0" destOrd="0" presId="urn:microsoft.com/office/officeart/2005/8/layout/hierarchy4"/>
    <dgm:cxn modelId="{85BDEC11-978F-40D2-81AC-7B9DD8FA59D5}" type="presOf" srcId="{ECE93F66-C1DD-45C7-B64D-045387644782}" destId="{14585593-7965-4F06-835C-256CEE82947D}" srcOrd="0" destOrd="0" presId="urn:microsoft.com/office/officeart/2005/8/layout/hierarchy4"/>
    <dgm:cxn modelId="{0E37F317-7C42-4FC9-B9A0-9172E4ECE786}" srcId="{B66E4BE8-36B2-460E-A30C-1C00F5E8D951}" destId="{B89AE1C4-F007-4444-B426-5BF88AE1175E}" srcOrd="2" destOrd="0" parTransId="{B2791C1F-10E7-45E5-B293-04D6672124A5}" sibTransId="{D38F8FCC-4358-49CB-B73F-3C4840E42C04}"/>
    <dgm:cxn modelId="{9FA44E39-C873-469E-89C9-CC54BC88718B}" srcId="{B66E4BE8-36B2-460E-A30C-1C00F5E8D951}" destId="{2E37B617-B396-4112-9D8D-6A2EB370F917}" srcOrd="0" destOrd="0" parTransId="{637706DB-CD3B-442A-B30B-084E923DE1C5}" sibTransId="{62DB33C9-A8A2-4A1E-AFE0-E98995C2255A}"/>
    <dgm:cxn modelId="{DA13746B-7549-44B3-BDEB-CCFFB5612361}" type="presOf" srcId="{B66E4BE8-36B2-460E-A30C-1C00F5E8D951}" destId="{7303D6A5-5B08-4F74-85A1-1441AEC37A33}" srcOrd="0" destOrd="0" presId="urn:microsoft.com/office/officeart/2005/8/layout/hierarchy4"/>
    <dgm:cxn modelId="{3C6B3476-9736-4118-90E6-5842C3601AD1}" srcId="{B66E4BE8-36B2-460E-A30C-1C00F5E8D951}" destId="{C0AE104E-8A19-4205-A08D-9420A7545259}" srcOrd="3" destOrd="0" parTransId="{B0B6FD68-9204-4911-9D35-C4DF402C3333}" sibTransId="{7AF28CE4-1A6A-4A8D-93B6-C60D2C7BB4EB}"/>
    <dgm:cxn modelId="{01CDE997-A7C9-4DBA-8DB4-814080D8710B}" srcId="{B66E4BE8-36B2-460E-A30C-1C00F5E8D951}" destId="{8D3E352B-30B4-43E9-AC96-9B5ED082C3E3}" srcOrd="1" destOrd="0" parTransId="{D7410743-6179-4A27-BF4B-263AADF3B1B2}" sibTransId="{0DABCF0F-57C1-4073-95EC-CD6A23DA6681}"/>
    <dgm:cxn modelId="{435862B7-F047-42DB-8667-959575865F7F}" type="presOf" srcId="{C0AE104E-8A19-4205-A08D-9420A7545259}" destId="{313BF72A-F2A1-4F25-BED1-C5C598F5349C}" srcOrd="0" destOrd="0" presId="urn:microsoft.com/office/officeart/2005/8/layout/hierarchy4"/>
    <dgm:cxn modelId="{8430EFDC-A944-47BD-BCFC-56597A6CE912}" type="presOf" srcId="{2E37B617-B396-4112-9D8D-6A2EB370F917}" destId="{0F6ED96D-6A5A-4E19-B6F4-C0680BD26161}" srcOrd="0" destOrd="0" presId="urn:microsoft.com/office/officeart/2005/8/layout/hierarchy4"/>
    <dgm:cxn modelId="{027010E9-5C20-4443-9503-8EC368BCA799}" srcId="{ECE93F66-C1DD-45C7-B64D-045387644782}" destId="{B66E4BE8-36B2-460E-A30C-1C00F5E8D951}" srcOrd="0" destOrd="0" parTransId="{CD4EE45A-3D0F-41DF-91F1-F50B5124764B}" sibTransId="{02A75D53-4796-4B2C-AF2E-ED03E2C1FCEB}"/>
    <dgm:cxn modelId="{B5CECE4D-50BF-452F-AB41-E4223F1BA3F1}" type="presParOf" srcId="{14585593-7965-4F06-835C-256CEE82947D}" destId="{E6DFA4A4-D491-4D56-AE8D-F24254776B9F}" srcOrd="0" destOrd="0" presId="urn:microsoft.com/office/officeart/2005/8/layout/hierarchy4"/>
    <dgm:cxn modelId="{00D77249-E511-443A-9CDD-F3608E4CBEB1}" type="presParOf" srcId="{E6DFA4A4-D491-4D56-AE8D-F24254776B9F}" destId="{7303D6A5-5B08-4F74-85A1-1441AEC37A33}" srcOrd="0" destOrd="0" presId="urn:microsoft.com/office/officeart/2005/8/layout/hierarchy4"/>
    <dgm:cxn modelId="{043B2724-45EF-42EC-BB79-F71566997FD9}" type="presParOf" srcId="{E6DFA4A4-D491-4D56-AE8D-F24254776B9F}" destId="{0A93C929-1CCF-4A23-9DC6-C7CEBDB0172D}" srcOrd="1" destOrd="0" presId="urn:microsoft.com/office/officeart/2005/8/layout/hierarchy4"/>
    <dgm:cxn modelId="{B3577E34-8A2C-4DD0-90DA-90DDCE9390F5}" type="presParOf" srcId="{E6DFA4A4-D491-4D56-AE8D-F24254776B9F}" destId="{FE38908B-09E6-4D80-859E-4FB34546DE25}" srcOrd="2" destOrd="0" presId="urn:microsoft.com/office/officeart/2005/8/layout/hierarchy4"/>
    <dgm:cxn modelId="{BF3AC92D-4B05-49AA-AB10-0396D787B41D}" type="presParOf" srcId="{FE38908B-09E6-4D80-859E-4FB34546DE25}" destId="{F16B5CE9-B199-4A45-82B7-E49FD5C53562}" srcOrd="0" destOrd="0" presId="urn:microsoft.com/office/officeart/2005/8/layout/hierarchy4"/>
    <dgm:cxn modelId="{D84A2A36-5146-4164-90DB-F230CDA19768}" type="presParOf" srcId="{F16B5CE9-B199-4A45-82B7-E49FD5C53562}" destId="{0F6ED96D-6A5A-4E19-B6F4-C0680BD26161}" srcOrd="0" destOrd="0" presId="urn:microsoft.com/office/officeart/2005/8/layout/hierarchy4"/>
    <dgm:cxn modelId="{0970DFB9-49C3-4F4B-A3E2-405390097911}" type="presParOf" srcId="{F16B5CE9-B199-4A45-82B7-E49FD5C53562}" destId="{6E2D5957-2C11-4F0F-8B02-A56FC0FAF7DC}" srcOrd="1" destOrd="0" presId="urn:microsoft.com/office/officeart/2005/8/layout/hierarchy4"/>
    <dgm:cxn modelId="{08C91175-48BA-4DDA-A59A-66C0552507AD}" type="presParOf" srcId="{FE38908B-09E6-4D80-859E-4FB34546DE25}" destId="{8D811A4E-7DF6-4B8D-8FF1-A8FE8CDCF0A3}" srcOrd="1" destOrd="0" presId="urn:microsoft.com/office/officeart/2005/8/layout/hierarchy4"/>
    <dgm:cxn modelId="{02EEC7F0-D30F-4BF9-93E6-E8FC2F9F2278}" type="presParOf" srcId="{FE38908B-09E6-4D80-859E-4FB34546DE25}" destId="{0F657B15-A0BF-446E-9CB5-12387031FD15}" srcOrd="2" destOrd="0" presId="urn:microsoft.com/office/officeart/2005/8/layout/hierarchy4"/>
    <dgm:cxn modelId="{8B01F735-2AF8-44E3-B6C9-1BBF886112B6}" type="presParOf" srcId="{0F657B15-A0BF-446E-9CB5-12387031FD15}" destId="{9FC44964-BD55-4BE1-A857-ECFBB49E884D}" srcOrd="0" destOrd="0" presId="urn:microsoft.com/office/officeart/2005/8/layout/hierarchy4"/>
    <dgm:cxn modelId="{3289927C-7D9D-4DA5-9D25-3E955BB5ACF1}" type="presParOf" srcId="{0F657B15-A0BF-446E-9CB5-12387031FD15}" destId="{4E5A6625-0DE0-4FF3-8EA8-1828CC8FFFB8}" srcOrd="1" destOrd="0" presId="urn:microsoft.com/office/officeart/2005/8/layout/hierarchy4"/>
    <dgm:cxn modelId="{7937D5FB-D4AD-4DC5-80C5-C5CFE8B8F283}" type="presParOf" srcId="{FE38908B-09E6-4D80-859E-4FB34546DE25}" destId="{59DEEBE7-69BB-4718-BD31-1D20182B34C6}" srcOrd="3" destOrd="0" presId="urn:microsoft.com/office/officeart/2005/8/layout/hierarchy4"/>
    <dgm:cxn modelId="{5306DFFF-5E81-463F-80D9-B1E09E30EAF2}" type="presParOf" srcId="{FE38908B-09E6-4D80-859E-4FB34546DE25}" destId="{E5C335EB-E894-47F8-A94E-928D2EA9DA7A}" srcOrd="4" destOrd="0" presId="urn:microsoft.com/office/officeart/2005/8/layout/hierarchy4"/>
    <dgm:cxn modelId="{C5D90321-3C30-4C8E-8A68-22B771CE03CF}" type="presParOf" srcId="{E5C335EB-E894-47F8-A94E-928D2EA9DA7A}" destId="{2D4FF1DF-101D-4CCA-8CD6-3AFDE4099BFD}" srcOrd="0" destOrd="0" presId="urn:microsoft.com/office/officeart/2005/8/layout/hierarchy4"/>
    <dgm:cxn modelId="{6DB9FBB0-9597-400E-80AB-66FBCA9EC3EF}" type="presParOf" srcId="{E5C335EB-E894-47F8-A94E-928D2EA9DA7A}" destId="{40D5CC1F-411A-4C48-A2A4-3ACBFA64C574}" srcOrd="1" destOrd="0" presId="urn:microsoft.com/office/officeart/2005/8/layout/hierarchy4"/>
    <dgm:cxn modelId="{F65A52D7-52FB-4101-BCAC-027EFD824273}" type="presParOf" srcId="{FE38908B-09E6-4D80-859E-4FB34546DE25}" destId="{C2DC356A-4B13-4561-A1E2-D45290C82B1C}" srcOrd="5" destOrd="0" presId="urn:microsoft.com/office/officeart/2005/8/layout/hierarchy4"/>
    <dgm:cxn modelId="{6CF95A65-0249-4E22-9175-3EB5BB7D6B72}" type="presParOf" srcId="{FE38908B-09E6-4D80-859E-4FB34546DE25}" destId="{E0463C21-050B-4086-9BFB-A6EC082AF79E}" srcOrd="6" destOrd="0" presId="urn:microsoft.com/office/officeart/2005/8/layout/hierarchy4"/>
    <dgm:cxn modelId="{9FE5EBBA-0D6E-486F-A2DC-690C72803B58}" type="presParOf" srcId="{E0463C21-050B-4086-9BFB-A6EC082AF79E}" destId="{313BF72A-F2A1-4F25-BED1-C5C598F5349C}" srcOrd="0" destOrd="0" presId="urn:microsoft.com/office/officeart/2005/8/layout/hierarchy4"/>
    <dgm:cxn modelId="{75D76BD0-47C9-462B-A873-ED71AABBE4E0}" type="presParOf" srcId="{E0463C21-050B-4086-9BFB-A6EC082AF79E}" destId="{887CBC68-6324-4856-B0CE-B7D3F7319A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8C6F8-075B-4DE1-B55B-A5F76D6F53A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0CCC98-0565-4A37-8B79-A29882FEB5B7}">
      <dgm:prSet custT="1"/>
      <dgm:spPr/>
      <dgm:t>
        <a:bodyPr/>
        <a:lstStyle/>
        <a:p>
          <a:pPr rtl="0"/>
          <a:r>
            <a:rPr lang="sl-SI" sz="2000" b="1" dirty="0">
              <a:solidFill>
                <a:schemeClr val="accent4">
                  <a:lumMod val="75000"/>
                </a:schemeClr>
              </a:solidFill>
            </a:rPr>
            <a:t>OLAF</a:t>
          </a:r>
          <a:endParaRPr lang="en-GB" sz="2000" b="1" dirty="0">
            <a:solidFill>
              <a:schemeClr val="accent4">
                <a:lumMod val="75000"/>
              </a:schemeClr>
            </a:solidFill>
          </a:endParaRPr>
        </a:p>
      </dgm:t>
    </dgm:pt>
    <dgm:pt modelId="{D3F266BC-62D1-40AE-B6B1-180D6C1E9BFA}" type="parTrans" cxnId="{651C3EFE-456C-4D3B-9F18-BD4F603F70AB}">
      <dgm:prSet/>
      <dgm:spPr/>
      <dgm:t>
        <a:bodyPr/>
        <a:lstStyle/>
        <a:p>
          <a:endParaRPr lang="en-US"/>
        </a:p>
      </dgm:t>
    </dgm:pt>
    <dgm:pt modelId="{BF08C6D4-3D54-4A35-951C-44CDCBC11F00}" type="sibTrans" cxnId="{651C3EFE-456C-4D3B-9F18-BD4F603F70AB}">
      <dgm:prSet/>
      <dgm:spPr/>
      <dgm:t>
        <a:bodyPr/>
        <a:lstStyle/>
        <a:p>
          <a:endParaRPr lang="en-US"/>
        </a:p>
      </dgm:t>
    </dgm:pt>
    <dgm:pt modelId="{79D631A4-FB68-40BA-BAC1-D17A91719AAC}">
      <dgm:prSet custT="1"/>
      <dgm:spPr/>
      <dgm:t>
        <a:bodyPr/>
        <a:lstStyle/>
        <a:p>
          <a:pPr algn="ctr" rtl="0"/>
          <a:r>
            <a:rPr lang="sl-SI" sz="1600" dirty="0"/>
            <a:t>Kaznivo dejanje, ki vpliva na finančne interese, ki so opredeljene v Direktivi </a:t>
          </a:r>
          <a:r>
            <a:rPr lang="fr-BE" sz="1600" dirty="0"/>
            <a:t>2017/1371</a:t>
          </a:r>
          <a:endParaRPr lang="en-GB" sz="1600" dirty="0"/>
        </a:p>
      </dgm:t>
    </dgm:pt>
    <dgm:pt modelId="{D9CCAD15-A380-4710-A90C-FA2C840CFA21}" type="parTrans" cxnId="{93C76588-D413-4423-AA33-A4084AB15302}">
      <dgm:prSet/>
      <dgm:spPr/>
      <dgm:t>
        <a:bodyPr/>
        <a:lstStyle/>
        <a:p>
          <a:endParaRPr lang="en-US"/>
        </a:p>
      </dgm:t>
    </dgm:pt>
    <dgm:pt modelId="{A8B5A149-2DDB-4C6E-A7A2-F148E2BB1083}" type="sibTrans" cxnId="{93C76588-D413-4423-AA33-A4084AB15302}">
      <dgm:prSet/>
      <dgm:spPr/>
      <dgm:t>
        <a:bodyPr/>
        <a:lstStyle/>
        <a:p>
          <a:endParaRPr lang="en-US"/>
        </a:p>
      </dgm:t>
    </dgm:pt>
    <dgm:pt modelId="{22B7A0B8-DDAE-4759-88E0-25C08CD3843C}">
      <dgm:prSet custT="1"/>
      <dgm:spPr/>
      <dgm:t>
        <a:bodyPr/>
        <a:lstStyle/>
        <a:p>
          <a:pPr rtl="0"/>
          <a:r>
            <a:rPr lang="sl-SI" sz="1600" dirty="0"/>
            <a:t>Goljufija, korupcija ali druga ilegalna aktivnost, ki vpliva na finančne interese EU</a:t>
          </a:r>
          <a:endParaRPr lang="en-GB" sz="1600" dirty="0"/>
        </a:p>
      </dgm:t>
    </dgm:pt>
    <dgm:pt modelId="{C8B2C1B6-BCDA-4853-A367-D0152BE1B666}" type="parTrans" cxnId="{69ACDBAF-404D-46FE-BF23-5B0F37F7FB71}">
      <dgm:prSet/>
      <dgm:spPr/>
      <dgm:t>
        <a:bodyPr/>
        <a:lstStyle/>
        <a:p>
          <a:endParaRPr lang="en-US"/>
        </a:p>
      </dgm:t>
    </dgm:pt>
    <dgm:pt modelId="{4E076FB0-778C-470C-BA5F-51D16817BE63}" type="sibTrans" cxnId="{69ACDBAF-404D-46FE-BF23-5B0F37F7FB71}">
      <dgm:prSet/>
      <dgm:spPr/>
      <dgm:t>
        <a:bodyPr/>
        <a:lstStyle/>
        <a:p>
          <a:endParaRPr lang="en-US"/>
        </a:p>
      </dgm:t>
    </dgm:pt>
    <dgm:pt modelId="{BB4C8919-724B-44D5-A64E-C9C4F373389D}">
      <dgm:prSet custT="1"/>
      <dgm:spPr/>
      <dgm:t>
        <a:bodyPr/>
        <a:lstStyle/>
        <a:p>
          <a:pPr rtl="0"/>
          <a:r>
            <a:rPr lang="sl-SI" sz="2000" b="1" dirty="0">
              <a:solidFill>
                <a:schemeClr val="accent4">
                  <a:lumMod val="75000"/>
                </a:schemeClr>
              </a:solidFill>
            </a:rPr>
            <a:t>Obema</a:t>
          </a:r>
          <a:r>
            <a:rPr lang="fr-BE" sz="2000" b="1" dirty="0">
              <a:solidFill>
                <a:schemeClr val="accent4">
                  <a:lumMod val="75000"/>
                </a:schemeClr>
              </a:solidFill>
            </a:rPr>
            <a:t> </a:t>
          </a:r>
          <a:endParaRPr lang="en-GB" sz="2000" b="1" dirty="0">
            <a:solidFill>
              <a:schemeClr val="accent4">
                <a:lumMod val="75000"/>
              </a:schemeClr>
            </a:solidFill>
          </a:endParaRPr>
        </a:p>
      </dgm:t>
    </dgm:pt>
    <dgm:pt modelId="{A1DF92E4-BAD1-4062-BF22-E76E7E203E61}" type="parTrans" cxnId="{0D457B50-BF2E-4A8B-94FD-EC5890BDF092}">
      <dgm:prSet/>
      <dgm:spPr/>
      <dgm:t>
        <a:bodyPr/>
        <a:lstStyle/>
        <a:p>
          <a:endParaRPr lang="en-US"/>
        </a:p>
      </dgm:t>
    </dgm:pt>
    <dgm:pt modelId="{EA288184-0F37-46C7-BE32-6527133365C1}" type="sibTrans" cxnId="{0D457B50-BF2E-4A8B-94FD-EC5890BDF092}">
      <dgm:prSet/>
      <dgm:spPr/>
      <dgm:t>
        <a:bodyPr/>
        <a:lstStyle/>
        <a:p>
          <a:endParaRPr lang="en-US"/>
        </a:p>
      </dgm:t>
    </dgm:pt>
    <dgm:pt modelId="{8F468B9F-ADAB-473C-964C-03B176BFD486}">
      <dgm:prSet custT="1"/>
      <dgm:spPr/>
      <dgm:t>
        <a:bodyPr/>
        <a:lstStyle/>
        <a:p>
          <a:pPr algn="ctr" rtl="0"/>
          <a:r>
            <a:rPr lang="sl-SI" sz="1600" dirty="0"/>
            <a:t>Dejanja so delno del mandata OLAF in del mandata EJT</a:t>
          </a:r>
          <a:endParaRPr lang="en-GB" sz="1600" dirty="0"/>
        </a:p>
      </dgm:t>
    </dgm:pt>
    <dgm:pt modelId="{3B8E98E9-4B29-44D6-9436-5163B2257BF4}" type="parTrans" cxnId="{CD066F69-2963-4238-9550-B7F71E427940}">
      <dgm:prSet/>
      <dgm:spPr/>
      <dgm:t>
        <a:bodyPr/>
        <a:lstStyle/>
        <a:p>
          <a:endParaRPr lang="en-US"/>
        </a:p>
      </dgm:t>
    </dgm:pt>
    <dgm:pt modelId="{0D42ACEC-D24B-4C65-A36A-8CDD640E045B}" type="sibTrans" cxnId="{CD066F69-2963-4238-9550-B7F71E427940}">
      <dgm:prSet/>
      <dgm:spPr/>
      <dgm:t>
        <a:bodyPr/>
        <a:lstStyle/>
        <a:p>
          <a:endParaRPr lang="en-US"/>
        </a:p>
      </dgm:t>
    </dgm:pt>
    <dgm:pt modelId="{67231ECD-8E3F-4E63-9CAF-34E881552EE3}">
      <dgm:prSet custT="1"/>
      <dgm:spPr/>
      <dgm:t>
        <a:bodyPr/>
        <a:lstStyle/>
        <a:p>
          <a:pPr algn="l" rtl="0"/>
          <a:endParaRPr lang="en-GB" sz="1600" dirty="0">
            <a:solidFill>
              <a:schemeClr val="accent1"/>
            </a:solidFill>
          </a:endParaRPr>
        </a:p>
      </dgm:t>
    </dgm:pt>
    <dgm:pt modelId="{8A684496-91C2-4942-A193-75ACA64E9E5D}" type="parTrans" cxnId="{E9BA4D40-E243-4728-A4F0-0851A7F29C5B}">
      <dgm:prSet/>
      <dgm:spPr/>
      <dgm:t>
        <a:bodyPr/>
        <a:lstStyle/>
        <a:p>
          <a:endParaRPr lang="en-US"/>
        </a:p>
      </dgm:t>
    </dgm:pt>
    <dgm:pt modelId="{E27D42E2-1C6A-44F6-8126-544FDF2FD148}" type="sibTrans" cxnId="{E9BA4D40-E243-4728-A4F0-0851A7F29C5B}">
      <dgm:prSet/>
      <dgm:spPr/>
      <dgm:t>
        <a:bodyPr/>
        <a:lstStyle/>
        <a:p>
          <a:endParaRPr lang="en-US"/>
        </a:p>
      </dgm:t>
    </dgm:pt>
    <dgm:pt modelId="{D3843AEA-A0AF-4070-BACA-3C57F269ED1B}">
      <dgm:prSet custT="1"/>
      <dgm:spPr/>
      <dgm:t>
        <a:bodyPr/>
        <a:lstStyle/>
        <a:p>
          <a:pPr rtl="0"/>
          <a:r>
            <a:rPr lang="sl-SI" sz="2000" b="1" dirty="0">
              <a:solidFill>
                <a:schemeClr val="accent4">
                  <a:lumMod val="75000"/>
                </a:schemeClr>
              </a:solidFill>
            </a:rPr>
            <a:t>EJT</a:t>
          </a:r>
          <a:r>
            <a:rPr lang="fr-BE" sz="2000" b="1" dirty="0">
              <a:solidFill>
                <a:schemeClr val="accent4">
                  <a:lumMod val="75000"/>
                </a:schemeClr>
              </a:solidFill>
            </a:rPr>
            <a:t> </a:t>
          </a:r>
          <a:endParaRPr lang="en-GB" sz="2000" b="1" dirty="0">
            <a:solidFill>
              <a:schemeClr val="accent4">
                <a:lumMod val="75000"/>
              </a:schemeClr>
            </a:solidFill>
          </a:endParaRPr>
        </a:p>
      </dgm:t>
    </dgm:pt>
    <dgm:pt modelId="{9BB375B4-CA6A-4856-ADBA-999003341DA9}" type="sibTrans" cxnId="{72818C99-456C-451B-9B9C-9917FA212ED3}">
      <dgm:prSet/>
      <dgm:spPr/>
      <dgm:t>
        <a:bodyPr/>
        <a:lstStyle/>
        <a:p>
          <a:endParaRPr lang="en-US"/>
        </a:p>
      </dgm:t>
    </dgm:pt>
    <dgm:pt modelId="{59201B74-579B-4719-8100-3CD2C76E5D58}" type="parTrans" cxnId="{72818C99-456C-451B-9B9C-9917FA212ED3}">
      <dgm:prSet/>
      <dgm:spPr/>
      <dgm:t>
        <a:bodyPr/>
        <a:lstStyle/>
        <a:p>
          <a:endParaRPr lang="en-US"/>
        </a:p>
      </dgm:t>
    </dgm:pt>
    <dgm:pt modelId="{786891FD-2340-4AB4-B953-6833ED122028}">
      <dgm:prSet custT="1"/>
      <dgm:spPr/>
      <dgm:t>
        <a:bodyPr/>
        <a:lstStyle/>
        <a:p>
          <a:pPr algn="ctr" rtl="0"/>
          <a:r>
            <a:rPr lang="sl-SI" sz="1600" dirty="0"/>
            <a:t>Načeloma nad </a:t>
          </a:r>
          <a:r>
            <a:rPr lang="fr-BE" sz="1600" dirty="0"/>
            <a:t>10 000</a:t>
          </a:r>
          <a:r>
            <a:rPr lang="sl-SI" sz="1600" dirty="0"/>
            <a:t> Evri</a:t>
          </a:r>
          <a:endParaRPr lang="en-GB" sz="1600" dirty="0"/>
        </a:p>
      </dgm:t>
    </dgm:pt>
    <dgm:pt modelId="{0A2E0988-4EE5-4AC0-9663-A3431CE19822}" type="parTrans" cxnId="{3781B6E8-06B1-4ABB-96C8-8B174C617563}">
      <dgm:prSet/>
      <dgm:spPr/>
      <dgm:t>
        <a:bodyPr/>
        <a:lstStyle/>
        <a:p>
          <a:endParaRPr lang="en-US"/>
        </a:p>
      </dgm:t>
    </dgm:pt>
    <dgm:pt modelId="{6DC63C4E-9F07-469D-A7A7-0AD808F85A53}" type="sibTrans" cxnId="{3781B6E8-06B1-4ABB-96C8-8B174C617563}">
      <dgm:prSet/>
      <dgm:spPr/>
      <dgm:t>
        <a:bodyPr/>
        <a:lstStyle/>
        <a:p>
          <a:endParaRPr lang="en-US"/>
        </a:p>
      </dgm:t>
    </dgm:pt>
    <dgm:pt modelId="{47071C7F-B0F5-4A69-9F30-DA6BCB0B54EB}">
      <dgm:prSet custT="1"/>
      <dgm:spPr/>
      <dgm:t>
        <a:bodyPr/>
        <a:lstStyle/>
        <a:p>
          <a:pPr algn="ctr" rtl="0"/>
          <a:r>
            <a:rPr lang="sl-SI" sz="1600" dirty="0"/>
            <a:t>Primere zaščite finančnih interesov, kjer je potrebna izterjava, administrativno sledenje ali disciplinarni ukrepi</a:t>
          </a:r>
          <a:endParaRPr lang="en-GB" sz="1600" dirty="0"/>
        </a:p>
      </dgm:t>
    </dgm:pt>
    <dgm:pt modelId="{0730178D-8150-46C4-A391-3216723E1EC3}" type="parTrans" cxnId="{3DB86BE0-13F1-45FD-9AE2-54284AD959EF}">
      <dgm:prSet/>
      <dgm:spPr/>
      <dgm:t>
        <a:bodyPr/>
        <a:lstStyle/>
        <a:p>
          <a:endParaRPr lang="en-GB"/>
        </a:p>
      </dgm:t>
    </dgm:pt>
    <dgm:pt modelId="{62025E60-1212-41AB-80F7-E8C1041364D6}" type="sibTrans" cxnId="{3DB86BE0-13F1-45FD-9AE2-54284AD959EF}">
      <dgm:prSet/>
      <dgm:spPr/>
      <dgm:t>
        <a:bodyPr/>
        <a:lstStyle/>
        <a:p>
          <a:endParaRPr lang="en-GB"/>
        </a:p>
      </dgm:t>
    </dgm:pt>
    <dgm:pt modelId="{5376E0C9-1AA8-427C-9319-DCB3C7BF13D6}">
      <dgm:prSet custT="1"/>
      <dgm:spPr/>
      <dgm:t>
        <a:bodyPr/>
        <a:lstStyle/>
        <a:p>
          <a:pPr algn="ctr" rtl="0"/>
          <a:r>
            <a:rPr lang="sl-SI" sz="1600" dirty="0"/>
            <a:t>Storjene v državah podpisnicah konvencije  (razen HU, DK , IE in tretjih držav)</a:t>
          </a:r>
          <a:endParaRPr lang="en-GB" sz="1600" dirty="0"/>
        </a:p>
      </dgm:t>
    </dgm:pt>
    <dgm:pt modelId="{7B4A4012-2FC3-4D96-8E1F-4393FBD2C043}" type="parTrans" cxnId="{16D90351-E558-4D2A-905C-DAD90FB4EA02}">
      <dgm:prSet/>
      <dgm:spPr/>
      <dgm:t>
        <a:bodyPr/>
        <a:lstStyle/>
        <a:p>
          <a:endParaRPr lang="en-GB"/>
        </a:p>
      </dgm:t>
    </dgm:pt>
    <dgm:pt modelId="{0A6FEC70-8777-448A-8A78-76241B70B776}" type="sibTrans" cxnId="{16D90351-E558-4D2A-905C-DAD90FB4EA02}">
      <dgm:prSet/>
      <dgm:spPr/>
      <dgm:t>
        <a:bodyPr/>
        <a:lstStyle/>
        <a:p>
          <a:endParaRPr lang="en-GB"/>
        </a:p>
      </dgm:t>
    </dgm:pt>
    <dgm:pt modelId="{BC06D5B1-B1C5-441F-9D0F-CC9DAEF4F677}">
      <dgm:prSet custT="1"/>
      <dgm:spPr/>
      <dgm:t>
        <a:bodyPr/>
        <a:lstStyle/>
        <a:p>
          <a:pPr rtl="0"/>
          <a:r>
            <a:rPr lang="sl-SI" sz="1600" dirty="0"/>
            <a:t>Sum goljufije storjene pred 20. novembrom 2017</a:t>
          </a:r>
          <a:endParaRPr lang="en-GB" sz="1600" dirty="0"/>
        </a:p>
      </dgm:t>
    </dgm:pt>
    <dgm:pt modelId="{BDA2F140-0E1B-46A3-8B43-F65480DF31AA}" type="parTrans" cxnId="{E3835181-23B6-4F35-AEA9-689B50CFFE2D}">
      <dgm:prSet/>
      <dgm:spPr/>
      <dgm:t>
        <a:bodyPr/>
        <a:lstStyle/>
        <a:p>
          <a:endParaRPr lang="en-GB"/>
        </a:p>
      </dgm:t>
    </dgm:pt>
    <dgm:pt modelId="{6F9A4A11-95FC-4967-8453-EB04FA1C3725}" type="sibTrans" cxnId="{E3835181-23B6-4F35-AEA9-689B50CFFE2D}">
      <dgm:prSet/>
      <dgm:spPr/>
      <dgm:t>
        <a:bodyPr/>
        <a:lstStyle/>
        <a:p>
          <a:endParaRPr lang="en-GB"/>
        </a:p>
      </dgm:t>
    </dgm:pt>
    <dgm:pt modelId="{66981F00-FA7C-4D10-A299-178DA298AD4C}" type="pres">
      <dgm:prSet presAssocID="{BAF8C6F8-075B-4DE1-B55B-A5F76D6F53AF}" presName="Name0" presStyleCnt="0">
        <dgm:presLayoutVars>
          <dgm:dir/>
          <dgm:animLvl val="lvl"/>
          <dgm:resizeHandles val="exact"/>
        </dgm:presLayoutVars>
      </dgm:prSet>
      <dgm:spPr/>
    </dgm:pt>
    <dgm:pt modelId="{90F56D47-5B1F-41D1-AA14-2BF417348A5E}" type="pres">
      <dgm:prSet presAssocID="{230CCC98-0565-4A37-8B79-A29882FEB5B7}" presName="composite" presStyleCnt="0"/>
      <dgm:spPr/>
    </dgm:pt>
    <dgm:pt modelId="{F8B3BDE9-C06A-4B05-9889-7695C3D333A7}" type="pres">
      <dgm:prSet presAssocID="{230CCC98-0565-4A37-8B79-A29882FEB5B7}" presName="parTx" presStyleLbl="alignNode1" presStyleIdx="0" presStyleCnt="3" custLinFactNeighborX="-103" custLinFactNeighborY="701">
        <dgm:presLayoutVars>
          <dgm:chMax val="0"/>
          <dgm:chPref val="0"/>
          <dgm:bulletEnabled val="1"/>
        </dgm:presLayoutVars>
      </dgm:prSet>
      <dgm:spPr/>
    </dgm:pt>
    <dgm:pt modelId="{44C9D147-5AF5-484D-AC58-B58EEE8AF7C1}" type="pres">
      <dgm:prSet presAssocID="{230CCC98-0565-4A37-8B79-A29882FEB5B7}" presName="desTx" presStyleLbl="alignAccFollowNode1" presStyleIdx="0" presStyleCnt="3">
        <dgm:presLayoutVars>
          <dgm:bulletEnabled val="1"/>
        </dgm:presLayoutVars>
      </dgm:prSet>
      <dgm:spPr/>
    </dgm:pt>
    <dgm:pt modelId="{C2935736-64A9-4274-A849-BFA9AABB1FA8}" type="pres">
      <dgm:prSet presAssocID="{BF08C6D4-3D54-4A35-951C-44CDCBC11F00}" presName="space" presStyleCnt="0"/>
      <dgm:spPr/>
    </dgm:pt>
    <dgm:pt modelId="{535FCC1A-C9BC-42CF-AB31-944DBEE092AB}" type="pres">
      <dgm:prSet presAssocID="{D3843AEA-A0AF-4070-BACA-3C57F269ED1B}" presName="composite" presStyleCnt="0"/>
      <dgm:spPr/>
    </dgm:pt>
    <dgm:pt modelId="{E82415EF-A93E-4BA1-B35C-00B06EEB17C6}" type="pres">
      <dgm:prSet presAssocID="{D3843AEA-A0AF-4070-BACA-3C57F269ED1B}" presName="parTx" presStyleLbl="alignNode1" presStyleIdx="1" presStyleCnt="3" custLinFactNeighborX="1389" custLinFactNeighborY="-2342">
        <dgm:presLayoutVars>
          <dgm:chMax val="0"/>
          <dgm:chPref val="0"/>
          <dgm:bulletEnabled val="1"/>
        </dgm:presLayoutVars>
      </dgm:prSet>
      <dgm:spPr/>
    </dgm:pt>
    <dgm:pt modelId="{4B9BAE02-0B36-4BC2-90AA-79398A3806E9}" type="pres">
      <dgm:prSet presAssocID="{D3843AEA-A0AF-4070-BACA-3C57F269ED1B}" presName="desTx" presStyleLbl="alignAccFollowNode1" presStyleIdx="1" presStyleCnt="3">
        <dgm:presLayoutVars>
          <dgm:bulletEnabled val="1"/>
        </dgm:presLayoutVars>
      </dgm:prSet>
      <dgm:spPr/>
    </dgm:pt>
    <dgm:pt modelId="{A5FE28F4-63B0-442B-841E-4987EF0FEFA0}" type="pres">
      <dgm:prSet presAssocID="{9BB375B4-CA6A-4856-ADBA-999003341DA9}" presName="space" presStyleCnt="0"/>
      <dgm:spPr/>
    </dgm:pt>
    <dgm:pt modelId="{BB5AF9F4-F89E-4F7B-882C-8DA0D7F6E5F2}" type="pres">
      <dgm:prSet presAssocID="{BB4C8919-724B-44D5-A64E-C9C4F373389D}" presName="composite" presStyleCnt="0"/>
      <dgm:spPr/>
    </dgm:pt>
    <dgm:pt modelId="{004AA883-15D1-4331-B796-DB3B56285690}" type="pres">
      <dgm:prSet presAssocID="{BB4C8919-724B-44D5-A64E-C9C4F373389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C2B9F42-5FCF-4954-84DD-D2988C4FED9E}" type="pres">
      <dgm:prSet presAssocID="{BB4C8919-724B-44D5-A64E-C9C4F373389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D90E709-1DA4-4A32-8821-5F1C64427BF3}" type="presOf" srcId="{BC06D5B1-B1C5-441F-9D0F-CC9DAEF4F677}" destId="{44C9D147-5AF5-484D-AC58-B58EEE8AF7C1}" srcOrd="0" destOrd="1" presId="urn:microsoft.com/office/officeart/2005/8/layout/hList1"/>
    <dgm:cxn modelId="{EA64160B-D260-4801-8456-EF3F89BEE1D7}" type="presOf" srcId="{8F468B9F-ADAB-473C-964C-03B176BFD486}" destId="{2C2B9F42-5FCF-4954-84DD-D2988C4FED9E}" srcOrd="0" destOrd="0" presId="urn:microsoft.com/office/officeart/2005/8/layout/hList1"/>
    <dgm:cxn modelId="{77A0891C-0B71-43B8-8469-5365D4DAB88F}" type="presOf" srcId="{D3843AEA-A0AF-4070-BACA-3C57F269ED1B}" destId="{E82415EF-A93E-4BA1-B35C-00B06EEB17C6}" srcOrd="0" destOrd="0" presId="urn:microsoft.com/office/officeart/2005/8/layout/hList1"/>
    <dgm:cxn modelId="{6F4C3E26-1446-42B6-AA6F-7950E93AA18C}" type="presOf" srcId="{5376E0C9-1AA8-427C-9319-DCB3C7BF13D6}" destId="{4B9BAE02-0B36-4BC2-90AA-79398A3806E9}" srcOrd="0" destOrd="2" presId="urn:microsoft.com/office/officeart/2005/8/layout/hList1"/>
    <dgm:cxn modelId="{83BBF727-6141-4D70-826D-BD1D81D69E17}" type="presOf" srcId="{BB4C8919-724B-44D5-A64E-C9C4F373389D}" destId="{004AA883-15D1-4331-B796-DB3B56285690}" srcOrd="0" destOrd="0" presId="urn:microsoft.com/office/officeart/2005/8/layout/hList1"/>
    <dgm:cxn modelId="{E9BA4D40-E243-4728-A4F0-0851A7F29C5B}" srcId="{BB4C8919-724B-44D5-A64E-C9C4F373389D}" destId="{67231ECD-8E3F-4E63-9CAF-34E881552EE3}" srcOrd="2" destOrd="0" parTransId="{8A684496-91C2-4942-A193-75ACA64E9E5D}" sibTransId="{E27D42E2-1C6A-44F6-8126-544FDF2FD148}"/>
    <dgm:cxn modelId="{CD066F69-2963-4238-9550-B7F71E427940}" srcId="{BB4C8919-724B-44D5-A64E-C9C4F373389D}" destId="{8F468B9F-ADAB-473C-964C-03B176BFD486}" srcOrd="0" destOrd="0" parTransId="{3B8E98E9-4B29-44D6-9436-5163B2257BF4}" sibTransId="{0D42ACEC-D24B-4C65-A36A-8CDD640E045B}"/>
    <dgm:cxn modelId="{0D457B50-BF2E-4A8B-94FD-EC5890BDF092}" srcId="{BAF8C6F8-075B-4DE1-B55B-A5F76D6F53AF}" destId="{BB4C8919-724B-44D5-A64E-C9C4F373389D}" srcOrd="2" destOrd="0" parTransId="{A1DF92E4-BAD1-4062-BF22-E76E7E203E61}" sibTransId="{EA288184-0F37-46C7-BE32-6527133365C1}"/>
    <dgm:cxn modelId="{16D90351-E558-4D2A-905C-DAD90FB4EA02}" srcId="{D3843AEA-A0AF-4070-BACA-3C57F269ED1B}" destId="{5376E0C9-1AA8-427C-9319-DCB3C7BF13D6}" srcOrd="2" destOrd="0" parTransId="{7B4A4012-2FC3-4D96-8E1F-4393FBD2C043}" sibTransId="{0A6FEC70-8777-448A-8A78-76241B70B776}"/>
    <dgm:cxn modelId="{D9C62355-89AA-48F9-AF00-5DEDB2D42CBE}" type="presOf" srcId="{230CCC98-0565-4A37-8B79-A29882FEB5B7}" destId="{F8B3BDE9-C06A-4B05-9889-7695C3D333A7}" srcOrd="0" destOrd="0" presId="urn:microsoft.com/office/officeart/2005/8/layout/hList1"/>
    <dgm:cxn modelId="{E3835181-23B6-4F35-AEA9-689B50CFFE2D}" srcId="{230CCC98-0565-4A37-8B79-A29882FEB5B7}" destId="{BC06D5B1-B1C5-441F-9D0F-CC9DAEF4F677}" srcOrd="1" destOrd="0" parTransId="{BDA2F140-0E1B-46A3-8B43-F65480DF31AA}" sibTransId="{6F9A4A11-95FC-4967-8453-EB04FA1C3725}"/>
    <dgm:cxn modelId="{93C76588-D413-4423-AA33-A4084AB15302}" srcId="{D3843AEA-A0AF-4070-BACA-3C57F269ED1B}" destId="{79D631A4-FB68-40BA-BAC1-D17A91719AAC}" srcOrd="0" destOrd="0" parTransId="{D9CCAD15-A380-4710-A90C-FA2C840CFA21}" sibTransId="{A8B5A149-2DDB-4C6E-A7A2-F148E2BB1083}"/>
    <dgm:cxn modelId="{9F62A18B-D563-42A7-BD7B-C45D515139C0}" type="presOf" srcId="{79D631A4-FB68-40BA-BAC1-D17A91719AAC}" destId="{4B9BAE02-0B36-4BC2-90AA-79398A3806E9}" srcOrd="0" destOrd="0" presId="urn:microsoft.com/office/officeart/2005/8/layout/hList1"/>
    <dgm:cxn modelId="{72818C99-456C-451B-9B9C-9917FA212ED3}" srcId="{BAF8C6F8-075B-4DE1-B55B-A5F76D6F53AF}" destId="{D3843AEA-A0AF-4070-BACA-3C57F269ED1B}" srcOrd="1" destOrd="0" parTransId="{59201B74-579B-4719-8100-3CD2C76E5D58}" sibTransId="{9BB375B4-CA6A-4856-ADBA-999003341DA9}"/>
    <dgm:cxn modelId="{69ACDBAF-404D-46FE-BF23-5B0F37F7FB71}" srcId="{230CCC98-0565-4A37-8B79-A29882FEB5B7}" destId="{22B7A0B8-DDAE-4759-88E0-25C08CD3843C}" srcOrd="0" destOrd="0" parTransId="{C8B2C1B6-BCDA-4853-A367-D0152BE1B666}" sibTransId="{4E076FB0-778C-470C-BA5F-51D16817BE63}"/>
    <dgm:cxn modelId="{F17837C5-0FB3-4EF3-827A-A47F19388399}" type="presOf" srcId="{BAF8C6F8-075B-4DE1-B55B-A5F76D6F53AF}" destId="{66981F00-FA7C-4D10-A299-178DA298AD4C}" srcOrd="0" destOrd="0" presId="urn:microsoft.com/office/officeart/2005/8/layout/hList1"/>
    <dgm:cxn modelId="{FB2D67D2-2F3B-4669-A57B-AC3D9925571F}" type="presOf" srcId="{47071C7F-B0F5-4A69-9F30-DA6BCB0B54EB}" destId="{2C2B9F42-5FCF-4954-84DD-D2988C4FED9E}" srcOrd="0" destOrd="1" presId="urn:microsoft.com/office/officeart/2005/8/layout/hList1"/>
    <dgm:cxn modelId="{4954C7D3-A85B-4863-89AF-83E73071432C}" type="presOf" srcId="{22B7A0B8-DDAE-4759-88E0-25C08CD3843C}" destId="{44C9D147-5AF5-484D-AC58-B58EEE8AF7C1}" srcOrd="0" destOrd="0" presId="urn:microsoft.com/office/officeart/2005/8/layout/hList1"/>
    <dgm:cxn modelId="{3DB86BE0-13F1-45FD-9AE2-54284AD959EF}" srcId="{BB4C8919-724B-44D5-A64E-C9C4F373389D}" destId="{47071C7F-B0F5-4A69-9F30-DA6BCB0B54EB}" srcOrd="1" destOrd="0" parTransId="{0730178D-8150-46C4-A391-3216723E1EC3}" sibTransId="{62025E60-1212-41AB-80F7-E8C1041364D6}"/>
    <dgm:cxn modelId="{3781B6E8-06B1-4ABB-96C8-8B174C617563}" srcId="{D3843AEA-A0AF-4070-BACA-3C57F269ED1B}" destId="{786891FD-2340-4AB4-B953-6833ED122028}" srcOrd="1" destOrd="0" parTransId="{0A2E0988-4EE5-4AC0-9663-A3431CE19822}" sibTransId="{6DC63C4E-9F07-469D-A7A7-0AD808F85A53}"/>
    <dgm:cxn modelId="{7FA90EF1-F2DA-4E8C-9985-70DC16C32E0A}" type="presOf" srcId="{67231ECD-8E3F-4E63-9CAF-34E881552EE3}" destId="{2C2B9F42-5FCF-4954-84DD-D2988C4FED9E}" srcOrd="0" destOrd="2" presId="urn:microsoft.com/office/officeart/2005/8/layout/hList1"/>
    <dgm:cxn modelId="{3377A3F2-7436-4A3B-9C13-4BEDEE32129A}" type="presOf" srcId="{786891FD-2340-4AB4-B953-6833ED122028}" destId="{4B9BAE02-0B36-4BC2-90AA-79398A3806E9}" srcOrd="0" destOrd="1" presId="urn:microsoft.com/office/officeart/2005/8/layout/hList1"/>
    <dgm:cxn modelId="{651C3EFE-456C-4D3B-9F18-BD4F603F70AB}" srcId="{BAF8C6F8-075B-4DE1-B55B-A5F76D6F53AF}" destId="{230CCC98-0565-4A37-8B79-A29882FEB5B7}" srcOrd="0" destOrd="0" parTransId="{D3F266BC-62D1-40AE-B6B1-180D6C1E9BFA}" sibTransId="{BF08C6D4-3D54-4A35-951C-44CDCBC11F00}"/>
    <dgm:cxn modelId="{3CB6E70F-9D29-467C-960A-BCCEC1F78045}" type="presParOf" srcId="{66981F00-FA7C-4D10-A299-178DA298AD4C}" destId="{90F56D47-5B1F-41D1-AA14-2BF417348A5E}" srcOrd="0" destOrd="0" presId="urn:microsoft.com/office/officeart/2005/8/layout/hList1"/>
    <dgm:cxn modelId="{975262F2-5EC8-4950-A7CF-6A21A966A48C}" type="presParOf" srcId="{90F56D47-5B1F-41D1-AA14-2BF417348A5E}" destId="{F8B3BDE9-C06A-4B05-9889-7695C3D333A7}" srcOrd="0" destOrd="0" presId="urn:microsoft.com/office/officeart/2005/8/layout/hList1"/>
    <dgm:cxn modelId="{8C8062B5-B55D-4274-A57E-B32C9DB1FEFA}" type="presParOf" srcId="{90F56D47-5B1F-41D1-AA14-2BF417348A5E}" destId="{44C9D147-5AF5-484D-AC58-B58EEE8AF7C1}" srcOrd="1" destOrd="0" presId="urn:microsoft.com/office/officeart/2005/8/layout/hList1"/>
    <dgm:cxn modelId="{01079BB5-051A-44E7-B218-38E88C2CFE89}" type="presParOf" srcId="{66981F00-FA7C-4D10-A299-178DA298AD4C}" destId="{C2935736-64A9-4274-A849-BFA9AABB1FA8}" srcOrd="1" destOrd="0" presId="urn:microsoft.com/office/officeart/2005/8/layout/hList1"/>
    <dgm:cxn modelId="{7061908B-58CF-4455-9807-D2C658A5486D}" type="presParOf" srcId="{66981F00-FA7C-4D10-A299-178DA298AD4C}" destId="{535FCC1A-C9BC-42CF-AB31-944DBEE092AB}" srcOrd="2" destOrd="0" presId="urn:microsoft.com/office/officeart/2005/8/layout/hList1"/>
    <dgm:cxn modelId="{A3EE8596-0D67-4A0E-98EC-E1D2B60AD654}" type="presParOf" srcId="{535FCC1A-C9BC-42CF-AB31-944DBEE092AB}" destId="{E82415EF-A93E-4BA1-B35C-00B06EEB17C6}" srcOrd="0" destOrd="0" presId="urn:microsoft.com/office/officeart/2005/8/layout/hList1"/>
    <dgm:cxn modelId="{E3DFAB33-B8A5-44EE-AD44-F128AF026806}" type="presParOf" srcId="{535FCC1A-C9BC-42CF-AB31-944DBEE092AB}" destId="{4B9BAE02-0B36-4BC2-90AA-79398A3806E9}" srcOrd="1" destOrd="0" presId="urn:microsoft.com/office/officeart/2005/8/layout/hList1"/>
    <dgm:cxn modelId="{B7050784-33BC-4018-B056-E1884B63EC34}" type="presParOf" srcId="{66981F00-FA7C-4D10-A299-178DA298AD4C}" destId="{A5FE28F4-63B0-442B-841E-4987EF0FEFA0}" srcOrd="3" destOrd="0" presId="urn:microsoft.com/office/officeart/2005/8/layout/hList1"/>
    <dgm:cxn modelId="{883D1FEC-848E-48C5-BF71-F8BEEE5D9168}" type="presParOf" srcId="{66981F00-FA7C-4D10-A299-178DA298AD4C}" destId="{BB5AF9F4-F89E-4F7B-882C-8DA0D7F6E5F2}" srcOrd="4" destOrd="0" presId="urn:microsoft.com/office/officeart/2005/8/layout/hList1"/>
    <dgm:cxn modelId="{BEBE605C-7D3E-4424-9420-17DA4B392401}" type="presParOf" srcId="{BB5AF9F4-F89E-4F7B-882C-8DA0D7F6E5F2}" destId="{004AA883-15D1-4331-B796-DB3B56285690}" srcOrd="0" destOrd="0" presId="urn:microsoft.com/office/officeart/2005/8/layout/hList1"/>
    <dgm:cxn modelId="{524D2E93-63AE-4706-B843-AC2BF2DBEFCD}" type="presParOf" srcId="{BB5AF9F4-F89E-4F7B-882C-8DA0D7F6E5F2}" destId="{2C2B9F42-5FCF-4954-84DD-D2988C4FED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7B0B7-0CC5-4A7E-A996-F8A75A816EE0}">
      <dsp:nvSpPr>
        <dsp:cNvPr id="0" name=""/>
        <dsp:cNvSpPr/>
      </dsp:nvSpPr>
      <dsp:spPr>
        <a:xfrm>
          <a:off x="1680472" y="-15678"/>
          <a:ext cx="4404141" cy="4404141"/>
        </a:xfrm>
        <a:prstGeom prst="circularArrow">
          <a:avLst>
            <a:gd name="adj1" fmla="val 5544"/>
            <a:gd name="adj2" fmla="val 330680"/>
            <a:gd name="adj3" fmla="val 13778976"/>
            <a:gd name="adj4" fmla="val 1738410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BEC4B-85B5-4248-A44E-A5FB79D346DA}">
      <dsp:nvSpPr>
        <dsp:cNvPr id="0" name=""/>
        <dsp:cNvSpPr/>
      </dsp:nvSpPr>
      <dsp:spPr>
        <a:xfrm>
          <a:off x="2852751" y="11794"/>
          <a:ext cx="2059582" cy="10297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Preve</a:t>
          </a:r>
          <a:r>
            <a:rPr lang="sl-SI" sz="1800" kern="1200" dirty="0" err="1"/>
            <a:t>ntiva</a:t>
          </a:r>
          <a:endParaRPr lang="en-US" sz="1600" kern="1200" dirty="0"/>
        </a:p>
      </dsp:txBody>
      <dsp:txXfrm>
        <a:off x="2903021" y="62064"/>
        <a:ext cx="1959042" cy="929251"/>
      </dsp:txXfrm>
    </dsp:sp>
    <dsp:sp modelId="{C5AB7908-CE71-4095-AECE-D9E24F142A86}">
      <dsp:nvSpPr>
        <dsp:cNvPr id="0" name=""/>
        <dsp:cNvSpPr/>
      </dsp:nvSpPr>
      <dsp:spPr>
        <a:xfrm>
          <a:off x="4590955" y="1297831"/>
          <a:ext cx="2059582" cy="10297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Odkrivanje napak</a:t>
          </a:r>
          <a:endParaRPr lang="en-US" sz="1200" kern="1200" dirty="0"/>
        </a:p>
      </dsp:txBody>
      <dsp:txXfrm>
        <a:off x="4641225" y="1348101"/>
        <a:ext cx="1959042" cy="929251"/>
      </dsp:txXfrm>
    </dsp:sp>
    <dsp:sp modelId="{859A6B61-99D6-4548-84AB-39D71FCBD980}">
      <dsp:nvSpPr>
        <dsp:cNvPr id="0" name=""/>
        <dsp:cNvSpPr/>
      </dsp:nvSpPr>
      <dsp:spPr>
        <a:xfrm>
          <a:off x="3908696" y="3397609"/>
          <a:ext cx="2059582" cy="10297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Poročanje</a:t>
          </a:r>
          <a:endParaRPr lang="en-US" sz="2000" kern="1200" dirty="0"/>
        </a:p>
      </dsp:txBody>
      <dsp:txXfrm>
        <a:off x="3958966" y="3447879"/>
        <a:ext cx="1959042" cy="929251"/>
      </dsp:txXfrm>
    </dsp:sp>
    <dsp:sp modelId="{DBC59396-43C7-44A3-B8A0-828D2C880E9A}">
      <dsp:nvSpPr>
        <dsp:cNvPr id="0" name=""/>
        <dsp:cNvSpPr/>
      </dsp:nvSpPr>
      <dsp:spPr>
        <a:xfrm>
          <a:off x="1700858" y="3397609"/>
          <a:ext cx="2059582" cy="10297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  <a:r>
            <a:rPr lang="sl-SI" sz="1800" kern="1200" dirty="0"/>
            <a:t>Preiskava/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Obtožnica</a:t>
          </a:r>
          <a:endParaRPr lang="en-US" sz="1800" kern="1200" dirty="0"/>
        </a:p>
      </dsp:txBody>
      <dsp:txXfrm>
        <a:off x="1751128" y="3447879"/>
        <a:ext cx="1959042" cy="929251"/>
      </dsp:txXfrm>
    </dsp:sp>
    <dsp:sp modelId="{6EDDF01A-A58F-48F4-821C-D646407AF844}">
      <dsp:nvSpPr>
        <dsp:cNvPr id="0" name=""/>
        <dsp:cNvSpPr/>
      </dsp:nvSpPr>
      <dsp:spPr>
        <a:xfrm>
          <a:off x="1018599" y="1297831"/>
          <a:ext cx="2059582" cy="102979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OLAF </a:t>
          </a:r>
          <a:r>
            <a:rPr lang="sl-SI" sz="1800" kern="1200" dirty="0"/>
            <a:t>priporočilo</a:t>
          </a:r>
          <a:r>
            <a:rPr lang="en-US" sz="1800" kern="1200" dirty="0"/>
            <a:t>/ </a:t>
          </a:r>
          <a:r>
            <a:rPr lang="sl-SI" sz="1800" kern="1200" dirty="0"/>
            <a:t>sodba sodišča</a:t>
          </a:r>
          <a:endParaRPr lang="en-US" sz="1800" kern="1200" dirty="0"/>
        </a:p>
      </dsp:txBody>
      <dsp:txXfrm>
        <a:off x="1068869" y="1348101"/>
        <a:ext cx="1959042" cy="929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3D6A5-5B08-4F74-85A1-1441AEC37A33}">
      <dsp:nvSpPr>
        <dsp:cNvPr id="0" name=""/>
        <dsp:cNvSpPr/>
      </dsp:nvSpPr>
      <dsp:spPr>
        <a:xfrm>
          <a:off x="11" y="0"/>
          <a:ext cx="7126487" cy="106544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200" u="none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sl-SI" sz="3200" u="none" kern="1200" dirty="0">
              <a:solidFill>
                <a:schemeClr val="accent4">
                  <a:lumMod val="75000"/>
                </a:schemeClr>
              </a:solidFill>
            </a:rPr>
            <a:t>Revizija</a:t>
          </a:r>
          <a:r>
            <a:rPr lang="fr-CH" sz="4800" u="none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GB" sz="3600" b="1" kern="1200" dirty="0">
              <a:solidFill>
                <a:srgbClr val="DE5F46"/>
              </a:solidFill>
            </a:rPr>
            <a:t>≠</a:t>
          </a:r>
          <a:r>
            <a:rPr lang="en-GB" sz="36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sl-SI" sz="3200" u="none" kern="1200" dirty="0">
              <a:solidFill>
                <a:schemeClr val="accent4">
                  <a:lumMod val="75000"/>
                </a:schemeClr>
              </a:solidFill>
            </a:rPr>
            <a:t>preiskava</a:t>
          </a:r>
          <a:r>
            <a:rPr lang="fr-CH" sz="3200" u="none" kern="1200" dirty="0">
              <a:solidFill>
                <a:schemeClr val="accent4">
                  <a:lumMod val="75000"/>
                </a:schemeClr>
              </a:solidFill>
            </a:rPr>
            <a:t> </a:t>
          </a:r>
          <a:endParaRPr lang="en-US" sz="2400" u="none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1217" y="31206"/>
        <a:ext cx="7064075" cy="1003033"/>
      </dsp:txXfrm>
    </dsp:sp>
    <dsp:sp modelId="{0F6ED96D-6A5A-4E19-B6F4-C0680BD26161}">
      <dsp:nvSpPr>
        <dsp:cNvPr id="0" name=""/>
        <dsp:cNvSpPr/>
      </dsp:nvSpPr>
      <dsp:spPr>
        <a:xfrm>
          <a:off x="1152" y="1338314"/>
          <a:ext cx="1676031" cy="28430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solidFill>
                <a:schemeClr val="accent4">
                  <a:lumMod val="75000"/>
                </a:schemeClr>
              </a:solidFill>
            </a:rPr>
            <a:t>Sodišče ima pristop „brez presenečenj“</a:t>
          </a:r>
          <a:r>
            <a:rPr lang="fr-CH" sz="2000" b="1" kern="1200" dirty="0">
              <a:solidFill>
                <a:schemeClr val="accent4">
                  <a:lumMod val="75000"/>
                </a:schemeClr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solidFill>
                <a:schemeClr val="accent4">
                  <a:lumMod val="75000"/>
                </a:schemeClr>
              </a:solidFill>
            </a:rPr>
            <a:t>( </a:t>
          </a:r>
          <a:r>
            <a:rPr lang="sl-SI" sz="1600" kern="1200" dirty="0">
              <a:solidFill>
                <a:schemeClr val="accent4">
                  <a:lumMod val="75000"/>
                </a:schemeClr>
              </a:solidFill>
            </a:rPr>
            <a:t>Datum obiska in revizorski vzorec je znan vnaprej</a:t>
          </a:r>
          <a:r>
            <a:rPr lang="fr-CH" sz="1600" kern="1200" dirty="0">
              <a:solidFill>
                <a:schemeClr val="accent4">
                  <a:lumMod val="75000"/>
                </a:schemeClr>
              </a:solidFill>
            </a:rPr>
            <a:t>) </a:t>
          </a:r>
          <a:endParaRPr lang="en-US" sz="20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0241" y="1387403"/>
        <a:ext cx="1577853" cy="2744905"/>
      </dsp:txXfrm>
    </dsp:sp>
    <dsp:sp modelId="{9FC44964-BD55-4BE1-A857-ECFBB49E884D}">
      <dsp:nvSpPr>
        <dsp:cNvPr id="0" name=""/>
        <dsp:cNvSpPr/>
      </dsp:nvSpPr>
      <dsp:spPr>
        <a:xfrm>
          <a:off x="1817970" y="1338314"/>
          <a:ext cx="1676031" cy="28430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chemeClr val="accent4">
                  <a:lumMod val="75000"/>
                </a:schemeClr>
              </a:solidFill>
            </a:rPr>
            <a:t>Revizija nima posebnih proceduralnih zagotovil</a:t>
          </a:r>
          <a:r>
            <a:rPr lang="fr-CH" sz="1800" kern="1200" dirty="0">
              <a:solidFill>
                <a:schemeClr val="accent4">
                  <a:lumMod val="75000"/>
                </a:schemeClr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solidFill>
                <a:schemeClr val="accent4">
                  <a:lumMod val="75000"/>
                </a:schemeClr>
              </a:solidFill>
            </a:rPr>
            <a:t>( </a:t>
          </a:r>
          <a:r>
            <a:rPr lang="sl-SI" sz="1600" kern="1200" dirty="0">
              <a:solidFill>
                <a:schemeClr val="accent4">
                  <a:lumMod val="75000"/>
                </a:schemeClr>
              </a:solidFill>
            </a:rPr>
            <a:t>npr. ni možnosti obrambe</a:t>
          </a:r>
          <a:r>
            <a:rPr lang="fr-CH" sz="1600" kern="1200" dirty="0">
              <a:solidFill>
                <a:schemeClr val="accent4">
                  <a:lumMod val="75000"/>
                </a:schemeClr>
              </a:solidFill>
            </a:rPr>
            <a:t>)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867059" y="1387403"/>
        <a:ext cx="1577853" cy="2744905"/>
      </dsp:txXfrm>
    </dsp:sp>
    <dsp:sp modelId="{2D4FF1DF-101D-4CCA-8CD6-3AFDE4099BFD}">
      <dsp:nvSpPr>
        <dsp:cNvPr id="0" name=""/>
        <dsp:cNvSpPr/>
      </dsp:nvSpPr>
      <dsp:spPr>
        <a:xfrm>
          <a:off x="3634789" y="1338314"/>
          <a:ext cx="1676031" cy="28430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solidFill>
                <a:schemeClr val="accent4">
                  <a:lumMod val="75000"/>
                </a:schemeClr>
              </a:solidFill>
            </a:rPr>
            <a:t>Kontradiktorni postopek</a:t>
          </a:r>
          <a:endParaRPr lang="fr-CH" sz="1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683878" y="1387403"/>
        <a:ext cx="1577853" cy="2744905"/>
      </dsp:txXfrm>
    </dsp:sp>
    <dsp:sp modelId="{313BF72A-F2A1-4F25-BED1-C5C598F5349C}">
      <dsp:nvSpPr>
        <dsp:cNvPr id="0" name=""/>
        <dsp:cNvSpPr/>
      </dsp:nvSpPr>
      <dsp:spPr>
        <a:xfrm>
          <a:off x="5451607" y="1338314"/>
          <a:ext cx="1676031" cy="274875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en-US" sz="1800" b="1" i="1" kern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Revizijsko poročilo </a:t>
          </a:r>
          <a:r>
            <a:rPr lang="sl-SI" altLang="en-US" sz="1800" b="1" i="1" kern="1200" dirty="0" err="1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ponavadi</a:t>
          </a:r>
          <a:r>
            <a:rPr lang="sl-SI" altLang="en-US" sz="1800" b="1" i="1" kern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ne vsebuje imen upravičencev</a:t>
          </a:r>
          <a:endParaRPr lang="en-GB" altLang="en-US" sz="1800" b="1" i="1" kern="1200" dirty="0">
            <a:solidFill>
              <a:schemeClr val="accent4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00696" y="1387403"/>
        <a:ext cx="1577853" cy="2650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3BDE9-C06A-4B05-9889-7695C3D333A7}">
      <dsp:nvSpPr>
        <dsp:cNvPr id="0" name=""/>
        <dsp:cNvSpPr/>
      </dsp:nvSpPr>
      <dsp:spPr>
        <a:xfrm>
          <a:off x="0" y="15930"/>
          <a:ext cx="2639838" cy="10559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accent4">
                  <a:lumMod val="75000"/>
                </a:schemeClr>
              </a:solidFill>
            </a:rPr>
            <a:t>OLAF</a:t>
          </a:r>
          <a:endParaRPr lang="en-GB" sz="20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15930"/>
        <a:ext cx="2639838" cy="1055935"/>
      </dsp:txXfrm>
    </dsp:sp>
    <dsp:sp modelId="{44C9D147-5AF5-484D-AC58-B58EEE8AF7C1}">
      <dsp:nvSpPr>
        <dsp:cNvPr id="0" name=""/>
        <dsp:cNvSpPr/>
      </dsp:nvSpPr>
      <dsp:spPr>
        <a:xfrm>
          <a:off x="2707" y="1064464"/>
          <a:ext cx="2639838" cy="24595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Goljufija, korupcija ali druga ilegalna aktivnost, ki vpliva na finančne interese EU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Sum goljufije storjene pred 20. novembrom 2017</a:t>
          </a:r>
          <a:endParaRPr lang="en-GB" sz="1600" kern="1200" dirty="0"/>
        </a:p>
      </dsp:txBody>
      <dsp:txXfrm>
        <a:off x="2707" y="1064464"/>
        <a:ext cx="2639838" cy="2459519"/>
      </dsp:txXfrm>
    </dsp:sp>
    <dsp:sp modelId="{E82415EF-A93E-4BA1-B35C-00B06EEB17C6}">
      <dsp:nvSpPr>
        <dsp:cNvPr id="0" name=""/>
        <dsp:cNvSpPr/>
      </dsp:nvSpPr>
      <dsp:spPr>
        <a:xfrm>
          <a:off x="3048790" y="0"/>
          <a:ext cx="2639838" cy="1055935"/>
        </a:xfrm>
        <a:prstGeom prst="rect">
          <a:avLst/>
        </a:prstGeom>
        <a:solidFill>
          <a:schemeClr val="accent2">
            <a:hueOff val="4799496"/>
            <a:satOff val="-34249"/>
            <a:lumOff val="12844"/>
            <a:alphaOff val="0"/>
          </a:schemeClr>
        </a:solidFill>
        <a:ln w="25400" cap="flat" cmpd="sng" algn="ctr">
          <a:solidFill>
            <a:schemeClr val="accent2">
              <a:hueOff val="4799496"/>
              <a:satOff val="-34249"/>
              <a:lumOff val="12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accent4">
                  <a:lumMod val="75000"/>
                </a:schemeClr>
              </a:solidFill>
            </a:rPr>
            <a:t>EJT</a:t>
          </a:r>
          <a:r>
            <a:rPr lang="fr-BE" sz="20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endParaRPr lang="en-GB" sz="20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048790" y="0"/>
        <a:ext cx="2639838" cy="1055935"/>
      </dsp:txXfrm>
    </dsp:sp>
    <dsp:sp modelId="{4B9BAE02-0B36-4BC2-90AA-79398A3806E9}">
      <dsp:nvSpPr>
        <dsp:cNvPr id="0" name=""/>
        <dsp:cNvSpPr/>
      </dsp:nvSpPr>
      <dsp:spPr>
        <a:xfrm>
          <a:off x="3012123" y="1064464"/>
          <a:ext cx="2639838" cy="2459519"/>
        </a:xfrm>
        <a:prstGeom prst="rect">
          <a:avLst/>
        </a:prstGeom>
        <a:solidFill>
          <a:schemeClr val="accent2">
            <a:tint val="40000"/>
            <a:alpha val="90000"/>
            <a:hueOff val="4703388"/>
            <a:satOff val="-27704"/>
            <a:lumOff val="205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703388"/>
              <a:satOff val="-27704"/>
              <a:lumOff val="20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Kaznivo dejanje, ki vpliva na finančne interese, ki so opredeljene v Direktivi </a:t>
          </a:r>
          <a:r>
            <a:rPr lang="fr-BE" sz="1600" kern="1200" dirty="0"/>
            <a:t>2017/1371</a:t>
          </a:r>
          <a:endParaRPr lang="en-GB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Načeloma nad </a:t>
          </a:r>
          <a:r>
            <a:rPr lang="fr-BE" sz="1600" kern="1200" dirty="0"/>
            <a:t>10 000</a:t>
          </a:r>
          <a:r>
            <a:rPr lang="sl-SI" sz="1600" kern="1200" dirty="0"/>
            <a:t> Evri</a:t>
          </a:r>
          <a:endParaRPr lang="en-GB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Storjene v državah podpisnicah konvencije  (razen HU, DK , IE in tretjih držav)</a:t>
          </a:r>
          <a:endParaRPr lang="en-GB" sz="1600" kern="1200" dirty="0"/>
        </a:p>
      </dsp:txBody>
      <dsp:txXfrm>
        <a:off x="3012123" y="1064464"/>
        <a:ext cx="2639838" cy="2459519"/>
      </dsp:txXfrm>
    </dsp:sp>
    <dsp:sp modelId="{004AA883-15D1-4331-B796-DB3B56285690}">
      <dsp:nvSpPr>
        <dsp:cNvPr id="0" name=""/>
        <dsp:cNvSpPr/>
      </dsp:nvSpPr>
      <dsp:spPr>
        <a:xfrm>
          <a:off x="6021539" y="8528"/>
          <a:ext cx="2639838" cy="1055935"/>
        </a:xfrm>
        <a:prstGeom prst="rect">
          <a:avLst/>
        </a:prstGeom>
        <a:solidFill>
          <a:schemeClr val="accent2">
            <a:hueOff val="9598993"/>
            <a:satOff val="-68498"/>
            <a:lumOff val="25687"/>
            <a:alphaOff val="0"/>
          </a:schemeClr>
        </a:solidFill>
        <a:ln w="25400" cap="flat" cmpd="sng" algn="ctr">
          <a:solidFill>
            <a:schemeClr val="accent2">
              <a:hueOff val="9598993"/>
              <a:satOff val="-68498"/>
              <a:lumOff val="25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accent4">
                  <a:lumMod val="75000"/>
                </a:schemeClr>
              </a:solidFill>
            </a:rPr>
            <a:t>Obema</a:t>
          </a:r>
          <a:r>
            <a:rPr lang="fr-BE" sz="20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endParaRPr lang="en-GB" sz="20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6021539" y="8528"/>
        <a:ext cx="2639838" cy="1055935"/>
      </dsp:txXfrm>
    </dsp:sp>
    <dsp:sp modelId="{2C2B9F42-5FCF-4954-84DD-D2988C4FED9E}">
      <dsp:nvSpPr>
        <dsp:cNvPr id="0" name=""/>
        <dsp:cNvSpPr/>
      </dsp:nvSpPr>
      <dsp:spPr>
        <a:xfrm>
          <a:off x="6021539" y="1064464"/>
          <a:ext cx="2639838" cy="2459519"/>
        </a:xfrm>
        <a:prstGeom prst="rect">
          <a:avLst/>
        </a:prstGeom>
        <a:solidFill>
          <a:schemeClr val="accent2">
            <a:tint val="40000"/>
            <a:alpha val="90000"/>
            <a:hueOff val="9406776"/>
            <a:satOff val="-55407"/>
            <a:lumOff val="410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406776"/>
              <a:satOff val="-55407"/>
              <a:lumOff val="4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Dejanja so delno del mandata OLAF in del mandata EJT</a:t>
          </a:r>
          <a:endParaRPr lang="en-GB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Primere zaščite finančnih interesov, kjer je potrebna izterjava, administrativno sledenje ali disciplinarni ukrepi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>
            <a:solidFill>
              <a:schemeClr val="accent1"/>
            </a:solidFill>
          </a:endParaRPr>
        </a:p>
      </dsp:txBody>
      <dsp:txXfrm>
        <a:off x="6021539" y="1064464"/>
        <a:ext cx="2639838" cy="245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9633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3"/>
            <a:ext cx="2889938" cy="49633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1D463EFD-1833-4B8C-A646-082C6480CF2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8"/>
            <a:ext cx="2889938" cy="49633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8"/>
            <a:ext cx="2889938" cy="49633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CB50F567-488C-40AE-8535-98BF55D3D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0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9633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8" cy="49633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303236-547E-4DDA-9530-FFBCF2715B9D}" type="datetimeFigureOut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3" rIns="90407" bIns="4520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7"/>
            <a:ext cx="5335270" cy="4466987"/>
          </a:xfrm>
          <a:prstGeom prst="rect">
            <a:avLst/>
          </a:prstGeom>
        </p:spPr>
        <p:txBody>
          <a:bodyPr vert="horz" lIns="90407" tIns="45203" rIns="90407" bIns="452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889938" cy="49633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8"/>
            <a:ext cx="2889938" cy="49633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D4D40F-72A1-4EF9-8A6F-9C16C5A8A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6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="1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34555" indent="-282521">
              <a:defRPr>
                <a:solidFill>
                  <a:schemeClr val="tx1"/>
                </a:solidFill>
                <a:latin typeface="Myriad Pro"/>
              </a:defRPr>
            </a:lvl2pPr>
            <a:lvl3pPr marL="1130084" indent="-226017">
              <a:defRPr>
                <a:solidFill>
                  <a:schemeClr val="tx1"/>
                </a:solidFill>
                <a:latin typeface="Myriad Pro"/>
              </a:defRPr>
            </a:lvl3pPr>
            <a:lvl4pPr marL="1582118" indent="-226017">
              <a:defRPr>
                <a:solidFill>
                  <a:schemeClr val="tx1"/>
                </a:solidFill>
                <a:latin typeface="Myriad Pro"/>
              </a:defRPr>
            </a:lvl4pPr>
            <a:lvl5pPr marL="2034151" indent="-226017">
              <a:defRPr>
                <a:solidFill>
                  <a:schemeClr val="tx1"/>
                </a:solidFill>
                <a:latin typeface="Myriad Pro"/>
              </a:defRPr>
            </a:lvl5pPr>
            <a:lvl6pPr marL="2486185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38219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390252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42286" indent="-2260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BCA380-69B5-49C3-828D-02ADE43867F9}" type="slidenum">
              <a:rPr lang="en-GB" alt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21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40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17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P</a:t>
            </a:r>
            <a:r>
              <a:rPr lang="en-GB" dirty="0" err="1"/>
              <a:t>oveč</a:t>
            </a:r>
            <a:r>
              <a:rPr lang="sl-SI" dirty="0" err="1"/>
              <a:t>ano</a:t>
            </a:r>
            <a:r>
              <a:rPr lang="en-GB" dirty="0"/>
              <a:t> </a:t>
            </a:r>
            <a:r>
              <a:rPr lang="en-GB" dirty="0" err="1"/>
              <a:t>upravno</a:t>
            </a:r>
            <a:r>
              <a:rPr lang="en-GB" dirty="0"/>
              <a:t> breme </a:t>
            </a:r>
            <a:r>
              <a:rPr lang="en-GB" dirty="0" err="1"/>
              <a:t>tako</a:t>
            </a:r>
            <a:r>
              <a:rPr lang="en-GB" dirty="0"/>
              <a:t> za </a:t>
            </a:r>
            <a:r>
              <a:rPr lang="en-GB" dirty="0" err="1"/>
              <a:t>tiste</a:t>
            </a:r>
            <a:r>
              <a:rPr lang="en-GB" dirty="0"/>
              <a:t>, ki </a:t>
            </a:r>
            <a:r>
              <a:rPr lang="en-GB" dirty="0" err="1"/>
              <a:t>prijavljajo</a:t>
            </a:r>
            <a:r>
              <a:rPr lang="en-GB" dirty="0"/>
              <a:t> </a:t>
            </a:r>
            <a:r>
              <a:rPr lang="en-GB" dirty="0" err="1"/>
              <a:t>goljufije</a:t>
            </a:r>
            <a:r>
              <a:rPr lang="en-GB" dirty="0"/>
              <a:t>, </a:t>
            </a:r>
            <a:r>
              <a:rPr lang="en-GB" dirty="0" err="1"/>
              <a:t>kot</a:t>
            </a:r>
            <a:r>
              <a:rPr lang="en-GB" dirty="0"/>
              <a:t> za </a:t>
            </a:r>
            <a:r>
              <a:rPr lang="en-GB" dirty="0" err="1"/>
              <a:t>tiste</a:t>
            </a:r>
            <a:r>
              <a:rPr lang="en-GB" dirty="0"/>
              <a:t>, ki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dirty="0" err="1"/>
              <a:t>obravnavajo</a:t>
            </a:r>
            <a:endParaRPr lang="sl-SI" dirty="0"/>
          </a:p>
          <a:p>
            <a:r>
              <a:rPr lang="sl-S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vodenja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zadev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EJT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urada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OLAF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nista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medsebojno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povezana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ne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uporabljata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skupnih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identifikacijskih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zadev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mogoče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točno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določiti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koliko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sumov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goljufij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prijavi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EJT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uradu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OLAF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5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Postopki</a:t>
            </a:r>
            <a:r>
              <a:rPr lang="en-GB" dirty="0"/>
              <a:t> za  </a:t>
            </a:r>
            <a:r>
              <a:rPr lang="en-GB" dirty="0" err="1"/>
              <a:t>posredovanje</a:t>
            </a:r>
            <a:r>
              <a:rPr lang="sl-SI" dirty="0"/>
              <a:t> primerov</a:t>
            </a:r>
            <a:r>
              <a:rPr lang="en-GB" dirty="0"/>
              <a:t> od OLAF-a k E</a:t>
            </a:r>
            <a:r>
              <a:rPr lang="sl-SI" dirty="0"/>
              <a:t>JT</a:t>
            </a:r>
            <a:r>
              <a:rPr lang="en-GB" dirty="0"/>
              <a:t> so </a:t>
            </a:r>
            <a:r>
              <a:rPr lang="en-GB" dirty="0" err="1"/>
              <a:t>zapleteni</a:t>
            </a:r>
            <a:r>
              <a:rPr lang="sl-SI" dirty="0"/>
              <a:t>, ker se mora OLAF prepričati, da iste zadeve ne preiskuje že EJT: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Urad OLAF je 162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sumov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ocenil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take, ki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vključujejo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domnevno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kaznivo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dejanje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prenesel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EJT. V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povprečju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do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zaključitve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zadevah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potreboval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68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 je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polovica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trajala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dlje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najdaljšega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obdobja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dveh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mesecev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predpisanega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uredbi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 19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zadevah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oceno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obstaja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možnost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kaznivo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ravnanje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potrebnih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več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najdaljša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 je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trajala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skoraj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mesecev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(256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Sodišče meni, da zaradi različnih zahtev v zvezi s poročanjem o sumih goljufij prihaja do zapletenega sistema, s katerim se ne zagotavlja, da se vsi sumi goljufij pošljejo EJT. Urad OLAF je, z izjemo 62 zadev, za katere je izvedel preverjanje po sistemu javljanja </a:t>
            </a:r>
            <a:r>
              <a:rPr lang="sl-SI" dirty="0" err="1"/>
              <a:t>zadetkov,v</a:t>
            </a:r>
            <a:r>
              <a:rPr lang="sl-SI" dirty="0"/>
              <a:t> skladu s svojim pravnim okvirom opustil 2 252 sumov goljufij. Sodišče opozarja na to, da je za oceno, ali sum goljufije vključuje kaznivo ravnanje, končno pristojno le EJT</a:t>
            </a:r>
          </a:p>
          <a:p>
            <a:r>
              <a:rPr lang="sl-SI" dirty="0"/>
              <a:t>T</a:t>
            </a:r>
            <a:r>
              <a:rPr lang="en-GB" dirty="0" err="1"/>
              <a:t>udi</a:t>
            </a:r>
            <a:r>
              <a:rPr lang="en-GB" dirty="0"/>
              <a:t> E</a:t>
            </a:r>
            <a:r>
              <a:rPr lang="sl-SI" dirty="0"/>
              <a:t>JT ima</a:t>
            </a:r>
            <a:r>
              <a:rPr lang="en-GB" dirty="0"/>
              <a:t> </a:t>
            </a:r>
            <a:r>
              <a:rPr lang="en-GB" dirty="0" err="1"/>
              <a:t>omejitve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izmenjavi</a:t>
            </a:r>
            <a:r>
              <a:rPr lang="en-GB" dirty="0"/>
              <a:t> </a:t>
            </a:r>
            <a:r>
              <a:rPr lang="en-GB" dirty="0" err="1"/>
              <a:t>informacij</a:t>
            </a:r>
            <a:r>
              <a:rPr lang="en-GB" dirty="0"/>
              <a:t> z OLAF-</a:t>
            </a:r>
            <a:r>
              <a:rPr lang="en-GB" dirty="0" err="1"/>
              <a:t>om.</a:t>
            </a:r>
            <a:r>
              <a:rPr lang="en-GB" dirty="0"/>
              <a:t> </a:t>
            </a:r>
            <a:r>
              <a:rPr lang="sl-S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Komisija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urad OLAF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nimata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dostopa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vseh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sumov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zvezi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katerimi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EJT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začelo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preiskave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tisti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ki so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skladu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uredbo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EJT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preneseni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nacionalna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tožilstva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nacionalne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urad OLAF, ki je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pristojen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politiko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 za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goljufijam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 more v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celoti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oceniti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Komisija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morala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sprejeti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ustrezne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dodatne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dopolnilne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ukrepe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zaščito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proračuna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20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razvidno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 se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razmerja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poročanjem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prihodki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odhodki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razlikujejo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nekatere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članice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poročajo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večjem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številu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sumov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goljufij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se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pričakovalo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glede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prihodkov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odhodkov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katere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pristojne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Komisija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analizirala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preučila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morda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posledica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slabosti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odkrivanju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goljufij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rezultat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dobrega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preprečevanja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goljufij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8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Trenutni</a:t>
            </a:r>
            <a:r>
              <a:rPr lang="en-GB" dirty="0"/>
              <a:t> </a:t>
            </a: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arhitekture</a:t>
            </a:r>
            <a:r>
              <a:rPr lang="en-GB" dirty="0"/>
              <a:t> EU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področju</a:t>
            </a:r>
            <a:r>
              <a:rPr lang="en-GB" dirty="0"/>
              <a:t> </a:t>
            </a:r>
            <a:r>
              <a:rPr lang="en-GB" dirty="0" err="1"/>
              <a:t>boja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goljufijam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dirty="0" err="1"/>
              <a:t>izjemno</a:t>
            </a:r>
            <a:r>
              <a:rPr lang="en-GB" dirty="0"/>
              <a:t> </a:t>
            </a:r>
            <a:r>
              <a:rPr lang="en-GB" dirty="0" err="1"/>
              <a:t>priložnost</a:t>
            </a:r>
            <a:r>
              <a:rPr lang="en-GB" dirty="0"/>
              <a:t>, da se </a:t>
            </a:r>
            <a:r>
              <a:rPr lang="en-GB" dirty="0" err="1"/>
              <a:t>odpravijo</a:t>
            </a:r>
            <a:r>
              <a:rPr lang="en-GB" dirty="0"/>
              <a:t> </a:t>
            </a:r>
            <a:r>
              <a:rPr lang="en-GB" dirty="0" err="1"/>
              <a:t>pomanjkljivosti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področju</a:t>
            </a:r>
            <a:r>
              <a:rPr lang="en-GB" dirty="0"/>
              <a:t> </a:t>
            </a:r>
            <a:r>
              <a:rPr lang="en-GB" dirty="0" err="1"/>
              <a:t>izmenjave</a:t>
            </a:r>
            <a:r>
              <a:rPr lang="en-GB" dirty="0"/>
              <a:t> </a:t>
            </a:r>
            <a:r>
              <a:rPr lang="en-GB" dirty="0" err="1"/>
              <a:t>informacij</a:t>
            </a:r>
            <a:r>
              <a:rPr lang="en-GB" dirty="0"/>
              <a:t> in </a:t>
            </a:r>
            <a:r>
              <a:rPr lang="en-GB" dirty="0" err="1"/>
              <a:t>nadzora</a:t>
            </a:r>
            <a:r>
              <a:rPr lang="en-GB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 primer, novi </a:t>
            </a:r>
            <a:r>
              <a:rPr lang="en-GB" dirty="0" err="1"/>
              <a:t>sistem</a:t>
            </a:r>
            <a:r>
              <a:rPr lang="en-GB" dirty="0"/>
              <a:t> bi moral </a:t>
            </a:r>
            <a:r>
              <a:rPr lang="en-GB" dirty="0" err="1"/>
              <a:t>zagotoviti</a:t>
            </a:r>
            <a:r>
              <a:rPr lang="en-GB" dirty="0"/>
              <a:t>, da so </a:t>
            </a: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prejete</a:t>
            </a:r>
            <a:r>
              <a:rPr lang="en-GB" dirty="0"/>
              <a:t> </a:t>
            </a:r>
            <a:r>
              <a:rPr lang="en-GB" dirty="0" err="1"/>
              <a:t>prijave</a:t>
            </a:r>
            <a:r>
              <a:rPr lang="en-GB" dirty="0"/>
              <a:t> </a:t>
            </a:r>
            <a:r>
              <a:rPr lang="en-GB" dirty="0" err="1"/>
              <a:t>usmerjene</a:t>
            </a:r>
            <a:r>
              <a:rPr lang="en-GB" dirty="0"/>
              <a:t> v </a:t>
            </a:r>
            <a:r>
              <a:rPr lang="en-GB" dirty="0" err="1"/>
              <a:t>centralno</a:t>
            </a:r>
            <a:r>
              <a:rPr lang="en-GB" dirty="0"/>
              <a:t> </a:t>
            </a:r>
            <a:r>
              <a:rPr lang="en-GB" dirty="0" err="1"/>
              <a:t>zbirko</a:t>
            </a:r>
            <a:r>
              <a:rPr lang="en-GB" dirty="0"/>
              <a:t> </a:t>
            </a:r>
            <a:r>
              <a:rPr lang="en-GB" dirty="0" err="1"/>
              <a:t>podatkov</a:t>
            </a:r>
            <a:r>
              <a:rPr lang="sl-SI" dirty="0"/>
              <a:t>.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jasno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določeno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katerih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primerih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poročati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goljufije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omogočena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tudi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učinkovita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izmenjava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sumih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goljufije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preiskavah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9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50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4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8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4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71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3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2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9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055813"/>
            <a:ext cx="19319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A848-1C06-4B43-8275-77D8FEE15E59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85F245DA-2D72-4102-ADC0-00E0B09FA3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73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C481-B88C-426E-AA8C-A8FA14237B01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E016FB1E-7B42-4FF4-8451-796BCB6FB7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49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C44F-E7D9-418E-A89B-FD8242416C7E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68D81D64-64DC-4A8B-86D3-B2597B76EA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39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7DE1-55C7-4AE2-8271-1B5C5C1D4606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AF61D7FF-AD8E-47C1-A249-5D1A76E9647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08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788C-B3AF-45B0-B25B-1E5B1D755237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6DB3434-78BF-468A-902F-536E30EA56B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9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DF58-8E3E-4A90-B597-C3BA1D8AADEC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0356A815-ADAD-465E-827C-C4929D52A6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47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01F2-C5B1-40A5-A097-BBD0A5A7B6DE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0685F66B-75DF-4A09-81B5-FF5F7C5585F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24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4D5A-33F5-4CE5-BE1E-8B1B94652456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65AF9D20-5055-4A88-9708-25CA1EEE55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8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83AE7-AB34-411A-84A2-F5F09D28D740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A5D40EAA-4E77-486B-9125-BC814625D2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52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7BB-806E-472E-AE0B-912BFA3CABE8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1742EFB2-5F9C-49FD-8AF4-AB396D6F1D6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66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6EAF-A642-4B55-AF70-B0A7AE95D543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6C200A33-22DE-4384-A1D8-D48D721E90A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3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1346-9242-40D9-8E32-44F99E362579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E3FBC1CC-11C2-4562-83F8-23DBB593700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30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AB1C-61C9-4F84-AEF8-A9ECABB85114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71D66BD1-4A27-4D8A-AA93-62784B415E0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149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94A7-4651-40B0-910D-642B330980F9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1D0D5C02-C449-40A0-94BD-5693B6078E2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13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4D36-9029-447B-A9C0-BF4BB93C55F1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1CDD6FA7-B6F7-4593-875A-7B985A90BA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856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EAE8-EF31-4CFA-9751-2096E2AB69F2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FEFFA1EB-5BB3-42DF-812A-8CF6CE37652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941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0BB9-CCEC-4356-93B9-709FE2C2D2B4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8FDED57C-02FA-44E1-99DC-1C5493F183B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000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2" y="0"/>
            <a:ext cx="4451027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14975"/>
            <a:ext cx="647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D010-8601-42DE-9AA4-978703E23B27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4271ED99-CC3D-4797-BE8B-DA22BC9B14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12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386D-82D8-43C5-B04B-226954B02C6E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DE3756C-CA7E-4A2A-BC27-C7EF7FEAD1E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28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1383-1799-4FA9-B73E-2CEAA217AD8D}" type="datetimeFigureOut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8711-528D-4B21-8D55-F73420EB0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0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858C-2BA5-4569-B904-C1557B188AA5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723E2691-B0E8-4B86-B762-E07BB190863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47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2634-B287-4400-8615-B085B2A9135B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</a:t>
            </a:r>
            <a:fld id="{3B5BD059-2A53-48D9-A64B-A73588B9DFD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98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17A5-3FC9-46E8-A89B-E924AEBF5B22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5B720E67-597D-4C21-A328-3CAF0EE7E0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11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9698-9CAB-4F26-AEF1-8337F34DDA56}" type="datetime1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24B4B8B4-6ED7-4303-B612-2D362F77D75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86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A693-C777-4636-A7C2-B08B5ECAFF5B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B1722252-34A0-4E5A-A8E0-0DD0075AFA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2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C341-C25E-4E1A-A954-296F535584FB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AC9B628F-8E1F-4780-8E76-83577860C74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26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7999"/>
            <a:ext cx="3960000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EC81-831D-42AF-BD2F-52AA42CEC35C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73C3AFA-6491-4EF4-86E2-D43B7E729C2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8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95D56-06E9-4D1C-A900-E588688D0B00}" type="datetime1">
              <a:rPr lang="en-GB"/>
              <a:pPr>
                <a:defRPr/>
              </a:pPr>
              <a:t>05/02/2026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E247C48B-8740-4168-874E-C941589C4DB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444500" y="6272213"/>
            <a:ext cx="12255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44" r:id="rId7"/>
    <p:sldLayoutId id="2147483745" r:id="rId8"/>
    <p:sldLayoutId id="2147483746" r:id="rId9"/>
    <p:sldLayoutId id="2147483763" r:id="rId10"/>
    <p:sldLayoutId id="2147483747" r:id="rId11"/>
    <p:sldLayoutId id="2147483764" r:id="rId12"/>
    <p:sldLayoutId id="2147483748" r:id="rId13"/>
    <p:sldLayoutId id="2147483749" r:id="rId14"/>
    <p:sldLayoutId id="2147483750" r:id="rId15"/>
    <p:sldLayoutId id="2147483765" r:id="rId16"/>
    <p:sldLayoutId id="2147483766" r:id="rId17"/>
    <p:sldLayoutId id="2147483767" r:id="rId18"/>
    <p:sldLayoutId id="2147483751" r:id="rId19"/>
    <p:sldLayoutId id="2147483752" r:id="rId20"/>
    <p:sldLayoutId id="2147483753" r:id="rId21"/>
    <p:sldLayoutId id="2147483754" r:id="rId22"/>
    <p:sldLayoutId id="2147483768" r:id="rId23"/>
    <p:sldLayoutId id="2147483755" r:id="rId24"/>
    <p:sldLayoutId id="2147483769" r:id="rId25"/>
    <p:sldLayoutId id="2147483756" r:id="rId26"/>
    <p:sldLayoutId id="2147483770" r:id="rId2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07504" y="1274218"/>
            <a:ext cx="6302483" cy="2492990"/>
          </a:xfrm>
        </p:spPr>
        <p:txBody>
          <a:bodyPr wrap="square">
            <a:spAutoFit/>
          </a:bodyPr>
          <a:lstStyle/>
          <a:p>
            <a:r>
              <a:rPr lang="sl-SI" altLang="en-US" sz="3600" dirty="0">
                <a:ln>
                  <a:solidFill>
                    <a:schemeClr val="accent1"/>
                  </a:solidFill>
                </a:ln>
                <a:cs typeface="Calibri" panose="020F0502020204030204" pitchFamily="34" charset="0"/>
              </a:rPr>
              <a:t>Ugotovitve</a:t>
            </a:r>
            <a:r>
              <a:rPr lang="en-GB" altLang="en-US" sz="3600" dirty="0">
                <a:ln>
                  <a:solidFill>
                    <a:schemeClr val="accent1"/>
                  </a:solidFill>
                </a:ln>
                <a:cs typeface="Calibri" panose="020F0502020204030204" pitchFamily="34" charset="0"/>
              </a:rPr>
              <a:t> </a:t>
            </a:r>
            <a:r>
              <a:rPr lang="en-GB" altLang="en-US" sz="3600" dirty="0" err="1">
                <a:ln>
                  <a:solidFill>
                    <a:schemeClr val="accent1"/>
                  </a:solidFill>
                </a:ln>
                <a:cs typeface="Calibri" panose="020F0502020204030204" pitchFamily="34" charset="0"/>
              </a:rPr>
              <a:t>Evropskega</a:t>
            </a:r>
            <a:r>
              <a:rPr lang="en-GB" altLang="en-US" sz="3600" dirty="0">
                <a:ln>
                  <a:solidFill>
                    <a:schemeClr val="accent1"/>
                  </a:solidFill>
                </a:ln>
                <a:cs typeface="Calibri" panose="020F0502020204030204" pitchFamily="34" charset="0"/>
              </a:rPr>
              <a:t> </a:t>
            </a:r>
            <a:r>
              <a:rPr lang="sl-SI" altLang="en-US" sz="3600" dirty="0">
                <a:ln>
                  <a:solidFill>
                    <a:schemeClr val="accent1"/>
                  </a:solidFill>
                </a:ln>
                <a:cs typeface="Calibri" panose="020F0502020204030204" pitchFamily="34" charset="0"/>
              </a:rPr>
              <a:t>računskega sodišča glede goljufij na škodo EU sredstev in izzivi pri izmenjavi informacij o goljufijah</a:t>
            </a:r>
            <a:endParaRPr lang="en-GB" altLang="en-US" sz="3600" b="0" dirty="0">
              <a:ln>
                <a:solidFill>
                  <a:schemeClr val="accent1"/>
                </a:solidFill>
              </a:ln>
              <a:cs typeface="Calibri" panose="020F0502020204030204" pitchFamily="34" charset="0"/>
            </a:endParaRPr>
          </a:p>
        </p:txBody>
      </p:sp>
      <p:sp>
        <p:nvSpPr>
          <p:cNvPr id="16387" name="Subtitle 5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3600400" cy="803297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sl-SI" altLang="en-US" sz="1800" b="1" dirty="0">
                <a:ln>
                  <a:solidFill>
                    <a:schemeClr val="accent1"/>
                  </a:solidFill>
                </a:ln>
                <a:latin typeface="+mj-lt"/>
                <a:ea typeface="+mj-ea"/>
                <a:cs typeface="Calibri" panose="020F0502020204030204" pitchFamily="34" charset="0"/>
              </a:rPr>
              <a:t>Martin Puc</a:t>
            </a:r>
            <a:endParaRPr lang="fr-BE" altLang="en-US" sz="1800" dirty="0"/>
          </a:p>
          <a:p>
            <a:pPr eaLnBrk="1" hangingPunct="1">
              <a:spcBef>
                <a:spcPct val="0"/>
              </a:spcBef>
            </a:pPr>
            <a:r>
              <a:rPr lang="sl-SI" altLang="en-US" sz="2000" b="1" dirty="0">
                <a:ln>
                  <a:solidFill>
                    <a:schemeClr val="accent1"/>
                  </a:solidFill>
                </a:ln>
                <a:latin typeface="+mj-lt"/>
                <a:ea typeface="+mj-ea"/>
                <a:cs typeface="Calibri" panose="020F0502020204030204" pitchFamily="34" charset="0"/>
              </a:rPr>
              <a:t>Revizor, vodja kabineta člana </a:t>
            </a:r>
            <a:r>
              <a:rPr lang="sl-SI" altLang="en-US" sz="2000" b="1" dirty="0" err="1">
                <a:ln>
                  <a:solidFill>
                    <a:schemeClr val="accent1"/>
                  </a:solidFill>
                </a:ln>
                <a:latin typeface="+mj-lt"/>
                <a:ea typeface="+mj-ea"/>
                <a:cs typeface="Calibri" panose="020F0502020204030204" pitchFamily="34" charset="0"/>
              </a:rPr>
              <a:t>g.Petroviča</a:t>
            </a:r>
            <a:endParaRPr lang="en-GB" altLang="en-US" sz="2000" b="1" dirty="0">
              <a:ln>
                <a:solidFill>
                  <a:schemeClr val="accent1"/>
                </a:solidFill>
              </a:ln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638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80312" y="6464192"/>
            <a:ext cx="5219700" cy="360363"/>
          </a:xfrm>
        </p:spPr>
        <p:txBody>
          <a:bodyPr/>
          <a:lstStyle/>
          <a:p>
            <a:pPr eaLnBrk="1" hangingPunct="1"/>
            <a:r>
              <a:rPr lang="sl-SI" altLang="en-US" dirty="0">
                <a:solidFill>
                  <a:schemeClr val="accent1"/>
                </a:solidFill>
              </a:rPr>
              <a:t>6.2.</a:t>
            </a:r>
            <a:r>
              <a:rPr lang="en-GB" altLang="en-US" dirty="0">
                <a:solidFill>
                  <a:schemeClr val="accent1"/>
                </a:solidFill>
              </a:rPr>
              <a:t>2025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553" y="189012"/>
            <a:ext cx="8738717" cy="431800"/>
          </a:xfrm>
        </p:spPr>
        <p:txBody>
          <a:bodyPr/>
          <a:lstStyle/>
          <a:p>
            <a:pPr algn="ctr"/>
            <a:r>
              <a:rPr lang="sl-SI" sz="2800" dirty="0">
                <a:solidFill>
                  <a:schemeClr val="accent3">
                    <a:lumMod val="50000"/>
                  </a:schemeClr>
                </a:solidFill>
                <a:latin typeface="Myriad Pro"/>
                <a:ea typeface="+mn-ea"/>
                <a:cs typeface="Arial" pitchFamily="34" charset="0"/>
              </a:rPr>
              <a:t>Vloga sodišča v sistemu boja proti korupciji 1/3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Myriad Pro"/>
              <a:ea typeface="+mn-ea"/>
              <a:cs typeface="Arial" pitchFamily="34" charset="0"/>
            </a:endParaRPr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85311"/>
              </p:ext>
            </p:extLst>
          </p:nvPr>
        </p:nvGraphicFramePr>
        <p:xfrm>
          <a:off x="737431" y="1381632"/>
          <a:ext cx="7669138" cy="442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Oval 16"/>
          <p:cNvSpPr/>
          <p:nvPr/>
        </p:nvSpPr>
        <p:spPr>
          <a:xfrm>
            <a:off x="5220072" y="1988840"/>
            <a:ext cx="864096" cy="4865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ECA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6876256" y="3352105"/>
            <a:ext cx="864096" cy="4865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ECA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6143560" y="5476368"/>
            <a:ext cx="864096" cy="4865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ECA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38432" y="978186"/>
            <a:ext cx="3172302" cy="8382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2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29755" y="1772816"/>
            <a:ext cx="792088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l-SI" alt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Nismo odgovorni in usposobljeni za ugotavljanje goljufije</a:t>
            </a:r>
            <a:r>
              <a:rPr lang="en-US" alt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indent="-457200" algn="just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l-SI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 izvajamo postopke preiskave</a:t>
            </a:r>
            <a:r>
              <a:rPr lang="en-US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sl-SI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npr. izpraševanje osumljencev, zadržanje originalnih dokumentov, ogrožanje lastne varnosti</a:t>
            </a:r>
            <a:r>
              <a:rPr lang="en-US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lvl="1" indent="-457200" algn="just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l-SI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 zahtevamo dodatne dokumentacije, ki ni nujno potrebna za namene revizije  </a:t>
            </a:r>
          </a:p>
          <a:p>
            <a:pPr lvl="1" indent="-457200" algn="just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l-SI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 obveščamo vodstva </a:t>
            </a:r>
            <a:r>
              <a:rPr lang="sl-SI" alt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revidiranca</a:t>
            </a:r>
            <a:r>
              <a:rPr lang="sl-SI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sumu goljufije</a:t>
            </a:r>
            <a:r>
              <a:rPr lang="en-US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ctr">
              <a:spcBef>
                <a:spcPts val="600"/>
              </a:spcBef>
              <a:defRPr/>
            </a:pPr>
            <a:r>
              <a:rPr lang="sl-SI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AMPAK</a:t>
            </a:r>
            <a:endParaRPr lang="en-US" alt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sl-SI" alt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Moramo</a:t>
            </a:r>
            <a:r>
              <a:rPr lang="en-US" alt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l-SI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Shraniti dokumentacijo, ki je na voljo in zabeležiti okoliščine, v katerih smo zasledili sum goljufije</a:t>
            </a:r>
            <a:r>
              <a:rPr lang="en-GB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l-SI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Kontaktirati izkušenega kolega in ustrezno notranjo službo za dodatno mnenje</a:t>
            </a:r>
            <a:r>
              <a:rPr lang="en-GB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3" y="1700808"/>
            <a:ext cx="500411" cy="500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4541" y="1177722"/>
            <a:ext cx="7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en-US" b="1" u="sng" dirty="0"/>
              <a:t>Kaj storimo revizorji, ko odkrijemo sum goljufije</a:t>
            </a:r>
            <a:r>
              <a:rPr lang="en-GB" altLang="en-US" b="1" u="sng" dirty="0"/>
              <a:t>?</a:t>
            </a:r>
            <a:endParaRPr lang="en-GB" b="1" u="sng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3" y="4077072"/>
            <a:ext cx="500411" cy="50041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727" y="487497"/>
            <a:ext cx="8424935" cy="547297"/>
          </a:xfrm>
        </p:spPr>
        <p:txBody>
          <a:bodyPr/>
          <a:lstStyle/>
          <a:p>
            <a:r>
              <a:rPr lang="sl-SI" sz="28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Vloga sodišča v sistemu boja proti korupciji 2/3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Myriad Pro"/>
              <a:ea typeface="+mn-ea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15816" y="1019778"/>
            <a:ext cx="3172302" cy="8382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843808" y="1124744"/>
            <a:ext cx="3172302" cy="8382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7728089"/>
              </p:ext>
            </p:extLst>
          </p:nvPr>
        </p:nvGraphicFramePr>
        <p:xfrm>
          <a:off x="971600" y="1772816"/>
          <a:ext cx="7128792" cy="418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485054"/>
            <a:ext cx="8856983" cy="547297"/>
          </a:xfrm>
        </p:spPr>
        <p:txBody>
          <a:bodyPr/>
          <a:lstStyle/>
          <a:p>
            <a:r>
              <a:rPr lang="sl-SI" sz="28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Vloga sodišča v sistemu boja proti korupciji 3/3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Myriad Pro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0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4176"/>
            <a:ext cx="9107464" cy="287063"/>
          </a:xfrm>
        </p:spPr>
        <p:txBody>
          <a:bodyPr/>
          <a:lstStyle/>
          <a:p>
            <a:r>
              <a:rPr lang="sl-SI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Posredovanje primerov</a:t>
            </a:r>
            <a:r>
              <a:rPr lang="fr-CH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E</a:t>
            </a:r>
            <a:r>
              <a:rPr lang="sl-SI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JT</a:t>
            </a:r>
            <a:r>
              <a:rPr lang="fr-CH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/OLAF </a:t>
            </a:r>
            <a:r>
              <a:rPr lang="sl-SI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</a:t>
            </a:r>
            <a:r>
              <a:rPr lang="fr-CH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l-SI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obema</a:t>
            </a:r>
            <a:r>
              <a:rPr lang="fr-CH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      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7129111"/>
              </p:ext>
            </p:extLst>
          </p:nvPr>
        </p:nvGraphicFramePr>
        <p:xfrm>
          <a:off x="179512" y="1180818"/>
          <a:ext cx="8664085" cy="3532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8633" y="5092461"/>
            <a:ext cx="568673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Računsko sodišče večino primerov pošlje na OLAF in EJT</a:t>
            </a:r>
            <a:endParaRPr lang="en-GB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2761" y="793306"/>
            <a:ext cx="3172302" cy="8382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8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61074" y="623529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algn="ctr"/>
            <a:endParaRPr lang="fr-BE" sz="2800" dirty="0">
              <a:solidFill>
                <a:srgbClr val="B5B9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1520" y="1430427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algn="ctr"/>
            <a:endParaRPr lang="fr-BE" sz="1800" u="sng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452438"/>
            <a:ext cx="8064500" cy="431800"/>
          </a:xfrm>
        </p:spPr>
        <p:txBody>
          <a:bodyPr anchor="t"/>
          <a:lstStyle/>
          <a:p>
            <a:pPr algn="ctr"/>
            <a:r>
              <a:rPr lang="sl-SI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Odkriti primeri suma goljufije 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95881" y="1401495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A6AD3758-0974-41F0-A2C5-EE5CF5D8C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9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43A94-B39D-48BD-9D8F-BD846A8D4C42}"/>
              </a:ext>
            </a:extLst>
          </p:cNvPr>
          <p:cNvSpPr txBox="1"/>
          <p:nvPr/>
        </p:nvSpPr>
        <p:spPr>
          <a:xfrm>
            <a:off x="2195736" y="2116007"/>
            <a:ext cx="47960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b="1" dirty="0">
                <a:latin typeface="Calibri" panose="020F0502020204030204" pitchFamily="34" charset="0"/>
                <a:ea typeface="Calibri" panose="020F0502020204030204" pitchFamily="34" charset="0"/>
              </a:rPr>
              <a:t>Primeri najdeni v okviru revizij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(2010-2024) </a:t>
            </a:r>
            <a:endParaRPr lang="en-GB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687346"/>
              </p:ext>
            </p:extLst>
          </p:nvPr>
        </p:nvGraphicFramePr>
        <p:xfrm>
          <a:off x="1871980" y="2408415"/>
          <a:ext cx="5400040" cy="24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239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0" y="452438"/>
            <a:ext cx="8064500" cy="431800"/>
          </a:xfrm>
        </p:spPr>
        <p:txBody>
          <a:bodyPr anchor="t"/>
          <a:lstStyle/>
          <a:p>
            <a:pPr algn="ctr"/>
            <a:r>
              <a:rPr lang="sl-SI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Sodelovanje z</a:t>
            </a:r>
            <a:r>
              <a:rPr lang="en-GB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OLAF </a:t>
            </a:r>
            <a:r>
              <a:rPr lang="sl-SI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GB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</a:t>
            </a:r>
            <a:r>
              <a:rPr lang="sl-SI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JT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95881" y="1401495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84A63-DB9F-A247-C698-5AF63BA6C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186077"/>
              </p:ext>
            </p:extLst>
          </p:nvPr>
        </p:nvGraphicFramePr>
        <p:xfrm>
          <a:off x="1331640" y="1700807"/>
          <a:ext cx="6192689" cy="4104456"/>
        </p:xfrm>
        <a:graphic>
          <a:graphicData uri="http://schemas.openxmlformats.org/drawingml/2006/table">
            <a:tbl>
              <a:tblPr firstRow="1" firstCol="1"/>
              <a:tblGrid>
                <a:gridCol w="764857">
                  <a:extLst>
                    <a:ext uri="{9D8B030D-6E8A-4147-A177-3AD203B41FA5}">
                      <a16:colId xmlns:a16="http://schemas.microsoft.com/office/drawing/2014/main" val="2246499963"/>
                    </a:ext>
                  </a:extLst>
                </a:gridCol>
                <a:gridCol w="1363410">
                  <a:extLst>
                    <a:ext uri="{9D8B030D-6E8A-4147-A177-3AD203B41FA5}">
                      <a16:colId xmlns:a16="http://schemas.microsoft.com/office/drawing/2014/main" val="2624202733"/>
                    </a:ext>
                  </a:extLst>
                </a:gridCol>
                <a:gridCol w="1523979">
                  <a:extLst>
                    <a:ext uri="{9D8B030D-6E8A-4147-A177-3AD203B41FA5}">
                      <a16:colId xmlns:a16="http://schemas.microsoft.com/office/drawing/2014/main" val="70193740"/>
                    </a:ext>
                  </a:extLst>
                </a:gridCol>
                <a:gridCol w="2540443">
                  <a:extLst>
                    <a:ext uri="{9D8B030D-6E8A-4147-A177-3AD203B41FA5}">
                      <a16:colId xmlns:a16="http://schemas.microsoft.com/office/drawing/2014/main" val="2976613847"/>
                    </a:ext>
                  </a:extLst>
                </a:gridCol>
              </a:tblGrid>
              <a:tr h="391115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sl-SI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sl-SI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Primeri posredovani na OLAF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sl-SI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Primeri posredovani na EPPO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sl-SI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Primeri, ki so privedli do preiskave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9261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772604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374405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022092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76491"/>
                  </a:ext>
                </a:extLst>
              </a:tr>
              <a:tr h="236609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206672"/>
                  </a:ext>
                </a:extLst>
              </a:tr>
              <a:tr h="632574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" marR="24130"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(OLAF)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(EPPO)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852447"/>
                  </a:ext>
                </a:extLst>
              </a:tr>
              <a:tr h="632574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" marR="24130"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(OLAF)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(EPPO)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773556"/>
                  </a:ext>
                </a:extLst>
              </a:tr>
              <a:tr h="632574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" marR="24130"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(OLAF)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24130"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(EPPO)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758112"/>
                  </a:ext>
                </a:extLst>
              </a:tr>
              <a:tr h="632574">
                <a:tc>
                  <a:txBody>
                    <a:bodyPr/>
                    <a:lstStyle/>
                    <a:p>
                      <a:pPr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75" marR="24130"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(OLAF)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marR="24130" algn="ctr">
                        <a:lnSpc>
                          <a:spcPct val="11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(EPPO)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359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79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26975" y="3026195"/>
            <a:ext cx="2029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4400" b="1" dirty="0">
                <a:latin typeface="+mj-lt"/>
              </a:rPr>
              <a:t>Primeri</a:t>
            </a:r>
            <a:endParaRPr lang="en-GB" sz="4400" b="1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 rot="4531985">
            <a:off x="3726682" y="1349408"/>
            <a:ext cx="1152128" cy="1080120"/>
            <a:chOff x="1879830" y="2636912"/>
            <a:chExt cx="639455" cy="674061"/>
          </a:xfrm>
        </p:grpSpPr>
        <p:sp>
          <p:nvSpPr>
            <p:cNvPr id="24" name="Oval 23"/>
            <p:cNvSpPr/>
            <p:nvPr/>
          </p:nvSpPr>
          <p:spPr>
            <a:xfrm>
              <a:off x="1879830" y="2636912"/>
              <a:ext cx="639455" cy="674061"/>
            </a:xfrm>
            <a:prstGeom prst="ellipse">
              <a:avLst/>
            </a:prstGeom>
            <a:noFill/>
            <a:ln>
              <a:solidFill>
                <a:srgbClr val="B5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388" y="2780928"/>
              <a:ext cx="414372" cy="41437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3288865" y="4221088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5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7E8B3-7279-6891-327F-437D1880F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892744"/>
            <a:ext cx="3960000" cy="4896000"/>
          </a:xfrm>
        </p:spPr>
        <p:txBody>
          <a:bodyPr/>
          <a:lstStyle/>
          <a:p>
            <a:pPr marL="0" indent="0">
              <a:buNone/>
            </a:pPr>
            <a:r>
              <a:rPr lang="fr-CH" b="1" u="sng" dirty="0"/>
              <a:t>Primer </a:t>
            </a:r>
            <a:r>
              <a:rPr lang="fr-CH" b="1" u="sng" dirty="0" err="1"/>
              <a:t>povezan</a:t>
            </a:r>
            <a:r>
              <a:rPr lang="fr-CH" b="1" u="sng" dirty="0"/>
              <a:t> z </a:t>
            </a:r>
            <a:r>
              <a:rPr lang="fr-CH" b="1" u="sng" dirty="0" err="1"/>
              <a:t>javnim</a:t>
            </a:r>
            <a:r>
              <a:rPr lang="fr-CH" b="1" u="sng" dirty="0"/>
              <a:t> </a:t>
            </a:r>
            <a:r>
              <a:rPr lang="fr-CH" b="1" u="sng" dirty="0" err="1"/>
              <a:t>naro</a:t>
            </a:r>
            <a:r>
              <a:rPr lang="sl-SI" b="1" u="sng" dirty="0" err="1"/>
              <a:t>čanjem</a:t>
            </a:r>
            <a:r>
              <a:rPr lang="sl-SI" b="1" u="sng" dirty="0"/>
              <a:t>:</a:t>
            </a:r>
          </a:p>
          <a:p>
            <a:r>
              <a:rPr lang="sl-SI" dirty="0"/>
              <a:t> Pri postopku javnega naročanja je manjkala dokumentacija, ocenjevanje ni bilo v skladu s postavljenimi kriteriji, ena od ponudb je bila izločena brez resne utemeljitve itd. </a:t>
            </a:r>
          </a:p>
          <a:p>
            <a:r>
              <a:rPr lang="sl-SI" dirty="0"/>
              <a:t>Vse je kazalo na to, da je bila pogodba sklenjena z podjetjem, ki po pravilih ne izpolnjuje razpisnih pogojev. </a:t>
            </a:r>
          </a:p>
          <a:p>
            <a:r>
              <a:rPr lang="sl-SI" dirty="0"/>
              <a:t>EJT je po naši prijavi začel preiskavo.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36EF7-B95C-AD8A-5AE3-C7E68D549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672" y="885600"/>
            <a:ext cx="4188792" cy="4896000"/>
          </a:xfrm>
        </p:spPr>
        <p:txBody>
          <a:bodyPr/>
          <a:lstStyle/>
          <a:p>
            <a:pPr marL="0" indent="0">
              <a:buNone/>
            </a:pPr>
            <a:r>
              <a:rPr lang="sl-SI" b="1" u="sng" dirty="0"/>
              <a:t>Primer povezan z </a:t>
            </a:r>
            <a:r>
              <a:rPr lang="sl-SI" b="1" u="sng" dirty="0" err="1"/>
              <a:t>povračitvijo</a:t>
            </a:r>
            <a:r>
              <a:rPr lang="sl-SI" b="1" u="sng" dirty="0"/>
              <a:t> stroškov:</a:t>
            </a:r>
          </a:p>
          <a:p>
            <a:r>
              <a:rPr lang="sl-SI" dirty="0"/>
              <a:t>Podjetje je uveljavljalo kot strošek najeto opremo namesto nakupa</a:t>
            </a:r>
          </a:p>
          <a:p>
            <a:r>
              <a:rPr lang="sl-SI" dirty="0"/>
              <a:t>Po pravilih je najem upravičen samo, če strokovno poročilo potrdi da je to ekonomsko smiselno</a:t>
            </a:r>
          </a:p>
          <a:p>
            <a:r>
              <a:rPr lang="sl-SI" dirty="0"/>
              <a:t>Revizorji smo odkrili, da je postopek kazal na to, da so bile cene za nakup opreme napihnjene in da je prihajalo do dogovora med ponudnikom opreme in upravičencem, z namenom pridobitve osebnih koristi iz EU sredstev</a:t>
            </a:r>
          </a:p>
          <a:p>
            <a:r>
              <a:rPr lang="sl-SI" dirty="0"/>
              <a:t>EJT je po naši prijavi začel preiskavo.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02524-EB24-63B1-6A31-BC7E18ED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C73C3AFA-6491-4EF4-86E2-D43B7E729C2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25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1041-1365-23C9-C1C7-DEB98673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Izzivi pri izmenjavi informacij o goljufijah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F54CE-0DC7-16F2-5604-EFDA68A7F2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68D81D64-64DC-4A8B-86D3-B2597B76EA1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53C2F6E-4F08-9029-2661-FAEAD3ECFA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8784" y="980728"/>
            <a:ext cx="3661216" cy="520496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4F934C-35C6-2753-4B17-4DC36C52F9C5}"/>
              </a:ext>
            </a:extLst>
          </p:cNvPr>
          <p:cNvSpPr txBox="1"/>
          <p:nvPr/>
        </p:nvSpPr>
        <p:spPr>
          <a:xfrm>
            <a:off x="576000" y="1628800"/>
            <a:ext cx="42484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p</a:t>
            </a:r>
            <a:r>
              <a:rPr lang="sl-SI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osebnem poročilu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smo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proučili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EU za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boj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goljufijam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sl-SI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None/>
            </a:pPr>
            <a:endParaRPr lang="en-GB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Zlasti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smo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ocenili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mandate,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delovne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dogovore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en-GB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usklajevanje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 </a:t>
            </a:r>
            <a:r>
              <a:rPr lang="en-GB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sl-SI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JT</a:t>
            </a:r>
            <a:r>
              <a:rPr lang="en-GB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en-GB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OLAF</a:t>
            </a:r>
            <a:r>
              <a:rPr lang="sl-SI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podporno vlogo </a:t>
            </a:r>
            <a:r>
              <a:rPr lang="sl-SI" sz="20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Eurojusta</a:t>
            </a:r>
            <a:r>
              <a:rPr lang="sl-SI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sl-SI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Europola </a:t>
            </a:r>
            <a:r>
              <a:rPr lang="sl-SI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ter nadzorno vlogo </a:t>
            </a:r>
            <a:r>
              <a:rPr lang="sl-SI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Komisije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5697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1958-8DC5-0CF6-C731-BF635EA8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Ključna sporočila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1EB72-D3CD-051B-093C-0215E5E0F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7596400" cy="4941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400" dirty="0"/>
              <a:t>P</a:t>
            </a:r>
            <a:r>
              <a:rPr lang="en-GB" sz="2400" dirty="0" err="1"/>
              <a:t>ooblastila</a:t>
            </a:r>
            <a:r>
              <a:rPr lang="en-GB" sz="2400" dirty="0"/>
              <a:t> </a:t>
            </a:r>
            <a:r>
              <a:rPr lang="en-GB" sz="2400" dirty="0" err="1"/>
              <a:t>urada</a:t>
            </a:r>
            <a:r>
              <a:rPr lang="en-GB" sz="2400" dirty="0"/>
              <a:t> OLAF, EJT, </a:t>
            </a:r>
            <a:r>
              <a:rPr lang="en-GB" sz="2400" dirty="0" err="1"/>
              <a:t>Eurojusta</a:t>
            </a:r>
            <a:r>
              <a:rPr lang="en-GB" sz="2400" dirty="0"/>
              <a:t> in </a:t>
            </a:r>
            <a:r>
              <a:rPr lang="en-GB" sz="2400" dirty="0" err="1"/>
              <a:t>Europola</a:t>
            </a:r>
            <a:r>
              <a:rPr lang="en-GB" sz="2400" dirty="0"/>
              <a:t> </a:t>
            </a:r>
            <a:r>
              <a:rPr lang="sl-SI" sz="2400" dirty="0"/>
              <a:t>so </a:t>
            </a:r>
            <a:r>
              <a:rPr lang="en-GB" sz="2400" dirty="0" err="1"/>
              <a:t>jasno</a:t>
            </a:r>
            <a:r>
              <a:rPr lang="en-GB" sz="2400" dirty="0"/>
              <a:t> </a:t>
            </a:r>
            <a:r>
              <a:rPr lang="en-GB" sz="2400" dirty="0" err="1"/>
              <a:t>opredeljena</a:t>
            </a:r>
            <a:endParaRPr lang="sl-SI" sz="2400" dirty="0"/>
          </a:p>
          <a:p>
            <a:pPr>
              <a:lnSpc>
                <a:spcPct val="100000"/>
              </a:lnSpc>
            </a:pPr>
            <a:r>
              <a:rPr lang="sl-SI" sz="2400" dirty="0"/>
              <a:t>S</a:t>
            </a:r>
            <a:r>
              <a:rPr lang="en-GB" sz="2400" dirty="0" err="1"/>
              <a:t>labosti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</a:t>
            </a:r>
            <a:r>
              <a:rPr lang="en-GB" sz="2400" dirty="0" err="1"/>
              <a:t>izmenjavi</a:t>
            </a:r>
            <a:r>
              <a:rPr lang="en-GB" sz="2400" dirty="0"/>
              <a:t> </a:t>
            </a:r>
            <a:r>
              <a:rPr lang="en-GB" sz="2400" dirty="0" err="1"/>
              <a:t>informacij</a:t>
            </a:r>
            <a:r>
              <a:rPr lang="en-GB" sz="2400" dirty="0"/>
              <a:t> med </a:t>
            </a:r>
            <a:r>
              <a:rPr lang="en-GB" sz="2400" dirty="0" err="1"/>
              <a:t>njenima</a:t>
            </a:r>
            <a:r>
              <a:rPr lang="en-GB" sz="2400" dirty="0"/>
              <a:t> </a:t>
            </a:r>
            <a:r>
              <a:rPr lang="en-GB" sz="2400" dirty="0" err="1"/>
              <a:t>ključnima</a:t>
            </a:r>
            <a:r>
              <a:rPr lang="en-GB" sz="2400" dirty="0"/>
              <a:t> </a:t>
            </a:r>
            <a:r>
              <a:rPr lang="en-GB" sz="2400" dirty="0" err="1"/>
              <a:t>organoma</a:t>
            </a:r>
            <a:r>
              <a:rPr lang="en-GB" sz="2400" dirty="0"/>
              <a:t> – E</a:t>
            </a:r>
            <a:r>
              <a:rPr lang="sl-SI" sz="2400" dirty="0"/>
              <a:t>JT</a:t>
            </a:r>
            <a:r>
              <a:rPr lang="en-GB" sz="2400" dirty="0"/>
              <a:t> in OLAF</a:t>
            </a:r>
            <a:r>
              <a:rPr lang="sl-SI" sz="2400" dirty="0"/>
              <a:t>, kar</a:t>
            </a:r>
            <a:r>
              <a:rPr lang="en-GB" sz="2400" dirty="0"/>
              <a:t> </a:t>
            </a:r>
            <a:r>
              <a:rPr lang="en-GB" sz="2400" dirty="0" err="1"/>
              <a:t>vpliva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število</a:t>
            </a:r>
            <a:r>
              <a:rPr lang="en-GB" sz="2400" dirty="0"/>
              <a:t> in </a:t>
            </a:r>
            <a:r>
              <a:rPr lang="en-GB" sz="2400" dirty="0" err="1"/>
              <a:t>pravočasnost</a:t>
            </a:r>
            <a:r>
              <a:rPr lang="en-GB" sz="2400" dirty="0"/>
              <a:t> </a:t>
            </a:r>
            <a:r>
              <a:rPr lang="en-GB" sz="2400" dirty="0" err="1"/>
              <a:t>preiskav</a:t>
            </a:r>
            <a:r>
              <a:rPr lang="en-GB" sz="2400" dirty="0"/>
              <a:t> </a:t>
            </a:r>
            <a:r>
              <a:rPr lang="en-GB" sz="2400" dirty="0" err="1"/>
              <a:t>goljufij</a:t>
            </a:r>
            <a:r>
              <a:rPr lang="en-GB" sz="2400" dirty="0"/>
              <a:t>. </a:t>
            </a:r>
            <a:endParaRPr lang="sl-SI" sz="2400" dirty="0"/>
          </a:p>
          <a:p>
            <a:pPr>
              <a:lnSpc>
                <a:spcPct val="100000"/>
              </a:lnSpc>
            </a:pPr>
            <a:r>
              <a:rPr lang="sl-SI" sz="2400" dirty="0"/>
              <a:t>Obseg poročanja o sumih goljufij je med organi in državami različen, vendar Komisija tega ne analizira.</a:t>
            </a:r>
          </a:p>
          <a:p>
            <a:pPr>
              <a:lnSpc>
                <a:spcPct val="100000"/>
              </a:lnSpc>
            </a:pPr>
            <a:r>
              <a:rPr lang="sl-SI" sz="2400" dirty="0"/>
              <a:t>Denar, ki je posledica goljufij je potrebno izterjati. </a:t>
            </a:r>
            <a:r>
              <a:rPr lang="en-GB" sz="2400" dirty="0" err="1"/>
              <a:t>Komisija</a:t>
            </a:r>
            <a:r>
              <a:rPr lang="en-GB" sz="2400" dirty="0"/>
              <a:t> </a:t>
            </a:r>
            <a:r>
              <a:rPr lang="en-GB" sz="2400" dirty="0" err="1"/>
              <a:t>nima</a:t>
            </a:r>
            <a:r>
              <a:rPr lang="en-GB" sz="2400" dirty="0"/>
              <a:t> </a:t>
            </a:r>
            <a:r>
              <a:rPr lang="en-GB" sz="2400" dirty="0" err="1"/>
              <a:t>povsem</a:t>
            </a:r>
            <a:r>
              <a:rPr lang="en-GB" sz="2400" dirty="0"/>
              <a:t> </a:t>
            </a:r>
            <a:r>
              <a:rPr lang="sl-SI" sz="2400" dirty="0"/>
              <a:t>jasnega pregleda, koliko denarja, ki bi moral biti vrnjen nazaj v proračun EU, se res vrne.</a:t>
            </a:r>
            <a:endParaRPr lang="en-GB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56548-36D2-E7D0-5014-779479117D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68D81D64-64DC-4A8B-86D3-B2597B76EA1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18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064000" cy="5400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Glavne točke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64744"/>
            <a:ext cx="4877638" cy="486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b="1" dirty="0" err="1"/>
              <a:t>Naloge</a:t>
            </a:r>
            <a:r>
              <a:rPr lang="en-GB" altLang="en-US" b="1" dirty="0"/>
              <a:t> </a:t>
            </a:r>
            <a:r>
              <a:rPr lang="en-GB" altLang="en-US" b="1" dirty="0" err="1"/>
              <a:t>sodi</a:t>
            </a:r>
            <a:r>
              <a:rPr lang="sl-SI" altLang="en-US" b="1" dirty="0" err="1"/>
              <a:t>šča</a:t>
            </a:r>
            <a:r>
              <a:rPr lang="sl-SI" altLang="en-US" b="1" dirty="0"/>
              <a:t> in izjava o zanesljivosti</a:t>
            </a:r>
            <a:endParaRPr lang="en-GB" altLang="en-US" b="1" dirty="0"/>
          </a:p>
          <a:p>
            <a:pPr marL="514350" indent="-514350">
              <a:spcBef>
                <a:spcPct val="0"/>
              </a:spcBef>
              <a:buAutoNum type="romanUcPeriod"/>
            </a:pPr>
            <a:endParaRPr lang="en-GB" altLang="en-US" b="1" dirty="0"/>
          </a:p>
          <a:p>
            <a:pPr>
              <a:spcBef>
                <a:spcPct val="0"/>
              </a:spcBef>
            </a:pPr>
            <a:r>
              <a:rPr lang="sl-SI" altLang="en-US" b="1" dirty="0"/>
              <a:t>Razlika med napako in goljufijo</a:t>
            </a:r>
            <a:endParaRPr lang="en-GB" altLang="en-US" b="1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GB" altLang="en-US" b="1" dirty="0"/>
          </a:p>
          <a:p>
            <a:pPr>
              <a:spcBef>
                <a:spcPct val="0"/>
              </a:spcBef>
            </a:pPr>
            <a:r>
              <a:rPr lang="sl-SI" altLang="en-US" b="1" dirty="0"/>
              <a:t>Primeri sumov goljufij</a:t>
            </a:r>
          </a:p>
          <a:p>
            <a:pPr>
              <a:spcBef>
                <a:spcPct val="0"/>
              </a:spcBef>
            </a:pPr>
            <a:endParaRPr lang="en-GB" altLang="en-US" b="1" dirty="0"/>
          </a:p>
          <a:p>
            <a:pPr>
              <a:spcBef>
                <a:spcPct val="0"/>
              </a:spcBef>
            </a:pPr>
            <a:r>
              <a:rPr lang="sl-SI" altLang="en-US" b="1" dirty="0"/>
              <a:t>Vloga sodišča v boju proti goljufijam</a:t>
            </a:r>
            <a:endParaRPr lang="fr-BE" altLang="en-US" b="1" dirty="0"/>
          </a:p>
          <a:p>
            <a:pPr>
              <a:spcBef>
                <a:spcPct val="0"/>
              </a:spcBef>
            </a:pPr>
            <a:endParaRPr lang="fr-BE" altLang="en-US" b="1" dirty="0"/>
          </a:p>
          <a:p>
            <a:pPr>
              <a:spcBef>
                <a:spcPct val="0"/>
              </a:spcBef>
            </a:pPr>
            <a:r>
              <a:rPr lang="sl-SI" altLang="en-US" b="1" dirty="0"/>
              <a:t>Izzivi pri izmenjavi informacij med EJT in OLAF – posebno </a:t>
            </a:r>
            <a:r>
              <a:rPr lang="sl-SI" altLang="en-US" b="1"/>
              <a:t>poročilo 26/2025</a:t>
            </a:r>
            <a:endParaRPr lang="fr-BE" altLang="en-US" b="1" dirty="0"/>
          </a:p>
          <a:p>
            <a:pPr eaLnBrk="1" hangingPunct="1"/>
            <a:endParaRPr lang="fr-BE" altLang="en-US" b="1" dirty="0"/>
          </a:p>
          <a:p>
            <a:pPr eaLnBrk="1" hangingPunct="1"/>
            <a:endParaRPr lang="en-GB" altLang="en-US" b="1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99CC-E627-1EBE-A0BB-EA8A6E95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Obveznosti</a:t>
            </a:r>
            <a:r>
              <a:rPr lang="fr-CH" dirty="0"/>
              <a:t> </a:t>
            </a:r>
            <a:r>
              <a:rPr lang="fr-CH" dirty="0" err="1"/>
              <a:t>poro</a:t>
            </a:r>
            <a:r>
              <a:rPr lang="sl-SI" dirty="0" err="1"/>
              <a:t>čanja</a:t>
            </a:r>
            <a:r>
              <a:rPr lang="sl-SI" dirty="0"/>
              <a:t> se razlikujejo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BBEAB-4621-A55B-E72E-780608116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124744"/>
            <a:ext cx="6408712" cy="43549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A94BC-C885-225C-5968-AEEE193C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AC9B628F-8E1F-4780-8E76-83577860C74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56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6141-864F-A224-1D8E-960B3AE2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7" y="635971"/>
            <a:ext cx="8748464" cy="431800"/>
          </a:xfrm>
        </p:spPr>
        <p:txBody>
          <a:bodyPr/>
          <a:lstStyle/>
          <a:p>
            <a:r>
              <a:rPr lang="sl-SI" dirty="0"/>
              <a:t>P</a:t>
            </a:r>
            <a:r>
              <a:rPr lang="en-GB" dirty="0" err="1"/>
              <a:t>ostopki</a:t>
            </a:r>
            <a:r>
              <a:rPr lang="en-GB" dirty="0"/>
              <a:t> za </a:t>
            </a:r>
            <a:r>
              <a:rPr lang="en-GB" dirty="0" err="1"/>
              <a:t>obravnavo</a:t>
            </a:r>
            <a:r>
              <a:rPr lang="en-GB" dirty="0"/>
              <a:t> </a:t>
            </a:r>
            <a:r>
              <a:rPr lang="en-GB" dirty="0" err="1"/>
              <a:t>sumov</a:t>
            </a:r>
            <a:r>
              <a:rPr lang="en-GB" dirty="0"/>
              <a:t> </a:t>
            </a:r>
            <a:r>
              <a:rPr lang="en-GB" dirty="0" err="1"/>
              <a:t>goljufij</a:t>
            </a:r>
            <a:r>
              <a:rPr lang="en-GB" dirty="0"/>
              <a:t> </a:t>
            </a:r>
            <a:r>
              <a:rPr lang="sl-SI" dirty="0"/>
              <a:t>so pretirano zapleteni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5AFF6E-6DCF-7563-CB8B-9A2A28F0A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967" y="1253517"/>
            <a:ext cx="7050017" cy="4294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2C84B-BB67-FE78-B5F3-231630C1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AC9B628F-8E1F-4780-8E76-83577860C74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78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1B43-999A-C7D6-0D55-018ED143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63" y="629454"/>
            <a:ext cx="8064500" cy="431800"/>
          </a:xfrm>
        </p:spPr>
        <p:txBody>
          <a:bodyPr/>
          <a:lstStyle/>
          <a:p>
            <a:r>
              <a:rPr lang="en-GB" dirty="0" err="1"/>
              <a:t>Obseg</a:t>
            </a:r>
            <a:r>
              <a:rPr lang="en-GB" dirty="0"/>
              <a:t> </a:t>
            </a:r>
            <a:r>
              <a:rPr lang="en-GB" dirty="0" err="1"/>
              <a:t>poročanja</a:t>
            </a:r>
            <a:r>
              <a:rPr lang="en-GB" dirty="0"/>
              <a:t> o </a:t>
            </a:r>
            <a:r>
              <a:rPr lang="en-GB" dirty="0" err="1"/>
              <a:t>goljufijah</a:t>
            </a:r>
            <a:r>
              <a:rPr lang="en-GB" dirty="0"/>
              <a:t> se </a:t>
            </a:r>
            <a:r>
              <a:rPr lang="en-GB" dirty="0" err="1"/>
              <a:t>razlikuje</a:t>
            </a:r>
            <a:r>
              <a:rPr lang="sl-SI" dirty="0"/>
              <a:t> po državah</a:t>
            </a:r>
            <a:r>
              <a:rPr lang="en-GB" dirty="0"/>
              <a:t>, </a:t>
            </a:r>
            <a:r>
              <a:rPr lang="en-GB" dirty="0" err="1"/>
              <a:t>vendar</a:t>
            </a:r>
            <a:r>
              <a:rPr lang="en-GB" dirty="0"/>
              <a:t> se </a:t>
            </a:r>
            <a:r>
              <a:rPr lang="en-GB" dirty="0" err="1"/>
              <a:t>podatki</a:t>
            </a:r>
            <a:r>
              <a:rPr lang="en-GB" dirty="0"/>
              <a:t> ne </a:t>
            </a:r>
            <a:r>
              <a:rPr lang="en-GB" dirty="0" err="1"/>
              <a:t>analizirajo</a:t>
            </a:r>
            <a:r>
              <a:rPr lang="en-GB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0C527A-EF97-CC9D-BAE3-524B0F470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227376"/>
            <a:ext cx="8345105" cy="41458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E8CC9-C2B1-BC4B-7A34-3920BA82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AC9B628F-8E1F-4780-8E76-83577860C74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14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D9DB-3EC7-215E-2A38-2D7068FC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2438"/>
            <a:ext cx="8245227" cy="431800"/>
          </a:xfrm>
        </p:spPr>
        <p:txBody>
          <a:bodyPr/>
          <a:lstStyle/>
          <a:p>
            <a:r>
              <a:rPr lang="sl-SI" sz="2800" dirty="0"/>
              <a:t>Ni</a:t>
            </a:r>
            <a:r>
              <a:rPr lang="en-GB" sz="2800" dirty="0"/>
              <a:t> </a:t>
            </a:r>
            <a:r>
              <a:rPr lang="sl-SI" sz="2800" dirty="0"/>
              <a:t>jasnega pregleda o vračilih denarja v proračun EU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A591-5037-E9FB-AF19-B5FD974F1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EJT in OLAF </a:t>
            </a:r>
            <a:r>
              <a:rPr lang="en-GB" dirty="0" err="1"/>
              <a:t>nimata</a:t>
            </a:r>
            <a:r>
              <a:rPr lang="en-GB" dirty="0"/>
              <a:t> </a:t>
            </a:r>
            <a:r>
              <a:rPr lang="en-GB" dirty="0" err="1"/>
              <a:t>pristojnosti</a:t>
            </a:r>
            <a:r>
              <a:rPr lang="en-GB" dirty="0"/>
              <a:t> za </a:t>
            </a:r>
            <a:r>
              <a:rPr lang="en-GB" dirty="0" err="1"/>
              <a:t>izterjavo</a:t>
            </a:r>
            <a:r>
              <a:rPr lang="en-GB" dirty="0"/>
              <a:t> </a:t>
            </a:r>
            <a:r>
              <a:rPr lang="en-GB" dirty="0" err="1"/>
              <a:t>sredstev</a:t>
            </a:r>
            <a:r>
              <a:rPr lang="en-GB" dirty="0"/>
              <a:t> EU.</a:t>
            </a:r>
            <a:endParaRPr lang="sl-SI" dirty="0"/>
          </a:p>
          <a:p>
            <a:r>
              <a:rPr lang="sl-SI" dirty="0"/>
              <a:t>Evropska k</a:t>
            </a:r>
            <a:r>
              <a:rPr lang="en-GB" dirty="0" err="1"/>
              <a:t>omisija</a:t>
            </a:r>
            <a:r>
              <a:rPr lang="en-GB" dirty="0"/>
              <a:t>, ki je </a:t>
            </a:r>
            <a:r>
              <a:rPr lang="en-GB" dirty="0" err="1"/>
              <a:t>končno</a:t>
            </a:r>
            <a:r>
              <a:rPr lang="en-GB" dirty="0"/>
              <a:t> </a:t>
            </a:r>
            <a:r>
              <a:rPr lang="en-GB" dirty="0" err="1"/>
              <a:t>pristojna</a:t>
            </a:r>
            <a:r>
              <a:rPr lang="en-GB" dirty="0"/>
              <a:t> za </a:t>
            </a:r>
            <a:r>
              <a:rPr lang="en-GB" dirty="0" err="1"/>
              <a:t>izvrševanje</a:t>
            </a:r>
            <a:r>
              <a:rPr lang="en-GB" dirty="0"/>
              <a:t> </a:t>
            </a:r>
            <a:r>
              <a:rPr lang="en-GB" dirty="0" err="1"/>
              <a:t>proračuna</a:t>
            </a:r>
            <a:r>
              <a:rPr lang="en-GB" dirty="0"/>
              <a:t> EU, mora </a:t>
            </a:r>
            <a:r>
              <a:rPr lang="en-GB" dirty="0" err="1"/>
              <a:t>zagotoviti</a:t>
            </a:r>
            <a:r>
              <a:rPr lang="en-GB" dirty="0"/>
              <a:t>, da </a:t>
            </a:r>
            <a:r>
              <a:rPr lang="en-GB" dirty="0" err="1"/>
              <a:t>pristojni</a:t>
            </a:r>
            <a:r>
              <a:rPr lang="en-GB" dirty="0"/>
              <a:t> </a:t>
            </a:r>
            <a:r>
              <a:rPr lang="en-GB" dirty="0" err="1"/>
              <a:t>nacionalni</a:t>
            </a:r>
            <a:r>
              <a:rPr lang="en-GB" dirty="0"/>
              <a:t> </a:t>
            </a:r>
            <a:r>
              <a:rPr lang="en-GB" dirty="0" err="1"/>
              <a:t>organi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organi</a:t>
            </a:r>
            <a:r>
              <a:rPr lang="en-GB" dirty="0"/>
              <a:t> EU </a:t>
            </a:r>
            <a:r>
              <a:rPr lang="en-GB" dirty="0" err="1"/>
              <a:t>nemudoma</a:t>
            </a:r>
            <a:r>
              <a:rPr lang="en-GB" dirty="0"/>
              <a:t> </a:t>
            </a:r>
            <a:r>
              <a:rPr lang="en-GB" dirty="0" err="1"/>
              <a:t>izterjajo</a:t>
            </a:r>
            <a:r>
              <a:rPr lang="en-GB" dirty="0"/>
              <a:t> </a:t>
            </a: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dolgovane</a:t>
            </a:r>
            <a:r>
              <a:rPr lang="en-GB" dirty="0"/>
              <a:t> </a:t>
            </a:r>
            <a:r>
              <a:rPr lang="en-GB" dirty="0" err="1"/>
              <a:t>zneske</a:t>
            </a:r>
            <a:r>
              <a:rPr lang="en-GB" dirty="0"/>
              <a:t> </a:t>
            </a:r>
          </a:p>
          <a:p>
            <a:r>
              <a:rPr lang="en-GB" dirty="0" err="1"/>
              <a:t>Komisija</a:t>
            </a:r>
            <a:r>
              <a:rPr lang="en-GB" dirty="0"/>
              <a:t> </a:t>
            </a:r>
            <a:r>
              <a:rPr lang="sl-SI" dirty="0"/>
              <a:t>je </a:t>
            </a:r>
            <a:r>
              <a:rPr lang="en-GB" dirty="0" err="1"/>
              <a:t>mehanizem</a:t>
            </a:r>
            <a:r>
              <a:rPr lang="en-GB" dirty="0"/>
              <a:t> za </a:t>
            </a:r>
            <a:r>
              <a:rPr lang="en-GB" dirty="0" err="1"/>
              <a:t>spremljanje</a:t>
            </a:r>
            <a:r>
              <a:rPr lang="en-GB" dirty="0"/>
              <a:t> </a:t>
            </a:r>
            <a:r>
              <a:rPr lang="sl-SI" dirty="0"/>
              <a:t>izterjave iz zadev </a:t>
            </a:r>
            <a:r>
              <a:rPr lang="en-GB" dirty="0"/>
              <a:t>EJT </a:t>
            </a:r>
            <a:r>
              <a:rPr lang="en-GB" dirty="0" err="1"/>
              <a:t>vzpostavila</a:t>
            </a:r>
            <a:r>
              <a:rPr lang="en-GB" dirty="0"/>
              <a:t> </a:t>
            </a:r>
            <a:r>
              <a:rPr lang="en-GB" dirty="0" err="1"/>
              <a:t>šele</a:t>
            </a:r>
            <a:r>
              <a:rPr lang="en-GB" dirty="0"/>
              <a:t> </a:t>
            </a:r>
            <a:r>
              <a:rPr lang="en-GB" dirty="0" err="1"/>
              <a:t>novembra</a:t>
            </a:r>
            <a:r>
              <a:rPr lang="en-GB" dirty="0"/>
              <a:t> 2024 </a:t>
            </a:r>
          </a:p>
          <a:p>
            <a:r>
              <a:rPr lang="en-GB" dirty="0" err="1"/>
              <a:t>Komisija</a:t>
            </a:r>
            <a:r>
              <a:rPr lang="en-GB" dirty="0"/>
              <a:t> </a:t>
            </a:r>
            <a:r>
              <a:rPr lang="sl-SI" dirty="0"/>
              <a:t>še vedno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mehanizma</a:t>
            </a:r>
            <a:r>
              <a:rPr lang="en-GB" dirty="0"/>
              <a:t> za </a:t>
            </a:r>
            <a:r>
              <a:rPr lang="en-GB" dirty="0" err="1"/>
              <a:t>spremljanje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so bile </a:t>
            </a:r>
            <a:r>
              <a:rPr lang="en-GB" dirty="0" err="1"/>
              <a:t>izterjave</a:t>
            </a:r>
            <a:r>
              <a:rPr lang="en-GB" dirty="0"/>
              <a:t>, ki so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dirty="0" err="1"/>
              <a:t>odredila</a:t>
            </a:r>
            <a:r>
              <a:rPr lang="en-GB" dirty="0"/>
              <a:t> </a:t>
            </a:r>
            <a:r>
              <a:rPr lang="en-GB" dirty="0" err="1"/>
              <a:t>sodišča</a:t>
            </a:r>
            <a:r>
              <a:rPr lang="en-GB" dirty="0"/>
              <a:t> po </a:t>
            </a:r>
            <a:r>
              <a:rPr lang="en-GB" dirty="0" err="1"/>
              <a:t>zaključku</a:t>
            </a:r>
            <a:r>
              <a:rPr lang="en-GB" dirty="0"/>
              <a:t> </a:t>
            </a:r>
            <a:r>
              <a:rPr lang="en-GB" dirty="0" err="1"/>
              <a:t>kazenske</a:t>
            </a:r>
            <a:r>
              <a:rPr lang="en-GB" dirty="0"/>
              <a:t> </a:t>
            </a:r>
            <a:r>
              <a:rPr lang="en-GB" dirty="0" err="1"/>
              <a:t>preiskave</a:t>
            </a:r>
            <a:r>
              <a:rPr lang="en-GB" dirty="0"/>
              <a:t>, </a:t>
            </a:r>
            <a:r>
              <a:rPr lang="en-GB" dirty="0" err="1"/>
              <a:t>izvršene</a:t>
            </a:r>
            <a:r>
              <a:rPr lang="en-GB" dirty="0"/>
              <a:t> in </a:t>
            </a:r>
            <a:r>
              <a:rPr lang="en-GB" dirty="0" err="1"/>
              <a:t>ali</a:t>
            </a:r>
            <a:r>
              <a:rPr lang="en-GB" dirty="0"/>
              <a:t> je </a:t>
            </a:r>
            <a:r>
              <a:rPr lang="en-GB" dirty="0" err="1"/>
              <a:t>bil</a:t>
            </a:r>
            <a:r>
              <a:rPr lang="en-GB" dirty="0"/>
              <a:t> </a:t>
            </a:r>
            <a:r>
              <a:rPr lang="en-GB" dirty="0" err="1"/>
              <a:t>celoten</a:t>
            </a:r>
            <a:r>
              <a:rPr lang="en-GB" dirty="0"/>
              <a:t> </a:t>
            </a:r>
            <a:r>
              <a:rPr lang="en-GB" dirty="0" err="1"/>
              <a:t>znesek</a:t>
            </a:r>
            <a:r>
              <a:rPr lang="en-GB" dirty="0"/>
              <a:t>, </a:t>
            </a:r>
            <a:r>
              <a:rPr lang="en-GB" dirty="0" err="1"/>
              <a:t>dolgovan</a:t>
            </a:r>
            <a:r>
              <a:rPr lang="en-GB" dirty="0"/>
              <a:t> </a:t>
            </a:r>
            <a:r>
              <a:rPr lang="en-GB" dirty="0" err="1"/>
              <a:t>proračunu</a:t>
            </a:r>
            <a:r>
              <a:rPr lang="en-GB" dirty="0"/>
              <a:t> EU, </a:t>
            </a:r>
            <a:r>
              <a:rPr lang="en-GB" dirty="0" err="1"/>
              <a:t>dejansko</a:t>
            </a:r>
            <a:r>
              <a:rPr lang="en-GB" dirty="0"/>
              <a:t> </a:t>
            </a:r>
            <a:r>
              <a:rPr lang="en-GB" dirty="0" err="1"/>
              <a:t>izterjan</a:t>
            </a:r>
            <a:r>
              <a:rPr lang="sl-SI" dirty="0"/>
              <a:t>.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15DA1-EF67-65EC-2239-AE5F7FC2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AC9B628F-8E1F-4780-8E76-83577860C74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365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33C8-7ACD-6843-5F29-691B6D59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Priporočila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D2DA-F401-3D1B-AF44-48586CF94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/>
              <a:t>Komisija naj:</a:t>
            </a:r>
          </a:p>
          <a:p>
            <a:r>
              <a:rPr lang="sl-SI" sz="2400" dirty="0"/>
              <a:t>vzpostavi </a:t>
            </a:r>
            <a:r>
              <a:rPr lang="en-GB" sz="2400" dirty="0" err="1"/>
              <a:t>sistem</a:t>
            </a:r>
            <a:r>
              <a:rPr lang="en-GB" sz="2400" dirty="0"/>
              <a:t>, ki bi </a:t>
            </a:r>
            <a:r>
              <a:rPr lang="en-GB" sz="2400" dirty="0" err="1"/>
              <a:t>poenostavil</a:t>
            </a:r>
            <a:r>
              <a:rPr lang="en-GB" sz="2400" dirty="0"/>
              <a:t> </a:t>
            </a:r>
            <a:r>
              <a:rPr lang="en-GB" sz="2400" dirty="0" err="1"/>
              <a:t>obravnavo</a:t>
            </a:r>
            <a:r>
              <a:rPr lang="en-GB" sz="2400" dirty="0"/>
              <a:t> </a:t>
            </a:r>
            <a:r>
              <a:rPr lang="en-GB" sz="2400" dirty="0" err="1"/>
              <a:t>prijav</a:t>
            </a:r>
            <a:r>
              <a:rPr lang="en-GB" sz="2400" dirty="0"/>
              <a:t> in </a:t>
            </a:r>
            <a:r>
              <a:rPr lang="en-GB" sz="2400" dirty="0" err="1"/>
              <a:t>preiskav</a:t>
            </a:r>
            <a:r>
              <a:rPr lang="en-GB" sz="2400" dirty="0"/>
              <a:t> </a:t>
            </a:r>
            <a:r>
              <a:rPr lang="en-GB" sz="2400" dirty="0" err="1"/>
              <a:t>goljufij</a:t>
            </a:r>
            <a:r>
              <a:rPr lang="en-GB" sz="2400" dirty="0"/>
              <a:t>, </a:t>
            </a:r>
            <a:r>
              <a:rPr lang="en-GB" sz="2400" dirty="0" err="1"/>
              <a:t>saj</a:t>
            </a:r>
            <a:r>
              <a:rPr lang="en-GB" sz="2400" dirty="0"/>
              <a:t> </a:t>
            </a:r>
            <a:r>
              <a:rPr lang="en-GB" sz="2400" dirty="0" err="1"/>
              <a:t>ima</a:t>
            </a:r>
            <a:r>
              <a:rPr lang="en-GB" sz="2400" dirty="0"/>
              <a:t> </a:t>
            </a:r>
            <a:r>
              <a:rPr lang="en-GB" sz="2400" dirty="0" err="1"/>
              <a:t>trenutni</a:t>
            </a:r>
            <a:r>
              <a:rPr lang="en-GB" sz="2400" dirty="0"/>
              <a:t> </a:t>
            </a:r>
            <a:r>
              <a:rPr lang="en-GB" sz="2400" dirty="0" err="1"/>
              <a:t>sistem</a:t>
            </a:r>
            <a:r>
              <a:rPr lang="en-GB" sz="2400" dirty="0"/>
              <a:t> </a:t>
            </a:r>
            <a:r>
              <a:rPr lang="en-GB" sz="2400" dirty="0" err="1"/>
              <a:t>slabosti</a:t>
            </a:r>
            <a:r>
              <a:rPr lang="en-GB" sz="2400" dirty="0"/>
              <a:t>.</a:t>
            </a:r>
          </a:p>
          <a:p>
            <a:pPr lvl="0"/>
            <a:r>
              <a:rPr lang="en-GB" sz="2400" dirty="0" err="1"/>
              <a:t>analizira</a:t>
            </a:r>
            <a:r>
              <a:rPr lang="en-GB" sz="2400" dirty="0"/>
              <a:t> </a:t>
            </a:r>
            <a:r>
              <a:rPr lang="en-GB" sz="2400" dirty="0" err="1"/>
              <a:t>razloge</a:t>
            </a:r>
            <a:r>
              <a:rPr lang="en-GB" sz="2400" dirty="0"/>
              <a:t> za </a:t>
            </a:r>
            <a:r>
              <a:rPr lang="en-GB" sz="2400" dirty="0" err="1"/>
              <a:t>razlike</a:t>
            </a:r>
            <a:r>
              <a:rPr lang="en-GB" sz="2400" dirty="0"/>
              <a:t> v </a:t>
            </a:r>
            <a:r>
              <a:rPr lang="en-GB" sz="2400" dirty="0" err="1"/>
              <a:t>poročanju</a:t>
            </a:r>
            <a:r>
              <a:rPr lang="sl-SI" sz="2400" dirty="0"/>
              <a:t> in </a:t>
            </a:r>
            <a:r>
              <a:rPr lang="en-GB" sz="2400" dirty="0" err="1"/>
              <a:t>morebitno</a:t>
            </a:r>
            <a:r>
              <a:rPr lang="en-GB" sz="2400" dirty="0"/>
              <a:t> </a:t>
            </a:r>
            <a:r>
              <a:rPr lang="en-GB" sz="2400" dirty="0" err="1"/>
              <a:t>znatno</a:t>
            </a:r>
            <a:r>
              <a:rPr lang="en-GB" sz="2400" dirty="0"/>
              <a:t> </a:t>
            </a:r>
            <a:r>
              <a:rPr lang="en-GB" sz="2400" dirty="0" err="1"/>
              <a:t>neprijavljanje</a:t>
            </a:r>
            <a:r>
              <a:rPr lang="en-GB" sz="2400" dirty="0"/>
              <a:t>,</a:t>
            </a:r>
          </a:p>
          <a:p>
            <a:r>
              <a:rPr lang="en-GB" sz="2400" dirty="0" err="1"/>
              <a:t>izboljša</a:t>
            </a:r>
            <a:r>
              <a:rPr lang="en-GB" sz="2400" dirty="0"/>
              <a:t> </a:t>
            </a:r>
            <a:r>
              <a:rPr lang="en-GB" sz="2400" dirty="0" err="1"/>
              <a:t>svoj</a:t>
            </a:r>
            <a:r>
              <a:rPr lang="en-GB" sz="2400" dirty="0"/>
              <a:t> </a:t>
            </a:r>
            <a:r>
              <a:rPr lang="en-GB" sz="2400" dirty="0" err="1"/>
              <a:t>nadzor</a:t>
            </a:r>
            <a:r>
              <a:rPr lang="sl-SI" sz="2400" dirty="0"/>
              <a:t> nad izterjavo in ukrepanjem po zaključku preiskav na OLAF in EJT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37FEE-153A-8542-E817-2F447601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AC9B628F-8E1F-4780-8E76-83577860C74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80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sl-SI"/>
              <a:t>Evropsko računsko sodišče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533030"/>
            <a:ext cx="8064500" cy="358775"/>
          </a:xfrm>
        </p:spPr>
        <p:txBody>
          <a:bodyPr/>
          <a:lstStyle/>
          <a:p>
            <a:pPr eaLnBrk="1" hangingPunct="1"/>
            <a:r>
              <a:rPr lang="sl-SI" b="1"/>
              <a:t>Vprašanja?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447764" y="1221235"/>
            <a:ext cx="424847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Vloga in naloge Sodišča </a:t>
            </a:r>
            <a:br>
              <a:rPr lang="sl-SI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sl-SI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so določene v členih 285, 286 in 287 </a:t>
            </a:r>
            <a:br>
              <a:rPr lang="sl-SI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sl-SI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Pogodbe o delovanju EU (PDEU).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9750" y="452438"/>
            <a:ext cx="8064500" cy="4318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algn="ctr"/>
            <a:r>
              <a:rPr lang="sl-SI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Naloge</a:t>
            </a:r>
            <a:r>
              <a:rPr lang="fr-C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H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Evrop</a:t>
            </a:r>
            <a:r>
              <a:rPr lang="sl-SI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fr-CH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kega</a:t>
            </a:r>
            <a:r>
              <a:rPr lang="fr-C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</a:t>
            </a:r>
            <a:r>
              <a:rPr lang="sl-SI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</a:t>
            </a:r>
            <a:r>
              <a:rPr lang="fr-CH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unskega</a:t>
            </a:r>
            <a:r>
              <a:rPr lang="fr-CH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H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sodi</a:t>
            </a:r>
            <a:r>
              <a:rPr lang="sl-SI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šča</a:t>
            </a:r>
            <a:endParaRPr lang="sl-SI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95882" y="1052736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5" y="2509941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04906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13887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7" y="3693284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1" y="4812627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65167"/>
            <a:ext cx="727112" cy="7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371854" y="2428633"/>
            <a:ext cx="2756228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l-SI" sz="1400">
                <a:solidFill>
                  <a:srgbClr val="58595B"/>
                </a:solidFill>
              </a:rPr>
              <a:t>Preveri zakonitost in pravilnost vseh </a:t>
            </a:r>
            <a:r>
              <a:rPr lang="sl-SI" sz="1400" b="1">
                <a:solidFill>
                  <a:srgbClr val="58595B"/>
                </a:solidFill>
              </a:rPr>
              <a:t>prihodkov</a:t>
            </a:r>
            <a:r>
              <a:rPr lang="sl-SI" sz="1400">
                <a:solidFill>
                  <a:srgbClr val="58595B"/>
                </a:solidFill>
              </a:rPr>
              <a:t> in </a:t>
            </a:r>
            <a:r>
              <a:rPr lang="sl-SI" sz="1400" b="1">
                <a:solidFill>
                  <a:srgbClr val="58595B"/>
                </a:solidFill>
              </a:rPr>
              <a:t>odhodkov</a:t>
            </a:r>
            <a:r>
              <a:rPr lang="sl-SI" sz="140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116" y="2536354"/>
            <a:ext cx="30056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l-SI" sz="1400">
                <a:solidFill>
                  <a:srgbClr val="58595B"/>
                </a:solidFill>
              </a:rPr>
              <a:t>Revidira </a:t>
            </a:r>
            <a:r>
              <a:rPr lang="sl-SI" sz="1400" b="1">
                <a:solidFill>
                  <a:srgbClr val="58595B"/>
                </a:solidFill>
              </a:rPr>
              <a:t>zaključne račune</a:t>
            </a:r>
            <a:r>
              <a:rPr lang="sl-SI" sz="1400">
                <a:solidFill>
                  <a:srgbClr val="58595B"/>
                </a:solidFill>
              </a:rPr>
              <a:t> za vse prihodke in odhodke EU ter njenih agencij in decentraliziranih organov.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8116" y="4853016"/>
            <a:ext cx="30056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l-SI" sz="1400" dirty="0">
                <a:solidFill>
                  <a:srgbClr val="58595B"/>
                </a:solidFill>
              </a:rPr>
              <a:t>Daje </a:t>
            </a:r>
            <a:r>
              <a:rPr lang="sl-SI" sz="1400" b="1" dirty="0">
                <a:solidFill>
                  <a:srgbClr val="58595B"/>
                </a:solidFill>
              </a:rPr>
              <a:t>izjave o zanesljivosti </a:t>
            </a:r>
            <a:r>
              <a:rPr lang="sl-SI" sz="1400" dirty="0">
                <a:solidFill>
                  <a:srgbClr val="58595B"/>
                </a:solidFill>
              </a:rPr>
              <a:t>zaključnega računa ter zakonitosti in</a:t>
            </a:r>
            <a:r>
              <a:rPr lang="fr-FR" sz="1400" dirty="0">
                <a:solidFill>
                  <a:srgbClr val="58595B"/>
                </a:solidFill>
              </a:rPr>
              <a:t> </a:t>
            </a:r>
            <a:r>
              <a:rPr lang="sl-SI" sz="1400" dirty="0">
                <a:solidFill>
                  <a:srgbClr val="58595B"/>
                </a:solidFill>
              </a:rPr>
              <a:t>pravilnosti z</a:t>
            </a:r>
            <a:r>
              <a:rPr lang="fr-FR" sz="1400" dirty="0">
                <a:solidFill>
                  <a:srgbClr val="58595B"/>
                </a:solidFill>
              </a:rPr>
              <a:t> </a:t>
            </a:r>
            <a:r>
              <a:rPr lang="sl-SI" sz="1400" dirty="0">
                <a:solidFill>
                  <a:srgbClr val="58595B"/>
                </a:solidFill>
              </a:rPr>
              <a:t>njim povezanih transakcij.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2402" y="3728351"/>
            <a:ext cx="2756228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l-SI" sz="1400">
                <a:solidFill>
                  <a:srgbClr val="58595B"/>
                </a:solidFill>
              </a:rPr>
              <a:t>Preuči </a:t>
            </a:r>
            <a:r>
              <a:rPr lang="sl-SI" sz="1400" b="1">
                <a:solidFill>
                  <a:srgbClr val="58595B"/>
                </a:solidFill>
              </a:rPr>
              <a:t>novo ali posodobljeno zakonodajo</a:t>
            </a:r>
            <a:r>
              <a:rPr lang="sl-SI" sz="1400">
                <a:solidFill>
                  <a:srgbClr val="58595B"/>
                </a:solidFill>
              </a:rPr>
              <a:t>, ki pomembno vpliva na finančno poslovodenje.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12513" y="4853017"/>
            <a:ext cx="30056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l-SI" sz="1400" b="1">
                <a:solidFill>
                  <a:srgbClr val="58595B"/>
                </a:solidFill>
              </a:rPr>
              <a:t>Evropskemu parlamentu in Svetu</a:t>
            </a:r>
            <a:r>
              <a:rPr lang="sl-SI" sz="1400">
                <a:solidFill>
                  <a:srgbClr val="58595B"/>
                </a:solidFill>
              </a:rPr>
              <a:t> pomaga pri nadzoru nad izvrševanjem proračuna.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9007" y="3704297"/>
            <a:ext cx="2895054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l-SI" sz="1400" dirty="0">
                <a:solidFill>
                  <a:srgbClr val="58595B"/>
                </a:solidFill>
              </a:rPr>
              <a:t>Ocenjuje, ali je bilo </a:t>
            </a:r>
            <a:r>
              <a:rPr lang="sl-SI" sz="1400" b="1" dirty="0">
                <a:solidFill>
                  <a:srgbClr val="58595B"/>
                </a:solidFill>
              </a:rPr>
              <a:t>finančno </a:t>
            </a:r>
            <a:r>
              <a:rPr lang="sl-SI" sz="1400" b="1" dirty="0" err="1">
                <a:solidFill>
                  <a:srgbClr val="58595B"/>
                </a:solidFill>
              </a:rPr>
              <a:t>poslovodenje</a:t>
            </a:r>
            <a:r>
              <a:rPr lang="sl-SI" sz="1400" dirty="0">
                <a:solidFill>
                  <a:srgbClr val="58595B"/>
                </a:solidFill>
              </a:rPr>
              <a:t> dobro in ocenjujemo </a:t>
            </a:r>
            <a:r>
              <a:rPr lang="sl-SI" sz="1400" b="1" dirty="0">
                <a:solidFill>
                  <a:srgbClr val="58595B"/>
                </a:solidFill>
              </a:rPr>
              <a:t>smotrnost ravnanja </a:t>
            </a:r>
            <a:r>
              <a:rPr lang="sl-SI" sz="1400" dirty="0">
                <a:solidFill>
                  <a:srgbClr val="58595B"/>
                </a:solidFill>
              </a:rPr>
              <a:t>s sredstvi</a:t>
            </a:r>
          </a:p>
        </p:txBody>
      </p:sp>
    </p:spTree>
    <p:extLst>
      <p:ext uri="{BB962C8B-B14F-4D97-AF65-F5344CB8AC3E}">
        <p14:creationId xmlns:p14="http://schemas.microsoft.com/office/powerpoint/2010/main" val="41161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sl-SI"/>
              <a:t>Izjave Sodišča o zanesljivosti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52736"/>
            <a:ext cx="8064000" cy="49053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sl-SI" sz="2000" dirty="0">
                <a:latin typeface="+mj-lt"/>
              </a:rPr>
              <a:t>Tri vprašanja kot podlaga za  </a:t>
            </a:r>
            <a:r>
              <a:rPr lang="sl-SI" sz="2000" b="1" dirty="0">
                <a:latin typeface="+mj-lt"/>
              </a:rPr>
              <a:t>izjavo Sodišča o zanesljivosti</a:t>
            </a:r>
            <a:r>
              <a:rPr lang="sl-SI" sz="2000" dirty="0">
                <a:latin typeface="+mj-lt"/>
              </a:rPr>
              <a:t>: </a:t>
            </a:r>
          </a:p>
          <a:p>
            <a:pPr marL="590550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sl-SI" sz="2000" dirty="0">
                <a:latin typeface="+mj-lt"/>
              </a:rPr>
              <a:t>Ali je </a:t>
            </a:r>
            <a:r>
              <a:rPr lang="sl-SI" sz="2000" b="1" dirty="0">
                <a:latin typeface="+mj-lt"/>
              </a:rPr>
              <a:t>zaključni račun zanesljiv</a:t>
            </a:r>
            <a:r>
              <a:rPr lang="sl-SI" sz="2000" dirty="0">
                <a:latin typeface="+mj-lt"/>
              </a:rPr>
              <a:t>?</a:t>
            </a:r>
          </a:p>
          <a:p>
            <a:pPr marL="590550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sl-SI" sz="2000" dirty="0">
                <a:latin typeface="+mj-lt"/>
              </a:rPr>
              <a:t>Ali so bili </a:t>
            </a:r>
            <a:r>
              <a:rPr lang="sl-SI" sz="2000" b="1" dirty="0">
                <a:latin typeface="+mj-lt"/>
              </a:rPr>
              <a:t>prihodki EU</a:t>
            </a:r>
            <a:r>
              <a:rPr lang="sl-SI" sz="2000" dirty="0">
                <a:latin typeface="+mj-lt"/>
              </a:rPr>
              <a:t> prejeti v skladu z ustreznimi pravili?</a:t>
            </a:r>
          </a:p>
          <a:p>
            <a:pPr marL="590550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sl-SI" sz="2000" dirty="0">
                <a:latin typeface="+mj-lt"/>
              </a:rPr>
              <a:t>Ali so bila </a:t>
            </a:r>
            <a:r>
              <a:rPr lang="sl-SI" sz="2000" b="1" dirty="0">
                <a:latin typeface="+mj-lt"/>
              </a:rPr>
              <a:t>plačila EU</a:t>
            </a:r>
            <a:r>
              <a:rPr lang="sl-SI" sz="2000" dirty="0">
                <a:latin typeface="+mj-lt"/>
              </a:rPr>
              <a:t> izvršena v skladu z ustreznimi pravili?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sl-SI" sz="2000" dirty="0">
                <a:latin typeface="+mj-lt"/>
              </a:rPr>
              <a:t>Preizkušanje</a:t>
            </a:r>
            <a:r>
              <a:rPr lang="sl-SI" sz="2000" b="1" dirty="0">
                <a:latin typeface="+mj-lt"/>
              </a:rPr>
              <a:t> Statistično reprezentativnega vzorca</a:t>
            </a:r>
            <a:r>
              <a:rPr lang="sl-SI" sz="2000" dirty="0">
                <a:latin typeface="+mj-lt"/>
              </a:rPr>
              <a:t> transakcij: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000" b="0" i="0" u="none" strike="noStrike" baseline="0" dirty="0">
                <a:latin typeface="+mj-lt"/>
              </a:rPr>
              <a:t>Za prihodke: </a:t>
            </a:r>
            <a:r>
              <a:rPr lang="en-GB" sz="2000" b="0" i="0" u="none" strike="noStrike" baseline="0" dirty="0" err="1">
                <a:latin typeface="+mj-lt"/>
              </a:rPr>
              <a:t>vzorec</a:t>
            </a:r>
            <a:r>
              <a:rPr lang="en-GB" sz="2000" b="0" i="0" u="none" strike="noStrike" baseline="0" dirty="0">
                <a:latin typeface="+mj-lt"/>
              </a:rPr>
              <a:t> </a:t>
            </a:r>
            <a:r>
              <a:rPr lang="en-GB" sz="2000" b="0" u="none" strike="noStrike" baseline="0" dirty="0" err="1">
                <a:latin typeface="+mj-lt"/>
              </a:rPr>
              <a:t>nalogov</a:t>
            </a:r>
            <a:r>
              <a:rPr lang="en-GB" sz="2000" b="0" u="none" strike="noStrike" baseline="0" dirty="0">
                <a:latin typeface="+mj-lt"/>
              </a:rPr>
              <a:t> za </a:t>
            </a:r>
            <a:r>
              <a:rPr lang="en-GB" sz="2000" b="0" u="none" strike="noStrike" baseline="0" dirty="0" err="1">
                <a:latin typeface="+mj-lt"/>
              </a:rPr>
              <a:t>izterjavo</a:t>
            </a:r>
            <a:r>
              <a:rPr lang="en-GB" sz="2000" b="0" i="0" u="none" strike="noStrike" baseline="0" dirty="0">
                <a:latin typeface="+mj-lt"/>
              </a:rPr>
              <a:t>, ki </a:t>
            </a:r>
            <a:r>
              <a:rPr lang="en-GB" sz="2000" b="0" i="0" u="none" strike="noStrike" baseline="0" dirty="0" err="1">
                <a:latin typeface="+mj-lt"/>
              </a:rPr>
              <a:t>jih</a:t>
            </a:r>
            <a:r>
              <a:rPr lang="en-GB" sz="2000" b="0" i="0" u="none" strike="noStrike" baseline="0" dirty="0">
                <a:latin typeface="+mj-lt"/>
              </a:rPr>
              <a:t> je </a:t>
            </a:r>
            <a:r>
              <a:rPr lang="en-GB" sz="2000" b="0" i="0" u="none" strike="noStrike" baseline="0" dirty="0" err="1">
                <a:latin typeface="+mj-lt"/>
              </a:rPr>
              <a:t>izdala</a:t>
            </a:r>
            <a:r>
              <a:rPr lang="en-GB" sz="2000" b="0" i="0" u="none" strike="noStrike" baseline="0" dirty="0">
                <a:latin typeface="+mj-lt"/>
              </a:rPr>
              <a:t> </a:t>
            </a:r>
            <a:r>
              <a:rPr lang="en-GB" sz="2000" b="0" i="0" u="none" strike="noStrike" baseline="0" dirty="0" err="1">
                <a:latin typeface="+mj-lt"/>
              </a:rPr>
              <a:t>Komisija</a:t>
            </a:r>
            <a:r>
              <a:rPr lang="en-GB" sz="2000" b="0" i="0" u="none" strike="noStrike" baseline="0" dirty="0">
                <a:latin typeface="+mj-lt"/>
              </a:rPr>
              <a:t>. </a:t>
            </a:r>
            <a:endParaRPr lang="sl-SI" sz="2000" b="0" i="0" u="none" strike="noStrike" baseline="0" dirty="0"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+mj-lt"/>
              </a:rPr>
              <a:t>Za </a:t>
            </a:r>
            <a:r>
              <a:rPr lang="pl-PL" sz="2000" dirty="0" err="1">
                <a:latin typeface="+mj-lt"/>
              </a:rPr>
              <a:t>odhodke</a:t>
            </a:r>
            <a:r>
              <a:rPr lang="pl-PL" sz="2000" dirty="0">
                <a:latin typeface="+mj-lt"/>
              </a:rPr>
              <a:t>: </a:t>
            </a:r>
            <a:r>
              <a:rPr lang="fr-CH" sz="2000" dirty="0" err="1">
                <a:latin typeface="+mj-lt"/>
              </a:rPr>
              <a:t>vzorec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plačil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končnim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prejemnikom</a:t>
            </a:r>
            <a:endParaRPr lang="pl-PL" sz="2000" dirty="0"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 err="1">
                <a:latin typeface="+mj-lt"/>
              </a:rPr>
              <a:t>Skupaj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približno</a:t>
            </a:r>
            <a:r>
              <a:rPr lang="pl-PL" sz="2000" dirty="0">
                <a:latin typeface="+mj-lt"/>
              </a:rPr>
              <a:t> 750 </a:t>
            </a:r>
            <a:r>
              <a:rPr lang="pl-PL" sz="2000" dirty="0" err="1">
                <a:latin typeface="+mj-lt"/>
              </a:rPr>
              <a:t>slučajnih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statističnih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vzorcev</a:t>
            </a:r>
            <a:r>
              <a:rPr lang="pl-PL" sz="2000" dirty="0">
                <a:latin typeface="+mj-lt"/>
              </a:rPr>
              <a:t> in </a:t>
            </a:r>
            <a:r>
              <a:rPr lang="pl-PL" sz="2000" dirty="0" err="1">
                <a:latin typeface="+mj-lt"/>
              </a:rPr>
              <a:t>skoraj</a:t>
            </a:r>
            <a:r>
              <a:rPr lang="pl-PL" sz="2000" dirty="0">
                <a:latin typeface="+mj-lt"/>
              </a:rPr>
              <a:t> 400 </a:t>
            </a:r>
            <a:r>
              <a:rPr lang="pl-PL" sz="2000" dirty="0" err="1">
                <a:latin typeface="+mj-lt"/>
              </a:rPr>
              <a:t>ciljev</a:t>
            </a:r>
            <a:r>
              <a:rPr lang="pl-PL" sz="2000" dirty="0">
                <a:latin typeface="+mj-lt"/>
              </a:rPr>
              <a:t> in </a:t>
            </a:r>
            <a:r>
              <a:rPr lang="pl-PL" sz="2000" dirty="0" err="1">
                <a:latin typeface="+mj-lt"/>
              </a:rPr>
              <a:t>mejnikov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Mehanizma</a:t>
            </a:r>
            <a:r>
              <a:rPr lang="pl-PL" sz="2000" dirty="0">
                <a:latin typeface="+mj-lt"/>
              </a:rPr>
              <a:t> za </a:t>
            </a:r>
            <a:r>
              <a:rPr lang="pl-PL" sz="2000" dirty="0" err="1">
                <a:latin typeface="+mj-lt"/>
              </a:rPr>
              <a:t>okrevanje</a:t>
            </a:r>
            <a:r>
              <a:rPr lang="pl-PL" sz="2000" dirty="0">
                <a:latin typeface="+mj-lt"/>
              </a:rPr>
              <a:t> in </a:t>
            </a:r>
            <a:r>
              <a:rPr lang="pl-PL" sz="2000" dirty="0" err="1">
                <a:latin typeface="+mj-lt"/>
              </a:rPr>
              <a:t>odpornost</a:t>
            </a:r>
            <a:endParaRPr lang="fr-CH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03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sl-SI"/>
              <a:t>Ocenjena stopnja napake za proračunske odhodke 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1260000"/>
            <a:ext cx="8064000" cy="49053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sl-SI" sz="1700" dirty="0"/>
              <a:t>Sodišče ocenjuje, da </a:t>
            </a:r>
            <a:r>
              <a:rPr lang="sl-SI" sz="1700" b="1" dirty="0"/>
              <a:t>skupna stopnja napake</a:t>
            </a:r>
            <a:r>
              <a:rPr lang="sl-SI" sz="1700" dirty="0"/>
              <a:t> pri </a:t>
            </a:r>
            <a:r>
              <a:rPr lang="sl-SI" sz="1700" dirty="0">
                <a:effectLst/>
                <a:ea typeface="Times New Roman" panose="02020603050405020304" pitchFamily="18" charset="0"/>
              </a:rPr>
              <a:t>proračunskih odhodkih EU znaša </a:t>
            </a:r>
            <a:r>
              <a:rPr lang="sl-SI" sz="1700" b="1" dirty="0">
                <a:effectLst/>
                <a:ea typeface="Times New Roman" panose="02020603050405020304" pitchFamily="18" charset="0"/>
              </a:rPr>
              <a:t>3,6 % in je zato pomembna</a:t>
            </a:r>
            <a:r>
              <a:rPr lang="sl-SI" sz="1700" dirty="0">
                <a:effectLst/>
                <a:ea typeface="Times New Roman" panose="02020603050405020304" pitchFamily="18" charset="0"/>
              </a:rPr>
              <a:t> (leta 2023: 5,6 %). Znaten delež teh odhodkov – za katere veljajo zapletena pravila in ki v glavnem temeljijo na povračilih – vsebuje napake.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l-SI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B2A6A-4A44-C924-8B6D-E09E87784FC9}"/>
              </a:ext>
            </a:extLst>
          </p:cNvPr>
          <p:cNvSpPr txBox="1"/>
          <p:nvPr/>
        </p:nvSpPr>
        <p:spPr>
          <a:xfrm>
            <a:off x="1356115" y="5733836"/>
            <a:ext cx="1127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solidFill>
                  <a:srgbClr val="58595B"/>
                </a:solidFill>
              </a:rPr>
              <a:t>Vir: Sodišče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DC802-C2CF-6DA6-EA90-ACA026B4D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592144"/>
            <a:ext cx="6300000" cy="31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48459" y="587243"/>
            <a:ext cx="6692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Razlika med napako in goljufijo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 1/</a:t>
            </a:r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072" y="2445163"/>
            <a:ext cx="9020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1400" u="sng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400" u="sng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3"/>
            <a:b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2873459"/>
            <a:ext cx="7790592" cy="77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Dejanje, ki je v nasprotju s pravili EU in morebitno škoduje finančnim interesom EU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GB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sz="2400" b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Napake </a:t>
            </a:r>
            <a:r>
              <a:rPr lang="sl-SI" sz="2400" b="1" u="sng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ponavadi</a:t>
            </a:r>
            <a:r>
              <a:rPr lang="sl-SI" sz="2400" b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niso goljufije ali posledice korupcije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43608" y="2060848"/>
            <a:ext cx="661428" cy="631975"/>
            <a:chOff x="441555" y="2636912"/>
            <a:chExt cx="674061" cy="674061"/>
          </a:xfrm>
        </p:grpSpPr>
        <p:sp>
          <p:nvSpPr>
            <p:cNvPr id="12" name="Oval 11"/>
            <p:cNvSpPr/>
            <p:nvPr/>
          </p:nvSpPr>
          <p:spPr>
            <a:xfrm>
              <a:off x="441555" y="2636912"/>
              <a:ext cx="674061" cy="674061"/>
            </a:xfrm>
            <a:prstGeom prst="ellipse">
              <a:avLst/>
            </a:prstGeom>
            <a:noFill/>
            <a:ln>
              <a:solidFill>
                <a:srgbClr val="B5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25" y="2761292"/>
              <a:ext cx="447320" cy="44732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979712" y="2195349"/>
            <a:ext cx="102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Napaka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57417" y="1268760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2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196" y="1197625"/>
            <a:ext cx="7237807" cy="3888432"/>
          </a:xfrm>
        </p:spPr>
        <p:txBody>
          <a:bodyPr>
            <a:normAutofit fontScale="9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fr-BE" sz="18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fr-BE" sz="18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Direktive</a:t>
            </a:r>
            <a: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(EU) 2017/1371 </a:t>
            </a:r>
            <a:r>
              <a:rPr lang="sl-SI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zaščiti finančnih interesov opredeljuje goljufijo</a:t>
            </a:r>
            <a: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namerna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predložitev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lažnih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nepravilnih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nepopolnih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izjav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dokumentov</a:t>
            </a:r>
            <a:r>
              <a:rPr lang="sl-SI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sl-SI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nerazkritje</a:t>
            </a:r>
            <a:r>
              <a:rPr lang="sl-SI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informacij ob kršitvi specifične obveznosti;</a:t>
            </a:r>
            <a:br>
              <a:rPr lang="sl-SI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zloraba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sredstev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EU, tj.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njihova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uporaba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namene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kot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tiste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katere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bila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prvotno</a:t>
            </a:r>
            <a: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dodeljena</a:t>
            </a: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Člen 4</a:t>
            </a:r>
            <a: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pranje denarja, korupcija ali poneverba</a:t>
            </a:r>
            <a: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Člen 5</a:t>
            </a:r>
            <a: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napeljevanje, pomoč in poskus kaznivega dejanja </a:t>
            </a:r>
            <a:b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3068960"/>
            <a:ext cx="688196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1000"/>
              </a:spcBef>
              <a:spcAft>
                <a:spcPts val="0"/>
              </a:spcAft>
              <a:buSzTx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eaLnBrk="1" fontAlgn="auto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eaLnBrk="1" fontAlgn="auto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544" y="1227900"/>
            <a:ext cx="576064" cy="511077"/>
            <a:chOff x="441555" y="2636912"/>
            <a:chExt cx="674061" cy="674061"/>
          </a:xfrm>
        </p:grpSpPr>
        <p:sp>
          <p:nvSpPr>
            <p:cNvPr id="15" name="Oval 14"/>
            <p:cNvSpPr/>
            <p:nvPr/>
          </p:nvSpPr>
          <p:spPr>
            <a:xfrm>
              <a:off x="441555" y="2636912"/>
              <a:ext cx="674061" cy="674061"/>
            </a:xfrm>
            <a:prstGeom prst="ellipse">
              <a:avLst/>
            </a:prstGeom>
            <a:noFill/>
            <a:ln>
              <a:solidFill>
                <a:srgbClr val="B5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25" y="2761292"/>
              <a:ext cx="447320" cy="44732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490140" y="587243"/>
            <a:ext cx="6609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Razlika med napako in goljufijo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2/</a:t>
            </a:r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57417" y="1268760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0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588" y="1738511"/>
            <a:ext cx="6081704" cy="431800"/>
          </a:xfrm>
        </p:spPr>
        <p:txBody>
          <a:bodyPr/>
          <a:lstStyle/>
          <a:p>
            <a:r>
              <a:rPr lang="sl-SI" sz="1800" u="sng" dirty="0">
                <a:solidFill>
                  <a:schemeClr val="tx1"/>
                </a:solidFill>
              </a:rPr>
              <a:t>Razlika med napako in goljufijo</a:t>
            </a:r>
            <a:r>
              <a:rPr lang="en-GB" sz="1800" u="sng" dirty="0">
                <a:solidFill>
                  <a:schemeClr val="tx1"/>
                </a:solidFill>
              </a:rPr>
              <a:t>: </a:t>
            </a:r>
            <a:r>
              <a:rPr lang="sl-SI" sz="1800" u="sng" dirty="0">
                <a:solidFill>
                  <a:srgbClr val="FF0000"/>
                </a:solidFill>
              </a:rPr>
              <a:t>naklep</a:t>
            </a:r>
            <a:endParaRPr lang="en-GB" sz="18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90" y="2815417"/>
            <a:ext cx="8064500" cy="1556519"/>
          </a:xfrm>
        </p:spPr>
        <p:txBody>
          <a:bodyPr/>
          <a:lstStyle/>
          <a:p>
            <a:pPr marL="0" indent="0" algn="just" eaLnBrk="1" fontAlgn="auto" hangingPunct="1"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Glavni faktor za razlikovanje med napako in goljufijo je, ali je dejanje narejeno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sz="1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namerno ali nenamerno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 algn="just" eaLnBrk="1" fontAlgn="auto" hangingPunct="1"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eaLnBrk="1" fontAlgn="auto" hangingPunct="1"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Napake in nepravilnosti so storjene nenamerno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goljufije pa so napake/nepravilnosti, ki so bile storjene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sz="1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namerno</a:t>
            </a:r>
            <a:r>
              <a:rPr lang="sl-SI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 prinašajo </a:t>
            </a:r>
            <a:r>
              <a:rPr lang="sl-SI" sz="1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fontAlgn="auto" hangingPunct="1"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fr-BE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5190" y="1736671"/>
            <a:ext cx="674061" cy="674061"/>
            <a:chOff x="441555" y="2636912"/>
            <a:chExt cx="674061" cy="674061"/>
          </a:xfrm>
        </p:grpSpPr>
        <p:sp>
          <p:nvSpPr>
            <p:cNvPr id="9" name="Oval 8"/>
            <p:cNvSpPr/>
            <p:nvPr/>
          </p:nvSpPr>
          <p:spPr>
            <a:xfrm>
              <a:off x="441555" y="2636912"/>
              <a:ext cx="674061" cy="674061"/>
            </a:xfrm>
            <a:prstGeom prst="ellipse">
              <a:avLst/>
            </a:prstGeom>
            <a:noFill/>
            <a:ln>
              <a:solidFill>
                <a:srgbClr val="B5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25" y="2761292"/>
              <a:ext cx="447320" cy="4473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490140" y="587243"/>
            <a:ext cx="6609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Razlika med napako in goljufijo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3/</a:t>
            </a:r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57417" y="1268760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0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112E-A4A6-2842-8744-317A236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Razlika med napako in goljufijo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4/4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24000-7830-5270-B46B-2FBBD070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81075"/>
            <a:ext cx="8064500" cy="48958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Kako se </a:t>
            </a:r>
            <a:r>
              <a:rPr lang="en-GB" dirty="0" err="1"/>
              <a:t>ljudje</a:t>
            </a:r>
            <a:r>
              <a:rPr lang="en-GB" dirty="0"/>
              <a:t> </a:t>
            </a:r>
            <a:r>
              <a:rPr lang="en-GB" dirty="0" err="1"/>
              <a:t>odzovejo</a:t>
            </a:r>
            <a:r>
              <a:rPr lang="en-GB" dirty="0"/>
              <a:t>, ko </a:t>
            </a:r>
            <a:r>
              <a:rPr lang="en-GB" dirty="0" err="1"/>
              <a:t>revizor</a:t>
            </a:r>
            <a:r>
              <a:rPr lang="en-GB" dirty="0"/>
              <a:t> </a:t>
            </a:r>
            <a:r>
              <a:rPr lang="en-GB" dirty="0" err="1"/>
              <a:t>postavi</a:t>
            </a:r>
            <a:r>
              <a:rPr lang="en-GB" dirty="0"/>
              <a:t> </a:t>
            </a:r>
            <a:r>
              <a:rPr lang="en-GB" dirty="0" err="1"/>
              <a:t>vprašanja</a:t>
            </a:r>
            <a:r>
              <a:rPr lang="en-GB" dirty="0"/>
              <a:t>?</a:t>
            </a:r>
          </a:p>
          <a:p>
            <a:pPr marL="0" lvl="0" indent="0">
              <a:buNone/>
            </a:pPr>
            <a:r>
              <a:rPr lang="en-GB" b="1" dirty="0" err="1"/>
              <a:t>Napaka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pojasnila</a:t>
            </a:r>
            <a:r>
              <a:rPr lang="en-GB" dirty="0"/>
              <a:t> so </a:t>
            </a:r>
            <a:r>
              <a:rPr lang="en-GB" dirty="0" err="1"/>
              <a:t>jasna</a:t>
            </a:r>
            <a:endParaRPr lang="en-GB" dirty="0"/>
          </a:p>
          <a:p>
            <a:pPr lvl="1"/>
            <a:r>
              <a:rPr lang="en-GB" dirty="0" err="1"/>
              <a:t>pripravljeni</a:t>
            </a:r>
            <a:r>
              <a:rPr lang="en-GB" dirty="0"/>
              <a:t> so </a:t>
            </a:r>
            <a:r>
              <a:rPr lang="en-GB" dirty="0" err="1"/>
              <a:t>popraviti</a:t>
            </a:r>
            <a:r>
              <a:rPr lang="en-GB" dirty="0"/>
              <a:t> </a:t>
            </a:r>
            <a:r>
              <a:rPr lang="en-GB" dirty="0" err="1"/>
              <a:t>napako</a:t>
            </a:r>
            <a:endParaRPr lang="en-GB" dirty="0"/>
          </a:p>
          <a:p>
            <a:pPr lvl="1"/>
            <a:r>
              <a:rPr lang="sl-SI" dirty="0"/>
              <a:t>s</a:t>
            </a:r>
            <a:r>
              <a:rPr lang="en-GB" dirty="0" err="1"/>
              <a:t>odelujejo</a:t>
            </a:r>
            <a:endParaRPr lang="sl-SI" dirty="0"/>
          </a:p>
          <a:p>
            <a:pPr marL="277813" lvl="1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b="1" dirty="0" err="1"/>
              <a:t>Goljufija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izmikanje</a:t>
            </a:r>
            <a:r>
              <a:rPr lang="en-GB" dirty="0"/>
              <a:t>, </a:t>
            </a:r>
            <a:r>
              <a:rPr lang="en-GB" dirty="0" err="1"/>
              <a:t>nejasni</a:t>
            </a:r>
            <a:r>
              <a:rPr lang="en-GB" dirty="0"/>
              <a:t> </a:t>
            </a:r>
            <a:r>
              <a:rPr lang="en-GB" dirty="0" err="1"/>
              <a:t>odgovori</a:t>
            </a:r>
            <a:endParaRPr lang="en-GB" dirty="0"/>
          </a:p>
          <a:p>
            <a:pPr lvl="1"/>
            <a:r>
              <a:rPr lang="sl-SI" dirty="0"/>
              <a:t>z</a:t>
            </a:r>
            <a:r>
              <a:rPr lang="en-GB" dirty="0" err="1"/>
              <a:t>avlačevanje</a:t>
            </a:r>
            <a:endParaRPr lang="sl-SI" dirty="0"/>
          </a:p>
          <a:p>
            <a:pPr lvl="1"/>
            <a:r>
              <a:rPr lang="en-GB" dirty="0" err="1"/>
              <a:t>odpor</a:t>
            </a:r>
            <a:r>
              <a:rPr lang="en-GB" dirty="0"/>
              <a:t> do </a:t>
            </a:r>
            <a:r>
              <a:rPr lang="en-GB" dirty="0" err="1"/>
              <a:t>razkritij</a:t>
            </a:r>
            <a:endParaRPr lang="sl-SI" dirty="0"/>
          </a:p>
          <a:p>
            <a:pPr lvl="1"/>
            <a:endParaRPr lang="sl-SI" dirty="0"/>
          </a:p>
          <a:p>
            <a:pPr marL="0" lvl="0" indent="0">
              <a:buNone/>
            </a:pPr>
            <a:r>
              <a:rPr lang="en-GB" b="1" dirty="0" err="1"/>
              <a:t>Goljufije</a:t>
            </a:r>
            <a:r>
              <a:rPr lang="en-GB" b="1" dirty="0"/>
              <a:t> so </a:t>
            </a:r>
            <a:r>
              <a:rPr lang="en-GB" b="1" dirty="0" err="1"/>
              <a:t>pogosto</a:t>
            </a:r>
            <a:r>
              <a:rPr lang="en-GB" b="1" dirty="0"/>
              <a:t>:</a:t>
            </a:r>
          </a:p>
          <a:p>
            <a:pPr lvl="1"/>
            <a:r>
              <a:rPr lang="sl-SI" dirty="0"/>
              <a:t>s</a:t>
            </a:r>
            <a:r>
              <a:rPr lang="en-GB" dirty="0" err="1"/>
              <a:t>ofisticirane</a:t>
            </a:r>
            <a:r>
              <a:rPr lang="en-GB" dirty="0"/>
              <a:t> in </a:t>
            </a:r>
            <a:r>
              <a:rPr lang="en-GB" dirty="0" err="1"/>
              <a:t>zapletene</a:t>
            </a:r>
            <a:endParaRPr lang="en-GB" dirty="0"/>
          </a:p>
          <a:p>
            <a:pPr lvl="1"/>
            <a:r>
              <a:rPr lang="en-GB" dirty="0"/>
              <a:t>“</a:t>
            </a:r>
            <a:r>
              <a:rPr lang="en-GB" dirty="0" err="1"/>
              <a:t>zakopane</a:t>
            </a:r>
            <a:r>
              <a:rPr lang="en-GB" dirty="0"/>
              <a:t>” v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transakcijah</a:t>
            </a:r>
            <a:endParaRPr lang="en-GB" dirty="0"/>
          </a:p>
          <a:p>
            <a:pPr lvl="1"/>
            <a:r>
              <a:rPr lang="en-GB" dirty="0" err="1"/>
              <a:t>spremljane</a:t>
            </a:r>
            <a:r>
              <a:rPr lang="en-GB" dirty="0"/>
              <a:t> s </a:t>
            </a:r>
            <a:r>
              <a:rPr lang="en-GB" dirty="0" err="1"/>
              <a:t>ponarejeno</a:t>
            </a:r>
            <a:r>
              <a:rPr lang="en-GB" dirty="0"/>
              <a:t> </a:t>
            </a:r>
            <a:r>
              <a:rPr lang="en-GB" dirty="0" err="1"/>
              <a:t>dokumentacijo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K</a:t>
            </a:r>
            <a:r>
              <a:rPr lang="en-GB" b="1" dirty="0" err="1"/>
              <a:t>ljučno</a:t>
            </a:r>
            <a:r>
              <a:rPr lang="en-GB" b="1" dirty="0"/>
              <a:t> </a:t>
            </a:r>
            <a:r>
              <a:rPr lang="en-GB" b="1" dirty="0" err="1"/>
              <a:t>revizijsko</a:t>
            </a:r>
            <a:r>
              <a:rPr lang="en-GB" b="1" dirty="0"/>
              <a:t> “</a:t>
            </a:r>
            <a:r>
              <a:rPr lang="en-GB" b="1" dirty="0" err="1"/>
              <a:t>orodje</a:t>
            </a:r>
            <a:r>
              <a:rPr lang="en-GB" b="1" dirty="0"/>
              <a:t>”</a:t>
            </a:r>
            <a:r>
              <a:rPr lang="sl-SI" b="1" dirty="0"/>
              <a:t> pri odkrivanju goljufij</a:t>
            </a:r>
            <a:r>
              <a:rPr lang="en-GB" b="1" dirty="0"/>
              <a:t>:</a:t>
            </a:r>
            <a:r>
              <a:rPr lang="sl-SI" b="1" dirty="0"/>
              <a:t>   </a:t>
            </a:r>
            <a:r>
              <a:rPr lang="en-GB" b="1" i="1" dirty="0"/>
              <a:t>Ne </a:t>
            </a:r>
            <a:r>
              <a:rPr lang="en-GB" b="1" i="1" dirty="0" err="1"/>
              <a:t>verjemi</a:t>
            </a:r>
            <a:r>
              <a:rPr lang="en-GB" b="1" i="1" dirty="0"/>
              <a:t>, </a:t>
            </a:r>
            <a:r>
              <a:rPr lang="en-GB" b="1" i="1" dirty="0" err="1"/>
              <a:t>ampak</a:t>
            </a:r>
            <a:r>
              <a:rPr lang="en-GB" b="1" i="1" dirty="0"/>
              <a:t> </a:t>
            </a:r>
            <a:r>
              <a:rPr lang="en-GB" b="1" i="1" dirty="0" err="1"/>
              <a:t>preveri</a:t>
            </a:r>
            <a:r>
              <a:rPr lang="en-GB" b="1" i="1" dirty="0"/>
              <a:t>.</a:t>
            </a:r>
            <a:endParaRPr lang="en-GB" b="1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AA8EC-653F-E432-E2BC-7A5F65A5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AC9B628F-8E1F-4780-8E76-83577860C74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231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  <p:tag name="ARS_PPT_DBNAME" val="DOP000870EN01-19PP-ECA_general_presentation-OR[2020011310340123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92064a5-2386-4711-9645-fc7efad62054">5NNTHXNKNENN-1330746309-5</_dlc_DocId>
    <_dlc_DocIdUrl xmlns="192064a5-2386-4711-9645-fc7efad62054">
      <Url>https://workplace.eca.eu/Legal/Audit/_layouts/15/DocIdRedir.aspx?ID=5NNTHXNKNENN-1330746309-5</Url>
      <Description>5NNTHXNKNENN-1330746309-5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3A10883DDF54FA19DF7649E3B151E" ma:contentTypeVersion="0" ma:contentTypeDescription="Create a new document." ma:contentTypeScope="" ma:versionID="f6581e0603d50170451fa878c0ae84df">
  <xsd:schema xmlns:xsd="http://www.w3.org/2001/XMLSchema" xmlns:xs="http://www.w3.org/2001/XMLSchema" xmlns:p="http://schemas.microsoft.com/office/2006/metadata/properties" xmlns:ns2="192064a5-2386-4711-9645-fc7efad62054" targetNamespace="http://schemas.microsoft.com/office/2006/metadata/properties" ma:root="true" ma:fieldsID="1a03a2e4af13603d97ed99fece84f013" ns2:_="">
    <xsd:import namespace="192064a5-2386-4711-9645-fc7efad6205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064a5-2386-4711-9645-fc7efad62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A5BB5-2321-4E4C-9B36-3C0DDFD37B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92064a5-2386-4711-9645-fc7efad6205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3E51AE-6160-4614-9C26-C3F87A01AB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605CB10-63F2-4975-B512-E5A91B638A2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7838EC2-1480-48CC-8A8E-73B67381D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064a5-2386-4711-9645-fc7efad62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17685</TotalTime>
  <Words>1939</Words>
  <Application>Microsoft Office PowerPoint</Application>
  <PresentationFormat>On-screen Show (4:3)</PresentationFormat>
  <Paragraphs>229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Courier New</vt:lpstr>
      <vt:lpstr>Wingdings</vt:lpstr>
      <vt:lpstr>Myriad Pro</vt:lpstr>
      <vt:lpstr>Times New Roman</vt:lpstr>
      <vt:lpstr>Arial</vt:lpstr>
      <vt:lpstr>Office Theme</vt:lpstr>
      <vt:lpstr>Ugotovitve Evropskega računskega sodišča glede goljufij na škodo EU sredstev in izzivi pri izmenjavi informacij o goljufijah</vt:lpstr>
      <vt:lpstr>Glavne točke</vt:lpstr>
      <vt:lpstr>PowerPoint Presentation</vt:lpstr>
      <vt:lpstr>Izjave Sodišča o zanesljivosti</vt:lpstr>
      <vt:lpstr>Ocenjena stopnja napake za proračunske odhodke EU</vt:lpstr>
      <vt:lpstr>PowerPoint Presentation</vt:lpstr>
      <vt:lpstr>                 Člen 3 Direktive (EU) 2017/1371 o zaščiti finančnih interesov opredeljuje goljufijo:   - namerna predložitev lažnih, nepravilnih ali nepopolnih izjav ali dokumentov;  - nerazkritje informacij ob kršitvi specifične obveznosti;  - zloraba sredstev EU, tj. njihova uporaba za druge namene kot za tiste, za katere so bila prvotno dodeljena   Člen 4: pranje denarja, korupcija ali poneverba    Člen 5: napeljevanje, pomoč in poskus kaznivega dejanja   </vt:lpstr>
      <vt:lpstr>Razlika med napako in goljufijo: naklep</vt:lpstr>
      <vt:lpstr>Razlika med napako in goljufijo 4/4</vt:lpstr>
      <vt:lpstr>Vloga sodišča v sistemu boja proti korupciji 1/3</vt:lpstr>
      <vt:lpstr>Vloga sodišča v sistemu boja proti korupciji 2/3</vt:lpstr>
      <vt:lpstr>Vloga sodišča v sistemu boja proti korupciji 3/3</vt:lpstr>
      <vt:lpstr>Posredovanje primerov: EJT/OLAF ali obema?      </vt:lpstr>
      <vt:lpstr>Odkriti primeri suma goljufije </vt:lpstr>
      <vt:lpstr>Sodelovanje z OLAF in EJT</vt:lpstr>
      <vt:lpstr>PowerPoint Presentation</vt:lpstr>
      <vt:lpstr>PowerPoint Presentation</vt:lpstr>
      <vt:lpstr>Izzivi pri izmenjavi informacij o goljufijah</vt:lpstr>
      <vt:lpstr>Ključna sporočila</vt:lpstr>
      <vt:lpstr>Obveznosti poročanja se razlikujejo</vt:lpstr>
      <vt:lpstr>Postopki za obravnavo sumov goljufij so pretirano zapleteni</vt:lpstr>
      <vt:lpstr>Obseg poročanja o goljufijah se razlikuje po državah, vendar se podatki ne analizirajo </vt:lpstr>
      <vt:lpstr>Ni jasnega pregleda o vračilih denarja v proračun EU</vt:lpstr>
      <vt:lpstr>Priporočila</vt:lpstr>
      <vt:lpstr>Evropsko računsko sodišče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 PowerPoint general presentation (EN)</dc:title>
  <dc:creator>Victoria Creswell</dc:creator>
  <cp:lastModifiedBy>Martin Puc</cp:lastModifiedBy>
  <cp:revision>1185</cp:revision>
  <cp:lastPrinted>2020-02-28T10:57:04Z</cp:lastPrinted>
  <dcterms:created xsi:type="dcterms:W3CDTF">2013-08-06T13:50:03Z</dcterms:created>
  <dcterms:modified xsi:type="dcterms:W3CDTF">2026-02-05T22:58:08Z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a_UnitTaxHTField0">
    <vt:lpwstr/>
  </property>
  <property fmtid="{D5CDD505-2E9C-101B-9397-08002B2CF9AE}" pid="3" name="Eca_Doc_Topics">
    <vt:lpwstr/>
  </property>
  <property fmtid="{D5CDD505-2E9C-101B-9397-08002B2CF9AE}" pid="4" name="termstore_sfGaDec">
    <vt:lpwstr/>
  </property>
  <property fmtid="{D5CDD505-2E9C-101B-9397-08002B2CF9AE}" pid="5" name="Eca_MeetingTypeTaxHTField0">
    <vt:lpwstr/>
  </property>
  <property fmtid="{D5CDD505-2E9C-101B-9397-08002B2CF9AE}" pid="6" name="termstore_sfStatut">
    <vt:lpwstr>19;#Main text|5f451bac-2385-465d-8382-8c0255fcf9fa</vt:lpwstr>
  </property>
  <property fmtid="{D5CDD505-2E9C-101B-9397-08002B2CF9AE}" pid="7" name="Eca_Unit">
    <vt:lpwstr/>
  </property>
  <property fmtid="{D5CDD505-2E9C-101B-9397-08002B2CF9AE}" pid="8" name="ContentTypeId">
    <vt:lpwstr>0x0101006DC3A10883DDF54FA19DF7649E3B151E</vt:lpwstr>
  </property>
  <property fmtid="{D5CDD505-2E9C-101B-9397-08002B2CF9AE}" pid="9" name="Eca_CoreKeywordsDoc">
    <vt:lpwstr/>
  </property>
  <property fmtid="{D5CDD505-2E9C-101B-9397-08002B2CF9AE}" pid="10" name="Eca_PerspectivesTaxHTField0">
    <vt:lpwstr/>
  </property>
  <property fmtid="{D5CDD505-2E9C-101B-9397-08002B2CF9AE}" pid="11" name="Eca_DocumentType">
    <vt:lpwstr/>
  </property>
  <property fmtid="{D5CDD505-2E9C-101B-9397-08002B2CF9AE}" pid="12" name="Eca_ConfidentialityLevel">
    <vt:lpwstr/>
  </property>
  <property fmtid="{D5CDD505-2E9C-101B-9397-08002B2CF9AE}" pid="13" name="Eca_CoreKeywordsTaxHTField0">
    <vt:lpwstr/>
  </property>
  <property fmtid="{D5CDD505-2E9C-101B-9397-08002B2CF9AE}" pid="14" name="Eca_CoreKeywords">
    <vt:lpwstr/>
  </property>
  <property fmtid="{D5CDD505-2E9C-101B-9397-08002B2CF9AE}" pid="15" name="Eca_Keywords">
    <vt:lpwstr/>
  </property>
  <property fmtid="{D5CDD505-2E9C-101B-9397-08002B2CF9AE}" pid="16" name="Eca_OrganisationTaxHTField0">
    <vt:lpwstr/>
  </property>
  <property fmtid="{D5CDD505-2E9C-101B-9397-08002B2CF9AE}" pid="17" name="Eca_MeetingType">
    <vt:lpwstr/>
  </property>
  <property fmtid="{D5CDD505-2E9C-101B-9397-08002B2CF9AE}" pid="18" name="Eca_DocumentTypeTaxHTField0">
    <vt:lpwstr/>
  </property>
  <property fmtid="{D5CDD505-2E9C-101B-9397-08002B2CF9AE}" pid="19" name="Eca_Doc_Confidentiality_Levels">
    <vt:lpwstr/>
  </property>
  <property fmtid="{D5CDD505-2E9C-101B-9397-08002B2CF9AE}" pid="20" name="Eca_DistributionCode">
    <vt:lpwstr/>
  </property>
  <property fmtid="{D5CDD505-2E9C-101B-9397-08002B2CF9AE}" pid="21" name="termstore_sfCategory">
    <vt:lpwstr>70;#Presentation|ff41af9d-5882-4b16-86b4-31f73ed5bea0</vt:lpwstr>
  </property>
  <property fmtid="{D5CDD505-2E9C-101B-9397-08002B2CF9AE}" pid="22" name="Eca_Doc_Organisation">
    <vt:lpwstr/>
  </property>
  <property fmtid="{D5CDD505-2E9C-101B-9397-08002B2CF9AE}" pid="23" name="Eca_VersionCode">
    <vt:lpwstr/>
  </property>
  <property fmtid="{D5CDD505-2E9C-101B-9397-08002B2CF9AE}" pid="24" name="DcsId">
    <vt:lpwstr>b622c21a-0d95-47ba-89db-26e02f2d2abf</vt:lpwstr>
  </property>
  <property fmtid="{D5CDD505-2E9C-101B-9397-08002B2CF9AE}" pid="25" name="Eca_OrgLanguageTaxHTField0">
    <vt:lpwstr/>
  </property>
  <property fmtid="{D5CDD505-2E9C-101B-9397-08002B2CF9AE}" pid="26" name="Eca_DistributionCodeTaxHTField0">
    <vt:lpwstr/>
  </property>
  <property fmtid="{D5CDD505-2E9C-101B-9397-08002B2CF9AE}" pid="27" name="Eca_Membres_rapporteursTaxHTField0">
    <vt:lpwstr/>
  </property>
  <property fmtid="{D5CDD505-2E9C-101B-9397-08002B2CF9AE}" pid="28" name="Eca_Membres_rapporteurs">
    <vt:lpwstr/>
  </property>
  <property fmtid="{D5CDD505-2E9C-101B-9397-08002B2CF9AE}" pid="29" name="Eca_VersionCodeTaxHTField0">
    <vt:lpwstr/>
  </property>
  <property fmtid="{D5CDD505-2E9C-101B-9397-08002B2CF9AE}" pid="30" name="termstore_sfGaDecDiffusion">
    <vt:lpwstr/>
  </property>
  <property fmtid="{D5CDD505-2E9C-101B-9397-08002B2CF9AE}" pid="31" name="termstore_sfDiv">
    <vt:lpwstr>4</vt:lpwstr>
  </property>
  <property fmtid="{D5CDD505-2E9C-101B-9397-08002B2CF9AE}" pid="32" name="Eca_Perspectives">
    <vt:lpwstr/>
  </property>
  <property fmtid="{D5CDD505-2E9C-101B-9397-08002B2CF9AE}" pid="33" name="Eca_OrgLanguage">
    <vt:lpwstr/>
  </property>
  <property fmtid="{D5CDD505-2E9C-101B-9397-08002B2CF9AE}" pid="34" name="Eca_Organisation">
    <vt:lpwstr/>
  </property>
  <property fmtid="{D5CDD505-2E9C-101B-9397-08002B2CF9AE}" pid="35" name="termstore_sfLang">
    <vt:lpwstr>5;#English|5c1bbf89-8134-4933-a804-d40db1ccb64c</vt:lpwstr>
  </property>
  <property fmtid="{D5CDD505-2E9C-101B-9397-08002B2CF9AE}" pid="36" name="termstore_sfVersion">
    <vt:lpwstr>5;#Original not annotated|5f67353d-0544-44b7-8683-86d6ac1c52a9</vt:lpwstr>
  </property>
  <property fmtid="{D5CDD505-2E9C-101B-9397-08002B2CF9AE}" pid="37" name="Eca_ConfidentialityLevelTaxHTField0">
    <vt:lpwstr/>
  </property>
  <property fmtid="{D5CDD505-2E9C-101B-9397-08002B2CF9AE}" pid="38" name="Eca_KeywordsTaxHTField0">
    <vt:lpwstr/>
  </property>
  <property fmtid="{D5CDD505-2E9C-101B-9397-08002B2CF9AE}" pid="39" name="Eca_Doc_Auditee">
    <vt:lpwstr/>
  </property>
  <property fmtid="{D5CDD505-2E9C-101B-9397-08002B2CF9AE}" pid="40" name="Eca_Doc_ProcedureStage">
    <vt:lpwstr/>
  </property>
  <property fmtid="{D5CDD505-2E9C-101B-9397-08002B2CF9AE}" pid="41" name="Eca_Doc_FileFormat">
    <vt:lpwstr/>
  </property>
  <property fmtid="{D5CDD505-2E9C-101B-9397-08002B2CF9AE}" pid="42" name="Eca_Doc_AuditType">
    <vt:lpwstr/>
  </property>
  <property fmtid="{D5CDD505-2E9C-101B-9397-08002B2CF9AE}" pid="43" name="Eca_Doc_ReportingMember">
    <vt:lpwstr/>
  </property>
  <property fmtid="{D5CDD505-2E9C-101B-9397-08002B2CF9AE}" pid="44" name="Eca_Doc_BusinessGrouping">
    <vt:lpwstr/>
  </property>
  <property fmtid="{D5CDD505-2E9C-101B-9397-08002B2CF9AE}" pid="45" name="Eca_Doc_ProcedureStep">
    <vt:lpwstr/>
  </property>
  <property fmtid="{D5CDD505-2E9C-101B-9397-08002B2CF9AE}" pid="46" name="Eca_Doc_Country">
    <vt:lpwstr/>
  </property>
  <property fmtid="{D5CDD505-2E9C-101B-9397-08002B2CF9AE}" pid="47" name="Eca_Doc_Procedure">
    <vt:lpwstr/>
  </property>
  <property fmtid="{D5CDD505-2E9C-101B-9397-08002B2CF9AE}" pid="48" name="Eca_DocSetCountryTaxHTField0">
    <vt:lpwstr/>
  </property>
  <property fmtid="{D5CDD505-2E9C-101B-9397-08002B2CF9AE}" pid="49" name="Eca_DocSet_ProcedureStage">
    <vt:lpwstr/>
  </property>
  <property fmtid="{D5CDD505-2E9C-101B-9397-08002B2CF9AE}" pid="50" name="Eca_DocSet_ProcedureStepTaxHTField0">
    <vt:lpwstr/>
  </property>
  <property fmtid="{D5CDD505-2E9C-101B-9397-08002B2CF9AE}" pid="51" name="Eca_DocSetAuditeeTaxHTField0">
    <vt:lpwstr/>
  </property>
  <property fmtid="{D5CDD505-2E9C-101B-9397-08002B2CF9AE}" pid="52" name="Eca_DocSetAuditType">
    <vt:lpwstr/>
  </property>
  <property fmtid="{D5CDD505-2E9C-101B-9397-08002B2CF9AE}" pid="53" name="Eca_DocSet_ProcedureStep">
    <vt:lpwstr/>
  </property>
  <property fmtid="{D5CDD505-2E9C-101B-9397-08002B2CF9AE}" pid="54" name="Eca_DocSetCountry">
    <vt:lpwstr/>
  </property>
  <property fmtid="{D5CDD505-2E9C-101B-9397-08002B2CF9AE}" pid="55" name="Eca_DocSet_BusinessGroupingTaxHTField0">
    <vt:lpwstr/>
  </property>
  <property fmtid="{D5CDD505-2E9C-101B-9397-08002B2CF9AE}" pid="56" name="Eca_DocSet_ProcedureStageTaxHTField0">
    <vt:lpwstr/>
  </property>
  <property fmtid="{D5CDD505-2E9C-101B-9397-08002B2CF9AE}" pid="57" name="Eca_DocSetAuditee">
    <vt:lpwstr/>
  </property>
  <property fmtid="{D5CDD505-2E9C-101B-9397-08002B2CF9AE}" pid="58" name="Eca_DocSetAuditTypeTaxHTField0">
    <vt:lpwstr/>
  </property>
  <property fmtid="{D5CDD505-2E9C-101B-9397-08002B2CF9AE}" pid="59" name="Eca_DocSet_BusinessGrouping">
    <vt:lpwstr/>
  </property>
  <property fmtid="{D5CDD505-2E9C-101B-9397-08002B2CF9AE}" pid="60" name="Eca_DocSet_Procedure">
    <vt:lpwstr/>
  </property>
  <property fmtid="{D5CDD505-2E9C-101B-9397-08002B2CF9AE}" pid="61" name="Eca_DocSet_ProcedureTaxHTField0">
    <vt:lpwstr/>
  </property>
  <property fmtid="{D5CDD505-2E9C-101B-9397-08002B2CF9AE}" pid="62" name="ECATopics">
    <vt:lpwstr/>
  </property>
  <property fmtid="{D5CDD505-2E9C-101B-9397-08002B2CF9AE}" pid="63" name="i2bc3f41a5694859a10cc5d6b6d7ba62">
    <vt:lpwstr/>
  </property>
  <property fmtid="{D5CDD505-2E9C-101B-9397-08002B2CF9AE}" pid="64" name="ECACoreBusinessKeywords">
    <vt:lpwstr/>
  </property>
  <property fmtid="{D5CDD505-2E9C-101B-9397-08002B2CF9AE}" pid="65" name="k2f2552df09444fcbbff3a84eb9dd0cc">
    <vt:lpwstr/>
  </property>
  <property fmtid="{D5CDD505-2E9C-101B-9397-08002B2CF9AE}" pid="66" name="f3e173caf2db49a396cdbc0345a42419">
    <vt:lpwstr/>
  </property>
  <property fmtid="{D5CDD505-2E9C-101B-9397-08002B2CF9AE}" pid="67" name="ECATaskNumbers">
    <vt:lpwstr/>
  </property>
  <property fmtid="{D5CDD505-2E9C-101B-9397-08002B2CF9AE}" pid="68" name="pb0d3fcd97d0473787e5b4d1428a0fce">
    <vt:lpwstr/>
  </property>
  <property fmtid="{D5CDD505-2E9C-101B-9397-08002B2CF9AE}" pid="69" name="ECAKnowledgeDomains">
    <vt:lpwstr/>
  </property>
  <property fmtid="{D5CDD505-2E9C-101B-9397-08002B2CF9AE}" pid="70" name="ECALanguage">
    <vt:lpwstr/>
  </property>
  <property fmtid="{D5CDD505-2E9C-101B-9397-08002B2CF9AE}" pid="71" name="ECAOwningDepartments">
    <vt:lpwstr/>
  </property>
  <property fmtid="{D5CDD505-2E9C-101B-9397-08002B2CF9AE}" pid="72" name="_docset_NoMedatataSyncRequired">
    <vt:lpwstr>False</vt:lpwstr>
  </property>
  <property fmtid="{D5CDD505-2E9C-101B-9397-08002B2CF9AE}" pid="73" name="ECADocumentType">
    <vt:lpwstr/>
  </property>
  <property fmtid="{D5CDD505-2E9C-101B-9397-08002B2CF9AE}" pid="74" name="ECAAdditionalDepartments">
    <vt:lpwstr/>
  </property>
  <property fmtid="{D5CDD505-2E9C-101B-9397-08002B2CF9AE}" pid="75" name="_dlc_DocIdItemGuid">
    <vt:lpwstr>4c9b4a25-a29a-41c7-b274-d4800fd4c98f</vt:lpwstr>
  </property>
</Properties>
</file>