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handoutMasterIdLst>
    <p:handoutMasterId r:id="rId67"/>
  </p:handoutMasterIdLst>
  <p:sldIdLst>
    <p:sldId id="256" r:id="rId2"/>
    <p:sldId id="541" r:id="rId3"/>
    <p:sldId id="588" r:id="rId4"/>
    <p:sldId id="563" r:id="rId5"/>
    <p:sldId id="564" r:id="rId6"/>
    <p:sldId id="589" r:id="rId7"/>
    <p:sldId id="587" r:id="rId8"/>
    <p:sldId id="590" r:id="rId9"/>
    <p:sldId id="259" r:id="rId10"/>
    <p:sldId id="565" r:id="rId11"/>
    <p:sldId id="581" r:id="rId12"/>
    <p:sldId id="263" r:id="rId13"/>
    <p:sldId id="262" r:id="rId14"/>
    <p:sldId id="591" r:id="rId15"/>
    <p:sldId id="611" r:id="rId16"/>
    <p:sldId id="592" r:id="rId17"/>
    <p:sldId id="594" r:id="rId18"/>
    <p:sldId id="593" r:id="rId19"/>
    <p:sldId id="597" r:id="rId20"/>
    <p:sldId id="598" r:id="rId21"/>
    <p:sldId id="599" r:id="rId22"/>
    <p:sldId id="602" r:id="rId23"/>
    <p:sldId id="583" r:id="rId24"/>
    <p:sldId id="586" r:id="rId25"/>
    <p:sldId id="584" r:id="rId26"/>
    <p:sldId id="603" r:id="rId27"/>
    <p:sldId id="600" r:id="rId28"/>
    <p:sldId id="601" r:id="rId29"/>
    <p:sldId id="604" r:id="rId30"/>
    <p:sldId id="605" r:id="rId31"/>
    <p:sldId id="606" r:id="rId32"/>
    <p:sldId id="607" r:id="rId33"/>
    <p:sldId id="608" r:id="rId34"/>
    <p:sldId id="609" r:id="rId35"/>
    <p:sldId id="610" r:id="rId36"/>
    <p:sldId id="577" r:id="rId37"/>
    <p:sldId id="595" r:id="rId38"/>
    <p:sldId id="596" r:id="rId39"/>
    <p:sldId id="613" r:id="rId40"/>
    <p:sldId id="619" r:id="rId41"/>
    <p:sldId id="620" r:id="rId42"/>
    <p:sldId id="614" r:id="rId43"/>
    <p:sldId id="621" r:id="rId44"/>
    <p:sldId id="622" r:id="rId45"/>
    <p:sldId id="624" r:id="rId46"/>
    <p:sldId id="623" r:id="rId47"/>
    <p:sldId id="615" r:id="rId48"/>
    <p:sldId id="618" r:id="rId49"/>
    <p:sldId id="616" r:id="rId50"/>
    <p:sldId id="627" r:id="rId51"/>
    <p:sldId id="630" r:id="rId52"/>
    <p:sldId id="617" r:id="rId53"/>
    <p:sldId id="632" r:id="rId54"/>
    <p:sldId id="631" r:id="rId55"/>
    <p:sldId id="629" r:id="rId56"/>
    <p:sldId id="626" r:id="rId57"/>
    <p:sldId id="585" r:id="rId58"/>
    <p:sldId id="633" r:id="rId59"/>
    <p:sldId id="571" r:id="rId60"/>
    <p:sldId id="579" r:id="rId61"/>
    <p:sldId id="582" r:id="rId62"/>
    <p:sldId id="634" r:id="rId63"/>
    <p:sldId id="635" r:id="rId64"/>
    <p:sldId id="264" r:id="rId65"/>
  </p:sldIdLst>
  <p:sldSz cx="12192000" cy="6858000"/>
  <p:notesSz cx="6797675" cy="9926638"/>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5AC"/>
    <a:srgbClr val="7CB9D2"/>
    <a:srgbClr val="CBE3ED"/>
    <a:srgbClr val="D0AA54"/>
    <a:srgbClr val="DCC080"/>
    <a:srgbClr val="E8D5AA"/>
    <a:srgbClr val="9D7A2B"/>
    <a:srgbClr val="B48A31"/>
    <a:srgbClr val="DBBD7B"/>
    <a:srgbClr val="F0E3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8838" autoAdjust="0"/>
  </p:normalViewPr>
  <p:slideViewPr>
    <p:cSldViewPr snapToGrid="0">
      <p:cViewPr varScale="1">
        <p:scale>
          <a:sx n="56" d="100"/>
          <a:sy n="56" d="100"/>
        </p:scale>
        <p:origin x="2156" y="52"/>
      </p:cViewPr>
      <p:guideLst/>
    </p:cSldViewPr>
  </p:slideViewPr>
  <p:notesTextViewPr>
    <p:cViewPr>
      <p:scale>
        <a:sx n="1" d="1"/>
        <a:sy n="1" d="1"/>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A8277BDA-C19C-4F60-B8F0-4CD8EDA1F4B6}" type="datetimeFigureOut">
              <a:rPr lang="sl-SI" smtClean="0"/>
              <a:t>24. 06. 2026</a:t>
            </a:fld>
            <a:endParaRPr lang="sl-SI"/>
          </a:p>
        </p:txBody>
      </p:sp>
      <p:sp>
        <p:nvSpPr>
          <p:cNvPr id="4" name="Označba mesta noge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sl-SI"/>
          </a:p>
        </p:txBody>
      </p:sp>
      <p:sp>
        <p:nvSpPr>
          <p:cNvPr id="5" name="Označba mesta številke diapozitiva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BDA5F907-0A7C-4A9D-BF5C-AE3146A67AB4}" type="slidenum">
              <a:rPr lang="sl-SI" smtClean="0"/>
              <a:t>‹#›</a:t>
            </a:fld>
            <a:endParaRPr lang="sl-SI"/>
          </a:p>
        </p:txBody>
      </p:sp>
    </p:spTree>
    <p:extLst>
      <p:ext uri="{BB962C8B-B14F-4D97-AF65-F5344CB8AC3E}">
        <p14:creationId xmlns:p14="http://schemas.microsoft.com/office/powerpoint/2010/main" val="736350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9293109-B95A-4DD1-84A5-73270EF5E92F}" type="datetimeFigureOut">
              <a:rPr lang="sl-SI" smtClean="0"/>
              <a:t>24. 06. 2026</a:t>
            </a:fld>
            <a:endParaRPr lang="sl-SI"/>
          </a:p>
        </p:txBody>
      </p:sp>
      <p:sp>
        <p:nvSpPr>
          <p:cNvPr id="4" name="Označba mesta stranske slik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6E2AA01-F26B-4570-9B7A-E303A52667D9}" type="slidenum">
              <a:rPr lang="sl-SI" smtClean="0"/>
              <a:t>‹#›</a:t>
            </a:fld>
            <a:endParaRPr lang="sl-SI"/>
          </a:p>
        </p:txBody>
      </p:sp>
    </p:spTree>
    <p:extLst>
      <p:ext uri="{BB962C8B-B14F-4D97-AF65-F5344CB8AC3E}">
        <p14:creationId xmlns:p14="http://schemas.microsoft.com/office/powerpoint/2010/main" val="1358275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26E2AA01-F26B-4570-9B7A-E303A52667D9}" type="slidenum">
              <a:rPr lang="sl-SI" smtClean="0"/>
              <a:t>1</a:t>
            </a:fld>
            <a:endParaRPr lang="sl-SI"/>
          </a:p>
        </p:txBody>
      </p:sp>
    </p:spTree>
    <p:extLst>
      <p:ext uri="{BB962C8B-B14F-4D97-AF65-F5344CB8AC3E}">
        <p14:creationId xmlns:p14="http://schemas.microsoft.com/office/powerpoint/2010/main" val="2625172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26E2AA01-F26B-4570-9B7A-E303A52667D9}" type="slidenum">
              <a:rPr lang="sl-SI" smtClean="0"/>
              <a:t>10</a:t>
            </a:fld>
            <a:endParaRPr lang="sl-SI"/>
          </a:p>
        </p:txBody>
      </p:sp>
    </p:spTree>
    <p:extLst>
      <p:ext uri="{BB962C8B-B14F-4D97-AF65-F5344CB8AC3E}">
        <p14:creationId xmlns:p14="http://schemas.microsoft.com/office/powerpoint/2010/main" val="1818054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26E2AA01-F26B-4570-9B7A-E303A52667D9}" type="slidenum">
              <a:rPr lang="sl-SI" smtClean="0"/>
              <a:t>11</a:t>
            </a:fld>
            <a:endParaRPr lang="sl-SI"/>
          </a:p>
        </p:txBody>
      </p:sp>
    </p:spTree>
    <p:extLst>
      <p:ext uri="{BB962C8B-B14F-4D97-AF65-F5344CB8AC3E}">
        <p14:creationId xmlns:p14="http://schemas.microsoft.com/office/powerpoint/2010/main" val="2855219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26E2AA01-F26B-4570-9B7A-E303A52667D9}" type="slidenum">
              <a:rPr lang="sl-SI" smtClean="0"/>
              <a:t>12</a:t>
            </a:fld>
            <a:endParaRPr lang="sl-SI"/>
          </a:p>
        </p:txBody>
      </p:sp>
    </p:spTree>
    <p:extLst>
      <p:ext uri="{BB962C8B-B14F-4D97-AF65-F5344CB8AC3E}">
        <p14:creationId xmlns:p14="http://schemas.microsoft.com/office/powerpoint/2010/main" val="1447413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26E2AA01-F26B-4570-9B7A-E303A52667D9}" type="slidenum">
              <a:rPr lang="sl-SI" smtClean="0"/>
              <a:t>13</a:t>
            </a:fld>
            <a:endParaRPr lang="sl-SI"/>
          </a:p>
        </p:txBody>
      </p:sp>
    </p:spTree>
    <p:extLst>
      <p:ext uri="{BB962C8B-B14F-4D97-AF65-F5344CB8AC3E}">
        <p14:creationId xmlns:p14="http://schemas.microsoft.com/office/powerpoint/2010/main" val="106560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26E2AA01-F26B-4570-9B7A-E303A52667D9}" type="slidenum">
              <a:rPr lang="sl-SI" smtClean="0"/>
              <a:t>14</a:t>
            </a:fld>
            <a:endParaRPr lang="sl-SI"/>
          </a:p>
        </p:txBody>
      </p:sp>
    </p:spTree>
    <p:extLst>
      <p:ext uri="{BB962C8B-B14F-4D97-AF65-F5344CB8AC3E}">
        <p14:creationId xmlns:p14="http://schemas.microsoft.com/office/powerpoint/2010/main" val="2311450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FED28-511A-D1AF-A33E-4F0A92A5EFF0}"/>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35925088-A508-04A3-CB77-65AB70A35E10}"/>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44566720-BE08-4EC8-DF24-AA140915A578}"/>
              </a:ext>
            </a:extLst>
          </p:cNvPr>
          <p:cNvSpPr>
            <a:spLocks noGrp="1"/>
          </p:cNvSpPr>
          <p:nvPr>
            <p:ph type="body" idx="1"/>
          </p:nvPr>
        </p:nvSpPr>
        <p:spPr/>
        <p:txBody>
          <a:bodyPr/>
          <a:lstStyle/>
          <a:p>
            <a:endParaRPr lang="sl-SI" sz="1200" kern="1200" dirty="0">
              <a:solidFill>
                <a:schemeClr val="tx1"/>
              </a:solidFill>
              <a:effectLst/>
              <a:latin typeface="+mn-lt"/>
              <a:ea typeface="+mn-ea"/>
              <a:cs typeface="+mn-cs"/>
            </a:endParaRPr>
          </a:p>
        </p:txBody>
      </p:sp>
      <p:sp>
        <p:nvSpPr>
          <p:cNvPr id="4" name="Označba mesta številke diapozitiva 3">
            <a:extLst>
              <a:ext uri="{FF2B5EF4-FFF2-40B4-BE49-F238E27FC236}">
                <a16:creationId xmlns:a16="http://schemas.microsoft.com/office/drawing/2014/main" id="{C9A9E037-C1CA-6213-6116-5956D1EB1DFE}"/>
              </a:ext>
            </a:extLst>
          </p:cNvPr>
          <p:cNvSpPr>
            <a:spLocks noGrp="1"/>
          </p:cNvSpPr>
          <p:nvPr>
            <p:ph type="sldNum" sz="quarter" idx="5"/>
          </p:nvPr>
        </p:nvSpPr>
        <p:spPr/>
        <p:txBody>
          <a:bodyPr/>
          <a:lstStyle/>
          <a:p>
            <a:fld id="{26E2AA01-F26B-4570-9B7A-E303A52667D9}" type="slidenum">
              <a:rPr lang="sl-SI" smtClean="0"/>
              <a:t>15</a:t>
            </a:fld>
            <a:endParaRPr lang="sl-SI"/>
          </a:p>
        </p:txBody>
      </p:sp>
    </p:spTree>
    <p:extLst>
      <p:ext uri="{BB962C8B-B14F-4D97-AF65-F5344CB8AC3E}">
        <p14:creationId xmlns:p14="http://schemas.microsoft.com/office/powerpoint/2010/main" val="2165687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DF03C-107D-98EA-1CBD-2EA036BE3EFE}"/>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ECEA4D1C-A1F5-602C-1A62-63BE73108C55}"/>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932BCC7E-597E-B2B2-769C-6E5303C528B3}"/>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4C105CE2-283F-D26F-9BEF-CB55D9910FD5}"/>
              </a:ext>
            </a:extLst>
          </p:cNvPr>
          <p:cNvSpPr>
            <a:spLocks noGrp="1"/>
          </p:cNvSpPr>
          <p:nvPr>
            <p:ph type="sldNum" sz="quarter" idx="5"/>
          </p:nvPr>
        </p:nvSpPr>
        <p:spPr/>
        <p:txBody>
          <a:bodyPr/>
          <a:lstStyle/>
          <a:p>
            <a:fld id="{26E2AA01-F26B-4570-9B7A-E303A52667D9}" type="slidenum">
              <a:rPr lang="sl-SI" smtClean="0"/>
              <a:t>16</a:t>
            </a:fld>
            <a:endParaRPr lang="sl-SI"/>
          </a:p>
        </p:txBody>
      </p:sp>
    </p:spTree>
    <p:extLst>
      <p:ext uri="{BB962C8B-B14F-4D97-AF65-F5344CB8AC3E}">
        <p14:creationId xmlns:p14="http://schemas.microsoft.com/office/powerpoint/2010/main" val="3385788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E7B5D-1093-3E78-FB10-1EA586F31043}"/>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76F87263-AB14-869E-A6A7-6C2190B23B8B}"/>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38652D2A-87D6-6EB8-0562-7A0087FA7602}"/>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307B17AF-97DA-A28D-6922-FC41B500041B}"/>
              </a:ext>
            </a:extLst>
          </p:cNvPr>
          <p:cNvSpPr>
            <a:spLocks noGrp="1"/>
          </p:cNvSpPr>
          <p:nvPr>
            <p:ph type="sldNum" sz="quarter" idx="5"/>
          </p:nvPr>
        </p:nvSpPr>
        <p:spPr/>
        <p:txBody>
          <a:bodyPr/>
          <a:lstStyle/>
          <a:p>
            <a:fld id="{26E2AA01-F26B-4570-9B7A-E303A52667D9}" type="slidenum">
              <a:rPr lang="sl-SI" smtClean="0"/>
              <a:t>17</a:t>
            </a:fld>
            <a:endParaRPr lang="sl-SI"/>
          </a:p>
        </p:txBody>
      </p:sp>
    </p:spTree>
    <p:extLst>
      <p:ext uri="{BB962C8B-B14F-4D97-AF65-F5344CB8AC3E}">
        <p14:creationId xmlns:p14="http://schemas.microsoft.com/office/powerpoint/2010/main" val="3724818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18D65-CFAF-6193-A3B0-E817AF1499A7}"/>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9797B167-1201-6EBC-18DD-6815DC967C67}"/>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8BD7BAEB-886A-BEAA-A21C-8C61682BA8BA}"/>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AF9DE320-DDC3-9DED-3B70-7AC39F093F66}"/>
              </a:ext>
            </a:extLst>
          </p:cNvPr>
          <p:cNvSpPr>
            <a:spLocks noGrp="1"/>
          </p:cNvSpPr>
          <p:nvPr>
            <p:ph type="sldNum" sz="quarter" idx="5"/>
          </p:nvPr>
        </p:nvSpPr>
        <p:spPr/>
        <p:txBody>
          <a:bodyPr/>
          <a:lstStyle/>
          <a:p>
            <a:fld id="{26E2AA01-F26B-4570-9B7A-E303A52667D9}" type="slidenum">
              <a:rPr lang="sl-SI" smtClean="0"/>
              <a:t>18</a:t>
            </a:fld>
            <a:endParaRPr lang="sl-SI"/>
          </a:p>
        </p:txBody>
      </p:sp>
    </p:spTree>
    <p:extLst>
      <p:ext uri="{BB962C8B-B14F-4D97-AF65-F5344CB8AC3E}">
        <p14:creationId xmlns:p14="http://schemas.microsoft.com/office/powerpoint/2010/main" val="656560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5355E-D832-DC7C-069C-B9B643F85341}"/>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5145CEE7-5071-2E72-BFD5-1C5A990D697C}"/>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41D34CFB-6DBD-EFD4-DE10-EF92E32FC9FE}"/>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A56EB141-3E09-F2F3-69EC-6EC1B6EE92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772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26E2AA01-F26B-4570-9B7A-E303A52667D9}" type="slidenum">
              <a:rPr lang="sl-SI" smtClean="0"/>
              <a:t>2</a:t>
            </a:fld>
            <a:endParaRPr lang="sl-SI"/>
          </a:p>
        </p:txBody>
      </p:sp>
    </p:spTree>
    <p:extLst>
      <p:ext uri="{BB962C8B-B14F-4D97-AF65-F5344CB8AC3E}">
        <p14:creationId xmlns:p14="http://schemas.microsoft.com/office/powerpoint/2010/main" val="1129076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81C72-CE2A-D67A-5327-1CAC070A6833}"/>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FAEDDC20-B779-2A2D-A8AB-FAE4CC66E0EA}"/>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56E4B76E-B918-6A6E-CC95-A78DEC013BEA}"/>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1639180F-7061-8A61-CC7F-C81F2F5821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642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6AB4F-832A-6E05-A643-2099C2A019C0}"/>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178299B1-6A8F-E31A-7DFB-F5798C082866}"/>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7FB6F662-9D87-535B-1DEB-47F47DD794EC}"/>
              </a:ext>
            </a:extLst>
          </p:cNvPr>
          <p:cNvSpPr>
            <a:spLocks noGrp="1"/>
          </p:cNvSpPr>
          <p:nvPr>
            <p:ph type="body" idx="1"/>
          </p:nvPr>
        </p:nvSpPr>
        <p:spPr/>
        <p:txBody>
          <a:bodyPr/>
          <a:lstStyle/>
          <a:p>
            <a:endParaRPr lang="sl-SI" sz="1200" kern="1200" dirty="0">
              <a:solidFill>
                <a:schemeClr val="tx1"/>
              </a:solidFill>
              <a:effectLst/>
              <a:latin typeface="+mn-lt"/>
              <a:ea typeface="+mn-ea"/>
              <a:cs typeface="+mn-cs"/>
            </a:endParaRPr>
          </a:p>
        </p:txBody>
      </p:sp>
      <p:sp>
        <p:nvSpPr>
          <p:cNvPr id="4" name="Označba mesta številke diapozitiva 3">
            <a:extLst>
              <a:ext uri="{FF2B5EF4-FFF2-40B4-BE49-F238E27FC236}">
                <a16:creationId xmlns:a16="http://schemas.microsoft.com/office/drawing/2014/main" id="{863F3E34-5B3D-D033-9E49-CD493AB09C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590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4E7F8-4451-639D-3778-D0FCA26F711C}"/>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A99DFC2F-66DC-6B75-83E1-6CE42BD8D149}"/>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941FE300-02C6-6B6F-EA1E-5C9DF16E7981}"/>
              </a:ext>
            </a:extLst>
          </p:cNvPr>
          <p:cNvSpPr>
            <a:spLocks noGrp="1"/>
          </p:cNvSpPr>
          <p:nvPr>
            <p:ph type="body" idx="1"/>
          </p:nvPr>
        </p:nvSpPr>
        <p:spPr/>
        <p:txBody>
          <a:bodyPr/>
          <a:lstStyle/>
          <a:p>
            <a:endParaRPr lang="sl-SI" sz="1200" kern="1200" dirty="0">
              <a:solidFill>
                <a:schemeClr val="tx1"/>
              </a:solidFill>
              <a:effectLst/>
              <a:latin typeface="+mn-lt"/>
              <a:ea typeface="+mn-ea"/>
              <a:cs typeface="+mn-cs"/>
            </a:endParaRPr>
          </a:p>
        </p:txBody>
      </p:sp>
      <p:sp>
        <p:nvSpPr>
          <p:cNvPr id="4" name="Označba mesta številke diapozitiva 3">
            <a:extLst>
              <a:ext uri="{FF2B5EF4-FFF2-40B4-BE49-F238E27FC236}">
                <a16:creationId xmlns:a16="http://schemas.microsoft.com/office/drawing/2014/main" id="{ED38AAD5-C8D5-BED8-86B4-AE7A112B6E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333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698A8-268D-ACC9-2054-F09BDE93F0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F072CC-5BDF-EF62-82DD-45E232C0B6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49A5DA-B193-ADE3-BF14-B713BF3B49EF}"/>
              </a:ext>
            </a:extLst>
          </p:cNvPr>
          <p:cNvSpPr>
            <a:spLocks noGrp="1"/>
          </p:cNvSpPr>
          <p:nvPr>
            <p:ph type="body" idx="1"/>
          </p:nvPr>
        </p:nvSpPr>
        <p:spPr/>
        <p:txBody>
          <a:bodyPr/>
          <a:lstStyle/>
          <a:p>
            <a:endParaRPr lang="en-SI" dirty="0"/>
          </a:p>
        </p:txBody>
      </p:sp>
      <p:sp>
        <p:nvSpPr>
          <p:cNvPr id="4" name="Slide Number Placeholder 3">
            <a:extLst>
              <a:ext uri="{FF2B5EF4-FFF2-40B4-BE49-F238E27FC236}">
                <a16:creationId xmlns:a16="http://schemas.microsoft.com/office/drawing/2014/main" id="{590D8542-91D6-97A6-F09E-F27CC2B89A46}"/>
              </a:ext>
            </a:extLst>
          </p:cNvPr>
          <p:cNvSpPr>
            <a:spLocks noGrp="1"/>
          </p:cNvSpPr>
          <p:nvPr>
            <p:ph type="sldNum" sz="quarter" idx="5"/>
          </p:nvPr>
        </p:nvSpPr>
        <p:spPr/>
        <p:txBody>
          <a:bodyPr/>
          <a:lstStyle/>
          <a:p>
            <a:fld id="{26E2AA01-F26B-4570-9B7A-E303A52667D9}" type="slidenum">
              <a:rPr lang="sl-SI" smtClean="0"/>
              <a:t>23</a:t>
            </a:fld>
            <a:endParaRPr lang="sl-SI"/>
          </a:p>
        </p:txBody>
      </p:sp>
    </p:spTree>
    <p:extLst>
      <p:ext uri="{BB962C8B-B14F-4D97-AF65-F5344CB8AC3E}">
        <p14:creationId xmlns:p14="http://schemas.microsoft.com/office/powerpoint/2010/main" val="3843733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C76C8-4830-8949-F86E-57D134434B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49E72F-B767-A019-F503-07809321D7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8109DF-148D-9201-5C75-47AA31D41E41}"/>
              </a:ext>
            </a:extLst>
          </p:cNvPr>
          <p:cNvSpPr>
            <a:spLocks noGrp="1"/>
          </p:cNvSpPr>
          <p:nvPr>
            <p:ph type="body" idx="1"/>
          </p:nvPr>
        </p:nvSpPr>
        <p:spPr/>
        <p:txBody>
          <a:bodyPr/>
          <a:lstStyle/>
          <a:p>
            <a:endParaRPr lang="en-SI" dirty="0"/>
          </a:p>
        </p:txBody>
      </p:sp>
      <p:sp>
        <p:nvSpPr>
          <p:cNvPr id="4" name="Slide Number Placeholder 3">
            <a:extLst>
              <a:ext uri="{FF2B5EF4-FFF2-40B4-BE49-F238E27FC236}">
                <a16:creationId xmlns:a16="http://schemas.microsoft.com/office/drawing/2014/main" id="{DA21F836-4F60-0F32-A453-ADD00D25199A}"/>
              </a:ext>
            </a:extLst>
          </p:cNvPr>
          <p:cNvSpPr>
            <a:spLocks noGrp="1"/>
          </p:cNvSpPr>
          <p:nvPr>
            <p:ph type="sldNum" sz="quarter" idx="5"/>
          </p:nvPr>
        </p:nvSpPr>
        <p:spPr/>
        <p:txBody>
          <a:bodyPr/>
          <a:lstStyle/>
          <a:p>
            <a:fld id="{26E2AA01-F26B-4570-9B7A-E303A52667D9}" type="slidenum">
              <a:rPr lang="sl-SI" smtClean="0"/>
              <a:t>24</a:t>
            </a:fld>
            <a:endParaRPr lang="sl-SI"/>
          </a:p>
        </p:txBody>
      </p:sp>
    </p:spTree>
    <p:extLst>
      <p:ext uri="{BB962C8B-B14F-4D97-AF65-F5344CB8AC3E}">
        <p14:creationId xmlns:p14="http://schemas.microsoft.com/office/powerpoint/2010/main" val="594468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FEA0A-7773-50A6-CE75-2B82199446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EE51E9-8982-43BD-B1AC-EC57B5E63C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CE346B-C267-F86A-F211-0F2A5F1D5406}"/>
              </a:ext>
            </a:extLst>
          </p:cNvPr>
          <p:cNvSpPr>
            <a:spLocks noGrp="1"/>
          </p:cNvSpPr>
          <p:nvPr>
            <p:ph type="body" idx="1"/>
          </p:nvPr>
        </p:nvSpPr>
        <p:spPr/>
        <p:txBody>
          <a:bodyPr/>
          <a:lstStyle/>
          <a:p>
            <a:endParaRPr lang="en-SI" dirty="0"/>
          </a:p>
        </p:txBody>
      </p:sp>
      <p:sp>
        <p:nvSpPr>
          <p:cNvPr id="4" name="Slide Number Placeholder 3">
            <a:extLst>
              <a:ext uri="{FF2B5EF4-FFF2-40B4-BE49-F238E27FC236}">
                <a16:creationId xmlns:a16="http://schemas.microsoft.com/office/drawing/2014/main" id="{F4FB2D55-C183-E8D5-AEF5-D3C50CD0943E}"/>
              </a:ext>
            </a:extLst>
          </p:cNvPr>
          <p:cNvSpPr>
            <a:spLocks noGrp="1"/>
          </p:cNvSpPr>
          <p:nvPr>
            <p:ph type="sldNum" sz="quarter" idx="5"/>
          </p:nvPr>
        </p:nvSpPr>
        <p:spPr/>
        <p:txBody>
          <a:bodyPr/>
          <a:lstStyle/>
          <a:p>
            <a:fld id="{26E2AA01-F26B-4570-9B7A-E303A52667D9}" type="slidenum">
              <a:rPr lang="sl-SI" smtClean="0"/>
              <a:t>25</a:t>
            </a:fld>
            <a:endParaRPr lang="sl-SI"/>
          </a:p>
        </p:txBody>
      </p:sp>
    </p:spTree>
    <p:extLst>
      <p:ext uri="{BB962C8B-B14F-4D97-AF65-F5344CB8AC3E}">
        <p14:creationId xmlns:p14="http://schemas.microsoft.com/office/powerpoint/2010/main" val="657452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53189-FBFF-29BD-D796-7208F5C88FB4}"/>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C11E8A95-33AA-DA1F-5984-FB7095A50375}"/>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9776972D-C57C-3ADA-EE78-08556445901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l-SI" sz="1200" kern="1200" dirty="0">
              <a:solidFill>
                <a:schemeClr val="tx1"/>
              </a:solidFill>
              <a:effectLst/>
              <a:latin typeface="+mn-lt"/>
              <a:ea typeface="+mn-ea"/>
              <a:cs typeface="+mn-cs"/>
            </a:endParaRPr>
          </a:p>
        </p:txBody>
      </p:sp>
      <p:sp>
        <p:nvSpPr>
          <p:cNvPr id="4" name="Označba mesta številke diapozitiva 3">
            <a:extLst>
              <a:ext uri="{FF2B5EF4-FFF2-40B4-BE49-F238E27FC236}">
                <a16:creationId xmlns:a16="http://schemas.microsoft.com/office/drawing/2014/main" id="{805E0886-C563-B393-FB10-5DFC174007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414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ABC4A-EDF8-18FC-BE37-4C38FDCB9E3F}"/>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436B3C7A-54E4-D37B-A344-8616882099D3}"/>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5373E0F8-887E-7CE5-9D6A-309D76C8D874}"/>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8425772A-BA68-C751-5919-780AB6CEE8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817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AAC7F-7269-9DAB-1EAB-F5DB2610ABE6}"/>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C183CEFF-3909-AC1B-C0B2-5D14647E7564}"/>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FEFF70FB-9F91-C5BA-D5AD-5BA4E11E70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l-SI" sz="1200" kern="1200" dirty="0">
              <a:solidFill>
                <a:schemeClr val="tx1"/>
              </a:solidFill>
              <a:effectLst/>
              <a:latin typeface="+mn-lt"/>
              <a:ea typeface="+mn-ea"/>
              <a:cs typeface="+mn-cs"/>
            </a:endParaRPr>
          </a:p>
        </p:txBody>
      </p:sp>
      <p:sp>
        <p:nvSpPr>
          <p:cNvPr id="4" name="Označba mesta številke diapozitiva 3">
            <a:extLst>
              <a:ext uri="{FF2B5EF4-FFF2-40B4-BE49-F238E27FC236}">
                <a16:creationId xmlns:a16="http://schemas.microsoft.com/office/drawing/2014/main" id="{9A3A5C14-B43B-ACB9-E2B3-80043F93B3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8903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EF79A-3283-EE93-B33C-9AACFF748AC8}"/>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FA05DAE9-9383-6047-19F8-44793F0118F6}"/>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0D991A2D-B855-9709-2B60-BEBDA69396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l-SI" sz="1200" kern="1200" dirty="0">
              <a:solidFill>
                <a:schemeClr val="tx1"/>
              </a:solidFill>
              <a:effectLst/>
              <a:latin typeface="+mn-lt"/>
              <a:ea typeface="+mn-ea"/>
              <a:cs typeface="+mn-cs"/>
            </a:endParaRPr>
          </a:p>
        </p:txBody>
      </p:sp>
      <p:sp>
        <p:nvSpPr>
          <p:cNvPr id="4" name="Označba mesta številke diapozitiva 3">
            <a:extLst>
              <a:ext uri="{FF2B5EF4-FFF2-40B4-BE49-F238E27FC236}">
                <a16:creationId xmlns:a16="http://schemas.microsoft.com/office/drawing/2014/main" id="{F3CB4FF7-A69C-A757-33AA-74C4DE6819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260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B4B37-2E25-C2EE-C52E-930A4826DA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0CAA5D-B11F-1FD8-F68A-A31C1BD67D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54BA8D-7014-469D-49B3-150107B0BBC4}"/>
              </a:ext>
            </a:extLst>
          </p:cNvPr>
          <p:cNvSpPr>
            <a:spLocks noGrp="1"/>
          </p:cNvSpPr>
          <p:nvPr>
            <p:ph type="body" idx="1"/>
          </p:nvPr>
        </p:nvSpPr>
        <p:spPr/>
        <p:txBody>
          <a:bodyPr/>
          <a:lstStyle/>
          <a:p>
            <a:endParaRPr lang="en-SI" dirty="0"/>
          </a:p>
        </p:txBody>
      </p:sp>
      <p:sp>
        <p:nvSpPr>
          <p:cNvPr id="4" name="Slide Number Placeholder 3">
            <a:extLst>
              <a:ext uri="{FF2B5EF4-FFF2-40B4-BE49-F238E27FC236}">
                <a16:creationId xmlns:a16="http://schemas.microsoft.com/office/drawing/2014/main" id="{85D85E29-8BF2-2EB4-127D-AE72BDFFB66B}"/>
              </a:ext>
            </a:extLst>
          </p:cNvPr>
          <p:cNvSpPr>
            <a:spLocks noGrp="1"/>
          </p:cNvSpPr>
          <p:nvPr>
            <p:ph type="sldNum" sz="quarter" idx="5"/>
          </p:nvPr>
        </p:nvSpPr>
        <p:spPr/>
        <p:txBody>
          <a:bodyPr/>
          <a:lstStyle/>
          <a:p>
            <a:fld id="{26E2AA01-F26B-4570-9B7A-E303A52667D9}" type="slidenum">
              <a:rPr lang="sl-SI" smtClean="0"/>
              <a:t>3</a:t>
            </a:fld>
            <a:endParaRPr lang="sl-SI"/>
          </a:p>
        </p:txBody>
      </p:sp>
    </p:spTree>
    <p:extLst>
      <p:ext uri="{BB962C8B-B14F-4D97-AF65-F5344CB8AC3E}">
        <p14:creationId xmlns:p14="http://schemas.microsoft.com/office/powerpoint/2010/main" val="5306881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070B3-DF9B-4E95-D6DF-93EAB9994D22}"/>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D17206E8-413F-F74B-D511-507BA3590E06}"/>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EC634DA7-5605-516A-474B-CC9ED73D8B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l-SI" sz="1200" kern="1200" dirty="0">
              <a:solidFill>
                <a:schemeClr val="tx1"/>
              </a:solidFill>
              <a:effectLst/>
              <a:latin typeface="+mn-lt"/>
              <a:ea typeface="+mn-ea"/>
              <a:cs typeface="+mn-cs"/>
            </a:endParaRPr>
          </a:p>
        </p:txBody>
      </p:sp>
      <p:sp>
        <p:nvSpPr>
          <p:cNvPr id="4" name="Označba mesta številke diapozitiva 3">
            <a:extLst>
              <a:ext uri="{FF2B5EF4-FFF2-40B4-BE49-F238E27FC236}">
                <a16:creationId xmlns:a16="http://schemas.microsoft.com/office/drawing/2014/main" id="{839EB35C-FEA6-A8D4-3CDC-4076C0211C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716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87F5C-F551-7E98-1F81-DC9A773D7B96}"/>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FF94BED3-A15B-21ED-5C78-B9E295FEDD1C}"/>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754359B2-14F1-9336-86EC-22E973538F29}"/>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6582FC95-FC28-3AF5-C7E1-9F534260B8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709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42228-74FF-5505-D51B-03D9DB8E17DA}"/>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CABD3384-CD66-88AF-34AD-77F0BAC5C40D}"/>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84B2DCA9-3E09-B89C-A26C-23167EEFA7E1}"/>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0BC0FA2B-62CD-FFB2-E6ED-ADF388090D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0149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92DA1-AAC6-28DA-76D3-322FC918F992}"/>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BA39EEC8-7DF9-1D2D-3093-EF3E534EA42E}"/>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6461B87F-BB12-3501-7EE3-C379E48B0285}"/>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FC4DF0CE-D0F9-E47C-29DA-7E491747F3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47553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8CA6D-C2EF-92B9-3993-1419FA1CE154}"/>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05953335-758F-6875-793B-437EBD5E8987}"/>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202DFD33-3C49-2F76-0C0C-898F296FEB63}"/>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BBDC86DE-0E34-165A-C037-D793255439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0183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7B3E3-D47A-D07B-1C6F-676F123FA475}"/>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DE4A899B-DCC5-C93F-00A2-7B630A96B631}"/>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EF78119D-4012-9C45-CE5B-962F53F4B830}"/>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6044EA2A-C01C-219D-5993-CF2F0E1700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1292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26E2AA01-F26B-4570-9B7A-E303A52667D9}" type="slidenum">
              <a:rPr lang="sl-SI" smtClean="0"/>
              <a:t>36</a:t>
            </a:fld>
            <a:endParaRPr lang="sl-SI"/>
          </a:p>
        </p:txBody>
      </p:sp>
    </p:spTree>
    <p:extLst>
      <p:ext uri="{BB962C8B-B14F-4D97-AF65-F5344CB8AC3E}">
        <p14:creationId xmlns:p14="http://schemas.microsoft.com/office/powerpoint/2010/main" val="3608984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98B8F-5204-B8EF-1445-0BA567F8780E}"/>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C7E58F31-6B69-6598-F43E-49E6EEC81B61}"/>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9FC8F576-CBCA-CFFF-A21F-CA0C4ED09378}"/>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D74449CC-84EE-6EE1-1006-3B5C73E82A8E}"/>
              </a:ext>
            </a:extLst>
          </p:cNvPr>
          <p:cNvSpPr>
            <a:spLocks noGrp="1"/>
          </p:cNvSpPr>
          <p:nvPr>
            <p:ph type="sldNum" sz="quarter" idx="5"/>
          </p:nvPr>
        </p:nvSpPr>
        <p:spPr/>
        <p:txBody>
          <a:bodyPr/>
          <a:lstStyle/>
          <a:p>
            <a:fld id="{26E2AA01-F26B-4570-9B7A-E303A52667D9}" type="slidenum">
              <a:rPr lang="sl-SI" smtClean="0"/>
              <a:t>37</a:t>
            </a:fld>
            <a:endParaRPr lang="sl-SI"/>
          </a:p>
        </p:txBody>
      </p:sp>
    </p:spTree>
    <p:extLst>
      <p:ext uri="{BB962C8B-B14F-4D97-AF65-F5344CB8AC3E}">
        <p14:creationId xmlns:p14="http://schemas.microsoft.com/office/powerpoint/2010/main" val="20648788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A8081-A22E-814A-A21A-28A4BD70533B}"/>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2F01131E-C69E-858F-9886-BF5D19C4F917}"/>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574613BC-F0D2-2384-FD5E-5AEF023EAC41}"/>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217DBF7F-EAD5-9FB7-0407-1B44AC39220F}"/>
              </a:ext>
            </a:extLst>
          </p:cNvPr>
          <p:cNvSpPr>
            <a:spLocks noGrp="1"/>
          </p:cNvSpPr>
          <p:nvPr>
            <p:ph type="sldNum" sz="quarter" idx="5"/>
          </p:nvPr>
        </p:nvSpPr>
        <p:spPr/>
        <p:txBody>
          <a:bodyPr/>
          <a:lstStyle/>
          <a:p>
            <a:fld id="{26E2AA01-F26B-4570-9B7A-E303A52667D9}" type="slidenum">
              <a:rPr lang="sl-SI" smtClean="0"/>
              <a:t>38</a:t>
            </a:fld>
            <a:endParaRPr lang="sl-SI"/>
          </a:p>
        </p:txBody>
      </p:sp>
    </p:spTree>
    <p:extLst>
      <p:ext uri="{BB962C8B-B14F-4D97-AF65-F5344CB8AC3E}">
        <p14:creationId xmlns:p14="http://schemas.microsoft.com/office/powerpoint/2010/main" val="3317658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8CE12-D262-2EC5-FF4D-B40F69153810}"/>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E35787F2-DB61-90DB-BC4D-5605653A39C5}"/>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AC43FD60-FDAA-34AB-54DD-012191373ED0}"/>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E75F0BF2-552D-6AB7-4B5E-DA01E7330B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285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26E2AA01-F26B-4570-9B7A-E303A52667D9}" type="slidenum">
              <a:rPr lang="sl-SI" smtClean="0"/>
              <a:t>4</a:t>
            </a:fld>
            <a:endParaRPr lang="sl-SI"/>
          </a:p>
        </p:txBody>
      </p:sp>
    </p:spTree>
    <p:extLst>
      <p:ext uri="{BB962C8B-B14F-4D97-AF65-F5344CB8AC3E}">
        <p14:creationId xmlns:p14="http://schemas.microsoft.com/office/powerpoint/2010/main" val="14874262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7869D-7C70-CE17-EBDF-6671C3617BAB}"/>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6C2883A9-453C-C3FE-8F27-D4A6968464FF}"/>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5C32AFFA-A832-19BD-6D1A-9F08BB24A3FC}"/>
              </a:ext>
            </a:extLst>
          </p:cNvPr>
          <p:cNvSpPr>
            <a:spLocks noGrp="1"/>
          </p:cNvSpPr>
          <p:nvPr>
            <p:ph type="body" idx="1"/>
          </p:nvPr>
        </p:nvSpPr>
        <p:spPr/>
        <p:txBody>
          <a:bodyPr/>
          <a:lstStyle/>
          <a:p>
            <a:endParaRPr lang="sl-SI" b="1" dirty="0"/>
          </a:p>
        </p:txBody>
      </p:sp>
      <p:sp>
        <p:nvSpPr>
          <p:cNvPr id="4" name="Označba mesta številke diapozitiva 3">
            <a:extLst>
              <a:ext uri="{FF2B5EF4-FFF2-40B4-BE49-F238E27FC236}">
                <a16:creationId xmlns:a16="http://schemas.microsoft.com/office/drawing/2014/main" id="{7A938959-1F5D-E3E0-2006-3EFD39B56C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2290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23E4B-3BE5-7DB5-6189-3C3E2092AED7}"/>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DE21FB68-02DF-DA70-5830-35F46C102134}"/>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A2CCE8FF-4754-DF88-E53E-A84317161CD2}"/>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F37D416C-A966-8099-A8FD-11809F3994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8821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AAA63-C3FE-4415-DEF7-6D6719DC7FE2}"/>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6F334150-7C40-7DB9-C700-6FE422A1296A}"/>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724557A4-9A30-E607-A30D-DC14808033BE}"/>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970EEF7C-C2D5-F337-E14B-D18DDC84D5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555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84830-61B8-60A8-25DD-BF8D3C004B1D}"/>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E9E6212C-5067-4AD7-A31E-0D08D369E4E7}"/>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94E2594D-DA29-FF2B-81CA-25FB9B3E00CB}"/>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60AD35C6-310E-F4EA-F197-E78DC09DB4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074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CB3D4-257A-819B-975D-D3BA8AB0C48F}"/>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BA1E06A8-ECBD-85BC-C3D7-687871BB5B93}"/>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988F2303-A455-6CD1-354B-ED04ECCE2F6C}"/>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7DFC688C-0844-B7C0-646B-E8EA398DC1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0640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151CD-A422-2AE3-B77A-AD5D81057EA5}"/>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B0C8CFDA-26F8-626C-49D0-C22B241B7760}"/>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E73CEAEA-E05C-B22F-9E58-3BDF3C8748C7}"/>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9E3657EB-8AA5-53CD-6871-8E31C7F693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4473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38FCF-D1AD-DFFE-7D40-8BC05FEA73E0}"/>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B1919D76-327D-DC2A-45E6-EA43C87DA127}"/>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01A3CB5A-2941-EA5F-C65B-C703CC65229D}"/>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F7188343-3B6C-6F65-66A9-ECC53B4791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2699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B3E3C-E07A-486C-F9EB-2AC8A527D862}"/>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017592C7-B88E-8040-9AA8-032CEEDA14E6}"/>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93CB870E-7A69-D0DD-EE39-E33AC9D5AF0D}"/>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7D7B8624-40C6-8C14-649D-63AC062557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5963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8C6B7-BD38-8286-1B57-8EC4299B1C72}"/>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14AA5C9B-5210-8196-0643-907B8BD09FC1}"/>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3BC04067-2C20-8A15-9396-3D66F0A5D6B3}"/>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A73DD70E-39FA-B9B7-70ED-4C9B8BB95C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6256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AE211-F162-2ACA-557C-7A693353B963}"/>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16BDC5FD-98F2-6E0F-53BE-EC16BBFCFDB6}"/>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360D0767-105E-0D18-CF6A-2416227DBC8F}"/>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8C7BC56D-B09A-B2A1-DABC-3CA220D48A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636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6E2AA01-F26B-4570-9B7A-E303A52667D9}" type="slidenum">
              <a:rPr lang="sl-SI" smtClean="0"/>
              <a:t>5</a:t>
            </a:fld>
            <a:endParaRPr lang="sl-SI"/>
          </a:p>
        </p:txBody>
      </p:sp>
    </p:spTree>
    <p:extLst>
      <p:ext uri="{BB962C8B-B14F-4D97-AF65-F5344CB8AC3E}">
        <p14:creationId xmlns:p14="http://schemas.microsoft.com/office/powerpoint/2010/main" val="19731980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99CC3-131F-8A51-D51C-0FD31A54C079}"/>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FBB49BBA-AF43-4870-2276-514C7CBCB190}"/>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06CB0DAD-3996-98CB-4CA8-CCE03F9F2081}"/>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8E3C0769-BE48-BF7C-B938-5473CF584A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2540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A72C5-26EE-4197-9802-41074E2B1B28}"/>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01AF04C8-FFA0-F44E-F8BF-145CD578A15D}"/>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1704D54C-CA5E-1CFC-3912-A82538BAD2DE}"/>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171662DD-6646-452E-C22F-2186A77493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5226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71600-9C9F-0BFA-6314-CA2381E03A9F}"/>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33CC0E12-56F4-C949-D17F-78540FD5F46E}"/>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0F08208E-8E1D-6465-7AFA-221594C276A6}"/>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C884B026-FCF2-F0DF-B256-A60CF8C963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6266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CCE21-8B39-6F06-99D6-CF8F3D01286C}"/>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278E6A5E-F457-6465-4279-552AEFDA9D73}"/>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444E902C-D64A-489D-156A-E66A5EF3D999}"/>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D694F93C-199B-5A7C-B2E7-DAFF25F0CE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8960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5A48F-4FEE-5987-54DE-E60132CFBE90}"/>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E9CFAD3C-0917-1D4C-DDC2-F7F200B54BCC}"/>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BDC015F9-2EDF-BF80-F5D5-6C5CDD3D8E90}"/>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29719CE9-927C-B183-0E2B-F8576FBE83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5132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81B94-123B-7F57-8DC0-9919B5A96CFE}"/>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021E4A11-FB6F-E4A9-2C36-AFD052BFA4EC}"/>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ADA5FEF9-FBD8-6600-CB5E-35D9C37CA06F}"/>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5D11932B-87D1-5FEF-DE4A-7086F8C114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4728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92D4F-86B1-7B64-E4FB-EB13004F8174}"/>
            </a:ext>
          </a:extLst>
        </p:cNvPr>
        <p:cNvGrpSpPr/>
        <p:nvPr/>
      </p:nvGrpSpPr>
      <p:grpSpPr>
        <a:xfrm>
          <a:off x="0" y="0"/>
          <a:ext cx="0" cy="0"/>
          <a:chOff x="0" y="0"/>
          <a:chExt cx="0" cy="0"/>
        </a:xfrm>
      </p:grpSpPr>
      <p:sp>
        <p:nvSpPr>
          <p:cNvPr id="2" name="Označba mesta stranske slike 1">
            <a:extLst>
              <a:ext uri="{FF2B5EF4-FFF2-40B4-BE49-F238E27FC236}">
                <a16:creationId xmlns:a16="http://schemas.microsoft.com/office/drawing/2014/main" id="{8F91D29A-31B0-7633-9BDE-13A39205C1D2}"/>
              </a:ext>
            </a:extLst>
          </p:cNvPr>
          <p:cNvSpPr>
            <a:spLocks noGrp="1" noRot="1" noChangeAspect="1"/>
          </p:cNvSpPr>
          <p:nvPr>
            <p:ph type="sldImg"/>
          </p:nvPr>
        </p:nvSpPr>
        <p:spPr/>
      </p:sp>
      <p:sp>
        <p:nvSpPr>
          <p:cNvPr id="3" name="Označba mesta opomb 2">
            <a:extLst>
              <a:ext uri="{FF2B5EF4-FFF2-40B4-BE49-F238E27FC236}">
                <a16:creationId xmlns:a16="http://schemas.microsoft.com/office/drawing/2014/main" id="{33A9A61E-C7E1-B037-20DE-5F9BAAF928E8}"/>
              </a:ext>
            </a:extLst>
          </p:cNvPr>
          <p:cNvSpPr>
            <a:spLocks noGrp="1"/>
          </p:cNvSpPr>
          <p:nvPr>
            <p:ph type="body" idx="1"/>
          </p:nvPr>
        </p:nvSpPr>
        <p:spPr/>
        <p:txBody>
          <a:bodyPr/>
          <a:lstStyle/>
          <a:p>
            <a:endParaRPr lang="sl-SI" dirty="0"/>
          </a:p>
        </p:txBody>
      </p:sp>
      <p:sp>
        <p:nvSpPr>
          <p:cNvPr id="4" name="Označba mesta številke diapozitiva 3">
            <a:extLst>
              <a:ext uri="{FF2B5EF4-FFF2-40B4-BE49-F238E27FC236}">
                <a16:creationId xmlns:a16="http://schemas.microsoft.com/office/drawing/2014/main" id="{76C78DBB-B481-160E-D5ED-A89C2FF3AE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E2AA01-F26B-4570-9B7A-E303A52667D9}" type="slidenum">
              <a:rPr kumimoji="0" lang="sl-S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sl-S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0543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5E095-9D35-2AB9-1627-322CB8C661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6225D1-67D7-4247-6620-F259BFFD6C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0C8D5A-E8C1-85FC-77AE-0D8BDBF964A7}"/>
              </a:ext>
            </a:extLst>
          </p:cNvPr>
          <p:cNvSpPr>
            <a:spLocks noGrp="1"/>
          </p:cNvSpPr>
          <p:nvPr>
            <p:ph type="body" idx="1"/>
          </p:nvPr>
        </p:nvSpPr>
        <p:spPr/>
        <p:txBody>
          <a:bodyPr/>
          <a:lstStyle/>
          <a:p>
            <a:endParaRPr lang="en-SI" dirty="0"/>
          </a:p>
        </p:txBody>
      </p:sp>
      <p:sp>
        <p:nvSpPr>
          <p:cNvPr id="4" name="Slide Number Placeholder 3">
            <a:extLst>
              <a:ext uri="{FF2B5EF4-FFF2-40B4-BE49-F238E27FC236}">
                <a16:creationId xmlns:a16="http://schemas.microsoft.com/office/drawing/2014/main" id="{BB36D674-0108-9FA0-9D44-6256F7585DE3}"/>
              </a:ext>
            </a:extLst>
          </p:cNvPr>
          <p:cNvSpPr>
            <a:spLocks noGrp="1"/>
          </p:cNvSpPr>
          <p:nvPr>
            <p:ph type="sldNum" sz="quarter" idx="5"/>
          </p:nvPr>
        </p:nvSpPr>
        <p:spPr/>
        <p:txBody>
          <a:bodyPr/>
          <a:lstStyle/>
          <a:p>
            <a:fld id="{26E2AA01-F26B-4570-9B7A-E303A52667D9}" type="slidenum">
              <a:rPr lang="sl-SI" smtClean="0"/>
              <a:t>57</a:t>
            </a:fld>
            <a:endParaRPr lang="sl-SI"/>
          </a:p>
        </p:txBody>
      </p:sp>
    </p:spTree>
    <p:extLst>
      <p:ext uri="{BB962C8B-B14F-4D97-AF65-F5344CB8AC3E}">
        <p14:creationId xmlns:p14="http://schemas.microsoft.com/office/powerpoint/2010/main" val="20092437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FCCA8-AB7C-3FF1-0AB3-F9B4E817AC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EAE42F-B0F4-8B79-1282-E36FFE871D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2CDB84-3461-4937-4E4E-CD3DD2E4C295}"/>
              </a:ext>
            </a:extLst>
          </p:cNvPr>
          <p:cNvSpPr>
            <a:spLocks noGrp="1"/>
          </p:cNvSpPr>
          <p:nvPr>
            <p:ph type="body" idx="1"/>
          </p:nvPr>
        </p:nvSpPr>
        <p:spPr/>
        <p:txBody>
          <a:bodyPr/>
          <a:lstStyle/>
          <a:p>
            <a:endParaRPr lang="en-SI" dirty="0"/>
          </a:p>
        </p:txBody>
      </p:sp>
      <p:sp>
        <p:nvSpPr>
          <p:cNvPr id="4" name="Slide Number Placeholder 3">
            <a:extLst>
              <a:ext uri="{FF2B5EF4-FFF2-40B4-BE49-F238E27FC236}">
                <a16:creationId xmlns:a16="http://schemas.microsoft.com/office/drawing/2014/main" id="{BB4C4595-83E0-2170-4F66-506762CAE3A8}"/>
              </a:ext>
            </a:extLst>
          </p:cNvPr>
          <p:cNvSpPr>
            <a:spLocks noGrp="1"/>
          </p:cNvSpPr>
          <p:nvPr>
            <p:ph type="sldNum" sz="quarter" idx="5"/>
          </p:nvPr>
        </p:nvSpPr>
        <p:spPr/>
        <p:txBody>
          <a:bodyPr/>
          <a:lstStyle/>
          <a:p>
            <a:fld id="{26E2AA01-F26B-4570-9B7A-E303A52667D9}" type="slidenum">
              <a:rPr lang="sl-SI" smtClean="0"/>
              <a:t>58</a:t>
            </a:fld>
            <a:endParaRPr lang="sl-SI"/>
          </a:p>
        </p:txBody>
      </p:sp>
    </p:spTree>
    <p:extLst>
      <p:ext uri="{BB962C8B-B14F-4D97-AF65-F5344CB8AC3E}">
        <p14:creationId xmlns:p14="http://schemas.microsoft.com/office/powerpoint/2010/main" val="5351861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26E2AA01-F26B-4570-9B7A-E303A52667D9}" type="slidenum">
              <a:rPr lang="sl-SI" smtClean="0"/>
              <a:t>59</a:t>
            </a:fld>
            <a:endParaRPr lang="sl-SI"/>
          </a:p>
        </p:txBody>
      </p:sp>
    </p:spTree>
    <p:extLst>
      <p:ext uri="{BB962C8B-B14F-4D97-AF65-F5344CB8AC3E}">
        <p14:creationId xmlns:p14="http://schemas.microsoft.com/office/powerpoint/2010/main" val="3465913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9A4C3-C6EA-0C94-D401-8783352A9D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12DD1-FC35-96D9-7BB2-6EC1B6B3A2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0D3936-4D5D-49EC-98EA-AAC97C0D934D}"/>
              </a:ext>
            </a:extLst>
          </p:cNvPr>
          <p:cNvSpPr>
            <a:spLocks noGrp="1"/>
          </p:cNvSpPr>
          <p:nvPr>
            <p:ph type="body" idx="1"/>
          </p:nvPr>
        </p:nvSpPr>
        <p:spPr/>
        <p:txBody>
          <a:bodyPr/>
          <a:lstStyle/>
          <a:p>
            <a:endParaRPr lang="sl-SI"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4407013-A12B-E203-C44B-7481540FCBD7}"/>
              </a:ext>
            </a:extLst>
          </p:cNvPr>
          <p:cNvSpPr>
            <a:spLocks noGrp="1"/>
          </p:cNvSpPr>
          <p:nvPr>
            <p:ph type="sldNum" sz="quarter" idx="5"/>
          </p:nvPr>
        </p:nvSpPr>
        <p:spPr/>
        <p:txBody>
          <a:bodyPr/>
          <a:lstStyle/>
          <a:p>
            <a:fld id="{26E2AA01-F26B-4570-9B7A-E303A52667D9}" type="slidenum">
              <a:rPr lang="sl-SI" smtClean="0"/>
              <a:t>6</a:t>
            </a:fld>
            <a:endParaRPr lang="sl-SI"/>
          </a:p>
        </p:txBody>
      </p:sp>
    </p:spTree>
    <p:extLst>
      <p:ext uri="{BB962C8B-B14F-4D97-AF65-F5344CB8AC3E}">
        <p14:creationId xmlns:p14="http://schemas.microsoft.com/office/powerpoint/2010/main" val="25442666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26E2AA01-F26B-4570-9B7A-E303A52667D9}" type="slidenum">
              <a:rPr lang="sl-SI" smtClean="0"/>
              <a:t>60</a:t>
            </a:fld>
            <a:endParaRPr lang="sl-SI"/>
          </a:p>
        </p:txBody>
      </p:sp>
    </p:spTree>
    <p:extLst>
      <p:ext uri="{BB962C8B-B14F-4D97-AF65-F5344CB8AC3E}">
        <p14:creationId xmlns:p14="http://schemas.microsoft.com/office/powerpoint/2010/main" val="35349438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26E2AA01-F26B-4570-9B7A-E303A52667D9}" type="slidenum">
              <a:rPr lang="sl-SI" smtClean="0"/>
              <a:t>61</a:t>
            </a:fld>
            <a:endParaRPr lang="sl-SI"/>
          </a:p>
        </p:txBody>
      </p:sp>
    </p:spTree>
    <p:extLst>
      <p:ext uri="{BB962C8B-B14F-4D97-AF65-F5344CB8AC3E}">
        <p14:creationId xmlns:p14="http://schemas.microsoft.com/office/powerpoint/2010/main" val="14449208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26E2AA01-F26B-4570-9B7A-E303A52667D9}" type="slidenum">
              <a:rPr lang="sl-SI" smtClean="0"/>
              <a:t>62</a:t>
            </a:fld>
            <a:endParaRPr lang="sl-SI"/>
          </a:p>
        </p:txBody>
      </p:sp>
    </p:spTree>
    <p:extLst>
      <p:ext uri="{BB962C8B-B14F-4D97-AF65-F5344CB8AC3E}">
        <p14:creationId xmlns:p14="http://schemas.microsoft.com/office/powerpoint/2010/main" val="684967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26E2AA01-F26B-4570-9B7A-E303A52667D9}" type="slidenum">
              <a:rPr lang="sl-SI" smtClean="0"/>
              <a:t>63</a:t>
            </a:fld>
            <a:endParaRPr lang="sl-SI"/>
          </a:p>
        </p:txBody>
      </p:sp>
    </p:spTree>
    <p:extLst>
      <p:ext uri="{BB962C8B-B14F-4D97-AF65-F5344CB8AC3E}">
        <p14:creationId xmlns:p14="http://schemas.microsoft.com/office/powerpoint/2010/main" val="479332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26E2AA01-F26B-4570-9B7A-E303A52667D9}" type="slidenum">
              <a:rPr lang="sl-SI" smtClean="0"/>
              <a:t>64</a:t>
            </a:fld>
            <a:endParaRPr lang="sl-SI"/>
          </a:p>
        </p:txBody>
      </p:sp>
    </p:spTree>
    <p:extLst>
      <p:ext uri="{BB962C8B-B14F-4D97-AF65-F5344CB8AC3E}">
        <p14:creationId xmlns:p14="http://schemas.microsoft.com/office/powerpoint/2010/main" val="2070428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BFB00-32C3-C9FA-7D7C-BAFECE59C4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C1DD56-C3B2-079E-2EB6-A3C0F8260D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6AC3F1-4F76-3E86-E104-318BFB2B10BF}"/>
              </a:ext>
            </a:extLst>
          </p:cNvPr>
          <p:cNvSpPr>
            <a:spLocks noGrp="1"/>
          </p:cNvSpPr>
          <p:nvPr>
            <p:ph type="body" idx="1"/>
          </p:nvPr>
        </p:nvSpPr>
        <p:spPr/>
        <p:txBody>
          <a:bodyPr/>
          <a:lstStyle/>
          <a:p>
            <a:endParaRPr lang="sl-SI"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CDFE0E0-CABE-7576-EAE4-BEC97151EFC5}"/>
              </a:ext>
            </a:extLst>
          </p:cNvPr>
          <p:cNvSpPr>
            <a:spLocks noGrp="1"/>
          </p:cNvSpPr>
          <p:nvPr>
            <p:ph type="sldNum" sz="quarter" idx="5"/>
          </p:nvPr>
        </p:nvSpPr>
        <p:spPr/>
        <p:txBody>
          <a:bodyPr/>
          <a:lstStyle/>
          <a:p>
            <a:fld id="{26E2AA01-F26B-4570-9B7A-E303A52667D9}" type="slidenum">
              <a:rPr lang="sl-SI" smtClean="0"/>
              <a:t>7</a:t>
            </a:fld>
            <a:endParaRPr lang="sl-SI"/>
          </a:p>
        </p:txBody>
      </p:sp>
    </p:spTree>
    <p:extLst>
      <p:ext uri="{BB962C8B-B14F-4D97-AF65-F5344CB8AC3E}">
        <p14:creationId xmlns:p14="http://schemas.microsoft.com/office/powerpoint/2010/main" val="1516602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8812D-0C7C-4072-0FCC-99FF646F63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227092-1A09-5110-F28B-15C3B07D68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58F361-56AA-0E39-E54D-6C09B0C4920B}"/>
              </a:ext>
            </a:extLst>
          </p:cNvPr>
          <p:cNvSpPr>
            <a:spLocks noGrp="1"/>
          </p:cNvSpPr>
          <p:nvPr>
            <p:ph type="body" idx="1"/>
          </p:nvPr>
        </p:nvSpPr>
        <p:spPr/>
        <p:txBody>
          <a:bodyPr/>
          <a:lstStyle/>
          <a:p>
            <a:endParaRPr lang="sl-SI"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6ABF0BC-80FB-9072-B2E8-EA1B615295CC}"/>
              </a:ext>
            </a:extLst>
          </p:cNvPr>
          <p:cNvSpPr>
            <a:spLocks noGrp="1"/>
          </p:cNvSpPr>
          <p:nvPr>
            <p:ph type="sldNum" sz="quarter" idx="5"/>
          </p:nvPr>
        </p:nvSpPr>
        <p:spPr/>
        <p:txBody>
          <a:bodyPr/>
          <a:lstStyle/>
          <a:p>
            <a:fld id="{26E2AA01-F26B-4570-9B7A-E303A52667D9}" type="slidenum">
              <a:rPr lang="sl-SI" smtClean="0"/>
              <a:t>8</a:t>
            </a:fld>
            <a:endParaRPr lang="sl-SI"/>
          </a:p>
        </p:txBody>
      </p:sp>
    </p:spTree>
    <p:extLst>
      <p:ext uri="{BB962C8B-B14F-4D97-AF65-F5344CB8AC3E}">
        <p14:creationId xmlns:p14="http://schemas.microsoft.com/office/powerpoint/2010/main" val="4112421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fld id="{26E2AA01-F26B-4570-9B7A-E303A52667D9}" type="slidenum">
              <a:rPr lang="sl-SI" smtClean="0"/>
              <a:t>9</a:t>
            </a:fld>
            <a:endParaRPr lang="sl-SI"/>
          </a:p>
        </p:txBody>
      </p:sp>
    </p:spTree>
    <p:extLst>
      <p:ext uri="{BB962C8B-B14F-4D97-AF65-F5344CB8AC3E}">
        <p14:creationId xmlns:p14="http://schemas.microsoft.com/office/powerpoint/2010/main" val="3983262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E943078-951E-0384-7159-DE407009D4DF}"/>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61634BE7-760F-23EC-3F0F-D53A1D8BB7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7619A28E-884C-0455-EA9F-706DBE116B1B}"/>
              </a:ext>
            </a:extLst>
          </p:cNvPr>
          <p:cNvSpPr>
            <a:spLocks noGrp="1"/>
          </p:cNvSpPr>
          <p:nvPr>
            <p:ph type="dt" sz="half" idx="10"/>
          </p:nvPr>
        </p:nvSpPr>
        <p:spPr/>
        <p:txBody>
          <a:bodyPr/>
          <a:lstStyle/>
          <a:p>
            <a:fld id="{61AFF8AE-70B7-4CF9-9FBB-377FC63198E0}" type="datetimeFigureOut">
              <a:rPr lang="sl-SI" smtClean="0"/>
              <a:t>24. 06. 2026</a:t>
            </a:fld>
            <a:endParaRPr lang="sl-SI"/>
          </a:p>
        </p:txBody>
      </p:sp>
      <p:sp>
        <p:nvSpPr>
          <p:cNvPr id="5" name="Označba mesta noge 4">
            <a:extLst>
              <a:ext uri="{FF2B5EF4-FFF2-40B4-BE49-F238E27FC236}">
                <a16:creationId xmlns:a16="http://schemas.microsoft.com/office/drawing/2014/main" id="{E3A5BC18-8E95-7AF7-ED33-DAF0ED98F0BF}"/>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A556E0E2-5755-0933-5379-970C81CD9D3D}"/>
              </a:ext>
            </a:extLst>
          </p:cNvPr>
          <p:cNvSpPr>
            <a:spLocks noGrp="1"/>
          </p:cNvSpPr>
          <p:nvPr>
            <p:ph type="sldNum" sz="quarter" idx="12"/>
          </p:nvPr>
        </p:nvSpPr>
        <p:spPr/>
        <p:txBody>
          <a:bodyPr/>
          <a:lstStyle/>
          <a:p>
            <a:fld id="{77D06E9C-73A8-4CDE-9C4A-140EA2A83D0E}" type="slidenum">
              <a:rPr lang="sl-SI" smtClean="0"/>
              <a:t>‹#›</a:t>
            </a:fld>
            <a:endParaRPr lang="sl-SI"/>
          </a:p>
        </p:txBody>
      </p:sp>
    </p:spTree>
    <p:extLst>
      <p:ext uri="{BB962C8B-B14F-4D97-AF65-F5344CB8AC3E}">
        <p14:creationId xmlns:p14="http://schemas.microsoft.com/office/powerpoint/2010/main" val="4147058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032218C-C3C8-3D52-4AAB-1C4407520F46}"/>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2130B291-55D1-E103-FE1C-21DB5DD8AEDD}"/>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354BAB3D-268E-8F94-4BBF-DCD0968CFA09}"/>
              </a:ext>
            </a:extLst>
          </p:cNvPr>
          <p:cNvSpPr>
            <a:spLocks noGrp="1"/>
          </p:cNvSpPr>
          <p:nvPr>
            <p:ph type="dt" sz="half" idx="10"/>
          </p:nvPr>
        </p:nvSpPr>
        <p:spPr/>
        <p:txBody>
          <a:bodyPr/>
          <a:lstStyle/>
          <a:p>
            <a:fld id="{61AFF8AE-70B7-4CF9-9FBB-377FC63198E0}" type="datetimeFigureOut">
              <a:rPr lang="sl-SI" smtClean="0"/>
              <a:t>24. 06. 2026</a:t>
            </a:fld>
            <a:endParaRPr lang="sl-SI"/>
          </a:p>
        </p:txBody>
      </p:sp>
      <p:sp>
        <p:nvSpPr>
          <p:cNvPr id="5" name="Označba mesta noge 4">
            <a:extLst>
              <a:ext uri="{FF2B5EF4-FFF2-40B4-BE49-F238E27FC236}">
                <a16:creationId xmlns:a16="http://schemas.microsoft.com/office/drawing/2014/main" id="{7509FE62-6DC5-27B1-EC4C-24422FFAD5E6}"/>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044E27DA-8E2C-2510-0C00-E8B2D70FCC33}"/>
              </a:ext>
            </a:extLst>
          </p:cNvPr>
          <p:cNvSpPr>
            <a:spLocks noGrp="1"/>
          </p:cNvSpPr>
          <p:nvPr>
            <p:ph type="sldNum" sz="quarter" idx="12"/>
          </p:nvPr>
        </p:nvSpPr>
        <p:spPr/>
        <p:txBody>
          <a:bodyPr/>
          <a:lstStyle/>
          <a:p>
            <a:fld id="{77D06E9C-73A8-4CDE-9C4A-140EA2A83D0E}" type="slidenum">
              <a:rPr lang="sl-SI" smtClean="0"/>
              <a:t>‹#›</a:t>
            </a:fld>
            <a:endParaRPr lang="sl-SI"/>
          </a:p>
        </p:txBody>
      </p:sp>
    </p:spTree>
    <p:extLst>
      <p:ext uri="{BB962C8B-B14F-4D97-AF65-F5344CB8AC3E}">
        <p14:creationId xmlns:p14="http://schemas.microsoft.com/office/powerpoint/2010/main" val="3685336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97A7C195-FC6A-E905-290B-7BB1BD19E3E1}"/>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8D898BDC-5332-8BB5-2A35-44E9B46A9806}"/>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1E1A7645-D6AA-7D59-147C-DD8B3D72C630}"/>
              </a:ext>
            </a:extLst>
          </p:cNvPr>
          <p:cNvSpPr>
            <a:spLocks noGrp="1"/>
          </p:cNvSpPr>
          <p:nvPr>
            <p:ph type="dt" sz="half" idx="10"/>
          </p:nvPr>
        </p:nvSpPr>
        <p:spPr/>
        <p:txBody>
          <a:bodyPr/>
          <a:lstStyle/>
          <a:p>
            <a:fld id="{61AFF8AE-70B7-4CF9-9FBB-377FC63198E0}" type="datetimeFigureOut">
              <a:rPr lang="sl-SI" smtClean="0"/>
              <a:t>24. 06. 2026</a:t>
            </a:fld>
            <a:endParaRPr lang="sl-SI"/>
          </a:p>
        </p:txBody>
      </p:sp>
      <p:sp>
        <p:nvSpPr>
          <p:cNvPr id="5" name="Označba mesta noge 4">
            <a:extLst>
              <a:ext uri="{FF2B5EF4-FFF2-40B4-BE49-F238E27FC236}">
                <a16:creationId xmlns:a16="http://schemas.microsoft.com/office/drawing/2014/main" id="{F7FE7278-2529-63DD-755C-DF13E23B5B31}"/>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D910823C-84AC-FFC9-7FCD-4C7938ADDA18}"/>
              </a:ext>
            </a:extLst>
          </p:cNvPr>
          <p:cNvSpPr>
            <a:spLocks noGrp="1"/>
          </p:cNvSpPr>
          <p:nvPr>
            <p:ph type="sldNum" sz="quarter" idx="12"/>
          </p:nvPr>
        </p:nvSpPr>
        <p:spPr/>
        <p:txBody>
          <a:bodyPr/>
          <a:lstStyle/>
          <a:p>
            <a:fld id="{77D06E9C-73A8-4CDE-9C4A-140EA2A83D0E}" type="slidenum">
              <a:rPr lang="sl-SI" smtClean="0"/>
              <a:t>‹#›</a:t>
            </a:fld>
            <a:endParaRPr lang="sl-SI"/>
          </a:p>
        </p:txBody>
      </p:sp>
    </p:spTree>
    <p:extLst>
      <p:ext uri="{BB962C8B-B14F-4D97-AF65-F5344CB8AC3E}">
        <p14:creationId xmlns:p14="http://schemas.microsoft.com/office/powerpoint/2010/main" val="2083250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D220FD0-AABA-8F44-6656-46B27B172FEE}"/>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7583FAF1-99FB-C3C6-50D3-9612E3DDBB19}"/>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2A7B8DC1-F49B-793B-AA81-59CBBE4825B2}"/>
              </a:ext>
            </a:extLst>
          </p:cNvPr>
          <p:cNvSpPr>
            <a:spLocks noGrp="1"/>
          </p:cNvSpPr>
          <p:nvPr>
            <p:ph type="dt" sz="half" idx="10"/>
          </p:nvPr>
        </p:nvSpPr>
        <p:spPr/>
        <p:txBody>
          <a:bodyPr/>
          <a:lstStyle/>
          <a:p>
            <a:fld id="{61AFF8AE-70B7-4CF9-9FBB-377FC63198E0}" type="datetimeFigureOut">
              <a:rPr lang="sl-SI" smtClean="0"/>
              <a:t>24. 06. 2026</a:t>
            </a:fld>
            <a:endParaRPr lang="sl-SI"/>
          </a:p>
        </p:txBody>
      </p:sp>
      <p:sp>
        <p:nvSpPr>
          <p:cNvPr id="5" name="Označba mesta noge 4">
            <a:extLst>
              <a:ext uri="{FF2B5EF4-FFF2-40B4-BE49-F238E27FC236}">
                <a16:creationId xmlns:a16="http://schemas.microsoft.com/office/drawing/2014/main" id="{F2EBEF40-BD7D-A799-4327-50651110D2F6}"/>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AD3373E1-934E-14B0-9E5E-6C1ED01415B1}"/>
              </a:ext>
            </a:extLst>
          </p:cNvPr>
          <p:cNvSpPr>
            <a:spLocks noGrp="1"/>
          </p:cNvSpPr>
          <p:nvPr>
            <p:ph type="sldNum" sz="quarter" idx="12"/>
          </p:nvPr>
        </p:nvSpPr>
        <p:spPr/>
        <p:txBody>
          <a:bodyPr/>
          <a:lstStyle/>
          <a:p>
            <a:fld id="{77D06E9C-73A8-4CDE-9C4A-140EA2A83D0E}" type="slidenum">
              <a:rPr lang="sl-SI" smtClean="0"/>
              <a:t>‹#›</a:t>
            </a:fld>
            <a:endParaRPr lang="sl-SI"/>
          </a:p>
        </p:txBody>
      </p:sp>
    </p:spTree>
    <p:extLst>
      <p:ext uri="{BB962C8B-B14F-4D97-AF65-F5344CB8AC3E}">
        <p14:creationId xmlns:p14="http://schemas.microsoft.com/office/powerpoint/2010/main" val="556227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0951820-809C-D9A9-B984-84F4D72914A9}"/>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98BFC724-38D5-541A-DA46-F609163C89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A93E4C53-3228-564B-7078-79AA013DB812}"/>
              </a:ext>
            </a:extLst>
          </p:cNvPr>
          <p:cNvSpPr>
            <a:spLocks noGrp="1"/>
          </p:cNvSpPr>
          <p:nvPr>
            <p:ph type="dt" sz="half" idx="10"/>
          </p:nvPr>
        </p:nvSpPr>
        <p:spPr/>
        <p:txBody>
          <a:bodyPr/>
          <a:lstStyle/>
          <a:p>
            <a:fld id="{61AFF8AE-70B7-4CF9-9FBB-377FC63198E0}" type="datetimeFigureOut">
              <a:rPr lang="sl-SI" smtClean="0"/>
              <a:t>24. 06. 2026</a:t>
            </a:fld>
            <a:endParaRPr lang="sl-SI"/>
          </a:p>
        </p:txBody>
      </p:sp>
      <p:sp>
        <p:nvSpPr>
          <p:cNvPr id="5" name="Označba mesta noge 4">
            <a:extLst>
              <a:ext uri="{FF2B5EF4-FFF2-40B4-BE49-F238E27FC236}">
                <a16:creationId xmlns:a16="http://schemas.microsoft.com/office/drawing/2014/main" id="{26BAB96E-6992-97C0-C0D6-22A4C5F2D2F5}"/>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04E4872D-6612-3A5B-7E4D-67D00B1F170F}"/>
              </a:ext>
            </a:extLst>
          </p:cNvPr>
          <p:cNvSpPr>
            <a:spLocks noGrp="1"/>
          </p:cNvSpPr>
          <p:nvPr>
            <p:ph type="sldNum" sz="quarter" idx="12"/>
          </p:nvPr>
        </p:nvSpPr>
        <p:spPr/>
        <p:txBody>
          <a:bodyPr/>
          <a:lstStyle/>
          <a:p>
            <a:fld id="{77D06E9C-73A8-4CDE-9C4A-140EA2A83D0E}" type="slidenum">
              <a:rPr lang="sl-SI" smtClean="0"/>
              <a:t>‹#›</a:t>
            </a:fld>
            <a:endParaRPr lang="sl-SI"/>
          </a:p>
        </p:txBody>
      </p:sp>
    </p:spTree>
    <p:extLst>
      <p:ext uri="{BB962C8B-B14F-4D97-AF65-F5344CB8AC3E}">
        <p14:creationId xmlns:p14="http://schemas.microsoft.com/office/powerpoint/2010/main" val="2870412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4B92DAA-5F61-B996-1094-EBED302162A4}"/>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077243C1-B7EE-14C8-BAC0-611644EB272C}"/>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C053F11D-AD7B-05E5-96A6-D7475C860C38}"/>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28234A03-8346-5A93-CE2D-510843C62346}"/>
              </a:ext>
            </a:extLst>
          </p:cNvPr>
          <p:cNvSpPr>
            <a:spLocks noGrp="1"/>
          </p:cNvSpPr>
          <p:nvPr>
            <p:ph type="dt" sz="half" idx="10"/>
          </p:nvPr>
        </p:nvSpPr>
        <p:spPr/>
        <p:txBody>
          <a:bodyPr/>
          <a:lstStyle/>
          <a:p>
            <a:fld id="{61AFF8AE-70B7-4CF9-9FBB-377FC63198E0}" type="datetimeFigureOut">
              <a:rPr lang="sl-SI" smtClean="0"/>
              <a:t>24. 06. 2026</a:t>
            </a:fld>
            <a:endParaRPr lang="sl-SI"/>
          </a:p>
        </p:txBody>
      </p:sp>
      <p:sp>
        <p:nvSpPr>
          <p:cNvPr id="6" name="Označba mesta noge 5">
            <a:extLst>
              <a:ext uri="{FF2B5EF4-FFF2-40B4-BE49-F238E27FC236}">
                <a16:creationId xmlns:a16="http://schemas.microsoft.com/office/drawing/2014/main" id="{C73C610E-CFB7-A3FB-047B-D3C47B37EEB8}"/>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D400EE14-DDF1-E506-15BB-A3BE80A3F594}"/>
              </a:ext>
            </a:extLst>
          </p:cNvPr>
          <p:cNvSpPr>
            <a:spLocks noGrp="1"/>
          </p:cNvSpPr>
          <p:nvPr>
            <p:ph type="sldNum" sz="quarter" idx="12"/>
          </p:nvPr>
        </p:nvSpPr>
        <p:spPr/>
        <p:txBody>
          <a:bodyPr/>
          <a:lstStyle/>
          <a:p>
            <a:fld id="{77D06E9C-73A8-4CDE-9C4A-140EA2A83D0E}" type="slidenum">
              <a:rPr lang="sl-SI" smtClean="0"/>
              <a:t>‹#›</a:t>
            </a:fld>
            <a:endParaRPr lang="sl-SI"/>
          </a:p>
        </p:txBody>
      </p:sp>
    </p:spTree>
    <p:extLst>
      <p:ext uri="{BB962C8B-B14F-4D97-AF65-F5344CB8AC3E}">
        <p14:creationId xmlns:p14="http://schemas.microsoft.com/office/powerpoint/2010/main" val="46395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083D98A-9835-9152-A2DF-04BB9AF9EE9C}"/>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B4412C64-65B4-545E-7609-0849D23434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53F495C5-A8D7-EC77-27F2-59D3B8A8CC90}"/>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1B280877-F692-7DF6-036E-23ED884FC7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703AC5FE-CD66-5FA6-8F3B-BCDCF40B7DC2}"/>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99100117-7592-423F-6E8B-D6FA17349D14}"/>
              </a:ext>
            </a:extLst>
          </p:cNvPr>
          <p:cNvSpPr>
            <a:spLocks noGrp="1"/>
          </p:cNvSpPr>
          <p:nvPr>
            <p:ph type="dt" sz="half" idx="10"/>
          </p:nvPr>
        </p:nvSpPr>
        <p:spPr/>
        <p:txBody>
          <a:bodyPr/>
          <a:lstStyle/>
          <a:p>
            <a:fld id="{61AFF8AE-70B7-4CF9-9FBB-377FC63198E0}" type="datetimeFigureOut">
              <a:rPr lang="sl-SI" smtClean="0"/>
              <a:t>24. 06. 2026</a:t>
            </a:fld>
            <a:endParaRPr lang="sl-SI"/>
          </a:p>
        </p:txBody>
      </p:sp>
      <p:sp>
        <p:nvSpPr>
          <p:cNvPr id="8" name="Označba mesta noge 7">
            <a:extLst>
              <a:ext uri="{FF2B5EF4-FFF2-40B4-BE49-F238E27FC236}">
                <a16:creationId xmlns:a16="http://schemas.microsoft.com/office/drawing/2014/main" id="{F1C5D410-FBD8-8E03-BB24-5613F953A11D}"/>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1D650BC2-6226-73F3-2BAE-47A6F672ECFF}"/>
              </a:ext>
            </a:extLst>
          </p:cNvPr>
          <p:cNvSpPr>
            <a:spLocks noGrp="1"/>
          </p:cNvSpPr>
          <p:nvPr>
            <p:ph type="sldNum" sz="quarter" idx="12"/>
          </p:nvPr>
        </p:nvSpPr>
        <p:spPr/>
        <p:txBody>
          <a:bodyPr/>
          <a:lstStyle/>
          <a:p>
            <a:fld id="{77D06E9C-73A8-4CDE-9C4A-140EA2A83D0E}" type="slidenum">
              <a:rPr lang="sl-SI" smtClean="0"/>
              <a:t>‹#›</a:t>
            </a:fld>
            <a:endParaRPr lang="sl-SI"/>
          </a:p>
        </p:txBody>
      </p:sp>
    </p:spTree>
    <p:extLst>
      <p:ext uri="{BB962C8B-B14F-4D97-AF65-F5344CB8AC3E}">
        <p14:creationId xmlns:p14="http://schemas.microsoft.com/office/powerpoint/2010/main" val="942928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6C6C080-142D-7FD0-2891-8D474BED0FBF}"/>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F75221B1-9402-B637-4C95-E240F6025DE9}"/>
              </a:ext>
            </a:extLst>
          </p:cNvPr>
          <p:cNvSpPr>
            <a:spLocks noGrp="1"/>
          </p:cNvSpPr>
          <p:nvPr>
            <p:ph type="dt" sz="half" idx="10"/>
          </p:nvPr>
        </p:nvSpPr>
        <p:spPr/>
        <p:txBody>
          <a:bodyPr/>
          <a:lstStyle/>
          <a:p>
            <a:fld id="{61AFF8AE-70B7-4CF9-9FBB-377FC63198E0}" type="datetimeFigureOut">
              <a:rPr lang="sl-SI" smtClean="0"/>
              <a:t>24. 06. 2026</a:t>
            </a:fld>
            <a:endParaRPr lang="sl-SI"/>
          </a:p>
        </p:txBody>
      </p:sp>
      <p:sp>
        <p:nvSpPr>
          <p:cNvPr id="4" name="Označba mesta noge 3">
            <a:extLst>
              <a:ext uri="{FF2B5EF4-FFF2-40B4-BE49-F238E27FC236}">
                <a16:creationId xmlns:a16="http://schemas.microsoft.com/office/drawing/2014/main" id="{6613D924-DC71-D813-A8D8-96F1A7AF5341}"/>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0F8B2A52-1ED1-C9FD-ABE9-57AA25A2DFFF}"/>
              </a:ext>
            </a:extLst>
          </p:cNvPr>
          <p:cNvSpPr>
            <a:spLocks noGrp="1"/>
          </p:cNvSpPr>
          <p:nvPr>
            <p:ph type="sldNum" sz="quarter" idx="12"/>
          </p:nvPr>
        </p:nvSpPr>
        <p:spPr/>
        <p:txBody>
          <a:bodyPr/>
          <a:lstStyle/>
          <a:p>
            <a:fld id="{77D06E9C-73A8-4CDE-9C4A-140EA2A83D0E}" type="slidenum">
              <a:rPr lang="sl-SI" smtClean="0"/>
              <a:t>‹#›</a:t>
            </a:fld>
            <a:endParaRPr lang="sl-SI"/>
          </a:p>
        </p:txBody>
      </p:sp>
    </p:spTree>
    <p:extLst>
      <p:ext uri="{BB962C8B-B14F-4D97-AF65-F5344CB8AC3E}">
        <p14:creationId xmlns:p14="http://schemas.microsoft.com/office/powerpoint/2010/main" val="819914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F63B212E-6FF3-4BB3-1F44-4069433F1673}"/>
              </a:ext>
            </a:extLst>
          </p:cNvPr>
          <p:cNvSpPr>
            <a:spLocks noGrp="1"/>
          </p:cNvSpPr>
          <p:nvPr>
            <p:ph type="dt" sz="half" idx="10"/>
          </p:nvPr>
        </p:nvSpPr>
        <p:spPr/>
        <p:txBody>
          <a:bodyPr/>
          <a:lstStyle/>
          <a:p>
            <a:fld id="{61AFF8AE-70B7-4CF9-9FBB-377FC63198E0}" type="datetimeFigureOut">
              <a:rPr lang="sl-SI" smtClean="0"/>
              <a:t>24. 06. 2026</a:t>
            </a:fld>
            <a:endParaRPr lang="sl-SI"/>
          </a:p>
        </p:txBody>
      </p:sp>
      <p:sp>
        <p:nvSpPr>
          <p:cNvPr id="3" name="Označba mesta noge 2">
            <a:extLst>
              <a:ext uri="{FF2B5EF4-FFF2-40B4-BE49-F238E27FC236}">
                <a16:creationId xmlns:a16="http://schemas.microsoft.com/office/drawing/2014/main" id="{2C064116-17B6-67EF-4EB7-B30A44B7E9C8}"/>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4A3CABF2-97DE-5627-C6DE-80919BB01DFD}"/>
              </a:ext>
            </a:extLst>
          </p:cNvPr>
          <p:cNvSpPr>
            <a:spLocks noGrp="1"/>
          </p:cNvSpPr>
          <p:nvPr>
            <p:ph type="sldNum" sz="quarter" idx="12"/>
          </p:nvPr>
        </p:nvSpPr>
        <p:spPr/>
        <p:txBody>
          <a:bodyPr/>
          <a:lstStyle/>
          <a:p>
            <a:fld id="{77D06E9C-73A8-4CDE-9C4A-140EA2A83D0E}" type="slidenum">
              <a:rPr lang="sl-SI" smtClean="0"/>
              <a:t>‹#›</a:t>
            </a:fld>
            <a:endParaRPr lang="sl-SI"/>
          </a:p>
        </p:txBody>
      </p:sp>
    </p:spTree>
    <p:extLst>
      <p:ext uri="{BB962C8B-B14F-4D97-AF65-F5344CB8AC3E}">
        <p14:creationId xmlns:p14="http://schemas.microsoft.com/office/powerpoint/2010/main" val="2278611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5391B1A-DBF2-8A00-A93F-A7D1F68C1B22}"/>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71D26C13-7F24-8BB0-6770-862ED42287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7EEB83DA-8BA8-9220-3BB7-763FBD0D9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0D43C1EC-3B6C-5AD4-5CFD-9FD8B3A610A5}"/>
              </a:ext>
            </a:extLst>
          </p:cNvPr>
          <p:cNvSpPr>
            <a:spLocks noGrp="1"/>
          </p:cNvSpPr>
          <p:nvPr>
            <p:ph type="dt" sz="half" idx="10"/>
          </p:nvPr>
        </p:nvSpPr>
        <p:spPr/>
        <p:txBody>
          <a:bodyPr/>
          <a:lstStyle/>
          <a:p>
            <a:fld id="{61AFF8AE-70B7-4CF9-9FBB-377FC63198E0}" type="datetimeFigureOut">
              <a:rPr lang="sl-SI" smtClean="0"/>
              <a:t>24. 06. 2026</a:t>
            </a:fld>
            <a:endParaRPr lang="sl-SI"/>
          </a:p>
        </p:txBody>
      </p:sp>
      <p:sp>
        <p:nvSpPr>
          <p:cNvPr id="6" name="Označba mesta noge 5">
            <a:extLst>
              <a:ext uri="{FF2B5EF4-FFF2-40B4-BE49-F238E27FC236}">
                <a16:creationId xmlns:a16="http://schemas.microsoft.com/office/drawing/2014/main" id="{5BC8385A-9FB1-236B-B08F-14D742F85D8C}"/>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E9FF100B-5A99-9E41-6D3F-1808E5E55904}"/>
              </a:ext>
            </a:extLst>
          </p:cNvPr>
          <p:cNvSpPr>
            <a:spLocks noGrp="1"/>
          </p:cNvSpPr>
          <p:nvPr>
            <p:ph type="sldNum" sz="quarter" idx="12"/>
          </p:nvPr>
        </p:nvSpPr>
        <p:spPr/>
        <p:txBody>
          <a:bodyPr/>
          <a:lstStyle/>
          <a:p>
            <a:fld id="{77D06E9C-73A8-4CDE-9C4A-140EA2A83D0E}" type="slidenum">
              <a:rPr lang="sl-SI" smtClean="0"/>
              <a:t>‹#›</a:t>
            </a:fld>
            <a:endParaRPr lang="sl-SI"/>
          </a:p>
        </p:txBody>
      </p:sp>
    </p:spTree>
    <p:extLst>
      <p:ext uri="{BB962C8B-B14F-4D97-AF65-F5344CB8AC3E}">
        <p14:creationId xmlns:p14="http://schemas.microsoft.com/office/powerpoint/2010/main" val="1438475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E22F03F-89CD-3D0F-6801-EEDE50E59F2E}"/>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1767B636-F3B8-98AA-0F45-F8AB097097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0CC1FBFF-CBB8-91CA-1C10-4BE1B813DD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37B1D042-2763-4B09-412D-DBD7000ABBA8}"/>
              </a:ext>
            </a:extLst>
          </p:cNvPr>
          <p:cNvSpPr>
            <a:spLocks noGrp="1"/>
          </p:cNvSpPr>
          <p:nvPr>
            <p:ph type="dt" sz="half" idx="10"/>
          </p:nvPr>
        </p:nvSpPr>
        <p:spPr/>
        <p:txBody>
          <a:bodyPr/>
          <a:lstStyle/>
          <a:p>
            <a:fld id="{61AFF8AE-70B7-4CF9-9FBB-377FC63198E0}" type="datetimeFigureOut">
              <a:rPr lang="sl-SI" smtClean="0"/>
              <a:t>24. 06. 2026</a:t>
            </a:fld>
            <a:endParaRPr lang="sl-SI"/>
          </a:p>
        </p:txBody>
      </p:sp>
      <p:sp>
        <p:nvSpPr>
          <p:cNvPr id="6" name="Označba mesta noge 5">
            <a:extLst>
              <a:ext uri="{FF2B5EF4-FFF2-40B4-BE49-F238E27FC236}">
                <a16:creationId xmlns:a16="http://schemas.microsoft.com/office/drawing/2014/main" id="{3CCA7543-BDA0-D09F-4ED5-8C2D15464D5A}"/>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0ED816B3-1743-785D-AD45-727B1DCE4952}"/>
              </a:ext>
            </a:extLst>
          </p:cNvPr>
          <p:cNvSpPr>
            <a:spLocks noGrp="1"/>
          </p:cNvSpPr>
          <p:nvPr>
            <p:ph type="sldNum" sz="quarter" idx="12"/>
          </p:nvPr>
        </p:nvSpPr>
        <p:spPr/>
        <p:txBody>
          <a:bodyPr/>
          <a:lstStyle/>
          <a:p>
            <a:fld id="{77D06E9C-73A8-4CDE-9C4A-140EA2A83D0E}" type="slidenum">
              <a:rPr lang="sl-SI" smtClean="0"/>
              <a:t>‹#›</a:t>
            </a:fld>
            <a:endParaRPr lang="sl-SI"/>
          </a:p>
        </p:txBody>
      </p:sp>
    </p:spTree>
    <p:extLst>
      <p:ext uri="{BB962C8B-B14F-4D97-AF65-F5344CB8AC3E}">
        <p14:creationId xmlns:p14="http://schemas.microsoft.com/office/powerpoint/2010/main" val="1121491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657F8E85-F8E4-D8A0-2BD4-6FABF2B2AB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76C73A06-9B10-1A9C-E882-854471BEEF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2D2A9AC3-1BEB-BAF6-2FD6-6DE4713965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FF8AE-70B7-4CF9-9FBB-377FC63198E0}" type="datetimeFigureOut">
              <a:rPr lang="sl-SI" smtClean="0"/>
              <a:t>24. 06. 2026</a:t>
            </a:fld>
            <a:endParaRPr lang="sl-SI"/>
          </a:p>
        </p:txBody>
      </p:sp>
      <p:sp>
        <p:nvSpPr>
          <p:cNvPr id="5" name="Označba mesta noge 4">
            <a:extLst>
              <a:ext uri="{FF2B5EF4-FFF2-40B4-BE49-F238E27FC236}">
                <a16:creationId xmlns:a16="http://schemas.microsoft.com/office/drawing/2014/main" id="{E7D6FC7F-6D5C-90B6-41C5-3B8361E116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8578FD75-970C-E357-38A9-FA033ACC91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D06E9C-73A8-4CDE-9C4A-140EA2A83D0E}" type="slidenum">
              <a:rPr lang="sl-SI" smtClean="0"/>
              <a:t>‹#›</a:t>
            </a:fld>
            <a:endParaRPr lang="sl-SI"/>
          </a:p>
        </p:txBody>
      </p:sp>
    </p:spTree>
    <p:extLst>
      <p:ext uri="{BB962C8B-B14F-4D97-AF65-F5344CB8AC3E}">
        <p14:creationId xmlns:p14="http://schemas.microsoft.com/office/powerpoint/2010/main" val="2111237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s://evropskasredstva.si/"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evropskasredstva.si/navodila-za-oznacevanje/" TargetMode="Externa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evropskasredstva.si/"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ec.europa.eu/regional_policy/information-sources/logo-download-center_en"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evropskasredstva.si/logotipi/" TargetMode="External"/><Relationship Id="rId5" Type="http://schemas.openxmlformats.org/officeDocument/2006/relationships/hyperlink" Target="https://style-guide.europa.eu/sl/content/-/isg/topic?identifier=annex-a1-graphics-guide-european-emblem" TargetMode="External"/><Relationship Id="rId4" Type="http://schemas.openxmlformats.org/officeDocument/2006/relationships/hyperlink" Target="https://european-union.europa.eu/principles-countries-history/symbols/european-flag_sl"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gov.si/teme/drzavni-simboli/" TargetMode="External"/><Relationship Id="rId3" Type="http://schemas.openxmlformats.org/officeDocument/2006/relationships/image" Target="../media/image21.gif"/><Relationship Id="rId7" Type="http://schemas.openxmlformats.org/officeDocument/2006/relationships/hyperlink" Target="http://www.vlada.si/si/o_sloveniji/politicni_sistem/drzavni_simboli"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www.evropskasredstva.si/"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evropskasredstva.si/"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61.xml.rels><?xml version="1.0" encoding="UTF-8" standalone="yes"?>
<Relationships xmlns="http://schemas.openxmlformats.org/package/2006/relationships"><Relationship Id="rId3" Type="http://schemas.openxmlformats.org/officeDocument/2006/relationships/hyperlink" Target="https://ec.europa.eu/regional_policy/policy/communication/online-generator_sl?lang=sl" TargetMode="External"/><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s://ec.europa.eu/regional_policy/policy/communication/online-generator_sl?lang=sl" TargetMode="External"/><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3" Type="http://schemas.openxmlformats.org/officeDocument/2006/relationships/hyperlink" Target="https://ec.europa.eu/regional_policy/policy/communication/online-generator_sl?lang=sl" TargetMode="External"/><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evropskasredstva.si/"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mailto:eutocka.mkrr@gov.s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Naslov 1">
            <a:extLst>
              <a:ext uri="{FF2B5EF4-FFF2-40B4-BE49-F238E27FC236}">
                <a16:creationId xmlns:a16="http://schemas.microsoft.com/office/drawing/2014/main" id="{3FBF71E8-58C2-A21F-0609-8A72BBB47354}"/>
              </a:ext>
            </a:extLst>
          </p:cNvPr>
          <p:cNvSpPr>
            <a:spLocks noGrp="1"/>
          </p:cNvSpPr>
          <p:nvPr>
            <p:ph type="ctrTitle"/>
          </p:nvPr>
        </p:nvSpPr>
        <p:spPr>
          <a:xfrm>
            <a:off x="774301" y="2283174"/>
            <a:ext cx="8705601" cy="2581185"/>
          </a:xfrm>
        </p:spPr>
        <p:txBody>
          <a:bodyPr>
            <a:noAutofit/>
          </a:bodyPr>
          <a:lstStyle/>
          <a:p>
            <a:pPr algn="l">
              <a:lnSpc>
                <a:spcPct val="100000"/>
              </a:lnSpc>
            </a:pPr>
            <a:r>
              <a:rPr lang="sl-SI" sz="3600" b="1" dirty="0">
                <a:solidFill>
                  <a:schemeClr val="bg1"/>
                </a:solidFill>
                <a:latin typeface="Noticia Text" panose="02000503060000020004" pitchFamily="2" charset="-18"/>
              </a:rPr>
              <a:t>Predstavitev Navodil za informiranje, obveščanje in komuniciranje projektov iz P ESPRA 2021-2027</a:t>
            </a:r>
            <a:br>
              <a:rPr lang="sl-SI" sz="3600" b="1" dirty="0">
                <a:solidFill>
                  <a:schemeClr val="bg1"/>
                </a:solidFill>
                <a:latin typeface="Noticia Text" panose="02000503060000020004" pitchFamily="2" charset="-18"/>
              </a:rPr>
            </a:br>
            <a:endParaRPr lang="sl-SI" sz="3600" b="1" dirty="0">
              <a:solidFill>
                <a:schemeClr val="bg1"/>
              </a:solidFill>
              <a:latin typeface="Noticia Text" panose="02000503060000020004" pitchFamily="2" charset="-18"/>
            </a:endParaRPr>
          </a:p>
        </p:txBody>
      </p:sp>
      <p:sp>
        <p:nvSpPr>
          <p:cNvPr id="4" name="PoljeZBesedilom 3"/>
          <p:cNvSpPr txBox="1"/>
          <p:nvPr/>
        </p:nvSpPr>
        <p:spPr>
          <a:xfrm>
            <a:off x="6632295" y="5770675"/>
            <a:ext cx="5110954" cy="369332"/>
          </a:xfrm>
          <a:prstGeom prst="rect">
            <a:avLst/>
          </a:prstGeom>
          <a:noFill/>
        </p:spPr>
        <p:txBody>
          <a:bodyPr wrap="square" rtlCol="0">
            <a:spAutoFit/>
          </a:bodyPr>
          <a:lstStyle/>
          <a:p>
            <a:r>
              <a:rPr lang="sl-SI" dirty="0">
                <a:solidFill>
                  <a:schemeClr val="bg1"/>
                </a:solidFill>
              </a:rPr>
              <a:t>Petra Filipi, Sektor za ribištvo, MKGP november 2025</a:t>
            </a:r>
          </a:p>
        </p:txBody>
      </p:sp>
    </p:spTree>
    <p:extLst>
      <p:ext uri="{BB962C8B-B14F-4D97-AF65-F5344CB8AC3E}">
        <p14:creationId xmlns:p14="http://schemas.microsoft.com/office/powerpoint/2010/main" val="3340635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A748F4D5-5412-22D6-804C-424D8E6ADD9F}"/>
              </a:ext>
            </a:extLst>
          </p:cNvPr>
          <p:cNvSpPr txBox="1"/>
          <p:nvPr/>
        </p:nvSpPr>
        <p:spPr>
          <a:xfrm>
            <a:off x="363852" y="1525659"/>
            <a:ext cx="9077328" cy="2785378"/>
          </a:xfrm>
          <a:prstGeom prst="rect">
            <a:avLst/>
          </a:prstGeom>
          <a:noFill/>
        </p:spPr>
        <p:txBody>
          <a:bodyPr wrap="square">
            <a:spAutoFit/>
          </a:bodyPr>
          <a:lstStyle/>
          <a:p>
            <a:r>
              <a:rPr lang="sl-SI" sz="2100" b="1" noProof="1">
                <a:solidFill>
                  <a:srgbClr val="007EAA"/>
                </a:solidFill>
                <a:latin typeface="Noticia Text" panose="02000503060000020004" pitchFamily="2" charset="-18"/>
              </a:rPr>
              <a:t>Člen 49 Uredbe (EU) 2021/1060</a:t>
            </a:r>
          </a:p>
          <a:p>
            <a:endParaRPr lang="sl-SI" sz="1400" noProof="1">
              <a:latin typeface="Montserrat" pitchFamily="2" charset="-18"/>
            </a:endParaRPr>
          </a:p>
          <a:p>
            <a:pPr algn="just"/>
            <a:r>
              <a:rPr lang="sl-SI" sz="2000" i="1" noProof="1">
                <a:solidFill>
                  <a:srgbClr val="007EAA"/>
                </a:solidFill>
                <a:latin typeface="Noticia Text" panose="02000503060000020004" pitchFamily="2" charset="-18"/>
              </a:rPr>
              <a:t>Organ upravljanja zagotovi, da</a:t>
            </a:r>
          </a:p>
          <a:p>
            <a:pPr algn="just"/>
            <a:endParaRPr lang="sl-SI" sz="2000" i="1" noProof="1">
              <a:solidFill>
                <a:srgbClr val="007EAA"/>
              </a:solidFill>
              <a:latin typeface="Noticia Text" panose="02000503060000020004" pitchFamily="2" charset="-18"/>
            </a:endParaRPr>
          </a:p>
          <a:p>
            <a:pPr algn="just"/>
            <a:r>
              <a:rPr lang="sl-SI" sz="2000" i="1" noProof="1">
                <a:solidFill>
                  <a:srgbClr val="007EAA"/>
                </a:solidFill>
                <a:latin typeface="Noticia Text" panose="02000503060000020004" pitchFamily="2" charset="-18"/>
              </a:rPr>
              <a:t>(1) se objava časovnega razporeda načrtovanih razpisov na spletni strani posodablja najmanj trikrat letno (2. odst.)</a:t>
            </a:r>
          </a:p>
          <a:p>
            <a:pPr marL="457200" indent="-457200" algn="just">
              <a:buAutoNum type="arabicParenBoth"/>
            </a:pPr>
            <a:endParaRPr lang="sl-SI" sz="2000" i="1" noProof="1">
              <a:solidFill>
                <a:srgbClr val="007EAA"/>
              </a:solidFill>
              <a:latin typeface="Noticia Text" panose="02000503060000020004" pitchFamily="2" charset="-18"/>
            </a:endParaRPr>
          </a:p>
          <a:p>
            <a:pPr algn="just"/>
            <a:r>
              <a:rPr lang="sl-SI" sz="2000" i="1" noProof="1">
                <a:solidFill>
                  <a:srgbClr val="007EAA"/>
                </a:solidFill>
                <a:latin typeface="Noticia Text" panose="02000503060000020004" pitchFamily="2" charset="-18"/>
              </a:rPr>
              <a:t>(3) javno objavi  seznam operacij, ki so bile izbrane za podporo iz sklada, in ta seznam posodablja na spletni strani vsaj vsake štiri mesece (3. odst.)</a:t>
            </a:r>
          </a:p>
        </p:txBody>
      </p:sp>
      <p:sp>
        <p:nvSpPr>
          <p:cNvPr id="6" name="TextBox 2">
            <a:extLst>
              <a:ext uri="{FF2B5EF4-FFF2-40B4-BE49-F238E27FC236}">
                <a16:creationId xmlns:a16="http://schemas.microsoft.com/office/drawing/2014/main" id="{F6D3B431-84F2-C875-B82A-5B12FC7EE141}"/>
              </a:ext>
            </a:extLst>
          </p:cNvPr>
          <p:cNvSpPr txBox="1"/>
          <p:nvPr/>
        </p:nvSpPr>
        <p:spPr>
          <a:xfrm>
            <a:off x="363852" y="1028198"/>
            <a:ext cx="7485017" cy="1384995"/>
          </a:xfrm>
          <a:prstGeom prst="rect">
            <a:avLst/>
          </a:prstGeom>
          <a:noFill/>
        </p:spPr>
        <p:txBody>
          <a:bodyPr wrap="square" rtlCol="0">
            <a:spAutoFit/>
          </a:bodyPr>
          <a:lstStyle/>
          <a:p>
            <a:r>
              <a:rPr lang="sl-SI" sz="2100" b="1" noProof="1">
                <a:solidFill>
                  <a:srgbClr val="007EAA"/>
                </a:solidFill>
                <a:latin typeface="Noticia Text" panose="02000503060000020004" pitchFamily="2" charset="-18"/>
              </a:rPr>
              <a:t>ODGOVORNOST </a:t>
            </a:r>
            <a:r>
              <a:rPr lang="sl-SI" sz="2100" b="1" u="sng" noProof="1">
                <a:solidFill>
                  <a:srgbClr val="007EAA"/>
                </a:solidFill>
                <a:latin typeface="Noticia Text" panose="02000503060000020004" pitchFamily="2" charset="-18"/>
              </a:rPr>
              <a:t>ORGANA UPRAVLJANJA</a:t>
            </a:r>
            <a:r>
              <a:rPr lang="sl-SI" sz="2100" b="1" noProof="1">
                <a:solidFill>
                  <a:srgbClr val="007EAA"/>
                </a:solidFill>
                <a:latin typeface="Noticia Text" panose="02000503060000020004" pitchFamily="2" charset="-18"/>
              </a:rPr>
              <a:t>:</a:t>
            </a:r>
          </a:p>
          <a:p>
            <a:endParaRPr lang="sl-SI" sz="2100" b="1" noProof="1">
              <a:solidFill>
                <a:srgbClr val="007EAA"/>
              </a:solidFill>
              <a:latin typeface="Noticia Text" panose="02000503060000020004" pitchFamily="2" charset="-18"/>
            </a:endParaRPr>
          </a:p>
          <a:p>
            <a:endParaRPr lang="sl-SI" sz="2100" b="1" noProof="1">
              <a:solidFill>
                <a:srgbClr val="007EAA"/>
              </a:solidFill>
              <a:latin typeface="Noticia Text" panose="02000503060000020004" pitchFamily="2" charset="-18"/>
            </a:endParaRPr>
          </a:p>
          <a:p>
            <a:endParaRPr lang="en-SI" sz="2100" dirty="0"/>
          </a:p>
        </p:txBody>
      </p:sp>
    </p:spTree>
    <p:extLst>
      <p:ext uri="{BB962C8B-B14F-4D97-AF65-F5344CB8AC3E}">
        <p14:creationId xmlns:p14="http://schemas.microsoft.com/office/powerpoint/2010/main" val="392776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a:extLst>
              <a:ext uri="{FF2B5EF4-FFF2-40B4-BE49-F238E27FC236}">
                <a16:creationId xmlns:a16="http://schemas.microsoft.com/office/drawing/2014/main" id="{F6D3B431-84F2-C875-B82A-5B12FC7EE141}"/>
              </a:ext>
            </a:extLst>
          </p:cNvPr>
          <p:cNvSpPr txBox="1"/>
          <p:nvPr/>
        </p:nvSpPr>
        <p:spPr>
          <a:xfrm>
            <a:off x="363852" y="1028198"/>
            <a:ext cx="7485017" cy="1708160"/>
          </a:xfrm>
          <a:prstGeom prst="rect">
            <a:avLst/>
          </a:prstGeom>
          <a:noFill/>
        </p:spPr>
        <p:txBody>
          <a:bodyPr wrap="square" rtlCol="0">
            <a:spAutoFit/>
          </a:bodyPr>
          <a:lstStyle/>
          <a:p>
            <a:r>
              <a:rPr lang="sl-SI" sz="2100" b="1" noProof="1">
                <a:solidFill>
                  <a:srgbClr val="007EAA"/>
                </a:solidFill>
                <a:latin typeface="Noticia Text" panose="02000503060000020004" pitchFamily="2" charset="-18"/>
              </a:rPr>
              <a:t>ODGOVORNOST </a:t>
            </a:r>
            <a:r>
              <a:rPr lang="sl-SI" sz="2100" b="1" u="sng" noProof="1">
                <a:solidFill>
                  <a:srgbClr val="007EAA"/>
                </a:solidFill>
                <a:latin typeface="Noticia Text" panose="02000503060000020004" pitchFamily="2" charset="-18"/>
              </a:rPr>
              <a:t>ORGANA UPRAVLJANJA</a:t>
            </a:r>
            <a:r>
              <a:rPr lang="sl-SI" sz="2100" b="1" noProof="1">
                <a:solidFill>
                  <a:srgbClr val="007EAA"/>
                </a:solidFill>
                <a:latin typeface="Noticia Text" panose="02000503060000020004" pitchFamily="2" charset="-18"/>
              </a:rPr>
              <a:t>:</a:t>
            </a:r>
          </a:p>
          <a:p>
            <a:endParaRPr lang="sl-SI" sz="2100" b="1" noProof="1">
              <a:solidFill>
                <a:srgbClr val="007EAA"/>
              </a:solidFill>
              <a:latin typeface="Noticia Text" panose="02000503060000020004" pitchFamily="2" charset="-18"/>
            </a:endParaRPr>
          </a:p>
          <a:p>
            <a:r>
              <a:rPr lang="sl-SI" sz="2100" b="1" noProof="1">
                <a:solidFill>
                  <a:srgbClr val="007EAA"/>
                </a:solidFill>
                <a:latin typeface="Noticia Text" panose="02000503060000020004" pitchFamily="2" charset="-18"/>
              </a:rPr>
              <a:t>Seznam izbranih operacij</a:t>
            </a:r>
          </a:p>
          <a:p>
            <a:endParaRPr lang="sl-SI" sz="2100" b="1" noProof="1">
              <a:solidFill>
                <a:srgbClr val="007EAA"/>
              </a:solidFill>
              <a:latin typeface="Noticia Text" panose="02000503060000020004" pitchFamily="2" charset="-18"/>
            </a:endParaRPr>
          </a:p>
          <a:p>
            <a:endParaRPr lang="en-SI" sz="2100" dirty="0"/>
          </a:p>
        </p:txBody>
      </p:sp>
      <p:pic>
        <p:nvPicPr>
          <p:cNvPr id="4" name="Slika 3"/>
          <p:cNvPicPr>
            <a:picLocks noChangeAspect="1"/>
          </p:cNvPicPr>
          <p:nvPr/>
        </p:nvPicPr>
        <p:blipFill>
          <a:blip r:embed="rId3"/>
          <a:stretch>
            <a:fillRect/>
          </a:stretch>
        </p:blipFill>
        <p:spPr>
          <a:xfrm>
            <a:off x="457199" y="1559112"/>
            <a:ext cx="8296508" cy="4668199"/>
          </a:xfrm>
          <a:prstGeom prst="rect">
            <a:avLst/>
          </a:prstGeom>
        </p:spPr>
      </p:pic>
    </p:spTree>
    <p:extLst>
      <p:ext uri="{BB962C8B-B14F-4D97-AF65-F5344CB8AC3E}">
        <p14:creationId xmlns:p14="http://schemas.microsoft.com/office/powerpoint/2010/main" val="2100824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A748F4D5-5412-22D6-804C-424D8E6ADD9F}"/>
              </a:ext>
            </a:extLst>
          </p:cNvPr>
          <p:cNvSpPr txBox="1"/>
          <p:nvPr/>
        </p:nvSpPr>
        <p:spPr>
          <a:xfrm>
            <a:off x="407465" y="1508355"/>
            <a:ext cx="10944228" cy="415498"/>
          </a:xfrm>
          <a:prstGeom prst="rect">
            <a:avLst/>
          </a:prstGeom>
          <a:noFill/>
        </p:spPr>
        <p:txBody>
          <a:bodyPr wrap="square">
            <a:spAutoFit/>
          </a:bodyPr>
          <a:lstStyle/>
          <a:p>
            <a:r>
              <a:rPr lang="sl-SI" sz="2100" b="1" dirty="0">
                <a:solidFill>
                  <a:srgbClr val="007EAA"/>
                </a:solidFill>
                <a:latin typeface="Noticia Text" panose="02000503060000020004" pitchFamily="2" charset="-18"/>
              </a:rPr>
              <a:t>Objavljanje novic o ESPRA 2021-2027 v spletnih medijih</a:t>
            </a:r>
            <a:endParaRPr lang="sl-SI" sz="2000" dirty="0">
              <a:solidFill>
                <a:srgbClr val="007EAA"/>
              </a:solidFill>
              <a:latin typeface="Noticia Text" panose="02000503060000020004" pitchFamily="2" charset="-18"/>
            </a:endParaRPr>
          </a:p>
        </p:txBody>
      </p:sp>
      <p:pic>
        <p:nvPicPr>
          <p:cNvPr id="6" name="Slika 5"/>
          <p:cNvPicPr>
            <a:picLocks noChangeAspect="1"/>
          </p:cNvPicPr>
          <p:nvPr/>
        </p:nvPicPr>
        <p:blipFill>
          <a:blip r:embed="rId3"/>
          <a:stretch>
            <a:fillRect/>
          </a:stretch>
        </p:blipFill>
        <p:spPr>
          <a:xfrm>
            <a:off x="6323797" y="1923853"/>
            <a:ext cx="4502353" cy="4547413"/>
          </a:xfrm>
          <a:prstGeom prst="rect">
            <a:avLst/>
          </a:prstGeom>
        </p:spPr>
      </p:pic>
      <p:sp>
        <p:nvSpPr>
          <p:cNvPr id="9" name="PoljeZBesedilom 8">
            <a:extLst>
              <a:ext uri="{FF2B5EF4-FFF2-40B4-BE49-F238E27FC236}">
                <a16:creationId xmlns:a16="http://schemas.microsoft.com/office/drawing/2014/main" id="{F3311A7D-9630-1E43-277C-F0B4C25AF99E}"/>
              </a:ext>
            </a:extLst>
          </p:cNvPr>
          <p:cNvSpPr txBox="1"/>
          <p:nvPr/>
        </p:nvSpPr>
        <p:spPr>
          <a:xfrm>
            <a:off x="703792" y="2179479"/>
            <a:ext cx="4929258" cy="1354217"/>
          </a:xfrm>
          <a:prstGeom prst="rect">
            <a:avLst/>
          </a:prstGeom>
          <a:noFill/>
        </p:spPr>
        <p:txBody>
          <a:bodyPr wrap="square" rtlCol="0">
            <a:spAutoFit/>
          </a:bodyPr>
          <a:lstStyle/>
          <a:p>
            <a:pPr algn="just"/>
            <a:r>
              <a:rPr lang="sl-SI" sz="1400" dirty="0">
                <a:latin typeface="Montserrat" pitchFamily="2" charset="-18"/>
              </a:rPr>
              <a:t>                          </a:t>
            </a:r>
            <a:r>
              <a:rPr lang="sl-SI" sz="2000" dirty="0">
                <a:latin typeface="Montserrat" pitchFamily="2" charset="-18"/>
              </a:rPr>
              <a:t> </a:t>
            </a:r>
          </a:p>
          <a:p>
            <a:pPr algn="just"/>
            <a:r>
              <a:rPr lang="sl-SI" sz="2000" dirty="0">
                <a:latin typeface="Montserrat" pitchFamily="2" charset="-18"/>
                <a:hlinkClick r:id="rId4">
                  <a:extLst>
                    <a:ext uri="{A12FA001-AC4F-418D-AE19-62706E023703}">
                      <ahyp:hlinkClr xmlns:ahyp="http://schemas.microsoft.com/office/drawing/2018/hyperlinkcolor" val="tx"/>
                    </a:ext>
                  </a:extLst>
                </a:hlinkClick>
              </a:rPr>
              <a:t>                  https://evropskasredstva.si/</a:t>
            </a:r>
            <a:r>
              <a:rPr lang="sl-SI" sz="2000" dirty="0">
                <a:latin typeface="Montserrat" pitchFamily="2" charset="-18"/>
              </a:rPr>
              <a:t>   </a:t>
            </a:r>
          </a:p>
          <a:p>
            <a:pPr marL="342900" indent="-342900" algn="just">
              <a:buAutoNum type="arabicPeriod"/>
            </a:pPr>
            <a:endParaRPr lang="sl-SI" sz="1400" dirty="0">
              <a:latin typeface="Montserrat" pitchFamily="2" charset="-18"/>
            </a:endParaRPr>
          </a:p>
          <a:p>
            <a:pPr marL="342900" indent="-342900" algn="just">
              <a:buAutoNum type="arabicPeriod"/>
            </a:pPr>
            <a:endParaRPr lang="sl-SI" sz="1400" dirty="0">
              <a:latin typeface="Montserrat" pitchFamily="2" charset="-18"/>
            </a:endParaRPr>
          </a:p>
          <a:p>
            <a:pPr marL="342900" indent="-342900" algn="just">
              <a:buAutoNum type="arabicPeriod"/>
            </a:pPr>
            <a:endParaRPr lang="sl-SI" sz="1400" dirty="0">
              <a:latin typeface="Montserrat" pitchFamily="2" charset="-18"/>
            </a:endParaRPr>
          </a:p>
        </p:txBody>
      </p:sp>
      <p:pic>
        <p:nvPicPr>
          <p:cNvPr id="4" name="Picture 3">
            <a:extLst>
              <a:ext uri="{FF2B5EF4-FFF2-40B4-BE49-F238E27FC236}">
                <a16:creationId xmlns:a16="http://schemas.microsoft.com/office/drawing/2014/main" id="{C3650897-4312-75F2-8305-9F05AB90EC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781" y="2179479"/>
            <a:ext cx="1324117" cy="1324117"/>
          </a:xfrm>
          <a:prstGeom prst="rect">
            <a:avLst/>
          </a:prstGeom>
        </p:spPr>
      </p:pic>
      <p:sp>
        <p:nvSpPr>
          <p:cNvPr id="3" name="TextBox 2">
            <a:extLst>
              <a:ext uri="{FF2B5EF4-FFF2-40B4-BE49-F238E27FC236}">
                <a16:creationId xmlns:a16="http://schemas.microsoft.com/office/drawing/2014/main" id="{0170605F-0CFF-A496-0E11-8EAE21411969}"/>
              </a:ext>
            </a:extLst>
          </p:cNvPr>
          <p:cNvSpPr txBox="1"/>
          <p:nvPr/>
        </p:nvSpPr>
        <p:spPr>
          <a:xfrm>
            <a:off x="407465" y="1057376"/>
            <a:ext cx="7485017" cy="738664"/>
          </a:xfrm>
          <a:prstGeom prst="rect">
            <a:avLst/>
          </a:prstGeom>
          <a:noFill/>
        </p:spPr>
        <p:txBody>
          <a:bodyPr wrap="square" rtlCol="0">
            <a:spAutoFit/>
          </a:bodyPr>
          <a:lstStyle/>
          <a:p>
            <a:r>
              <a:rPr lang="sl-SI" sz="2100" b="1" noProof="1">
                <a:solidFill>
                  <a:srgbClr val="007EAA"/>
                </a:solidFill>
                <a:latin typeface="Noticia Text" panose="02000503060000020004" pitchFamily="2" charset="-18"/>
              </a:rPr>
              <a:t>ODGOVORNOST </a:t>
            </a:r>
            <a:r>
              <a:rPr lang="sl-SI" sz="2100" b="1" u="sng" noProof="1">
                <a:solidFill>
                  <a:srgbClr val="007EAA"/>
                </a:solidFill>
                <a:latin typeface="Noticia Text" panose="02000503060000020004" pitchFamily="2" charset="-18"/>
              </a:rPr>
              <a:t>ORGANA UPRAVLJANJA</a:t>
            </a:r>
            <a:r>
              <a:rPr lang="sl-SI" sz="2100" b="1" noProof="1">
                <a:solidFill>
                  <a:srgbClr val="007EAA"/>
                </a:solidFill>
                <a:latin typeface="Noticia Text" panose="02000503060000020004" pitchFamily="2" charset="-18"/>
              </a:rPr>
              <a:t>:</a:t>
            </a:r>
          </a:p>
          <a:p>
            <a:endParaRPr lang="en-SI" sz="2100" dirty="0"/>
          </a:p>
        </p:txBody>
      </p:sp>
    </p:spTree>
    <p:extLst>
      <p:ext uri="{BB962C8B-B14F-4D97-AF65-F5344CB8AC3E}">
        <p14:creationId xmlns:p14="http://schemas.microsoft.com/office/powerpoint/2010/main" val="2517978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jeZBesedilom 8">
            <a:extLst>
              <a:ext uri="{FF2B5EF4-FFF2-40B4-BE49-F238E27FC236}">
                <a16:creationId xmlns:a16="http://schemas.microsoft.com/office/drawing/2014/main" id="{F3311A7D-9630-1E43-277C-F0B4C25AF99E}"/>
              </a:ext>
            </a:extLst>
          </p:cNvPr>
          <p:cNvSpPr txBox="1"/>
          <p:nvPr/>
        </p:nvSpPr>
        <p:spPr>
          <a:xfrm>
            <a:off x="382203" y="1628234"/>
            <a:ext cx="9069708" cy="1492716"/>
          </a:xfrm>
          <a:prstGeom prst="rect">
            <a:avLst/>
          </a:prstGeom>
          <a:noFill/>
        </p:spPr>
        <p:txBody>
          <a:bodyPr wrap="square" rtlCol="0">
            <a:spAutoFit/>
          </a:bodyPr>
          <a:lstStyle/>
          <a:p>
            <a:pPr algn="just"/>
            <a:r>
              <a:rPr lang="sl-SI" sz="2100" dirty="0">
                <a:solidFill>
                  <a:srgbClr val="007EAA"/>
                </a:solidFill>
                <a:latin typeface="Noticia Text" panose="02000503060000020004" pitchFamily="2" charset="-18"/>
              </a:rPr>
              <a:t>CGP ESPRA 2021-2027 </a:t>
            </a:r>
          </a:p>
          <a:p>
            <a:pPr marL="342900" indent="-342900" algn="just">
              <a:buAutoNum type="arabicPeriod"/>
            </a:pPr>
            <a:endParaRPr lang="sl-SI" sz="1400" dirty="0">
              <a:latin typeface="Montserrat" pitchFamily="2" charset="-18"/>
            </a:endParaRPr>
          </a:p>
          <a:p>
            <a:pPr algn="just"/>
            <a:endParaRPr lang="sl-SI" sz="1400" dirty="0">
              <a:latin typeface="Montserrat" pitchFamily="2" charset="-18"/>
            </a:endParaRPr>
          </a:p>
          <a:p>
            <a:pPr algn="just"/>
            <a:endParaRPr lang="sl-SI" sz="1400" dirty="0">
              <a:latin typeface="Montserrat" pitchFamily="2" charset="-18"/>
            </a:endParaRPr>
          </a:p>
          <a:p>
            <a:pPr marL="342900" indent="-342900" algn="just">
              <a:buAutoNum type="arabicPeriod"/>
            </a:pPr>
            <a:endParaRPr lang="sl-SI" sz="1400" dirty="0">
              <a:latin typeface="Montserrat" pitchFamily="2" charset="-18"/>
            </a:endParaRPr>
          </a:p>
          <a:p>
            <a:pPr marL="342900" indent="-342900" algn="just">
              <a:buAutoNum type="arabicPeriod"/>
            </a:pPr>
            <a:endParaRPr lang="sl-SI" sz="1400" dirty="0">
              <a:latin typeface="Montserrat" pitchFamily="2" charset="-18"/>
            </a:endParaRPr>
          </a:p>
        </p:txBody>
      </p:sp>
      <p:pic>
        <p:nvPicPr>
          <p:cNvPr id="3" name="Slika 2"/>
          <p:cNvPicPr>
            <a:picLocks noChangeAspect="1"/>
          </p:cNvPicPr>
          <p:nvPr/>
        </p:nvPicPr>
        <p:blipFill>
          <a:blip r:embed="rId3"/>
          <a:stretch>
            <a:fillRect/>
          </a:stretch>
        </p:blipFill>
        <p:spPr>
          <a:xfrm>
            <a:off x="5119499" y="1423295"/>
            <a:ext cx="3444947" cy="5182984"/>
          </a:xfrm>
          <a:prstGeom prst="rect">
            <a:avLst/>
          </a:prstGeom>
        </p:spPr>
      </p:pic>
      <p:pic>
        <p:nvPicPr>
          <p:cNvPr id="6" name="Slika 5"/>
          <p:cNvPicPr>
            <a:picLocks noChangeAspect="1"/>
          </p:cNvPicPr>
          <p:nvPr/>
        </p:nvPicPr>
        <p:blipFill>
          <a:blip r:embed="rId4"/>
          <a:stretch>
            <a:fillRect/>
          </a:stretch>
        </p:blipFill>
        <p:spPr>
          <a:xfrm>
            <a:off x="1268312" y="2812212"/>
            <a:ext cx="2567440" cy="3608124"/>
          </a:xfrm>
          <a:prstGeom prst="rect">
            <a:avLst/>
          </a:prstGeom>
        </p:spPr>
      </p:pic>
      <p:sp>
        <p:nvSpPr>
          <p:cNvPr id="8" name="Pravokotnik 7"/>
          <p:cNvSpPr/>
          <p:nvPr/>
        </p:nvSpPr>
        <p:spPr>
          <a:xfrm>
            <a:off x="382203" y="1812976"/>
            <a:ext cx="4644848" cy="923330"/>
          </a:xfrm>
          <a:prstGeom prst="rect">
            <a:avLst/>
          </a:prstGeom>
        </p:spPr>
        <p:txBody>
          <a:bodyPr wrap="square">
            <a:spAutoFit/>
          </a:bodyPr>
          <a:lstStyle/>
          <a:p>
            <a:endParaRPr lang="sl-SI" dirty="0">
              <a:latin typeface="Noticia Text" panose="02000503060000020004"/>
              <a:hlinkClick r:id="rId5"/>
            </a:endParaRPr>
          </a:p>
          <a:p>
            <a:r>
              <a:rPr lang="sl-SI" dirty="0">
                <a:latin typeface="Noticia Text" panose="02000503060000020004"/>
                <a:hlinkClick r:id="rId5"/>
              </a:rPr>
              <a:t>https://evropskasredstva.si/navodila-za-oznacevanje/</a:t>
            </a:r>
            <a:r>
              <a:rPr lang="sl-SI" dirty="0">
                <a:latin typeface="Noticia Text" panose="02000503060000020004"/>
              </a:rPr>
              <a:t> </a:t>
            </a:r>
          </a:p>
        </p:txBody>
      </p:sp>
      <p:sp>
        <p:nvSpPr>
          <p:cNvPr id="5" name="PoljeZBesedilom 4">
            <a:extLst>
              <a:ext uri="{FF2B5EF4-FFF2-40B4-BE49-F238E27FC236}">
                <a16:creationId xmlns:a16="http://schemas.microsoft.com/office/drawing/2014/main" id="{0360BF36-6D20-B283-BDF2-B644BD981070}"/>
              </a:ext>
            </a:extLst>
          </p:cNvPr>
          <p:cNvSpPr txBox="1"/>
          <p:nvPr/>
        </p:nvSpPr>
        <p:spPr>
          <a:xfrm>
            <a:off x="382203" y="957532"/>
            <a:ext cx="5595903" cy="415498"/>
          </a:xfrm>
          <a:prstGeom prst="rect">
            <a:avLst/>
          </a:prstGeom>
          <a:noFill/>
        </p:spPr>
        <p:txBody>
          <a:bodyPr wrap="square">
            <a:spAutoFit/>
          </a:bodyPr>
          <a:lstStyle/>
          <a:p>
            <a:r>
              <a:rPr lang="sl-SI" sz="2100" b="1" noProof="1">
                <a:solidFill>
                  <a:srgbClr val="007EAA"/>
                </a:solidFill>
                <a:latin typeface="Noticia Text" panose="02000503060000020004" pitchFamily="2" charset="-18"/>
              </a:rPr>
              <a:t>ODGOVORNOST </a:t>
            </a:r>
            <a:r>
              <a:rPr lang="sl-SI" sz="2100" b="1" u="sng" noProof="1">
                <a:solidFill>
                  <a:srgbClr val="007EAA"/>
                </a:solidFill>
                <a:latin typeface="Noticia Text" panose="02000503060000020004" pitchFamily="2" charset="-18"/>
              </a:rPr>
              <a:t>ORGANA UPRAVLJANJA</a:t>
            </a:r>
            <a:r>
              <a:rPr lang="sl-SI" sz="2100" b="1" noProof="1">
                <a:solidFill>
                  <a:srgbClr val="007EAA"/>
                </a:solidFill>
                <a:latin typeface="Noticia Text" panose="02000503060000020004" pitchFamily="2" charset="-18"/>
              </a:rPr>
              <a:t>:</a:t>
            </a:r>
          </a:p>
        </p:txBody>
      </p:sp>
    </p:spTree>
    <p:extLst>
      <p:ext uri="{BB962C8B-B14F-4D97-AF65-F5344CB8AC3E}">
        <p14:creationId xmlns:p14="http://schemas.microsoft.com/office/powerpoint/2010/main" val="2020424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CA6B2-5CCB-9D34-1833-9C26C4F7458B}"/>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E6456747-884E-C299-6B89-3C0699F3D46A}"/>
              </a:ext>
            </a:extLst>
          </p:cNvPr>
          <p:cNvSpPr txBox="1"/>
          <p:nvPr/>
        </p:nvSpPr>
        <p:spPr>
          <a:xfrm>
            <a:off x="382203" y="957532"/>
            <a:ext cx="5595903" cy="415498"/>
          </a:xfrm>
          <a:prstGeom prst="rect">
            <a:avLst/>
          </a:prstGeom>
          <a:noFill/>
        </p:spPr>
        <p:txBody>
          <a:bodyPr wrap="square">
            <a:spAutoFit/>
          </a:bodyPr>
          <a:lstStyle/>
          <a:p>
            <a:r>
              <a:rPr lang="sl-SI" sz="2100" b="1" noProof="1">
                <a:solidFill>
                  <a:srgbClr val="007EAA"/>
                </a:solidFill>
                <a:latin typeface="Noticia Text" panose="02000503060000020004" pitchFamily="2" charset="-18"/>
              </a:rPr>
              <a:t>ODGOVORNOST </a:t>
            </a:r>
            <a:r>
              <a:rPr lang="sl-SI" sz="2100" b="1" u="sng" noProof="1">
                <a:solidFill>
                  <a:srgbClr val="007EAA"/>
                </a:solidFill>
                <a:latin typeface="Noticia Text" panose="02000503060000020004" pitchFamily="2" charset="-18"/>
              </a:rPr>
              <a:t>UPRAVIČENCEV</a:t>
            </a:r>
            <a:r>
              <a:rPr lang="sl-SI" sz="2100" b="1" noProof="1">
                <a:solidFill>
                  <a:srgbClr val="007EAA"/>
                </a:solidFill>
                <a:latin typeface="Noticia Text" panose="02000503060000020004" pitchFamily="2" charset="-18"/>
              </a:rPr>
              <a:t>:</a:t>
            </a:r>
          </a:p>
        </p:txBody>
      </p:sp>
      <p:sp>
        <p:nvSpPr>
          <p:cNvPr id="2" name="PoljeZBesedilom 1">
            <a:extLst>
              <a:ext uri="{FF2B5EF4-FFF2-40B4-BE49-F238E27FC236}">
                <a16:creationId xmlns:a16="http://schemas.microsoft.com/office/drawing/2014/main" id="{4D18980A-7DCB-61CC-A7F8-C8B603476FB2}"/>
              </a:ext>
            </a:extLst>
          </p:cNvPr>
          <p:cNvSpPr txBox="1"/>
          <p:nvPr/>
        </p:nvSpPr>
        <p:spPr>
          <a:xfrm>
            <a:off x="363852" y="1525659"/>
            <a:ext cx="9077328" cy="4708981"/>
          </a:xfrm>
          <a:prstGeom prst="rect">
            <a:avLst/>
          </a:prstGeom>
          <a:noFill/>
        </p:spPr>
        <p:txBody>
          <a:bodyPr wrap="square">
            <a:spAutoFit/>
          </a:bodyPr>
          <a:lstStyle/>
          <a:p>
            <a:endParaRPr lang="sl-SI" sz="2000" noProof="1">
              <a:latin typeface="Montserrat" pitchFamily="2" charset="-18"/>
            </a:endParaRPr>
          </a:p>
          <a:p>
            <a:pPr algn="just"/>
            <a:r>
              <a:rPr lang="sl-SI" sz="2000" noProof="1">
                <a:solidFill>
                  <a:srgbClr val="007EAA"/>
                </a:solidFill>
                <a:latin typeface="Noticia Text" panose="02000503060000020004" pitchFamily="2" charset="-18"/>
              </a:rPr>
              <a:t>Vsak upravičenec, ki mu je z odločbo ali z drugim dokumentom odobrena upravičenost do sredstev, mora </a:t>
            </a:r>
            <a:r>
              <a:rPr lang="sl-SI" sz="2000" b="1" u="sng" noProof="1">
                <a:solidFill>
                  <a:srgbClr val="007EAA"/>
                </a:solidFill>
                <a:latin typeface="Noticia Text" panose="02000503060000020004" pitchFamily="2" charset="-18"/>
              </a:rPr>
              <a:t>obvezno</a:t>
            </a:r>
            <a:r>
              <a:rPr lang="sl-SI" sz="2000" noProof="1">
                <a:solidFill>
                  <a:srgbClr val="007EAA"/>
                </a:solidFill>
                <a:latin typeface="Noticia Text" panose="02000503060000020004" pitchFamily="2" charset="-18"/>
              </a:rPr>
              <a:t> označiti vir finaciranja.</a:t>
            </a:r>
          </a:p>
          <a:p>
            <a:pPr algn="just"/>
            <a:endParaRPr lang="sl-SI" sz="2000" noProof="1">
              <a:solidFill>
                <a:srgbClr val="007EAA"/>
              </a:solidFill>
              <a:latin typeface="Noticia Text" panose="02000503060000020004" pitchFamily="2" charset="-18"/>
            </a:endParaRPr>
          </a:p>
          <a:p>
            <a:pPr algn="just"/>
            <a:r>
              <a:rPr lang="sl-SI" sz="2000" noProof="1">
                <a:solidFill>
                  <a:srgbClr val="007EAA"/>
                </a:solidFill>
                <a:latin typeface="Noticia Text" panose="02000503060000020004" pitchFamily="2" charset="-18"/>
              </a:rPr>
              <a:t>V vseh aktivnostih zagotavljanja prepoznavnosti, preglednosti in komuniciranja ESPRA mora biti ustrezno prikazana podpora skladov za posamezno operacijo v skladu z Uredbo (EU) 2021/1060 in tehničnimi značilnostmi iz Priloge IX Uredbe (EU) 2021/1060.</a:t>
            </a:r>
          </a:p>
          <a:p>
            <a:pPr algn="just"/>
            <a:endParaRPr lang="sl-SI" sz="2000" noProof="1">
              <a:solidFill>
                <a:srgbClr val="007EAA"/>
              </a:solidFill>
              <a:latin typeface="Noticia Text" panose="02000503060000020004" pitchFamily="2" charset="-18"/>
            </a:endParaRPr>
          </a:p>
          <a:p>
            <a:pPr algn="just"/>
            <a:r>
              <a:rPr lang="sl-SI" sz="2000" noProof="1">
                <a:solidFill>
                  <a:srgbClr val="007EAA"/>
                </a:solidFill>
                <a:latin typeface="Noticia Text" panose="02000503060000020004" pitchFamily="2" charset="-18"/>
              </a:rPr>
              <a:t>Upravičenci sredstev morajo, če je mogoče, navesti vir (so)financiranja </a:t>
            </a:r>
            <a:r>
              <a:rPr lang="sl-SI" sz="2000" b="1" u="sng" noProof="1">
                <a:solidFill>
                  <a:srgbClr val="007EAA"/>
                </a:solidFill>
                <a:latin typeface="Noticia Text" panose="02000503060000020004" pitchFamily="2" charset="-18"/>
              </a:rPr>
              <a:t>z dnem izdaje odločitve o podpori</a:t>
            </a:r>
            <a:r>
              <a:rPr lang="sl-SI" sz="2000" noProof="1">
                <a:solidFill>
                  <a:srgbClr val="007EAA"/>
                </a:solidFill>
                <a:latin typeface="Noticia Text" panose="02000503060000020004" pitchFamily="2" charset="-18"/>
              </a:rPr>
              <a:t> ali podpisa pogodbe o (so)financiranju operacije iz ESPRA oz. takoj, ko se začne izvajanje operacije.</a:t>
            </a:r>
          </a:p>
          <a:p>
            <a:pPr algn="just"/>
            <a:endParaRPr lang="sl-SI" sz="2000" noProof="1">
              <a:solidFill>
                <a:srgbClr val="007EAA"/>
              </a:solidFill>
              <a:latin typeface="Noticia Text" panose="02000503060000020004" pitchFamily="2" charset="-18"/>
            </a:endParaRPr>
          </a:p>
          <a:p>
            <a:pPr algn="just"/>
            <a:endParaRPr lang="sl-SI" sz="2000" noProof="1">
              <a:solidFill>
                <a:srgbClr val="007EAA"/>
              </a:solidFill>
              <a:latin typeface="Noticia Text" panose="02000503060000020004" pitchFamily="2" charset="-18"/>
            </a:endParaRPr>
          </a:p>
          <a:p>
            <a:pPr algn="just"/>
            <a:endParaRPr lang="sl-SI" sz="2000" noProof="1">
              <a:solidFill>
                <a:srgbClr val="007EAA"/>
              </a:solidFill>
              <a:latin typeface="Noticia Text" panose="02000503060000020004" pitchFamily="2" charset="-18"/>
            </a:endParaRPr>
          </a:p>
        </p:txBody>
      </p:sp>
    </p:spTree>
    <p:extLst>
      <p:ext uri="{BB962C8B-B14F-4D97-AF65-F5344CB8AC3E}">
        <p14:creationId xmlns:p14="http://schemas.microsoft.com/office/powerpoint/2010/main" val="323242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F40F0-D04E-5B19-0B02-CB1D488686A5}"/>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15CBF5F3-0E4B-FEDC-F95F-5CEF9E015F30}"/>
              </a:ext>
            </a:extLst>
          </p:cNvPr>
          <p:cNvSpPr txBox="1"/>
          <p:nvPr/>
        </p:nvSpPr>
        <p:spPr>
          <a:xfrm>
            <a:off x="382203" y="957532"/>
            <a:ext cx="5595903" cy="415498"/>
          </a:xfrm>
          <a:prstGeom prst="rect">
            <a:avLst/>
          </a:prstGeom>
          <a:noFill/>
        </p:spPr>
        <p:txBody>
          <a:bodyPr wrap="square">
            <a:spAutoFit/>
          </a:bodyPr>
          <a:lstStyle/>
          <a:p>
            <a:r>
              <a:rPr lang="sl-SI" sz="2100" b="1" noProof="1">
                <a:solidFill>
                  <a:srgbClr val="007EAA"/>
                </a:solidFill>
                <a:latin typeface="Noticia Text" panose="02000503060000020004" pitchFamily="2" charset="-18"/>
              </a:rPr>
              <a:t>ODGOVORNOST </a:t>
            </a:r>
            <a:r>
              <a:rPr lang="sl-SI" sz="2100" b="1" u="sng" noProof="1">
                <a:solidFill>
                  <a:srgbClr val="007EAA"/>
                </a:solidFill>
                <a:latin typeface="Noticia Text" panose="02000503060000020004" pitchFamily="2" charset="-18"/>
              </a:rPr>
              <a:t>UPRAVIČENCEV</a:t>
            </a:r>
            <a:r>
              <a:rPr lang="sl-SI" sz="2100" b="1" noProof="1">
                <a:solidFill>
                  <a:srgbClr val="007EAA"/>
                </a:solidFill>
                <a:latin typeface="Noticia Text" panose="02000503060000020004" pitchFamily="2" charset="-18"/>
              </a:rPr>
              <a:t>:</a:t>
            </a:r>
          </a:p>
        </p:txBody>
      </p:sp>
      <p:sp>
        <p:nvSpPr>
          <p:cNvPr id="2" name="PoljeZBesedilom 1">
            <a:extLst>
              <a:ext uri="{FF2B5EF4-FFF2-40B4-BE49-F238E27FC236}">
                <a16:creationId xmlns:a16="http://schemas.microsoft.com/office/drawing/2014/main" id="{BDF0B89B-EDB9-2FD3-F065-EEF9AC0701A9}"/>
              </a:ext>
            </a:extLst>
          </p:cNvPr>
          <p:cNvSpPr txBox="1"/>
          <p:nvPr/>
        </p:nvSpPr>
        <p:spPr>
          <a:xfrm>
            <a:off x="382203" y="1720840"/>
            <a:ext cx="9077328" cy="1631216"/>
          </a:xfrm>
          <a:prstGeom prst="rect">
            <a:avLst/>
          </a:prstGeom>
          <a:noFill/>
        </p:spPr>
        <p:txBody>
          <a:bodyPr wrap="square">
            <a:spAutoFit/>
          </a:bodyPr>
          <a:lstStyle/>
          <a:p>
            <a:endParaRPr lang="sl-SI" sz="2000" noProof="1">
              <a:latin typeface="Montserrat" pitchFamily="2" charset="-18"/>
            </a:endParaRPr>
          </a:p>
          <a:p>
            <a:pPr algn="just"/>
            <a:endParaRPr lang="sl-SI" sz="2000" noProof="1">
              <a:solidFill>
                <a:srgbClr val="007EAA"/>
              </a:solidFill>
              <a:latin typeface="Noticia Text" panose="02000503060000020004" pitchFamily="2" charset="-18"/>
            </a:endParaRPr>
          </a:p>
          <a:p>
            <a:pPr algn="just"/>
            <a:endParaRPr lang="sl-SI" sz="2000" noProof="1">
              <a:solidFill>
                <a:srgbClr val="007EAA"/>
              </a:solidFill>
              <a:latin typeface="Noticia Text" panose="02000503060000020004" pitchFamily="2" charset="-18"/>
            </a:endParaRPr>
          </a:p>
          <a:p>
            <a:pPr algn="just"/>
            <a:endParaRPr lang="sl-SI" sz="2000" noProof="1">
              <a:solidFill>
                <a:srgbClr val="007EAA"/>
              </a:solidFill>
              <a:latin typeface="Noticia Text" panose="02000503060000020004" pitchFamily="2" charset="-18"/>
            </a:endParaRPr>
          </a:p>
          <a:p>
            <a:pPr algn="just"/>
            <a:endParaRPr lang="sl-SI" sz="2000" noProof="1">
              <a:solidFill>
                <a:srgbClr val="007EAA"/>
              </a:solidFill>
              <a:latin typeface="Noticia Text" panose="02000503060000020004" pitchFamily="2" charset="-18"/>
            </a:endParaRPr>
          </a:p>
        </p:txBody>
      </p:sp>
      <p:sp>
        <p:nvSpPr>
          <p:cNvPr id="3" name="Pravokotnik 2">
            <a:extLst>
              <a:ext uri="{FF2B5EF4-FFF2-40B4-BE49-F238E27FC236}">
                <a16:creationId xmlns:a16="http://schemas.microsoft.com/office/drawing/2014/main" id="{EE54CE76-E45C-D5CD-ABA4-4A96C9E4DD4D}"/>
              </a:ext>
            </a:extLst>
          </p:cNvPr>
          <p:cNvSpPr/>
          <p:nvPr/>
        </p:nvSpPr>
        <p:spPr>
          <a:xfrm>
            <a:off x="382203" y="4005300"/>
            <a:ext cx="9077328" cy="189516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endParaRPr lang="sl-SI" sz="2000" noProof="1">
              <a:solidFill>
                <a:srgbClr val="007EAA"/>
              </a:solidFill>
              <a:latin typeface="Noticia Text" panose="02000503060000020004" pitchFamily="2" charset="-18"/>
            </a:endParaRPr>
          </a:p>
          <a:p>
            <a:pPr algn="just"/>
            <a:r>
              <a:rPr lang="sl-SI" sz="2000" noProof="1">
                <a:solidFill>
                  <a:srgbClr val="007EAA"/>
                </a:solidFill>
                <a:latin typeface="Noticia Text" panose="02000503060000020004" pitchFamily="2" charset="-18"/>
              </a:rPr>
              <a:t>V primeru </a:t>
            </a:r>
            <a:r>
              <a:rPr lang="sl-SI" sz="2000" b="1" u="sng" noProof="1">
                <a:solidFill>
                  <a:srgbClr val="007EAA"/>
                </a:solidFill>
                <a:latin typeface="Noticia Text" panose="02000503060000020004" pitchFamily="2" charset="-18"/>
              </a:rPr>
              <a:t>več projektnih partnerjev </a:t>
            </a:r>
            <a:r>
              <a:rPr lang="sl-SI" sz="2000" noProof="1">
                <a:solidFill>
                  <a:srgbClr val="007EAA"/>
                </a:solidFill>
                <a:latin typeface="Noticia Text" panose="02000503060000020004" pitchFamily="2" charset="-18"/>
              </a:rPr>
              <a:t>velja obveznost postavitve stalne table za </a:t>
            </a:r>
            <a:r>
              <a:rPr lang="sl-SI" sz="2000" b="1" u="sng" noProof="1">
                <a:solidFill>
                  <a:srgbClr val="007EAA"/>
                </a:solidFill>
                <a:latin typeface="Noticia Text" panose="02000503060000020004" pitchFamily="2" charset="-18"/>
              </a:rPr>
              <a:t>nosilnega partnerja</a:t>
            </a:r>
            <a:r>
              <a:rPr lang="sl-SI" sz="2000" noProof="1">
                <a:solidFill>
                  <a:srgbClr val="007EAA"/>
                </a:solidFill>
                <a:latin typeface="Noticia Text" panose="02000503060000020004" pitchFamily="2" charset="-18"/>
              </a:rPr>
              <a:t>, postavi se jo </a:t>
            </a:r>
            <a:r>
              <a:rPr lang="sl-SI" sz="2000" b="1" u="sng" noProof="1">
                <a:solidFill>
                  <a:srgbClr val="007EAA"/>
                </a:solidFill>
                <a:latin typeface="Noticia Text" panose="02000503060000020004" pitchFamily="2" charset="-18"/>
              </a:rPr>
              <a:t>na lokaciji , kjer se izvaja glavnina aktivnosti</a:t>
            </a:r>
            <a:r>
              <a:rPr lang="sl-SI" sz="2000" noProof="1">
                <a:solidFill>
                  <a:srgbClr val="007EAA"/>
                </a:solidFill>
                <a:latin typeface="Noticia Text" panose="02000503060000020004" pitchFamily="2" charset="-18"/>
              </a:rPr>
              <a:t>, v izjemnih primerih, ko to ni mogoče, pa na </a:t>
            </a:r>
            <a:r>
              <a:rPr lang="sl-SI" sz="2000" b="1" u="sng" noProof="1">
                <a:solidFill>
                  <a:srgbClr val="007EAA"/>
                </a:solidFill>
                <a:latin typeface="Noticia Text" panose="02000503060000020004" pitchFamily="2" charset="-18"/>
              </a:rPr>
              <a:t>sedežu nosilnega partnerja</a:t>
            </a:r>
            <a:r>
              <a:rPr lang="sl-SI" sz="2000" noProof="1">
                <a:solidFill>
                  <a:srgbClr val="007EAA"/>
                </a:solidFill>
                <a:latin typeface="Noticia Text" panose="02000503060000020004" pitchFamily="2" charset="-18"/>
              </a:rPr>
              <a:t>.</a:t>
            </a:r>
          </a:p>
          <a:p>
            <a:pPr algn="just"/>
            <a:endParaRPr lang="sl-SI" sz="2000" noProof="1">
              <a:solidFill>
                <a:srgbClr val="007EAA"/>
              </a:solidFill>
              <a:latin typeface="Noticia Text" panose="02000503060000020004" pitchFamily="2" charset="-18"/>
            </a:endParaRPr>
          </a:p>
          <a:p>
            <a:pPr algn="ctr"/>
            <a:endParaRPr lang="sl-SI" sz="2000" dirty="0"/>
          </a:p>
        </p:txBody>
      </p:sp>
      <p:pic>
        <p:nvPicPr>
          <p:cNvPr id="4" name="Slika 3">
            <a:extLst>
              <a:ext uri="{FF2B5EF4-FFF2-40B4-BE49-F238E27FC236}">
                <a16:creationId xmlns:a16="http://schemas.microsoft.com/office/drawing/2014/main" id="{E924627E-B9CB-9D90-CD1D-FC43D11243DF}"/>
              </a:ext>
            </a:extLst>
          </p:cNvPr>
          <p:cNvPicPr>
            <a:picLocks noChangeAspect="1"/>
          </p:cNvPicPr>
          <p:nvPr/>
        </p:nvPicPr>
        <p:blipFill>
          <a:blip r:embed="rId3"/>
          <a:stretch>
            <a:fillRect/>
          </a:stretch>
        </p:blipFill>
        <p:spPr>
          <a:xfrm>
            <a:off x="345422" y="1480422"/>
            <a:ext cx="9150889" cy="1871634"/>
          </a:xfrm>
          <a:prstGeom prst="rect">
            <a:avLst/>
          </a:prstGeom>
        </p:spPr>
      </p:pic>
    </p:spTree>
    <p:extLst>
      <p:ext uri="{BB962C8B-B14F-4D97-AF65-F5344CB8AC3E}">
        <p14:creationId xmlns:p14="http://schemas.microsoft.com/office/powerpoint/2010/main" val="298810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9713C-3E9E-EF8D-2FC5-9B23076EB1FD}"/>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DF611792-022A-2176-8113-0A91F826BEB6}"/>
              </a:ext>
            </a:extLst>
          </p:cNvPr>
          <p:cNvSpPr txBox="1"/>
          <p:nvPr/>
        </p:nvSpPr>
        <p:spPr>
          <a:xfrm>
            <a:off x="382203" y="957532"/>
            <a:ext cx="5595903" cy="415498"/>
          </a:xfrm>
          <a:prstGeom prst="rect">
            <a:avLst/>
          </a:prstGeom>
          <a:noFill/>
        </p:spPr>
        <p:txBody>
          <a:bodyPr wrap="square">
            <a:spAutoFit/>
          </a:bodyPr>
          <a:lstStyle/>
          <a:p>
            <a:r>
              <a:rPr lang="sl-SI" sz="2100" b="1" noProof="1">
                <a:solidFill>
                  <a:srgbClr val="007EAA"/>
                </a:solidFill>
                <a:latin typeface="Noticia Text" panose="02000503060000020004" pitchFamily="2" charset="-18"/>
              </a:rPr>
              <a:t>ODGOVORNOST </a:t>
            </a:r>
            <a:r>
              <a:rPr lang="sl-SI" sz="2100" b="1" u="sng" noProof="1">
                <a:solidFill>
                  <a:srgbClr val="007EAA"/>
                </a:solidFill>
                <a:latin typeface="Noticia Text" panose="02000503060000020004" pitchFamily="2" charset="-18"/>
              </a:rPr>
              <a:t>UPRAVIČENCEV</a:t>
            </a:r>
            <a:r>
              <a:rPr lang="sl-SI" sz="2100" b="1" noProof="1">
                <a:solidFill>
                  <a:srgbClr val="007EAA"/>
                </a:solidFill>
                <a:latin typeface="Noticia Text" panose="02000503060000020004" pitchFamily="2" charset="-18"/>
              </a:rPr>
              <a:t>:</a:t>
            </a:r>
          </a:p>
        </p:txBody>
      </p:sp>
      <p:sp>
        <p:nvSpPr>
          <p:cNvPr id="2" name="PoljeZBesedilom 1">
            <a:extLst>
              <a:ext uri="{FF2B5EF4-FFF2-40B4-BE49-F238E27FC236}">
                <a16:creationId xmlns:a16="http://schemas.microsoft.com/office/drawing/2014/main" id="{BD65C7EA-2192-093A-CC08-CC3FF713803C}"/>
              </a:ext>
            </a:extLst>
          </p:cNvPr>
          <p:cNvSpPr txBox="1"/>
          <p:nvPr/>
        </p:nvSpPr>
        <p:spPr>
          <a:xfrm>
            <a:off x="363851" y="1525659"/>
            <a:ext cx="9089241" cy="4708981"/>
          </a:xfrm>
          <a:prstGeom prst="rect">
            <a:avLst/>
          </a:prstGeom>
          <a:noFill/>
        </p:spPr>
        <p:txBody>
          <a:bodyPr wrap="square">
            <a:spAutoFit/>
          </a:bodyPr>
          <a:lstStyle/>
          <a:p>
            <a:pPr algn="just"/>
            <a:r>
              <a:rPr lang="sl-SI" sz="2000" i="1" noProof="1">
                <a:solidFill>
                  <a:srgbClr val="007EAA"/>
                </a:solidFill>
                <a:latin typeface="Noticia Text" panose="02000503060000020004" pitchFamily="2" charset="-18"/>
              </a:rPr>
              <a:t>Upravičenci potrdijo, da so za operacijo prejeli podporo iz skladov, tako da:</a:t>
            </a:r>
          </a:p>
          <a:p>
            <a:pPr algn="just"/>
            <a:endParaRPr lang="sl-SI" sz="2000" dirty="0"/>
          </a:p>
          <a:p>
            <a:pPr algn="just"/>
            <a:r>
              <a:rPr lang="en-US" sz="2000" dirty="0">
                <a:solidFill>
                  <a:srgbClr val="007EAA"/>
                </a:solidFill>
                <a:latin typeface="Noticia Text" panose="02000503060000020004" pitchFamily="2" charset="-18"/>
              </a:rPr>
              <a:t>a) </a:t>
            </a:r>
            <a:r>
              <a:rPr lang="en-US" sz="2000" dirty="0" err="1">
                <a:solidFill>
                  <a:srgbClr val="007EAA"/>
                </a:solidFill>
                <a:latin typeface="Noticia Text" panose="02000503060000020004" pitchFamily="2" charset="-18"/>
              </a:rPr>
              <a:t>na</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uradni</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spletni</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strani</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upravičenca</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kadar</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takšna</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stran</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obstaja</a:t>
            </a:r>
            <a:r>
              <a:rPr lang="en-US" sz="2000" dirty="0">
                <a:solidFill>
                  <a:srgbClr val="007EAA"/>
                </a:solidFill>
                <a:latin typeface="Noticia Text" panose="02000503060000020004" pitchFamily="2" charset="-18"/>
              </a:rPr>
              <a:t>, in </a:t>
            </a:r>
            <a:r>
              <a:rPr lang="en-US" sz="2000" dirty="0" err="1">
                <a:solidFill>
                  <a:srgbClr val="007EAA"/>
                </a:solidFill>
                <a:latin typeface="Noticia Text" panose="02000503060000020004" pitchFamily="2" charset="-18"/>
              </a:rPr>
              <a:t>na</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njegovih</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straneh</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družbenih</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medijev</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sorazmerno</a:t>
            </a:r>
            <a:r>
              <a:rPr lang="en-US" sz="2000" dirty="0">
                <a:solidFill>
                  <a:srgbClr val="007EAA"/>
                </a:solidFill>
                <a:latin typeface="Noticia Text" panose="02000503060000020004" pitchFamily="2" charset="-18"/>
              </a:rPr>
              <a:t> z </a:t>
            </a:r>
            <a:r>
              <a:rPr lang="en-US" sz="2000" dirty="0" err="1">
                <a:solidFill>
                  <a:srgbClr val="007EAA"/>
                </a:solidFill>
                <a:latin typeface="Noticia Text" panose="02000503060000020004" pitchFamily="2" charset="-18"/>
              </a:rPr>
              <a:t>ravnjo</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podpore</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zagotovijo</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objavo</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obveznih</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elementov</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označevanja</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ter</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kratek</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opis</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operacije</a:t>
            </a:r>
            <a:endParaRPr lang="sl-SI" sz="2000" dirty="0">
              <a:solidFill>
                <a:srgbClr val="007EAA"/>
              </a:solidFill>
              <a:latin typeface="Noticia Text" panose="02000503060000020004" pitchFamily="2" charset="-18"/>
            </a:endParaRPr>
          </a:p>
          <a:p>
            <a:pPr algn="just"/>
            <a:endParaRPr lang="sl-SI" sz="2000" dirty="0">
              <a:solidFill>
                <a:srgbClr val="007EAA"/>
              </a:solidFill>
              <a:latin typeface="Noticia Text" panose="02000503060000020004" pitchFamily="2" charset="-18"/>
            </a:endParaRPr>
          </a:p>
          <a:p>
            <a:pPr algn="just"/>
            <a:r>
              <a:rPr lang="en-US" sz="2000" dirty="0">
                <a:solidFill>
                  <a:srgbClr val="007EAA"/>
                </a:solidFill>
                <a:latin typeface="Noticia Text" panose="02000503060000020004" pitchFamily="2" charset="-18"/>
              </a:rPr>
              <a:t>b) v </a:t>
            </a:r>
            <a:r>
              <a:rPr lang="en-US" sz="2000" dirty="0" err="1">
                <a:solidFill>
                  <a:srgbClr val="007EAA"/>
                </a:solidFill>
                <a:latin typeface="Noticia Text" panose="02000503060000020004" pitchFamily="2" charset="-18"/>
              </a:rPr>
              <a:t>dokumente</a:t>
            </a:r>
            <a:r>
              <a:rPr lang="en-US" sz="2000" dirty="0">
                <a:solidFill>
                  <a:srgbClr val="007EAA"/>
                </a:solidFill>
                <a:latin typeface="Noticia Text" panose="02000503060000020004" pitchFamily="2" charset="-18"/>
              </a:rPr>
              <a:t> in </a:t>
            </a:r>
            <a:r>
              <a:rPr lang="en-US" sz="2000" dirty="0" err="1">
                <a:solidFill>
                  <a:srgbClr val="007EAA"/>
                </a:solidFill>
                <a:latin typeface="Noticia Text" panose="02000503060000020004" pitchFamily="2" charset="-18"/>
              </a:rPr>
              <a:t>komunikacijska</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gradiva</a:t>
            </a:r>
            <a:r>
              <a:rPr lang="en-US" sz="2000" dirty="0">
                <a:solidFill>
                  <a:srgbClr val="007EAA"/>
                </a:solidFill>
                <a:latin typeface="Noticia Text" panose="02000503060000020004" pitchFamily="2" charset="-18"/>
              </a:rPr>
              <a:t>, ki se </a:t>
            </a:r>
            <a:r>
              <a:rPr lang="en-US" sz="2000" dirty="0" err="1">
                <a:solidFill>
                  <a:srgbClr val="007EAA"/>
                </a:solidFill>
                <a:latin typeface="Noticia Text" panose="02000503060000020004" pitchFamily="2" charset="-18"/>
              </a:rPr>
              <a:t>nanašajo</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na</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izvajanje</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operacije</a:t>
            </a:r>
            <a:r>
              <a:rPr lang="en-US" sz="2000" dirty="0">
                <a:solidFill>
                  <a:srgbClr val="007EAA"/>
                </a:solidFill>
                <a:latin typeface="Noticia Text" panose="02000503060000020004" pitchFamily="2" charset="-18"/>
              </a:rPr>
              <a:t> in so </a:t>
            </a:r>
            <a:r>
              <a:rPr lang="en-US" sz="2000" dirty="0" err="1">
                <a:solidFill>
                  <a:srgbClr val="007EAA"/>
                </a:solidFill>
                <a:latin typeface="Noticia Text" panose="02000503060000020004" pitchFamily="2" charset="-18"/>
              </a:rPr>
              <a:t>namenjeni</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javnosti</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ali</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deležnikom</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vključijo</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izjavo</a:t>
            </a:r>
            <a:r>
              <a:rPr lang="en-US" sz="2000" dirty="0">
                <a:solidFill>
                  <a:srgbClr val="007EAA"/>
                </a:solidFill>
                <a:latin typeface="Noticia Text" panose="02000503060000020004" pitchFamily="2" charset="-18"/>
              </a:rPr>
              <a:t>, v </a:t>
            </a:r>
            <a:r>
              <a:rPr lang="en-US" sz="2000" dirty="0" err="1">
                <a:solidFill>
                  <a:srgbClr val="007EAA"/>
                </a:solidFill>
                <a:latin typeface="Noticia Text" panose="02000503060000020004" pitchFamily="2" charset="-18"/>
              </a:rPr>
              <a:t>kateri</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na</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prepoznaven</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način</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izpostavijo</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podporo</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iz</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Unije</a:t>
            </a:r>
            <a:endParaRPr lang="sl-SI" sz="2000" dirty="0">
              <a:solidFill>
                <a:srgbClr val="007EAA"/>
              </a:solidFill>
              <a:latin typeface="Noticia Text" panose="02000503060000020004" pitchFamily="2" charset="-18"/>
            </a:endParaRPr>
          </a:p>
          <a:p>
            <a:pPr algn="just"/>
            <a:endParaRPr lang="sl-SI" sz="2000" dirty="0">
              <a:solidFill>
                <a:srgbClr val="007EAA"/>
              </a:solidFill>
              <a:latin typeface="Noticia Text" panose="02000503060000020004" pitchFamily="2" charset="-18"/>
            </a:endParaRPr>
          </a:p>
          <a:p>
            <a:pPr algn="just"/>
            <a:r>
              <a:rPr lang="en-US" sz="2000" dirty="0">
                <a:solidFill>
                  <a:srgbClr val="007EAA"/>
                </a:solidFill>
                <a:latin typeface="Noticia Text" panose="02000503060000020004" pitchFamily="2" charset="-18"/>
              </a:rPr>
              <a:t>c) </a:t>
            </a:r>
            <a:r>
              <a:rPr lang="en-US" sz="2000" dirty="0" err="1">
                <a:solidFill>
                  <a:srgbClr val="007EAA"/>
                </a:solidFill>
                <a:latin typeface="Noticia Text" panose="02000503060000020004" pitchFamily="2" charset="-18"/>
              </a:rPr>
              <a:t>namestijo</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trajne</a:t>
            </a:r>
            <a:r>
              <a:rPr lang="en-US" sz="2000" dirty="0">
                <a:solidFill>
                  <a:srgbClr val="007EAA"/>
                </a:solidFill>
                <a:latin typeface="Noticia Text" panose="02000503060000020004" pitchFamily="2" charset="-18"/>
              </a:rPr>
              <a:t> table </a:t>
            </a:r>
            <a:r>
              <a:rPr lang="en-US" sz="2000" dirty="0" err="1">
                <a:solidFill>
                  <a:srgbClr val="007EAA"/>
                </a:solidFill>
                <a:latin typeface="Noticia Text" panose="02000503060000020004" pitchFamily="2" charset="-18"/>
              </a:rPr>
              <a:t>ali</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panoje</a:t>
            </a:r>
            <a:r>
              <a:rPr lang="en-US" sz="2000" dirty="0">
                <a:solidFill>
                  <a:srgbClr val="007EAA"/>
                </a:solidFill>
                <a:latin typeface="Noticia Text" panose="02000503060000020004" pitchFamily="2" charset="-18"/>
              </a:rPr>
              <a:t>, ki so </a:t>
            </a:r>
            <a:r>
              <a:rPr lang="en-US" sz="2000" dirty="0" err="1">
                <a:solidFill>
                  <a:srgbClr val="007EAA"/>
                </a:solidFill>
                <a:latin typeface="Noticia Text" panose="02000503060000020004" pitchFamily="2" charset="-18"/>
              </a:rPr>
              <a:t>jasno</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vidni</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javnosti</a:t>
            </a:r>
            <a:r>
              <a:rPr lang="en-US" sz="2000" dirty="0">
                <a:solidFill>
                  <a:srgbClr val="007EAA"/>
                </a:solidFill>
                <a:latin typeface="Noticia Text" panose="02000503060000020004" pitchFamily="2" charset="-18"/>
              </a:rPr>
              <a:t> in </a:t>
            </a:r>
            <a:r>
              <a:rPr lang="en-US" sz="2000" dirty="0" err="1">
                <a:solidFill>
                  <a:srgbClr val="007EAA"/>
                </a:solidFill>
                <a:latin typeface="Noticia Text" panose="02000503060000020004" pitchFamily="2" charset="-18"/>
              </a:rPr>
              <a:t>vsebujejo</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obvezne</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elemente</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označevanja</a:t>
            </a:r>
            <a:r>
              <a:rPr lang="en-US" sz="2000" dirty="0">
                <a:solidFill>
                  <a:srgbClr val="007EAA"/>
                </a:solidFill>
                <a:latin typeface="Noticia Text" panose="02000503060000020004" pitchFamily="2" charset="-18"/>
              </a:rPr>
              <a:t>, in </a:t>
            </a:r>
            <a:r>
              <a:rPr lang="en-US" sz="2000" dirty="0" err="1">
                <a:solidFill>
                  <a:srgbClr val="007EAA"/>
                </a:solidFill>
                <a:latin typeface="Noticia Text" panose="02000503060000020004" pitchFamily="2" charset="-18"/>
              </a:rPr>
              <a:t>sicer</a:t>
            </a:r>
            <a:r>
              <a:rPr lang="en-US" sz="2000" dirty="0">
                <a:solidFill>
                  <a:srgbClr val="007EAA"/>
                </a:solidFill>
                <a:latin typeface="Noticia Text" panose="02000503060000020004" pitchFamily="2" charset="-18"/>
              </a:rPr>
              <a:t> v </a:t>
            </a:r>
            <a:r>
              <a:rPr lang="en-US" sz="2000" dirty="0" err="1">
                <a:solidFill>
                  <a:srgbClr val="007EAA"/>
                </a:solidFill>
                <a:latin typeface="Noticia Text" panose="02000503060000020004" pitchFamily="2" charset="-18"/>
              </a:rPr>
              <a:t>zvezi</a:t>
            </a:r>
            <a:r>
              <a:rPr lang="en-US" sz="2000" dirty="0">
                <a:solidFill>
                  <a:srgbClr val="007EAA"/>
                </a:solidFill>
                <a:latin typeface="Noticia Text" panose="02000503060000020004" pitchFamily="2" charset="-18"/>
              </a:rPr>
              <a:t> z: </a:t>
            </a:r>
            <a:endParaRPr lang="sl-SI" sz="2000" dirty="0">
              <a:solidFill>
                <a:srgbClr val="007EAA"/>
              </a:solidFill>
              <a:latin typeface="Noticia Text" panose="02000503060000020004" pitchFamily="2" charset="-18"/>
            </a:endParaRPr>
          </a:p>
          <a:p>
            <a:pPr algn="just"/>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operacijami</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katerih</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skupni</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stroški</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presegajo</a:t>
            </a:r>
            <a:r>
              <a:rPr lang="en-US" sz="2000" dirty="0">
                <a:solidFill>
                  <a:srgbClr val="007EAA"/>
                </a:solidFill>
                <a:latin typeface="Noticia Text" panose="02000503060000020004" pitchFamily="2" charset="-18"/>
              </a:rPr>
              <a:t> 100.000 EUR, </a:t>
            </a:r>
            <a:r>
              <a:rPr lang="en-US" sz="2000" dirty="0" err="1">
                <a:solidFill>
                  <a:srgbClr val="007EAA"/>
                </a:solidFill>
                <a:latin typeface="Noticia Text" panose="02000503060000020004" pitchFamily="2" charset="-18"/>
              </a:rPr>
              <a:t>razen</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kadar</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gre</a:t>
            </a:r>
            <a:r>
              <a:rPr lang="en-US" sz="2000" dirty="0">
                <a:solidFill>
                  <a:srgbClr val="007EAA"/>
                </a:solidFill>
                <a:latin typeface="Noticia Text" panose="02000503060000020004" pitchFamily="2" charset="-18"/>
              </a:rPr>
              <a:t> za </a:t>
            </a:r>
            <a:r>
              <a:rPr lang="en-US" sz="2000" dirty="0" err="1">
                <a:solidFill>
                  <a:srgbClr val="007EAA"/>
                </a:solidFill>
                <a:latin typeface="Noticia Text" panose="02000503060000020004" pitchFamily="2" charset="-18"/>
              </a:rPr>
              <a:t>izključno</a:t>
            </a:r>
            <a:r>
              <a:rPr lang="en-US" sz="2000" dirty="0">
                <a:solidFill>
                  <a:srgbClr val="007EAA"/>
                </a:solidFill>
                <a:latin typeface="Noticia Text" panose="02000503060000020004" pitchFamily="2" charset="-18"/>
              </a:rPr>
              <a:t> t. </a:t>
            </a:r>
            <a:r>
              <a:rPr lang="en-US" sz="2000" dirty="0" err="1">
                <a:solidFill>
                  <a:srgbClr val="007EAA"/>
                </a:solidFill>
                <a:latin typeface="Noticia Text" panose="02000503060000020004" pitchFamily="2" charset="-18"/>
              </a:rPr>
              <a:t>i</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mehke</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vsebine</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brez</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fizičnih</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naložb</a:t>
            </a:r>
            <a:r>
              <a:rPr lang="en-US" sz="2000" dirty="0">
                <a:solidFill>
                  <a:srgbClr val="007EAA"/>
                </a:solidFill>
                <a:latin typeface="Noticia Text" panose="02000503060000020004" pitchFamily="2" charset="-18"/>
              </a:rPr>
              <a:t> (v </a:t>
            </a:r>
            <a:r>
              <a:rPr lang="en-US" sz="2000" dirty="0" err="1">
                <a:solidFill>
                  <a:srgbClr val="007EAA"/>
                </a:solidFill>
                <a:latin typeface="Noticia Text" panose="02000503060000020004" pitchFamily="2" charset="-18"/>
              </a:rPr>
              <a:t>tem</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primeru</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velja</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zahteva</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iz</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točke</a:t>
            </a:r>
            <a:r>
              <a:rPr lang="en-US" sz="2000" dirty="0">
                <a:solidFill>
                  <a:srgbClr val="007EAA"/>
                </a:solidFill>
                <a:latin typeface="Noticia Text" panose="02000503060000020004" pitchFamily="2" charset="-18"/>
              </a:rPr>
              <a:t> d). </a:t>
            </a:r>
            <a:endParaRPr lang="sl-SI" sz="2000" noProof="1">
              <a:solidFill>
                <a:srgbClr val="007EAA"/>
              </a:solidFill>
              <a:latin typeface="Noticia Text" panose="02000503060000020004" pitchFamily="2" charset="-18"/>
            </a:endParaRPr>
          </a:p>
        </p:txBody>
      </p:sp>
    </p:spTree>
    <p:extLst>
      <p:ext uri="{BB962C8B-B14F-4D97-AF65-F5344CB8AC3E}">
        <p14:creationId xmlns:p14="http://schemas.microsoft.com/office/powerpoint/2010/main" val="246413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E82B0-6BB4-E3B5-F800-3FFD918EBE3C}"/>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74151E06-1198-7EA8-F5F8-15FFC90A0848}"/>
              </a:ext>
            </a:extLst>
          </p:cNvPr>
          <p:cNvSpPr txBox="1"/>
          <p:nvPr/>
        </p:nvSpPr>
        <p:spPr>
          <a:xfrm>
            <a:off x="382203" y="957532"/>
            <a:ext cx="5595903" cy="415498"/>
          </a:xfrm>
          <a:prstGeom prst="rect">
            <a:avLst/>
          </a:prstGeom>
          <a:noFill/>
        </p:spPr>
        <p:txBody>
          <a:bodyPr wrap="square">
            <a:spAutoFit/>
          </a:bodyPr>
          <a:lstStyle/>
          <a:p>
            <a:r>
              <a:rPr lang="sl-SI" sz="2100" b="1" noProof="1">
                <a:solidFill>
                  <a:srgbClr val="007EAA"/>
                </a:solidFill>
                <a:latin typeface="Noticia Text" panose="02000503060000020004" pitchFamily="2" charset="-18"/>
              </a:rPr>
              <a:t>ODGOVORNOST </a:t>
            </a:r>
            <a:r>
              <a:rPr lang="sl-SI" sz="2100" b="1" u="sng" noProof="1">
                <a:solidFill>
                  <a:srgbClr val="007EAA"/>
                </a:solidFill>
                <a:latin typeface="Noticia Text" panose="02000503060000020004" pitchFamily="2" charset="-18"/>
              </a:rPr>
              <a:t>UPRAVIČENCEV</a:t>
            </a:r>
            <a:r>
              <a:rPr lang="sl-SI" sz="2100" b="1" noProof="1">
                <a:solidFill>
                  <a:srgbClr val="007EAA"/>
                </a:solidFill>
                <a:latin typeface="Noticia Text" panose="02000503060000020004" pitchFamily="2" charset="-18"/>
              </a:rPr>
              <a:t>:</a:t>
            </a:r>
          </a:p>
        </p:txBody>
      </p:sp>
      <p:sp>
        <p:nvSpPr>
          <p:cNvPr id="2" name="PoljeZBesedilom 1">
            <a:extLst>
              <a:ext uri="{FF2B5EF4-FFF2-40B4-BE49-F238E27FC236}">
                <a16:creationId xmlns:a16="http://schemas.microsoft.com/office/drawing/2014/main" id="{6E6BAFDB-739E-BE39-8CEB-9A206CAECCE0}"/>
              </a:ext>
            </a:extLst>
          </p:cNvPr>
          <p:cNvSpPr txBox="1"/>
          <p:nvPr/>
        </p:nvSpPr>
        <p:spPr>
          <a:xfrm>
            <a:off x="363851" y="1525659"/>
            <a:ext cx="9089241" cy="3785652"/>
          </a:xfrm>
          <a:prstGeom prst="rect">
            <a:avLst/>
          </a:prstGeom>
          <a:noFill/>
        </p:spPr>
        <p:txBody>
          <a:bodyPr wrap="square">
            <a:spAutoFit/>
          </a:bodyPr>
          <a:lstStyle/>
          <a:p>
            <a:pPr algn="just"/>
            <a:r>
              <a:rPr lang="sl-SI" sz="2000" i="1" noProof="1">
                <a:solidFill>
                  <a:srgbClr val="007EAA"/>
                </a:solidFill>
                <a:latin typeface="Noticia Text" panose="02000503060000020004" pitchFamily="2" charset="-18"/>
              </a:rPr>
              <a:t>Upravičenci potrdijo, da so za operacijo prejeli podporo iz skladov, tako da:</a:t>
            </a:r>
          </a:p>
          <a:p>
            <a:pPr algn="just"/>
            <a:endParaRPr lang="sl-SI" sz="2000" dirty="0">
              <a:solidFill>
                <a:srgbClr val="007EAA"/>
              </a:solidFill>
              <a:latin typeface="Noticia Text" panose="02000503060000020004" pitchFamily="2" charset="-18"/>
            </a:endParaRPr>
          </a:p>
          <a:p>
            <a:pPr algn="just"/>
            <a:endParaRPr lang="sl-SI" sz="2000" dirty="0">
              <a:solidFill>
                <a:srgbClr val="007EAA"/>
              </a:solidFill>
              <a:latin typeface="Noticia Text" panose="02000503060000020004" pitchFamily="2" charset="-18"/>
            </a:endParaRPr>
          </a:p>
          <a:p>
            <a:pPr algn="just"/>
            <a:r>
              <a:rPr lang="en-US" sz="2000" dirty="0">
                <a:solidFill>
                  <a:srgbClr val="007EAA"/>
                </a:solidFill>
                <a:latin typeface="Noticia Text" panose="02000503060000020004" pitchFamily="2" charset="-18"/>
              </a:rPr>
              <a:t>d.) za </a:t>
            </a:r>
            <a:r>
              <a:rPr lang="en-US" sz="2000" dirty="0" err="1">
                <a:solidFill>
                  <a:srgbClr val="007EAA"/>
                </a:solidFill>
                <a:latin typeface="Noticia Text" panose="02000503060000020004" pitchFamily="2" charset="-18"/>
              </a:rPr>
              <a:t>operacije</a:t>
            </a:r>
            <a:r>
              <a:rPr lang="en-US" sz="2000" dirty="0">
                <a:solidFill>
                  <a:srgbClr val="007EAA"/>
                </a:solidFill>
                <a:latin typeface="Noticia Text" panose="02000503060000020004" pitchFamily="2" charset="-18"/>
              </a:rPr>
              <a:t>, ki ne </a:t>
            </a:r>
            <a:r>
              <a:rPr lang="en-US" sz="2000" dirty="0" err="1">
                <a:solidFill>
                  <a:srgbClr val="007EAA"/>
                </a:solidFill>
                <a:latin typeface="Noticia Text" panose="02000503060000020004" pitchFamily="2" charset="-18"/>
              </a:rPr>
              <a:t>spadajo</a:t>
            </a:r>
            <a:r>
              <a:rPr lang="en-US" sz="2000" dirty="0">
                <a:solidFill>
                  <a:srgbClr val="007EAA"/>
                </a:solidFill>
                <a:latin typeface="Noticia Text" panose="02000503060000020004" pitchFamily="2" charset="-18"/>
              </a:rPr>
              <a:t> pod </a:t>
            </a:r>
            <a:r>
              <a:rPr lang="en-US" sz="2000" dirty="0" err="1">
                <a:solidFill>
                  <a:srgbClr val="007EAA"/>
                </a:solidFill>
                <a:latin typeface="Noticia Text" panose="02000503060000020004" pitchFamily="2" charset="-18"/>
              </a:rPr>
              <a:t>točko</a:t>
            </a:r>
            <a:r>
              <a:rPr lang="en-US" sz="2000" dirty="0">
                <a:solidFill>
                  <a:srgbClr val="007EAA"/>
                </a:solidFill>
                <a:latin typeface="Noticia Text" panose="02000503060000020004" pitchFamily="2" charset="-18"/>
              </a:rPr>
              <a:t> c) , </a:t>
            </a:r>
            <a:r>
              <a:rPr lang="en-US" sz="2000" dirty="0" err="1">
                <a:solidFill>
                  <a:srgbClr val="007EAA"/>
                </a:solidFill>
                <a:latin typeface="Noticia Text" panose="02000503060000020004" pitchFamily="2" charset="-18"/>
              </a:rPr>
              <a:t>na</a:t>
            </a:r>
            <a:r>
              <a:rPr lang="en-US" sz="2000" dirty="0">
                <a:solidFill>
                  <a:srgbClr val="007EAA"/>
                </a:solidFill>
                <a:latin typeface="Noticia Text" panose="02000503060000020004" pitchFamily="2" charset="-18"/>
              </a:rPr>
              <a:t> dobro </a:t>
            </a:r>
            <a:r>
              <a:rPr lang="en-US" sz="2000" dirty="0" err="1">
                <a:solidFill>
                  <a:srgbClr val="007EAA"/>
                </a:solidFill>
                <a:latin typeface="Noticia Text" panose="02000503060000020004" pitchFamily="2" charset="-18"/>
              </a:rPr>
              <a:t>vidnem</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javnem</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mestu</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na</a:t>
            </a:r>
            <a:r>
              <a:rPr lang="en-US" sz="2000" dirty="0">
                <a:solidFill>
                  <a:srgbClr val="007EAA"/>
                </a:solidFill>
                <a:latin typeface="Noticia Text" panose="02000503060000020004" pitchFamily="2" charset="-18"/>
              </a:rPr>
              <a:t> primer pred </a:t>
            </a:r>
            <a:r>
              <a:rPr lang="en-US" sz="2000" dirty="0" err="1">
                <a:solidFill>
                  <a:srgbClr val="007EAA"/>
                </a:solidFill>
                <a:latin typeface="Noticia Text" panose="02000503060000020004" pitchFamily="2" charset="-18"/>
              </a:rPr>
              <a:t>vhodom</a:t>
            </a:r>
            <a:r>
              <a:rPr lang="en-US" sz="2000" dirty="0">
                <a:solidFill>
                  <a:srgbClr val="007EAA"/>
                </a:solidFill>
                <a:latin typeface="Noticia Text" panose="02000503060000020004" pitchFamily="2" charset="-18"/>
              </a:rPr>
              <a:t> v </a:t>
            </a:r>
            <a:r>
              <a:rPr lang="en-US" sz="2000" dirty="0" err="1">
                <a:solidFill>
                  <a:srgbClr val="007EAA"/>
                </a:solidFill>
                <a:latin typeface="Noticia Text" panose="02000503060000020004" pitchFamily="2" charset="-18"/>
              </a:rPr>
              <a:t>stavbo</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namestijo</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vsaj</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en</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plakat</a:t>
            </a:r>
            <a:r>
              <a:rPr lang="en-US" sz="2000" dirty="0">
                <a:solidFill>
                  <a:srgbClr val="007EAA"/>
                </a:solidFill>
                <a:latin typeface="Noticia Text" panose="02000503060000020004" pitchFamily="2" charset="-18"/>
              </a:rPr>
              <a:t> v </a:t>
            </a:r>
            <a:r>
              <a:rPr lang="en-US" sz="2000" dirty="0" err="1">
                <a:solidFill>
                  <a:srgbClr val="007EAA"/>
                </a:solidFill>
                <a:latin typeface="Noticia Text" panose="02000503060000020004" pitchFamily="2" charset="-18"/>
              </a:rPr>
              <a:t>velikosti</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najmanj</a:t>
            </a:r>
            <a:r>
              <a:rPr lang="en-US" sz="2000" dirty="0">
                <a:solidFill>
                  <a:srgbClr val="007EAA"/>
                </a:solidFill>
                <a:latin typeface="Noticia Text" panose="02000503060000020004" pitchFamily="2" charset="-18"/>
              </a:rPr>
              <a:t> A3 </a:t>
            </a:r>
            <a:r>
              <a:rPr lang="en-US" sz="2000" dirty="0" err="1">
                <a:solidFill>
                  <a:srgbClr val="007EAA"/>
                </a:solidFill>
                <a:latin typeface="Noticia Text" panose="02000503060000020004" pitchFamily="2" charset="-18"/>
              </a:rPr>
              <a:t>ali</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enakovreden</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elektronski</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prikazovalnik</a:t>
            </a:r>
            <a:r>
              <a:rPr lang="en-US" sz="2000" dirty="0">
                <a:solidFill>
                  <a:srgbClr val="007EAA"/>
                </a:solidFill>
                <a:latin typeface="Noticia Text" panose="02000503060000020004" pitchFamily="2" charset="-18"/>
              </a:rPr>
              <a:t> z </a:t>
            </a:r>
            <a:r>
              <a:rPr lang="en-US" sz="2000" dirty="0" err="1">
                <a:solidFill>
                  <a:srgbClr val="007EAA"/>
                </a:solidFill>
                <a:latin typeface="Noticia Text" panose="02000503060000020004" pitchFamily="2" charset="-18"/>
              </a:rPr>
              <a:t>informacijami</a:t>
            </a:r>
            <a:r>
              <a:rPr lang="en-US" sz="2000" dirty="0">
                <a:solidFill>
                  <a:srgbClr val="007EAA"/>
                </a:solidFill>
                <a:latin typeface="Noticia Text" panose="02000503060000020004" pitchFamily="2" charset="-18"/>
              </a:rPr>
              <a:t> o </a:t>
            </a:r>
            <a:r>
              <a:rPr lang="en-US" sz="2000" dirty="0" err="1">
                <a:solidFill>
                  <a:srgbClr val="007EAA"/>
                </a:solidFill>
                <a:latin typeface="Noticia Text" panose="02000503060000020004" pitchFamily="2" charset="-18"/>
              </a:rPr>
              <a:t>operaciji</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pri</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čemer</a:t>
            </a:r>
            <a:r>
              <a:rPr lang="en-US" sz="2000" dirty="0">
                <a:solidFill>
                  <a:srgbClr val="007EAA"/>
                </a:solidFill>
                <a:latin typeface="Noticia Text" panose="02000503060000020004" pitchFamily="2" charset="-18"/>
              </a:rPr>
              <a:t> se </a:t>
            </a:r>
            <a:r>
              <a:rPr lang="en-US" sz="2000" dirty="0" err="1">
                <a:solidFill>
                  <a:srgbClr val="007EAA"/>
                </a:solidFill>
                <a:latin typeface="Noticia Text" panose="02000503060000020004" pitchFamily="2" charset="-18"/>
              </a:rPr>
              <a:t>izpostavi</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obvezne</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elemente</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označevanja</a:t>
            </a:r>
            <a:endParaRPr lang="sl-SI" sz="2000" dirty="0">
              <a:solidFill>
                <a:srgbClr val="007EAA"/>
              </a:solidFill>
              <a:latin typeface="Noticia Text" panose="02000503060000020004" pitchFamily="2" charset="-18"/>
            </a:endParaRPr>
          </a:p>
          <a:p>
            <a:pPr algn="just"/>
            <a:r>
              <a:rPr lang="en-US" sz="2000" dirty="0">
                <a:solidFill>
                  <a:srgbClr val="007EAA"/>
                </a:solidFill>
                <a:latin typeface="Noticia Text" panose="02000503060000020004" pitchFamily="2" charset="-18"/>
              </a:rPr>
              <a:t> </a:t>
            </a:r>
            <a:endParaRPr lang="sl-SI" sz="2000" dirty="0">
              <a:solidFill>
                <a:srgbClr val="007EAA"/>
              </a:solidFill>
              <a:latin typeface="Noticia Text" panose="02000503060000020004" pitchFamily="2" charset="-18"/>
            </a:endParaRPr>
          </a:p>
          <a:p>
            <a:pPr algn="just"/>
            <a:r>
              <a:rPr lang="en-US" sz="2000" dirty="0">
                <a:solidFill>
                  <a:srgbClr val="007EAA"/>
                </a:solidFill>
                <a:latin typeface="Noticia Text" panose="02000503060000020004" pitchFamily="2" charset="-18"/>
              </a:rPr>
              <a:t>e) </a:t>
            </a:r>
            <a:r>
              <a:rPr lang="en-US" sz="2000" dirty="0" err="1">
                <a:solidFill>
                  <a:srgbClr val="007EAA"/>
                </a:solidFill>
                <a:latin typeface="Noticia Text" panose="02000503060000020004" pitchFamily="2" charset="-18"/>
              </a:rPr>
              <a:t>kupljeno</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opremo</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označijo</a:t>
            </a:r>
            <a:r>
              <a:rPr lang="en-US" sz="2000" dirty="0">
                <a:solidFill>
                  <a:srgbClr val="007EAA"/>
                </a:solidFill>
                <a:latin typeface="Noticia Text" panose="02000503060000020004" pitchFamily="2" charset="-18"/>
              </a:rPr>
              <a:t> z </a:t>
            </a:r>
            <a:r>
              <a:rPr lang="en-US" sz="2000" dirty="0" err="1">
                <a:solidFill>
                  <a:srgbClr val="007EAA"/>
                </a:solidFill>
                <a:latin typeface="Noticia Text" panose="02000503060000020004" pitchFamily="2" charset="-18"/>
              </a:rPr>
              <a:t>obveznimi</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elementi</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označevanja</a:t>
            </a:r>
            <a:r>
              <a:rPr lang="en-US" sz="2000" dirty="0">
                <a:solidFill>
                  <a:srgbClr val="007EAA"/>
                </a:solidFill>
                <a:latin typeface="Noticia Text" panose="02000503060000020004" pitchFamily="2" charset="-18"/>
              </a:rPr>
              <a:t> s </a:t>
            </a:r>
            <a:r>
              <a:rPr lang="en-US" sz="2000" dirty="0" err="1">
                <a:solidFill>
                  <a:srgbClr val="007EAA"/>
                </a:solidFill>
                <a:latin typeface="Noticia Text" panose="02000503060000020004" pitchFamily="2" charset="-18"/>
              </a:rPr>
              <a:t>tiskom</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ali</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nalepko</a:t>
            </a:r>
            <a:r>
              <a:rPr lang="en-US" sz="2000" dirty="0">
                <a:solidFill>
                  <a:srgbClr val="007EAA"/>
                </a:solidFill>
                <a:latin typeface="Noticia Text" panose="02000503060000020004" pitchFamily="2" charset="-18"/>
              </a:rPr>
              <a:t>; </a:t>
            </a:r>
            <a:endParaRPr lang="sl-SI" sz="2000" dirty="0">
              <a:solidFill>
                <a:srgbClr val="007EAA"/>
              </a:solidFill>
              <a:latin typeface="Noticia Text" panose="02000503060000020004" pitchFamily="2" charset="-18"/>
            </a:endParaRPr>
          </a:p>
          <a:p>
            <a:pPr algn="just"/>
            <a:r>
              <a:rPr lang="en-US" sz="2000" dirty="0">
                <a:solidFill>
                  <a:srgbClr val="007EAA"/>
                </a:solidFill>
                <a:latin typeface="Noticia Text" panose="02000503060000020004" pitchFamily="2" charset="-18"/>
              </a:rPr>
              <a:t> </a:t>
            </a:r>
            <a:endParaRPr lang="sl-SI" sz="2000" dirty="0">
              <a:solidFill>
                <a:srgbClr val="007EAA"/>
              </a:solidFill>
              <a:latin typeface="Noticia Text" panose="02000503060000020004" pitchFamily="2" charset="-18"/>
            </a:endParaRPr>
          </a:p>
          <a:p>
            <a:pPr algn="just"/>
            <a:r>
              <a:rPr lang="en-US" sz="2000" dirty="0">
                <a:solidFill>
                  <a:srgbClr val="007EAA"/>
                </a:solidFill>
                <a:latin typeface="Noticia Text" panose="02000503060000020004" pitchFamily="2" charset="-18"/>
              </a:rPr>
              <a:t>f) za </a:t>
            </a:r>
            <a:r>
              <a:rPr lang="en-US" sz="2000" dirty="0" err="1">
                <a:solidFill>
                  <a:srgbClr val="007EAA"/>
                </a:solidFill>
                <a:latin typeface="Noticia Text" panose="02000503060000020004" pitchFamily="2" charset="-18"/>
              </a:rPr>
              <a:t>operacije</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strateškega</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pomena</a:t>
            </a:r>
            <a:r>
              <a:rPr lang="en-US" sz="2000" dirty="0">
                <a:solidFill>
                  <a:srgbClr val="007EAA"/>
                </a:solidFill>
                <a:latin typeface="Noticia Text" panose="02000503060000020004" pitchFamily="2" charset="-18"/>
              </a:rPr>
              <a:t> in </a:t>
            </a:r>
            <a:r>
              <a:rPr lang="en-US" sz="2000" dirty="0" err="1">
                <a:solidFill>
                  <a:srgbClr val="007EAA"/>
                </a:solidFill>
                <a:latin typeface="Noticia Text" panose="02000503060000020004" pitchFamily="2" charset="-18"/>
              </a:rPr>
              <a:t>velike</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operacije</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organizirajo</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komunikacijski</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dogodek</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ali</a:t>
            </a:r>
            <a:r>
              <a:rPr lang="en-US" sz="2000" dirty="0">
                <a:solidFill>
                  <a:srgbClr val="007EAA"/>
                </a:solidFill>
                <a:latin typeface="Noticia Text" panose="02000503060000020004" pitchFamily="2" charset="-18"/>
              </a:rPr>
              <a:t> </a:t>
            </a:r>
            <a:r>
              <a:rPr lang="en-US" sz="2000" dirty="0" err="1">
                <a:solidFill>
                  <a:srgbClr val="007EAA"/>
                </a:solidFill>
                <a:latin typeface="Noticia Text" panose="02000503060000020004" pitchFamily="2" charset="-18"/>
              </a:rPr>
              <a:t>dejavnost</a:t>
            </a:r>
            <a:endParaRPr lang="sl-SI" sz="2000" noProof="1">
              <a:solidFill>
                <a:srgbClr val="007EAA"/>
              </a:solidFill>
              <a:latin typeface="Noticia Text" panose="02000503060000020004" pitchFamily="2" charset="-18"/>
            </a:endParaRPr>
          </a:p>
        </p:txBody>
      </p:sp>
    </p:spTree>
    <p:extLst>
      <p:ext uri="{BB962C8B-B14F-4D97-AF65-F5344CB8AC3E}">
        <p14:creationId xmlns:p14="http://schemas.microsoft.com/office/powerpoint/2010/main" val="298215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B9C46-3362-0866-2EF2-FBBC24F11469}"/>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E58E8E3C-C1B9-43F3-7420-785A18D6029E}"/>
              </a:ext>
            </a:extLst>
          </p:cNvPr>
          <p:cNvSpPr txBox="1"/>
          <p:nvPr/>
        </p:nvSpPr>
        <p:spPr>
          <a:xfrm>
            <a:off x="382203" y="957532"/>
            <a:ext cx="5595903" cy="415498"/>
          </a:xfrm>
          <a:prstGeom prst="rect">
            <a:avLst/>
          </a:prstGeom>
          <a:noFill/>
        </p:spPr>
        <p:txBody>
          <a:bodyPr wrap="square">
            <a:spAutoFit/>
          </a:bodyPr>
          <a:lstStyle/>
          <a:p>
            <a:r>
              <a:rPr lang="sl-SI" sz="2100" b="1" noProof="1">
                <a:solidFill>
                  <a:srgbClr val="007EAA"/>
                </a:solidFill>
                <a:latin typeface="Noticia Text" panose="02000503060000020004" pitchFamily="2" charset="-18"/>
              </a:rPr>
              <a:t>ODGOVORNOST </a:t>
            </a:r>
            <a:r>
              <a:rPr lang="sl-SI" sz="2100" b="1" u="sng" noProof="1">
                <a:solidFill>
                  <a:srgbClr val="007EAA"/>
                </a:solidFill>
                <a:latin typeface="Noticia Text" panose="02000503060000020004" pitchFamily="2" charset="-18"/>
              </a:rPr>
              <a:t>UPRAVIČENCEV</a:t>
            </a:r>
            <a:r>
              <a:rPr lang="sl-SI" sz="2100" b="1" noProof="1">
                <a:solidFill>
                  <a:srgbClr val="007EAA"/>
                </a:solidFill>
                <a:latin typeface="Noticia Text" panose="02000503060000020004" pitchFamily="2" charset="-18"/>
              </a:rPr>
              <a:t>:</a:t>
            </a:r>
          </a:p>
        </p:txBody>
      </p:sp>
      <p:sp>
        <p:nvSpPr>
          <p:cNvPr id="2" name="PoljeZBesedilom 1">
            <a:extLst>
              <a:ext uri="{FF2B5EF4-FFF2-40B4-BE49-F238E27FC236}">
                <a16:creationId xmlns:a16="http://schemas.microsoft.com/office/drawing/2014/main" id="{63B3E020-E2F3-9A96-23F1-1A24E1FBDD06}"/>
              </a:ext>
            </a:extLst>
          </p:cNvPr>
          <p:cNvSpPr txBox="1"/>
          <p:nvPr/>
        </p:nvSpPr>
        <p:spPr>
          <a:xfrm>
            <a:off x="382203" y="1843950"/>
            <a:ext cx="9089241" cy="3170099"/>
          </a:xfrm>
          <a:prstGeom prst="rect">
            <a:avLst/>
          </a:prstGeom>
          <a:noFill/>
        </p:spPr>
        <p:txBody>
          <a:bodyPr wrap="square">
            <a:spAutoFit/>
          </a:bodyPr>
          <a:lstStyle/>
          <a:p>
            <a:pPr algn="just"/>
            <a:r>
              <a:rPr lang="sl-SI" sz="2000" b="1" dirty="0">
                <a:solidFill>
                  <a:srgbClr val="007EAA"/>
                </a:solidFill>
                <a:latin typeface="Noticia Text" panose="02000503060000020004" pitchFamily="2" charset="-18"/>
              </a:rPr>
              <a:t>Neizpolnjevanje obveznosti</a:t>
            </a:r>
          </a:p>
          <a:p>
            <a:pPr algn="just"/>
            <a:r>
              <a:rPr lang="sl-SI" sz="2000" dirty="0">
                <a:solidFill>
                  <a:srgbClr val="007EAA"/>
                </a:solidFill>
                <a:latin typeface="Noticia Text" panose="02000503060000020004" pitchFamily="2" charset="-18"/>
              </a:rPr>
              <a:t> </a:t>
            </a:r>
          </a:p>
          <a:p>
            <a:pPr algn="just"/>
            <a:r>
              <a:rPr lang="sl-SI" sz="2000" dirty="0">
                <a:solidFill>
                  <a:srgbClr val="007EAA"/>
                </a:solidFill>
                <a:latin typeface="Noticia Text" panose="02000503060000020004" pitchFamily="2" charset="-18"/>
              </a:rPr>
              <a:t>Kadar upravičenec ne izpolnjuje svojih obveznosti na podlagi člena 47 Uredbe (EU)  2021/1060 (uporaba emblema EU v skladu s Prilogo IX) ali komunikacijskih aktivnosti, </a:t>
            </a:r>
          </a:p>
          <a:p>
            <a:pPr algn="just"/>
            <a:r>
              <a:rPr lang="sl-SI" sz="2000" dirty="0">
                <a:solidFill>
                  <a:srgbClr val="007EAA"/>
                </a:solidFill>
                <a:latin typeface="Noticia Text" panose="02000503060000020004" pitchFamily="2" charset="-18"/>
              </a:rPr>
              <a:t>naštetih v tem podpoglavju, in kadar niso bili sprejeti nobeni popravni ukrepi, lahko PT ali OU skladno s členom 50 Uredbe (EU) 2021/1060 ob upoštevanju načela sorazmernosti ukrepa ukine do 3 % podpore iz skladov za zadevno operacijo. Finančni popravek pomeni vračilo koristi (sredstev), ki je (so) bila neupravičeno prejeta zaradi nepravilnega ravnanja. </a:t>
            </a:r>
          </a:p>
          <a:p>
            <a:pPr algn="just"/>
            <a:endParaRPr lang="sl-SI" sz="2000" noProof="1">
              <a:solidFill>
                <a:srgbClr val="007EAA"/>
              </a:solidFill>
              <a:latin typeface="Noticia Text" panose="02000503060000020004" pitchFamily="2" charset="-18"/>
            </a:endParaRPr>
          </a:p>
        </p:txBody>
      </p:sp>
    </p:spTree>
    <p:extLst>
      <p:ext uri="{BB962C8B-B14F-4D97-AF65-F5344CB8AC3E}">
        <p14:creationId xmlns:p14="http://schemas.microsoft.com/office/powerpoint/2010/main" val="179776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8559D-98D7-128E-446F-200EA9112C09}"/>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659090C2-06B8-399C-C4E3-0C09B8195530}"/>
              </a:ext>
            </a:extLst>
          </p:cNvPr>
          <p:cNvSpPr txBox="1"/>
          <p:nvPr/>
        </p:nvSpPr>
        <p:spPr>
          <a:xfrm>
            <a:off x="382203" y="957532"/>
            <a:ext cx="654798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OBVEZNI IN NEOBVEZNI ELEMENTI OZNAČEVANJA</a:t>
            </a:r>
          </a:p>
        </p:txBody>
      </p:sp>
      <p:sp>
        <p:nvSpPr>
          <p:cNvPr id="2" name="PoljeZBesedilom 1">
            <a:extLst>
              <a:ext uri="{FF2B5EF4-FFF2-40B4-BE49-F238E27FC236}">
                <a16:creationId xmlns:a16="http://schemas.microsoft.com/office/drawing/2014/main" id="{73551DD7-0149-F823-33DF-8A63C0C305BA}"/>
              </a:ext>
            </a:extLst>
          </p:cNvPr>
          <p:cNvSpPr txBox="1"/>
          <p:nvPr/>
        </p:nvSpPr>
        <p:spPr>
          <a:xfrm>
            <a:off x="382203" y="1843950"/>
            <a:ext cx="9089241"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sl-SI" sz="2000" b="1" i="0" u="none" strike="noStrike" kern="1200" cap="none" spc="0" normalizeH="0" baseline="0" noProof="0" dirty="0">
                <a:ln>
                  <a:noFill/>
                </a:ln>
                <a:solidFill>
                  <a:srgbClr val="007EAA"/>
                </a:solidFill>
                <a:effectLst/>
                <a:uLnTx/>
                <a:uFillTx/>
                <a:latin typeface="Noticia Text" panose="02000503060000020004" pitchFamily="2" charset="-18"/>
                <a:ea typeface="+mn-ea"/>
                <a:cs typeface="+mn-cs"/>
              </a:rPr>
              <a:t>Obvezni elementi označevanja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sl-SI" sz="2000" b="0" i="0" u="none" strike="noStrike" kern="1200" cap="none" spc="0" normalizeH="0" baseline="0" noProof="1">
              <a:ln>
                <a:noFill/>
              </a:ln>
              <a:solidFill>
                <a:srgbClr val="007EAA"/>
              </a:solidFill>
              <a:effectLst/>
              <a:uLnTx/>
              <a:uFillTx/>
              <a:latin typeface="Noticia Text" panose="02000503060000020004" pitchFamily="2" charset="-18"/>
              <a:ea typeface="+mn-ea"/>
              <a:cs typeface="+mn-cs"/>
            </a:endParaRPr>
          </a:p>
        </p:txBody>
      </p:sp>
      <p:sp>
        <p:nvSpPr>
          <p:cNvPr id="4" name="PoljeZBesedilom 3">
            <a:extLst>
              <a:ext uri="{FF2B5EF4-FFF2-40B4-BE49-F238E27FC236}">
                <a16:creationId xmlns:a16="http://schemas.microsoft.com/office/drawing/2014/main" id="{08688C9D-8C01-A7FF-951B-A953CF936261}"/>
              </a:ext>
            </a:extLst>
          </p:cNvPr>
          <p:cNvSpPr txBox="1"/>
          <p:nvPr/>
        </p:nvSpPr>
        <p:spPr>
          <a:xfrm>
            <a:off x="297981" y="2695145"/>
            <a:ext cx="9089241" cy="1743811"/>
          </a:xfrm>
          <a:prstGeom prst="rect">
            <a:avLst/>
          </a:prstGeom>
          <a:noFill/>
        </p:spPr>
        <p:txBody>
          <a:bodyPr wrap="square">
            <a:spAutoFit/>
          </a:bodyPr>
          <a:lstStyle/>
          <a:p>
            <a:pPr marL="457200" indent="-457200" algn="just">
              <a:lnSpc>
                <a:spcPct val="115000"/>
              </a:lnSpc>
              <a:spcAft>
                <a:spcPts val="1000"/>
              </a:spcAft>
              <a:buAutoNum type="arabicPeriod"/>
            </a:pPr>
            <a:r>
              <a:rPr lang="sl-SI" sz="2000" dirty="0">
                <a:solidFill>
                  <a:srgbClr val="007EAA"/>
                </a:solidFill>
                <a:latin typeface="Noticia Text" panose="02000503060000020004" pitchFamily="2" charset="-18"/>
              </a:rPr>
              <a:t>Emblem Evropske unije z navedbo »Sofinancira Evropska unija«,</a:t>
            </a:r>
          </a:p>
          <a:p>
            <a:pPr marL="457200" indent="-457200" algn="just">
              <a:lnSpc>
                <a:spcPct val="115000"/>
              </a:lnSpc>
              <a:spcAft>
                <a:spcPts val="1000"/>
              </a:spcAft>
              <a:buAutoNum type="arabicPeriod"/>
            </a:pPr>
            <a:r>
              <a:rPr lang="sl-SI" sz="2000" dirty="0">
                <a:solidFill>
                  <a:srgbClr val="007EAA"/>
                </a:solidFill>
                <a:latin typeface="Noticia Text" panose="02000503060000020004" pitchFamily="2" charset="-18"/>
              </a:rPr>
              <a:t>Zastava ali grb Republike Slovenije, pri čemer se zastava uporablja vsakič, ko je to mogoče, kjer ne, pa se uporablja grb in </a:t>
            </a:r>
          </a:p>
          <a:p>
            <a:pPr marL="457200" indent="-457200" algn="just">
              <a:lnSpc>
                <a:spcPct val="115000"/>
              </a:lnSpc>
              <a:spcAft>
                <a:spcPts val="1000"/>
              </a:spcAft>
              <a:buAutoNum type="arabicPeriod"/>
            </a:pPr>
            <a:r>
              <a:rPr lang="sl-SI" sz="2000" dirty="0">
                <a:solidFill>
                  <a:srgbClr val="007EAA"/>
                </a:solidFill>
                <a:latin typeface="Noticia Text" panose="02000503060000020004" pitchFamily="2" charset="-18"/>
              </a:rPr>
              <a:t>Logotip »I </a:t>
            </a:r>
            <a:r>
              <a:rPr lang="sl-SI" sz="2000" dirty="0" err="1">
                <a:solidFill>
                  <a:srgbClr val="007EAA"/>
                </a:solidFill>
                <a:latin typeface="Noticia Text" panose="02000503060000020004" pitchFamily="2" charset="-18"/>
              </a:rPr>
              <a:t>feel</a:t>
            </a:r>
            <a:r>
              <a:rPr lang="sl-SI" sz="2000" dirty="0">
                <a:solidFill>
                  <a:srgbClr val="007EAA"/>
                </a:solidFill>
                <a:latin typeface="Noticia Text" panose="02000503060000020004" pitchFamily="2" charset="-18"/>
              </a:rPr>
              <a:t> </a:t>
            </a:r>
            <a:r>
              <a:rPr lang="sl-SI" sz="2000" dirty="0" err="1">
                <a:solidFill>
                  <a:srgbClr val="007EAA"/>
                </a:solidFill>
                <a:latin typeface="Noticia Text" panose="02000503060000020004" pitchFamily="2" charset="-18"/>
              </a:rPr>
              <a:t>Slovenia</a:t>
            </a:r>
            <a:r>
              <a:rPr lang="sl-SI" sz="2000" dirty="0">
                <a:solidFill>
                  <a:srgbClr val="007EAA"/>
                </a:solidFill>
                <a:latin typeface="Noticia Text" panose="02000503060000020004" pitchFamily="2" charset="-18"/>
              </a:rPr>
              <a:t>«.</a:t>
            </a:r>
          </a:p>
        </p:txBody>
      </p:sp>
      <p:pic>
        <p:nvPicPr>
          <p:cNvPr id="6" name="Slika 5">
            <a:extLst>
              <a:ext uri="{FF2B5EF4-FFF2-40B4-BE49-F238E27FC236}">
                <a16:creationId xmlns:a16="http://schemas.microsoft.com/office/drawing/2014/main" id="{C4A30343-136C-118E-4846-B77D23AA6E8E}"/>
              </a:ext>
            </a:extLst>
          </p:cNvPr>
          <p:cNvPicPr>
            <a:picLocks noChangeAspect="1"/>
          </p:cNvPicPr>
          <p:nvPr/>
        </p:nvPicPr>
        <p:blipFill>
          <a:blip r:embed="rId3"/>
          <a:stretch>
            <a:fillRect/>
          </a:stretch>
        </p:blipFill>
        <p:spPr>
          <a:xfrm>
            <a:off x="1165121" y="4965639"/>
            <a:ext cx="8701549" cy="795432"/>
          </a:xfrm>
          <a:prstGeom prst="rect">
            <a:avLst/>
          </a:prstGeom>
        </p:spPr>
      </p:pic>
    </p:spTree>
    <p:extLst>
      <p:ext uri="{BB962C8B-B14F-4D97-AF65-F5344CB8AC3E}">
        <p14:creationId xmlns:p14="http://schemas.microsoft.com/office/powerpoint/2010/main" val="414017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A748F4D5-5412-22D6-804C-424D8E6ADD9F}"/>
              </a:ext>
            </a:extLst>
          </p:cNvPr>
          <p:cNvSpPr txBox="1"/>
          <p:nvPr/>
        </p:nvSpPr>
        <p:spPr>
          <a:xfrm>
            <a:off x="363852" y="2064774"/>
            <a:ext cx="9237348" cy="4355038"/>
          </a:xfrm>
          <a:prstGeom prst="rect">
            <a:avLst/>
          </a:prstGeom>
          <a:noFill/>
        </p:spPr>
        <p:txBody>
          <a:bodyPr wrap="square">
            <a:spAutoFit/>
          </a:bodyPr>
          <a:lstStyle/>
          <a:p>
            <a:r>
              <a:rPr lang="sl-SI" sz="2100" b="1" noProof="1">
                <a:solidFill>
                  <a:srgbClr val="007EAA"/>
                </a:solidFill>
                <a:latin typeface="Noticia Text" panose="02000503060000020004" pitchFamily="2" charset="-18"/>
              </a:rPr>
              <a:t>Člen 46 Uredbe (EU) 2021/1060</a:t>
            </a:r>
          </a:p>
          <a:p>
            <a:endParaRPr lang="sl-SI" sz="1400" noProof="1">
              <a:latin typeface="Montserrat" pitchFamily="2" charset="-18"/>
            </a:endParaRPr>
          </a:p>
          <a:p>
            <a:r>
              <a:rPr lang="sl-SI" sz="2000" i="1" noProof="1">
                <a:solidFill>
                  <a:srgbClr val="007EAA"/>
                </a:solidFill>
                <a:latin typeface="Noticia Text" panose="02000503060000020004" pitchFamily="2" charset="-18"/>
              </a:rPr>
              <a:t>Vsaka država zagotovi:</a:t>
            </a:r>
          </a:p>
          <a:p>
            <a:endParaRPr lang="sl-SI" sz="2000" i="1" noProof="1">
              <a:solidFill>
                <a:srgbClr val="007EAA"/>
              </a:solidFill>
              <a:latin typeface="Noticia Text" panose="02000503060000020004" pitchFamily="2" charset="-18"/>
            </a:endParaRPr>
          </a:p>
          <a:p>
            <a:pPr algn="just"/>
            <a:r>
              <a:rPr lang="sl-SI" sz="2000" i="1" noProof="1">
                <a:solidFill>
                  <a:srgbClr val="007EAA"/>
                </a:solidFill>
                <a:latin typeface="Noticia Text" panose="02000503060000020004" pitchFamily="2" charset="-18"/>
              </a:rPr>
              <a:t>a.) </a:t>
            </a:r>
            <a:r>
              <a:rPr lang="sl-SI" sz="2000" b="1" i="1" u="sng" noProof="1">
                <a:solidFill>
                  <a:srgbClr val="007EAA"/>
                </a:solidFill>
                <a:latin typeface="Noticia Text" panose="02000503060000020004" pitchFamily="2" charset="-18"/>
              </a:rPr>
              <a:t>prepoznavnost podpore </a:t>
            </a:r>
            <a:r>
              <a:rPr lang="sl-SI" sz="2000" i="1" noProof="1">
                <a:solidFill>
                  <a:srgbClr val="007EAA"/>
                </a:solidFill>
                <a:latin typeface="Noticia Text" panose="02000503060000020004" pitchFamily="2" charset="-18"/>
              </a:rPr>
              <a:t>v vseh dejavnostih, povezanih z operacijami, ki se podpirajo iz skladov, pri čemer je posebna pozornost namenjena operacijam strateškega pomena</a:t>
            </a:r>
          </a:p>
          <a:p>
            <a:pPr algn="just"/>
            <a:endParaRPr lang="sl-SI" sz="2000" i="1" noProof="1">
              <a:solidFill>
                <a:srgbClr val="007EAA"/>
              </a:solidFill>
              <a:latin typeface="Noticia Text" panose="02000503060000020004" pitchFamily="2" charset="-18"/>
            </a:endParaRPr>
          </a:p>
          <a:p>
            <a:pPr algn="just"/>
            <a:r>
              <a:rPr lang="sl-SI" sz="2000" i="1" noProof="1">
                <a:solidFill>
                  <a:srgbClr val="007EAA"/>
                </a:solidFill>
                <a:latin typeface="Noticia Text" panose="02000503060000020004" pitchFamily="2" charset="-18"/>
              </a:rPr>
              <a:t>b.) komuniciranje z državljani Unije o vlogi in dosežkih sklada prek </a:t>
            </a:r>
            <a:r>
              <a:rPr lang="sl-SI" sz="2000" b="1" i="1" u="sng" noProof="1">
                <a:solidFill>
                  <a:srgbClr val="007EAA"/>
                </a:solidFill>
                <a:latin typeface="Noticia Text" panose="02000503060000020004" pitchFamily="2" charset="-18"/>
              </a:rPr>
              <a:t>enotnega spletnega portala</a:t>
            </a:r>
            <a:r>
              <a:rPr lang="sl-SI" sz="2000" i="1" noProof="1">
                <a:solidFill>
                  <a:srgbClr val="007EAA"/>
                </a:solidFill>
                <a:latin typeface="Noticia Text" panose="02000503060000020004" pitchFamily="2" charset="-18"/>
              </a:rPr>
              <a:t>, ki omogoča dostop do vseh programov, v katerih sodeluje zadevna država članica. </a:t>
            </a:r>
          </a:p>
          <a:p>
            <a:pPr algn="just"/>
            <a:r>
              <a:rPr lang="sl-SI" sz="2000" i="1" noProof="1">
                <a:solidFill>
                  <a:srgbClr val="007EAA"/>
                </a:solidFill>
                <a:latin typeface="Noticia Text" panose="02000503060000020004" pitchFamily="2" charset="-18"/>
              </a:rPr>
              <a:t>	</a:t>
            </a:r>
            <a:r>
              <a:rPr lang="sl-SI" sz="2000" i="1" noProof="1">
                <a:solidFill>
                  <a:srgbClr val="007EAA"/>
                </a:solidFill>
                <a:latin typeface="Noticia Text" panose="02000503060000020004" pitchFamily="2" charset="-18"/>
                <a:hlinkClick r:id="rId3"/>
              </a:rPr>
              <a:t>www.evropskasredstva.si</a:t>
            </a:r>
            <a:endParaRPr lang="sl-SI" sz="2000" i="1" noProof="1">
              <a:solidFill>
                <a:srgbClr val="007EAA"/>
              </a:solidFill>
              <a:latin typeface="Noticia Text" panose="02000503060000020004" pitchFamily="2" charset="-18"/>
            </a:endParaRPr>
          </a:p>
          <a:p>
            <a:pPr algn="just"/>
            <a:endParaRPr lang="sl-SI" sz="2000" i="1" noProof="1">
              <a:solidFill>
                <a:srgbClr val="007EAA"/>
              </a:solidFill>
              <a:latin typeface="Noticia Text" panose="02000503060000020004" pitchFamily="2" charset="-18"/>
            </a:endParaRPr>
          </a:p>
          <a:p>
            <a:endParaRPr lang="sl-SI" sz="2100" b="1" noProof="1">
              <a:solidFill>
                <a:srgbClr val="007EAA"/>
              </a:solidFill>
              <a:latin typeface="Noticia Text" panose="02000503060000020004" pitchFamily="2" charset="-18"/>
            </a:endParaRPr>
          </a:p>
          <a:p>
            <a:endParaRPr lang="sl-SI" sz="2100" b="1" noProof="1">
              <a:solidFill>
                <a:srgbClr val="007EAA"/>
              </a:solidFill>
              <a:latin typeface="Noticia Text" panose="02000503060000020004" pitchFamily="2" charset="-18"/>
            </a:endParaRPr>
          </a:p>
        </p:txBody>
      </p:sp>
      <p:sp>
        <p:nvSpPr>
          <p:cNvPr id="6" name="TextBox 2">
            <a:extLst>
              <a:ext uri="{FF2B5EF4-FFF2-40B4-BE49-F238E27FC236}">
                <a16:creationId xmlns:a16="http://schemas.microsoft.com/office/drawing/2014/main" id="{F6D3B431-84F2-C875-B82A-5B12FC7EE141}"/>
              </a:ext>
            </a:extLst>
          </p:cNvPr>
          <p:cNvSpPr txBox="1"/>
          <p:nvPr/>
        </p:nvSpPr>
        <p:spPr>
          <a:xfrm>
            <a:off x="363852" y="1028198"/>
            <a:ext cx="10444056" cy="1384995"/>
          </a:xfrm>
          <a:prstGeom prst="rect">
            <a:avLst/>
          </a:prstGeom>
          <a:noFill/>
        </p:spPr>
        <p:txBody>
          <a:bodyPr wrap="square" rtlCol="0">
            <a:spAutoFit/>
          </a:bodyPr>
          <a:lstStyle/>
          <a:p>
            <a:r>
              <a:rPr lang="sl-SI" sz="2100" b="1" noProof="1">
                <a:solidFill>
                  <a:srgbClr val="007EAA"/>
                </a:solidFill>
                <a:latin typeface="Noticia Text" panose="02000503060000020004" pitchFamily="2" charset="-18"/>
              </a:rPr>
              <a:t>PRAVNA PODLAGA ZA ZAHTEVE S PODROČJA PREPOZNAVNOSTI, PREGLEDNOSTI IN KOMUNICIRANJA </a:t>
            </a:r>
          </a:p>
          <a:p>
            <a:endParaRPr lang="sl-SI" sz="2100" b="1" noProof="1">
              <a:solidFill>
                <a:srgbClr val="007EAA"/>
              </a:solidFill>
              <a:latin typeface="Noticia Text" panose="02000503060000020004" pitchFamily="2" charset="-18"/>
            </a:endParaRPr>
          </a:p>
          <a:p>
            <a:endParaRPr lang="en-SI" sz="2100" dirty="0"/>
          </a:p>
        </p:txBody>
      </p:sp>
    </p:spTree>
    <p:extLst>
      <p:ext uri="{BB962C8B-B14F-4D97-AF65-F5344CB8AC3E}">
        <p14:creationId xmlns:p14="http://schemas.microsoft.com/office/powerpoint/2010/main" val="120638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E5D8E-10FC-8997-D82A-3D1493643FEE}"/>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6122C963-E244-64C8-2C1E-83371EDDB0D1}"/>
              </a:ext>
            </a:extLst>
          </p:cNvPr>
          <p:cNvSpPr txBox="1"/>
          <p:nvPr/>
        </p:nvSpPr>
        <p:spPr>
          <a:xfrm>
            <a:off x="382203" y="957532"/>
            <a:ext cx="654798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OBVEZNI IN NEOBVEZNI ELEMENTI OZNAČEVANJA</a:t>
            </a:r>
          </a:p>
        </p:txBody>
      </p:sp>
      <p:sp>
        <p:nvSpPr>
          <p:cNvPr id="2" name="PoljeZBesedilom 1">
            <a:extLst>
              <a:ext uri="{FF2B5EF4-FFF2-40B4-BE49-F238E27FC236}">
                <a16:creationId xmlns:a16="http://schemas.microsoft.com/office/drawing/2014/main" id="{909F0EE1-56D3-7B72-261F-D9879D5A975D}"/>
              </a:ext>
            </a:extLst>
          </p:cNvPr>
          <p:cNvSpPr txBox="1"/>
          <p:nvPr/>
        </p:nvSpPr>
        <p:spPr>
          <a:xfrm>
            <a:off x="382203" y="1502114"/>
            <a:ext cx="9089241"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sl-SI" sz="2000" b="1" i="0" u="none" strike="noStrike" kern="1200" cap="none" spc="0" normalizeH="0" baseline="0" noProof="0" dirty="0">
                <a:ln>
                  <a:noFill/>
                </a:ln>
                <a:solidFill>
                  <a:srgbClr val="007EAA"/>
                </a:solidFill>
                <a:effectLst/>
                <a:uLnTx/>
                <a:uFillTx/>
                <a:latin typeface="Noticia Text" panose="02000503060000020004" pitchFamily="2" charset="-18"/>
                <a:ea typeface="+mn-ea"/>
                <a:cs typeface="+mn-cs"/>
              </a:rPr>
              <a:t>Obvezni elementi označevanja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sl-SI" sz="2000" b="0" i="0" u="none" strike="noStrike" kern="1200" cap="none" spc="0" normalizeH="0" baseline="0" noProof="1">
              <a:ln>
                <a:noFill/>
              </a:ln>
              <a:solidFill>
                <a:srgbClr val="007EAA"/>
              </a:solidFill>
              <a:effectLst/>
              <a:uLnTx/>
              <a:uFillTx/>
              <a:latin typeface="Noticia Text" panose="02000503060000020004" pitchFamily="2" charset="-18"/>
              <a:ea typeface="+mn-ea"/>
              <a:cs typeface="+mn-cs"/>
            </a:endParaRPr>
          </a:p>
        </p:txBody>
      </p:sp>
      <p:sp>
        <p:nvSpPr>
          <p:cNvPr id="4" name="PoljeZBesedilom 3">
            <a:extLst>
              <a:ext uri="{FF2B5EF4-FFF2-40B4-BE49-F238E27FC236}">
                <a16:creationId xmlns:a16="http://schemas.microsoft.com/office/drawing/2014/main" id="{30D36A08-F20C-FD33-BB78-343AED51B20E}"/>
              </a:ext>
            </a:extLst>
          </p:cNvPr>
          <p:cNvSpPr txBox="1"/>
          <p:nvPr/>
        </p:nvSpPr>
        <p:spPr>
          <a:xfrm>
            <a:off x="382202" y="1856057"/>
            <a:ext cx="9089241" cy="3367332"/>
          </a:xfrm>
          <a:prstGeom prst="rect">
            <a:avLst/>
          </a:prstGeom>
          <a:noFill/>
        </p:spPr>
        <p:txBody>
          <a:bodyPr wrap="square">
            <a:spAutoFit/>
          </a:bodyPr>
          <a:lstStyle/>
          <a:p>
            <a:pPr marL="457200" indent="-457200" algn="just">
              <a:lnSpc>
                <a:spcPct val="115000"/>
              </a:lnSpc>
              <a:spcAft>
                <a:spcPts val="1000"/>
              </a:spcAft>
              <a:buAutoNum type="arabicPeriod"/>
            </a:pPr>
            <a:r>
              <a:rPr lang="sl-SI" sz="2000" b="1" u="sng" dirty="0">
                <a:solidFill>
                  <a:srgbClr val="007EAA"/>
                </a:solidFill>
                <a:latin typeface="Noticia Text" panose="02000503060000020004" pitchFamily="2" charset="-18"/>
              </a:rPr>
              <a:t>Emblem Evropske unije z navedbo »Sofinancira Evropska unija«</a:t>
            </a:r>
          </a:p>
          <a:p>
            <a:pPr marL="457200" indent="-457200" algn="just">
              <a:lnSpc>
                <a:spcPct val="115000"/>
              </a:lnSpc>
              <a:spcAft>
                <a:spcPts val="1000"/>
              </a:spcAft>
              <a:buAutoNum type="arabicPeriod"/>
            </a:pPr>
            <a:endParaRPr lang="sl-SI" sz="2000" dirty="0">
              <a:solidFill>
                <a:srgbClr val="007EAA"/>
              </a:solidFill>
              <a:latin typeface="Noticia Text" panose="02000503060000020004" pitchFamily="2" charset="-18"/>
            </a:endParaRPr>
          </a:p>
          <a:p>
            <a:pPr algn="just">
              <a:lnSpc>
                <a:spcPct val="115000"/>
              </a:lnSpc>
              <a:spcAft>
                <a:spcPts val="1000"/>
              </a:spcAft>
            </a:pPr>
            <a:r>
              <a:rPr lang="sl-SI" dirty="0"/>
              <a:t>	</a:t>
            </a:r>
            <a:r>
              <a:rPr lang="sl-SI" dirty="0">
                <a:solidFill>
                  <a:srgbClr val="007EAA"/>
                </a:solidFill>
                <a:latin typeface="Noticia Text" panose="02000503060000020004" pitchFamily="2" charset="-18"/>
              </a:rPr>
              <a:t>Poleg emblema Evropske unije se za poudarek podpore Evropske unije ne 	uporablja nobena druga vizualna podoba ali logotip. </a:t>
            </a:r>
          </a:p>
          <a:p>
            <a:pPr algn="just">
              <a:lnSpc>
                <a:spcPct val="115000"/>
              </a:lnSpc>
              <a:spcAft>
                <a:spcPts val="1000"/>
              </a:spcAft>
            </a:pPr>
            <a:endParaRPr lang="sl-SI" dirty="0">
              <a:solidFill>
                <a:srgbClr val="007EAA"/>
              </a:solidFill>
              <a:latin typeface="Noticia Text" panose="02000503060000020004" pitchFamily="2" charset="-18"/>
            </a:endParaRPr>
          </a:p>
          <a:p>
            <a:pPr algn="just">
              <a:lnSpc>
                <a:spcPct val="115000"/>
              </a:lnSpc>
              <a:spcAft>
                <a:spcPts val="1000"/>
              </a:spcAft>
            </a:pPr>
            <a:r>
              <a:rPr lang="sl-SI" dirty="0">
                <a:solidFill>
                  <a:srgbClr val="007EAA"/>
                </a:solidFill>
                <a:latin typeface="Noticia Text" panose="02000503060000020004" pitchFamily="2" charset="-18"/>
              </a:rPr>
              <a:t>	Organ upravljanja, posredniško telo ali upravičenec morajo zagotoviti, da je emblem 	EU dobro viden v določenem kontekstu. </a:t>
            </a:r>
          </a:p>
          <a:p>
            <a:pPr marL="457200" indent="-457200" algn="just">
              <a:lnSpc>
                <a:spcPct val="115000"/>
              </a:lnSpc>
              <a:spcAft>
                <a:spcPts val="1000"/>
              </a:spcAft>
              <a:buAutoNum type="arabicPeriod"/>
            </a:pPr>
            <a:endParaRPr lang="sl-SI" sz="2000" dirty="0">
              <a:solidFill>
                <a:srgbClr val="007EAA"/>
              </a:solidFill>
              <a:latin typeface="Noticia Text" panose="02000503060000020004" pitchFamily="2" charset="-18"/>
            </a:endParaRPr>
          </a:p>
        </p:txBody>
      </p:sp>
    </p:spTree>
    <p:extLst>
      <p:ext uri="{BB962C8B-B14F-4D97-AF65-F5344CB8AC3E}">
        <p14:creationId xmlns:p14="http://schemas.microsoft.com/office/powerpoint/2010/main" val="34262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3FD06-6762-7E04-27AF-592D4EFABD02}"/>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68652365-295B-AE74-2D58-28FAA44D7E25}"/>
              </a:ext>
            </a:extLst>
          </p:cNvPr>
          <p:cNvSpPr txBox="1"/>
          <p:nvPr/>
        </p:nvSpPr>
        <p:spPr>
          <a:xfrm>
            <a:off x="382203" y="957532"/>
            <a:ext cx="654798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OBVEZNI IN NEOBVEZNI ELEMENTI OZNAČEVANJA</a:t>
            </a:r>
          </a:p>
        </p:txBody>
      </p:sp>
      <p:sp>
        <p:nvSpPr>
          <p:cNvPr id="2" name="PoljeZBesedilom 1">
            <a:extLst>
              <a:ext uri="{FF2B5EF4-FFF2-40B4-BE49-F238E27FC236}">
                <a16:creationId xmlns:a16="http://schemas.microsoft.com/office/drawing/2014/main" id="{8444590B-98B1-4DD1-C982-5078B3F735C2}"/>
              </a:ext>
            </a:extLst>
          </p:cNvPr>
          <p:cNvSpPr txBox="1"/>
          <p:nvPr/>
        </p:nvSpPr>
        <p:spPr>
          <a:xfrm>
            <a:off x="382203" y="1420062"/>
            <a:ext cx="9089241"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sl-SI" sz="2000" b="1" i="0" u="none" strike="noStrike" kern="1200" cap="none" spc="0" normalizeH="0" baseline="0" noProof="0" dirty="0">
                <a:ln>
                  <a:noFill/>
                </a:ln>
                <a:solidFill>
                  <a:srgbClr val="007EAA"/>
                </a:solidFill>
                <a:effectLst/>
                <a:uLnTx/>
                <a:uFillTx/>
                <a:latin typeface="Noticia Text" panose="02000503060000020004" pitchFamily="2" charset="-18"/>
                <a:ea typeface="+mn-ea"/>
                <a:cs typeface="+mn-cs"/>
              </a:rPr>
              <a:t>Obvezni elementi označevanja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sl-SI" sz="2000" b="0" i="0" u="none" strike="noStrike" kern="1200" cap="none" spc="0" normalizeH="0" baseline="0" noProof="1">
              <a:ln>
                <a:noFill/>
              </a:ln>
              <a:solidFill>
                <a:srgbClr val="007EAA"/>
              </a:solidFill>
              <a:effectLst/>
              <a:uLnTx/>
              <a:uFillTx/>
              <a:latin typeface="Noticia Text" panose="02000503060000020004" pitchFamily="2" charset="-18"/>
              <a:ea typeface="+mn-ea"/>
              <a:cs typeface="+mn-cs"/>
            </a:endParaRPr>
          </a:p>
        </p:txBody>
      </p:sp>
      <p:sp>
        <p:nvSpPr>
          <p:cNvPr id="4" name="PoljeZBesedilom 3">
            <a:extLst>
              <a:ext uri="{FF2B5EF4-FFF2-40B4-BE49-F238E27FC236}">
                <a16:creationId xmlns:a16="http://schemas.microsoft.com/office/drawing/2014/main" id="{9A47DC29-44C9-2E31-424C-3A31ABBB9013}"/>
              </a:ext>
            </a:extLst>
          </p:cNvPr>
          <p:cNvSpPr txBox="1"/>
          <p:nvPr/>
        </p:nvSpPr>
        <p:spPr>
          <a:xfrm>
            <a:off x="382203" y="1808476"/>
            <a:ext cx="9089241" cy="3119572"/>
          </a:xfrm>
          <a:prstGeom prst="rect">
            <a:avLst/>
          </a:prstGeom>
          <a:noFill/>
        </p:spPr>
        <p:txBody>
          <a:bodyPr wrap="square">
            <a:spAutoFit/>
          </a:bodyPr>
          <a:lstStyle/>
          <a:p>
            <a:pPr marL="457200" indent="-457200" algn="just">
              <a:lnSpc>
                <a:spcPct val="115000"/>
              </a:lnSpc>
              <a:spcAft>
                <a:spcPts val="1000"/>
              </a:spcAft>
              <a:buAutoNum type="arabicPeriod"/>
            </a:pPr>
            <a:r>
              <a:rPr lang="sl-SI" sz="2000" b="1" u="sng" dirty="0">
                <a:solidFill>
                  <a:srgbClr val="007EAA"/>
                </a:solidFill>
                <a:latin typeface="Noticia Text" panose="02000503060000020004" pitchFamily="2" charset="-18"/>
              </a:rPr>
              <a:t>Emblem Evropske unije z navedbo »Sofinancira Evropska unija«</a:t>
            </a:r>
          </a:p>
          <a:p>
            <a:pPr algn="just">
              <a:lnSpc>
                <a:spcPct val="115000"/>
              </a:lnSpc>
              <a:spcAft>
                <a:spcPts val="1000"/>
              </a:spcAft>
            </a:pPr>
            <a:r>
              <a:rPr lang="sl-SI" sz="2000" dirty="0">
                <a:solidFill>
                  <a:srgbClr val="007EAA"/>
                </a:solidFill>
                <a:latin typeface="Noticia Text" panose="02000503060000020004" pitchFamily="2" charset="-18"/>
              </a:rPr>
              <a:t>PRAVILNA RABA EMBLEMA</a:t>
            </a:r>
          </a:p>
          <a:p>
            <a:pPr algn="just">
              <a:lnSpc>
                <a:spcPct val="115000"/>
              </a:lnSpc>
              <a:spcAft>
                <a:spcPts val="1000"/>
              </a:spcAft>
            </a:pPr>
            <a:r>
              <a:rPr lang="sl-SI" dirty="0">
                <a:solidFill>
                  <a:srgbClr val="007EAA"/>
                </a:solidFill>
                <a:latin typeface="Noticia Text" panose="02000503060000020004" pitchFamily="2" charset="-18"/>
              </a:rPr>
              <a:t>Emblem Evropske unije in izjava o (so)financiranju se vedno uporabljata skupaj in nista ločena. Besedilo izjave o (so)financiranju se ne sme spremeniti. </a:t>
            </a:r>
          </a:p>
          <a:p>
            <a:pPr algn="just">
              <a:lnSpc>
                <a:spcPct val="115000"/>
              </a:lnSpc>
              <a:spcAft>
                <a:spcPts val="1000"/>
              </a:spcAft>
            </a:pPr>
            <a:endParaRPr lang="sl-SI" dirty="0">
              <a:solidFill>
                <a:srgbClr val="007EAA"/>
              </a:solidFill>
              <a:latin typeface="Noticia Text" panose="02000503060000020004" pitchFamily="2" charset="-18"/>
            </a:endParaRPr>
          </a:p>
          <a:p>
            <a:pPr algn="just">
              <a:lnSpc>
                <a:spcPct val="115000"/>
              </a:lnSpc>
              <a:spcAft>
                <a:spcPts val="1000"/>
              </a:spcAft>
            </a:pPr>
            <a:endParaRPr lang="sl-SI" dirty="0">
              <a:solidFill>
                <a:srgbClr val="007EAA"/>
              </a:solidFill>
              <a:latin typeface="Noticia Text" panose="02000503060000020004" pitchFamily="2" charset="-18"/>
            </a:endParaRPr>
          </a:p>
          <a:p>
            <a:pPr marL="457200" indent="-457200" algn="just">
              <a:lnSpc>
                <a:spcPct val="115000"/>
              </a:lnSpc>
              <a:spcAft>
                <a:spcPts val="1000"/>
              </a:spcAft>
              <a:buAutoNum type="arabicPeriod"/>
            </a:pPr>
            <a:endParaRPr lang="sl-SI" sz="2000" dirty="0">
              <a:solidFill>
                <a:srgbClr val="007EAA"/>
              </a:solidFill>
              <a:latin typeface="Noticia Text" panose="02000503060000020004" pitchFamily="2" charset="-18"/>
            </a:endParaRPr>
          </a:p>
        </p:txBody>
      </p:sp>
      <p:pic>
        <p:nvPicPr>
          <p:cNvPr id="5121" name="Slika 686991036" descr="Slika, ki vsebuje besede besedilo, posnetek zaslona, pisava, pravokotnik&#10;&#10;Vsebina, ustvarjena z umetno inteligenco, morda ni pravilna.">
            <a:extLst>
              <a:ext uri="{FF2B5EF4-FFF2-40B4-BE49-F238E27FC236}">
                <a16:creationId xmlns:a16="http://schemas.microsoft.com/office/drawing/2014/main" id="{F091AD5F-035B-9B78-C63D-4FD49FA2E8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519" y="4455337"/>
            <a:ext cx="2749551" cy="515938"/>
          </a:xfrm>
          <a:prstGeom prst="rect">
            <a:avLst/>
          </a:prstGeom>
          <a:noFill/>
          <a:extLst>
            <a:ext uri="{909E8E84-426E-40DD-AFC4-6F175D3DCCD1}">
              <a14:hiddenFill xmlns:a14="http://schemas.microsoft.com/office/drawing/2010/main">
                <a:solidFill>
                  <a:srgbClr val="FFFFFF"/>
                </a:solidFill>
              </a14:hiddenFill>
            </a:ext>
          </a:extLst>
        </p:spPr>
      </p:pic>
      <p:pic>
        <p:nvPicPr>
          <p:cNvPr id="5122" name="Slika 1">
            <a:extLst>
              <a:ext uri="{FF2B5EF4-FFF2-40B4-BE49-F238E27FC236}">
                <a16:creationId xmlns:a16="http://schemas.microsoft.com/office/drawing/2014/main" id="{FACA87BE-812B-8294-702C-25E6163E3C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7968" y="4128250"/>
            <a:ext cx="1265238" cy="13096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E87946A5-7E65-828C-B3F3-2C8F0577F319}"/>
              </a:ext>
            </a:extLst>
          </p:cNvPr>
          <p:cNvSpPr>
            <a:spLocks noChangeArrowheads="1"/>
          </p:cNvSpPr>
          <p:nvPr/>
        </p:nvSpPr>
        <p:spPr bwMode="auto">
          <a:xfrm>
            <a:off x="382203" y="3679324"/>
            <a:ext cx="731264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sl-SI" altLang="sl-SI" dirty="0">
                <a:solidFill>
                  <a:srgbClr val="007EAA"/>
                </a:solidFill>
                <a:latin typeface="Noticia Text" panose="02000503060000020004" pitchFamily="2" charset="-18"/>
              </a:rPr>
              <a:t>Prednostno se uporablja barven emblem v navpični ali vodoravni postavitvi.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sl-SI" altLang="sl-SI"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2950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373D3-E254-A603-4E2D-65B90EC498B6}"/>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76C21405-05F8-CFBB-9885-7BABC320DB33}"/>
              </a:ext>
            </a:extLst>
          </p:cNvPr>
          <p:cNvSpPr txBox="1"/>
          <p:nvPr/>
        </p:nvSpPr>
        <p:spPr>
          <a:xfrm>
            <a:off x="382203" y="957532"/>
            <a:ext cx="654798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OBVEZNI IN NEOBVEZNI ELEMENTI OZNAČEVANJA</a:t>
            </a:r>
          </a:p>
        </p:txBody>
      </p:sp>
      <p:sp>
        <p:nvSpPr>
          <p:cNvPr id="2" name="PoljeZBesedilom 1">
            <a:extLst>
              <a:ext uri="{FF2B5EF4-FFF2-40B4-BE49-F238E27FC236}">
                <a16:creationId xmlns:a16="http://schemas.microsoft.com/office/drawing/2014/main" id="{57227CFF-330A-D015-62D9-1B2CDE0DC26B}"/>
              </a:ext>
            </a:extLst>
          </p:cNvPr>
          <p:cNvSpPr txBox="1"/>
          <p:nvPr/>
        </p:nvSpPr>
        <p:spPr>
          <a:xfrm>
            <a:off x="382203" y="1420062"/>
            <a:ext cx="9089241"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sl-SI" sz="2000" b="1" i="0" u="none" strike="noStrike" kern="1200" cap="none" spc="0" normalizeH="0" baseline="0" noProof="0" dirty="0">
                <a:ln>
                  <a:noFill/>
                </a:ln>
                <a:solidFill>
                  <a:srgbClr val="007EAA"/>
                </a:solidFill>
                <a:effectLst/>
                <a:uLnTx/>
                <a:uFillTx/>
                <a:latin typeface="Noticia Text" panose="02000503060000020004" pitchFamily="2" charset="-18"/>
                <a:ea typeface="+mn-ea"/>
                <a:cs typeface="+mn-cs"/>
              </a:rPr>
              <a:t>Obvezni elementi označevanja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sl-SI" sz="2000" b="0" i="0" u="none" strike="noStrike" kern="1200" cap="none" spc="0" normalizeH="0" baseline="0" noProof="1">
              <a:ln>
                <a:noFill/>
              </a:ln>
              <a:solidFill>
                <a:srgbClr val="007EAA"/>
              </a:solidFill>
              <a:effectLst/>
              <a:uLnTx/>
              <a:uFillTx/>
              <a:latin typeface="Noticia Text" panose="02000503060000020004" pitchFamily="2" charset="-18"/>
              <a:ea typeface="+mn-ea"/>
              <a:cs typeface="+mn-cs"/>
            </a:endParaRPr>
          </a:p>
        </p:txBody>
      </p:sp>
      <p:sp>
        <p:nvSpPr>
          <p:cNvPr id="4" name="PoljeZBesedilom 3">
            <a:extLst>
              <a:ext uri="{FF2B5EF4-FFF2-40B4-BE49-F238E27FC236}">
                <a16:creationId xmlns:a16="http://schemas.microsoft.com/office/drawing/2014/main" id="{B375B48E-AAC0-EDC6-03B8-CE021C60A778}"/>
              </a:ext>
            </a:extLst>
          </p:cNvPr>
          <p:cNvSpPr txBox="1"/>
          <p:nvPr/>
        </p:nvSpPr>
        <p:spPr>
          <a:xfrm>
            <a:off x="382203" y="1808476"/>
            <a:ext cx="9089241" cy="3685881"/>
          </a:xfrm>
          <a:prstGeom prst="rect">
            <a:avLst/>
          </a:prstGeom>
          <a:noFill/>
        </p:spPr>
        <p:txBody>
          <a:bodyPr wrap="square">
            <a:spAutoFit/>
          </a:bodyPr>
          <a:lstStyle/>
          <a:p>
            <a:pPr marL="457200" indent="-457200" algn="just">
              <a:lnSpc>
                <a:spcPct val="115000"/>
              </a:lnSpc>
              <a:spcAft>
                <a:spcPts val="1000"/>
              </a:spcAft>
              <a:buAutoNum type="arabicPeriod"/>
            </a:pPr>
            <a:r>
              <a:rPr lang="sl-SI" sz="2000" b="1" u="sng" dirty="0">
                <a:solidFill>
                  <a:srgbClr val="007EAA"/>
                </a:solidFill>
                <a:latin typeface="Noticia Text" panose="02000503060000020004" pitchFamily="2" charset="-18"/>
              </a:rPr>
              <a:t>Emblem Evropske unije z navedbo »Sofinancira Evropska unija«</a:t>
            </a:r>
          </a:p>
          <a:p>
            <a:pPr algn="just">
              <a:lnSpc>
                <a:spcPct val="115000"/>
              </a:lnSpc>
              <a:spcAft>
                <a:spcPts val="1000"/>
              </a:spcAft>
            </a:pPr>
            <a:r>
              <a:rPr lang="sl-SI" sz="2000" dirty="0">
                <a:solidFill>
                  <a:srgbClr val="007EAA"/>
                </a:solidFill>
                <a:latin typeface="Noticia Text" panose="02000503060000020004" pitchFamily="2" charset="-18"/>
              </a:rPr>
              <a:t>PRAVILNA RABA EMBLEMA</a:t>
            </a:r>
          </a:p>
          <a:p>
            <a:pPr algn="just">
              <a:lnSpc>
                <a:spcPct val="115000"/>
              </a:lnSpc>
              <a:spcAft>
                <a:spcPts val="1000"/>
              </a:spcAft>
            </a:pPr>
            <a:r>
              <a:rPr lang="sl-SI" dirty="0">
                <a:solidFill>
                  <a:srgbClr val="007EAA"/>
                </a:solidFill>
                <a:latin typeface="Noticia Text" panose="02000503060000020004" pitchFamily="2" charset="-18"/>
              </a:rPr>
              <a:t>V določenih primerih je dovoljena enobarvna reprodukcija (poseben postopek tiskanja na oblačila ali promocijski material ali v barvah </a:t>
            </a:r>
            <a:r>
              <a:rPr lang="sl-SI" dirty="0" err="1">
                <a:solidFill>
                  <a:srgbClr val="007EAA"/>
                </a:solidFill>
                <a:latin typeface="Noticia Text" panose="02000503060000020004" pitchFamily="2" charset="-18"/>
              </a:rPr>
              <a:t>pantone</a:t>
            </a:r>
            <a:r>
              <a:rPr lang="sl-SI" dirty="0">
                <a:solidFill>
                  <a:srgbClr val="007EAA"/>
                </a:solidFill>
                <a:latin typeface="Noticia Text" panose="02000503060000020004" pitchFamily="2" charset="-18"/>
              </a:rPr>
              <a:t>). Če je na voljo samo ena barva tiska (črna ali bela), se emblem uporablja v celoti v tej barvi, ki je na voljo, in sicer na svetli podlagi (primer svetlo sive podlage) je emblem črn, na temni podlagi (primer modre barve) je emblem bel.</a:t>
            </a:r>
          </a:p>
          <a:p>
            <a:pPr algn="just">
              <a:lnSpc>
                <a:spcPct val="115000"/>
              </a:lnSpc>
              <a:spcAft>
                <a:spcPts val="1000"/>
              </a:spcAft>
            </a:pPr>
            <a:endParaRPr lang="sl-SI" dirty="0">
              <a:solidFill>
                <a:srgbClr val="007EAA"/>
              </a:solidFill>
              <a:latin typeface="Noticia Text" panose="02000503060000020004" pitchFamily="2" charset="-18"/>
            </a:endParaRPr>
          </a:p>
          <a:p>
            <a:pPr algn="just">
              <a:lnSpc>
                <a:spcPct val="115000"/>
              </a:lnSpc>
              <a:spcAft>
                <a:spcPts val="1000"/>
              </a:spcAft>
            </a:pPr>
            <a:endParaRPr lang="sl-SI" dirty="0">
              <a:solidFill>
                <a:srgbClr val="007EAA"/>
              </a:solidFill>
              <a:latin typeface="Noticia Text" panose="02000503060000020004" pitchFamily="2" charset="-18"/>
            </a:endParaRPr>
          </a:p>
          <a:p>
            <a:pPr marL="457200" indent="-457200" algn="just">
              <a:lnSpc>
                <a:spcPct val="115000"/>
              </a:lnSpc>
              <a:spcAft>
                <a:spcPts val="1000"/>
              </a:spcAft>
              <a:buAutoNum type="arabicPeriod"/>
            </a:pPr>
            <a:endParaRPr lang="sl-SI" sz="2000" dirty="0">
              <a:solidFill>
                <a:srgbClr val="007EAA"/>
              </a:solidFill>
              <a:latin typeface="Noticia Text" panose="02000503060000020004" pitchFamily="2" charset="-18"/>
            </a:endParaRPr>
          </a:p>
        </p:txBody>
      </p:sp>
    </p:spTree>
    <p:extLst>
      <p:ext uri="{BB962C8B-B14F-4D97-AF65-F5344CB8AC3E}">
        <p14:creationId xmlns:p14="http://schemas.microsoft.com/office/powerpoint/2010/main" val="25833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69CDC-483D-608C-7711-4876E8E96AD2}"/>
            </a:ext>
          </a:extLst>
        </p:cNvPr>
        <p:cNvGrpSpPr/>
        <p:nvPr/>
      </p:nvGrpSpPr>
      <p:grpSpPr>
        <a:xfrm>
          <a:off x="0" y="0"/>
          <a:ext cx="0" cy="0"/>
          <a:chOff x="0" y="0"/>
          <a:chExt cx="0" cy="0"/>
        </a:xfrm>
      </p:grpSpPr>
      <p:sp>
        <p:nvSpPr>
          <p:cNvPr id="6" name="TextBox 2">
            <a:extLst>
              <a:ext uri="{FF2B5EF4-FFF2-40B4-BE49-F238E27FC236}">
                <a16:creationId xmlns:a16="http://schemas.microsoft.com/office/drawing/2014/main" id="{63D0274C-A493-73FA-115C-8A992F51A531}"/>
              </a:ext>
            </a:extLst>
          </p:cNvPr>
          <p:cNvSpPr txBox="1"/>
          <p:nvPr/>
        </p:nvSpPr>
        <p:spPr>
          <a:xfrm>
            <a:off x="456449" y="1062922"/>
            <a:ext cx="7485017" cy="738664"/>
          </a:xfrm>
          <a:prstGeom prst="rect">
            <a:avLst/>
          </a:prstGeom>
          <a:noFill/>
        </p:spPr>
        <p:txBody>
          <a:bodyPr wrap="square" rtlCol="0">
            <a:spAutoFit/>
          </a:bodyPr>
          <a:lstStyle/>
          <a:p>
            <a:r>
              <a:rPr lang="sl-SI" sz="2100" b="1" noProof="1">
                <a:solidFill>
                  <a:srgbClr val="007EAA"/>
                </a:solidFill>
                <a:latin typeface="Noticia Text" panose="02000503060000020004" pitchFamily="2" charset="-18"/>
              </a:rPr>
              <a:t>Primeri monokromatske uporabe lotopipov:</a:t>
            </a:r>
          </a:p>
          <a:p>
            <a:endParaRPr lang="en-SI" sz="2100" dirty="0"/>
          </a:p>
        </p:txBody>
      </p:sp>
      <p:sp>
        <p:nvSpPr>
          <p:cNvPr id="7" name="PoljeZBesedilom 6">
            <a:extLst>
              <a:ext uri="{FF2B5EF4-FFF2-40B4-BE49-F238E27FC236}">
                <a16:creationId xmlns:a16="http://schemas.microsoft.com/office/drawing/2014/main" id="{5579127A-C554-BAA2-F4DB-7D71C91F33CB}"/>
              </a:ext>
            </a:extLst>
          </p:cNvPr>
          <p:cNvSpPr txBox="1"/>
          <p:nvPr/>
        </p:nvSpPr>
        <p:spPr>
          <a:xfrm>
            <a:off x="456448" y="2762004"/>
            <a:ext cx="3432645" cy="400110"/>
          </a:xfrm>
          <a:prstGeom prst="rect">
            <a:avLst/>
          </a:prstGeom>
          <a:noFill/>
        </p:spPr>
        <p:txBody>
          <a:bodyPr wrap="square">
            <a:spAutoFit/>
          </a:bodyPr>
          <a:lstStyle/>
          <a:p>
            <a:r>
              <a:rPr kumimoji="0" lang="sl-SI" sz="2000" b="0" u="none" strike="noStrike" kern="1200" cap="none" spc="0" normalizeH="0" baseline="0" noProof="1">
                <a:ln>
                  <a:noFill/>
                </a:ln>
                <a:solidFill>
                  <a:srgbClr val="007EAA"/>
                </a:solidFill>
                <a:effectLst/>
                <a:uLnTx/>
                <a:uFillTx/>
                <a:latin typeface="Noticia Text" panose="02000503060000020004" pitchFamily="2" charset="-18"/>
                <a:ea typeface="+mn-ea"/>
                <a:cs typeface="+mn-cs"/>
              </a:rPr>
              <a:t>V črni različici na svetli podlagi</a:t>
            </a:r>
            <a:endParaRPr lang="sl-SI" dirty="0"/>
          </a:p>
        </p:txBody>
      </p:sp>
      <p:pic>
        <p:nvPicPr>
          <p:cNvPr id="2" name="Slika 1" descr="Slika, ki vsebuje besede besedilo, posnetek zaslona&#10;&#10;Vsebina, ustvarjena z umetno inteligenco, morda ni pravilna.">
            <a:extLst>
              <a:ext uri="{FF2B5EF4-FFF2-40B4-BE49-F238E27FC236}">
                <a16:creationId xmlns:a16="http://schemas.microsoft.com/office/drawing/2014/main" id="{BD867B96-A558-D07A-9125-108AD03A3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48" y="1432253"/>
            <a:ext cx="2306605" cy="1160475"/>
          </a:xfrm>
          <a:prstGeom prst="rect">
            <a:avLst/>
          </a:prstGeom>
        </p:spPr>
      </p:pic>
    </p:spTree>
    <p:extLst>
      <p:ext uri="{BB962C8B-B14F-4D97-AF65-F5344CB8AC3E}">
        <p14:creationId xmlns:p14="http://schemas.microsoft.com/office/powerpoint/2010/main" val="248217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88EDC-2882-5EBA-EF6A-00FD320F0958}"/>
            </a:ext>
          </a:extLst>
        </p:cNvPr>
        <p:cNvGrpSpPr/>
        <p:nvPr/>
      </p:nvGrpSpPr>
      <p:grpSpPr>
        <a:xfrm>
          <a:off x="0" y="0"/>
          <a:ext cx="0" cy="0"/>
          <a:chOff x="0" y="0"/>
          <a:chExt cx="0" cy="0"/>
        </a:xfrm>
      </p:grpSpPr>
      <p:sp>
        <p:nvSpPr>
          <p:cNvPr id="6" name="TextBox 2">
            <a:extLst>
              <a:ext uri="{FF2B5EF4-FFF2-40B4-BE49-F238E27FC236}">
                <a16:creationId xmlns:a16="http://schemas.microsoft.com/office/drawing/2014/main" id="{00F50480-27EC-C620-69F4-A3785FA62851}"/>
              </a:ext>
            </a:extLst>
          </p:cNvPr>
          <p:cNvSpPr txBox="1"/>
          <p:nvPr/>
        </p:nvSpPr>
        <p:spPr>
          <a:xfrm>
            <a:off x="456449" y="1062922"/>
            <a:ext cx="7485017" cy="738664"/>
          </a:xfrm>
          <a:prstGeom prst="rect">
            <a:avLst/>
          </a:prstGeom>
          <a:noFill/>
        </p:spPr>
        <p:txBody>
          <a:bodyPr wrap="square" rtlCol="0">
            <a:spAutoFit/>
          </a:bodyPr>
          <a:lstStyle/>
          <a:p>
            <a:r>
              <a:rPr lang="sl-SI" sz="2100" b="1" noProof="1">
                <a:solidFill>
                  <a:srgbClr val="007EAA"/>
                </a:solidFill>
                <a:latin typeface="Noticia Text" panose="02000503060000020004" pitchFamily="2" charset="-18"/>
              </a:rPr>
              <a:t>Primeri barvne uporabe lotopipov:</a:t>
            </a:r>
          </a:p>
          <a:p>
            <a:endParaRPr lang="en-SI" sz="2100" dirty="0"/>
          </a:p>
        </p:txBody>
      </p:sp>
      <p:pic>
        <p:nvPicPr>
          <p:cNvPr id="18" name="Slika 17">
            <a:extLst>
              <a:ext uri="{FF2B5EF4-FFF2-40B4-BE49-F238E27FC236}">
                <a16:creationId xmlns:a16="http://schemas.microsoft.com/office/drawing/2014/main" id="{BAB00D73-78D1-66AB-99AF-2B88D66B7FE9}"/>
              </a:ext>
            </a:extLst>
          </p:cNvPr>
          <p:cNvPicPr>
            <a:picLocks noChangeAspect="1"/>
          </p:cNvPicPr>
          <p:nvPr/>
        </p:nvPicPr>
        <p:blipFill>
          <a:blip r:embed="rId3"/>
          <a:stretch>
            <a:fillRect/>
          </a:stretch>
        </p:blipFill>
        <p:spPr>
          <a:xfrm>
            <a:off x="4916832" y="1201466"/>
            <a:ext cx="2543530" cy="5334744"/>
          </a:xfrm>
          <a:prstGeom prst="rect">
            <a:avLst/>
          </a:prstGeom>
        </p:spPr>
      </p:pic>
      <p:sp>
        <p:nvSpPr>
          <p:cNvPr id="20" name="PoljeZBesedilom 19">
            <a:extLst>
              <a:ext uri="{FF2B5EF4-FFF2-40B4-BE49-F238E27FC236}">
                <a16:creationId xmlns:a16="http://schemas.microsoft.com/office/drawing/2014/main" id="{145092AE-8C26-650A-EADE-32BEE3E51CB3}"/>
              </a:ext>
            </a:extLst>
          </p:cNvPr>
          <p:cNvSpPr txBox="1"/>
          <p:nvPr/>
        </p:nvSpPr>
        <p:spPr>
          <a:xfrm>
            <a:off x="456449" y="1935713"/>
            <a:ext cx="6094070" cy="707886"/>
          </a:xfrm>
          <a:prstGeom prst="rect">
            <a:avLst/>
          </a:prstGeom>
          <a:noFill/>
        </p:spPr>
        <p:txBody>
          <a:bodyPr wrap="square">
            <a:spAutoFit/>
          </a:bodyPr>
          <a:lstStyle/>
          <a:p>
            <a:r>
              <a:rPr kumimoji="0" lang="sl-SI" sz="2000" b="0" u="none" strike="noStrike" kern="1200" cap="none" spc="0" normalizeH="0" baseline="0" noProof="1">
                <a:ln>
                  <a:noFill/>
                </a:ln>
                <a:solidFill>
                  <a:srgbClr val="007EAA"/>
                </a:solidFill>
                <a:effectLst/>
                <a:uLnTx/>
                <a:uFillTx/>
                <a:latin typeface="Noticia Text" panose="02000503060000020004" pitchFamily="2" charset="-18"/>
                <a:ea typeface="+mn-ea"/>
                <a:cs typeface="+mn-cs"/>
              </a:rPr>
              <a:t>Vedno obvezno, kadar gre za</a:t>
            </a:r>
          </a:p>
          <a:p>
            <a:r>
              <a:rPr lang="sl-SI" sz="2000" noProof="1">
                <a:solidFill>
                  <a:srgbClr val="007EAA"/>
                </a:solidFill>
                <a:latin typeface="Noticia Text" panose="02000503060000020004" pitchFamily="2" charset="-18"/>
              </a:rPr>
              <a:t>VEČBARVNI TISK.</a:t>
            </a:r>
            <a:r>
              <a:rPr kumimoji="0" lang="sl-SI" sz="2000" b="0" u="none" strike="noStrike" kern="1200" cap="none" spc="0" normalizeH="0" baseline="0" noProof="1">
                <a:ln>
                  <a:noFill/>
                </a:ln>
                <a:solidFill>
                  <a:srgbClr val="007EAA"/>
                </a:solidFill>
                <a:effectLst/>
                <a:uLnTx/>
                <a:uFillTx/>
                <a:latin typeface="Noticia Text" panose="02000503060000020004" pitchFamily="2" charset="-18"/>
                <a:ea typeface="+mn-ea"/>
                <a:cs typeface="+mn-cs"/>
              </a:rPr>
              <a:t> </a:t>
            </a:r>
            <a:endParaRPr lang="sl-SI" dirty="0"/>
          </a:p>
        </p:txBody>
      </p:sp>
    </p:spTree>
    <p:extLst>
      <p:ext uri="{BB962C8B-B14F-4D97-AF65-F5344CB8AC3E}">
        <p14:creationId xmlns:p14="http://schemas.microsoft.com/office/powerpoint/2010/main" val="268042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037B8-5BE7-D482-CAFF-2F2508B6406F}"/>
            </a:ext>
          </a:extLst>
        </p:cNvPr>
        <p:cNvGrpSpPr/>
        <p:nvPr/>
      </p:nvGrpSpPr>
      <p:grpSpPr>
        <a:xfrm>
          <a:off x="0" y="0"/>
          <a:ext cx="0" cy="0"/>
          <a:chOff x="0" y="0"/>
          <a:chExt cx="0" cy="0"/>
        </a:xfrm>
      </p:grpSpPr>
      <p:sp>
        <p:nvSpPr>
          <p:cNvPr id="6" name="TextBox 2">
            <a:extLst>
              <a:ext uri="{FF2B5EF4-FFF2-40B4-BE49-F238E27FC236}">
                <a16:creationId xmlns:a16="http://schemas.microsoft.com/office/drawing/2014/main" id="{C7FA14B5-E878-7BAD-AF64-45D5BD087627}"/>
              </a:ext>
            </a:extLst>
          </p:cNvPr>
          <p:cNvSpPr txBox="1"/>
          <p:nvPr/>
        </p:nvSpPr>
        <p:spPr>
          <a:xfrm>
            <a:off x="456449" y="1062922"/>
            <a:ext cx="7485017" cy="738664"/>
          </a:xfrm>
          <a:prstGeom prst="rect">
            <a:avLst/>
          </a:prstGeom>
          <a:noFill/>
        </p:spPr>
        <p:txBody>
          <a:bodyPr wrap="square" rtlCol="0">
            <a:spAutoFit/>
          </a:bodyPr>
          <a:lstStyle/>
          <a:p>
            <a:r>
              <a:rPr lang="sl-SI" sz="2100" b="1" noProof="1">
                <a:solidFill>
                  <a:srgbClr val="007EAA"/>
                </a:solidFill>
                <a:latin typeface="Noticia Text" panose="02000503060000020004" pitchFamily="2" charset="-18"/>
              </a:rPr>
              <a:t>Primeri monokromatske uporabe lotopipov:</a:t>
            </a:r>
          </a:p>
          <a:p>
            <a:endParaRPr lang="en-SI" sz="2100" dirty="0"/>
          </a:p>
        </p:txBody>
      </p:sp>
      <p:pic>
        <p:nvPicPr>
          <p:cNvPr id="3" name="Slika 2">
            <a:extLst>
              <a:ext uri="{FF2B5EF4-FFF2-40B4-BE49-F238E27FC236}">
                <a16:creationId xmlns:a16="http://schemas.microsoft.com/office/drawing/2014/main" id="{10D56622-5490-B30C-3229-15FEAD34971E}"/>
              </a:ext>
            </a:extLst>
          </p:cNvPr>
          <p:cNvPicPr>
            <a:picLocks noChangeAspect="1"/>
          </p:cNvPicPr>
          <p:nvPr/>
        </p:nvPicPr>
        <p:blipFill>
          <a:blip r:embed="rId3"/>
          <a:stretch>
            <a:fillRect/>
          </a:stretch>
        </p:blipFill>
        <p:spPr>
          <a:xfrm>
            <a:off x="375425" y="1576716"/>
            <a:ext cx="2811297" cy="1041834"/>
          </a:xfrm>
          <a:prstGeom prst="rect">
            <a:avLst/>
          </a:prstGeom>
        </p:spPr>
      </p:pic>
      <p:sp>
        <p:nvSpPr>
          <p:cNvPr id="5" name="PoljeZBesedilom 4">
            <a:extLst>
              <a:ext uri="{FF2B5EF4-FFF2-40B4-BE49-F238E27FC236}">
                <a16:creationId xmlns:a16="http://schemas.microsoft.com/office/drawing/2014/main" id="{7E1A432F-F3DF-1F5F-C1D3-3CB34A496417}"/>
              </a:ext>
            </a:extLst>
          </p:cNvPr>
          <p:cNvSpPr txBox="1"/>
          <p:nvPr/>
        </p:nvSpPr>
        <p:spPr>
          <a:xfrm>
            <a:off x="456449" y="2418495"/>
            <a:ext cx="10666822" cy="400110"/>
          </a:xfrm>
          <a:prstGeom prst="rect">
            <a:avLst/>
          </a:prstGeom>
          <a:noFill/>
        </p:spPr>
        <p:txBody>
          <a:bodyPr wrap="square">
            <a:spAutoFit/>
          </a:bodyPr>
          <a:lstStyle/>
          <a:p>
            <a:r>
              <a:rPr kumimoji="0" lang="sl-SI" sz="2000" b="0" u="none" strike="noStrike" kern="1200" cap="none" spc="0" normalizeH="0" baseline="0" noProof="1">
                <a:ln>
                  <a:noFill/>
                </a:ln>
                <a:solidFill>
                  <a:srgbClr val="007EAA"/>
                </a:solidFill>
                <a:effectLst/>
                <a:uLnTx/>
                <a:uFillTx/>
                <a:latin typeface="Noticia Text" panose="02000503060000020004" pitchFamily="2" charset="-18"/>
                <a:ea typeface="+mn-ea"/>
                <a:cs typeface="+mn-cs"/>
              </a:rPr>
              <a:t>Če gre v barvi REFLEX BLUE, v izjemnih situacijah tudi v kakšni drugi barvi (potrebna utemeljitev).</a:t>
            </a:r>
            <a:endParaRPr lang="sl-SI" dirty="0"/>
          </a:p>
        </p:txBody>
      </p:sp>
    </p:spTree>
    <p:extLst>
      <p:ext uri="{BB962C8B-B14F-4D97-AF65-F5344CB8AC3E}">
        <p14:creationId xmlns:p14="http://schemas.microsoft.com/office/powerpoint/2010/main" val="103682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EF6C6-BA31-17CA-5B40-633D8D0EA3B5}"/>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20FE5C75-646F-43BA-A54D-256503603F90}"/>
              </a:ext>
            </a:extLst>
          </p:cNvPr>
          <p:cNvSpPr txBox="1"/>
          <p:nvPr/>
        </p:nvSpPr>
        <p:spPr>
          <a:xfrm>
            <a:off x="382203" y="957532"/>
            <a:ext cx="654798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OBVEZNI IN NEOBVEZNI ELEMENTI OZNAČEVANJA</a:t>
            </a:r>
          </a:p>
        </p:txBody>
      </p:sp>
      <p:sp>
        <p:nvSpPr>
          <p:cNvPr id="2" name="PoljeZBesedilom 1">
            <a:extLst>
              <a:ext uri="{FF2B5EF4-FFF2-40B4-BE49-F238E27FC236}">
                <a16:creationId xmlns:a16="http://schemas.microsoft.com/office/drawing/2014/main" id="{A1816D17-EFDB-E9E9-66F6-C12F3B44DC56}"/>
              </a:ext>
            </a:extLst>
          </p:cNvPr>
          <p:cNvSpPr txBox="1"/>
          <p:nvPr/>
        </p:nvSpPr>
        <p:spPr>
          <a:xfrm>
            <a:off x="382203" y="1420062"/>
            <a:ext cx="9089241"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sl-SI" sz="2000" b="1" i="0" u="none" strike="noStrike" kern="1200" cap="none" spc="0" normalizeH="0" baseline="0" noProof="0" dirty="0">
                <a:ln>
                  <a:noFill/>
                </a:ln>
                <a:solidFill>
                  <a:srgbClr val="007EAA"/>
                </a:solidFill>
                <a:effectLst/>
                <a:uLnTx/>
                <a:uFillTx/>
                <a:latin typeface="Noticia Text" panose="02000503060000020004" pitchFamily="2" charset="-18"/>
                <a:ea typeface="+mn-ea"/>
                <a:cs typeface="+mn-cs"/>
              </a:rPr>
              <a:t>Obvezni elementi označevanja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sl-SI" sz="2000" b="0" i="0" u="none" strike="noStrike" kern="1200" cap="none" spc="0" normalizeH="0" baseline="0" noProof="1">
              <a:ln>
                <a:noFill/>
              </a:ln>
              <a:solidFill>
                <a:srgbClr val="007EAA"/>
              </a:solidFill>
              <a:effectLst/>
              <a:uLnTx/>
              <a:uFillTx/>
              <a:latin typeface="Noticia Text" panose="02000503060000020004" pitchFamily="2" charset="-18"/>
              <a:ea typeface="+mn-ea"/>
              <a:cs typeface="+mn-cs"/>
            </a:endParaRPr>
          </a:p>
        </p:txBody>
      </p:sp>
      <p:sp>
        <p:nvSpPr>
          <p:cNvPr id="4" name="PoljeZBesedilom 3">
            <a:extLst>
              <a:ext uri="{FF2B5EF4-FFF2-40B4-BE49-F238E27FC236}">
                <a16:creationId xmlns:a16="http://schemas.microsoft.com/office/drawing/2014/main" id="{6C6EEE10-2FE9-8921-5EE0-0E58EB4A32D1}"/>
              </a:ext>
            </a:extLst>
          </p:cNvPr>
          <p:cNvSpPr txBox="1"/>
          <p:nvPr/>
        </p:nvSpPr>
        <p:spPr>
          <a:xfrm>
            <a:off x="382203" y="1808476"/>
            <a:ext cx="9089241" cy="2591222"/>
          </a:xfrm>
          <a:prstGeom prst="rect">
            <a:avLst/>
          </a:prstGeom>
          <a:noFill/>
        </p:spPr>
        <p:txBody>
          <a:bodyPr wrap="square">
            <a:spAutoFit/>
          </a:bodyPr>
          <a:lstStyle/>
          <a:p>
            <a:pPr marL="457200" indent="-457200" algn="just">
              <a:lnSpc>
                <a:spcPct val="115000"/>
              </a:lnSpc>
              <a:spcAft>
                <a:spcPts val="1000"/>
              </a:spcAft>
              <a:buAutoNum type="arabicPeriod"/>
            </a:pPr>
            <a:r>
              <a:rPr lang="sl-SI" sz="2000" b="1" u="sng" dirty="0">
                <a:solidFill>
                  <a:srgbClr val="007EAA"/>
                </a:solidFill>
                <a:latin typeface="Noticia Text" panose="02000503060000020004" pitchFamily="2" charset="-18"/>
              </a:rPr>
              <a:t>Emblem Evropske unije z navedbo »Sofinancira Evropska unija«</a:t>
            </a:r>
          </a:p>
          <a:p>
            <a:pPr algn="just">
              <a:lnSpc>
                <a:spcPct val="115000"/>
              </a:lnSpc>
              <a:spcAft>
                <a:spcPts val="1000"/>
              </a:spcAft>
            </a:pPr>
            <a:r>
              <a:rPr lang="sl-SI" sz="2000" dirty="0">
                <a:solidFill>
                  <a:srgbClr val="007EAA"/>
                </a:solidFill>
                <a:latin typeface="Noticia Text" panose="02000503060000020004" pitchFamily="2" charset="-18"/>
              </a:rPr>
              <a:t>PRAVILNA RABA EMBLEMA</a:t>
            </a:r>
          </a:p>
          <a:p>
            <a:r>
              <a:rPr lang="sl-SI" sz="1600" dirty="0">
                <a:solidFill>
                  <a:srgbClr val="007EAA"/>
                </a:solidFill>
                <a:latin typeface="Noticia Text" panose="02000503060000020004" pitchFamily="2" charset="-18"/>
              </a:rPr>
              <a:t>Primer, če je na voljo le ena barva </a:t>
            </a:r>
            <a:r>
              <a:rPr lang="sl-SI" sz="1600" dirty="0" err="1">
                <a:solidFill>
                  <a:srgbClr val="007EAA"/>
                </a:solidFill>
                <a:latin typeface="Noticia Text" panose="02000503060000020004" pitchFamily="2" charset="-18"/>
              </a:rPr>
              <a:t>Pantone</a:t>
            </a:r>
            <a:r>
              <a:rPr lang="sl-SI" sz="1600" dirty="0">
                <a:solidFill>
                  <a:srgbClr val="007EAA"/>
                </a:solidFill>
                <a:latin typeface="Noticia Text" panose="02000503060000020004" pitchFamily="2" charset="-18"/>
              </a:rPr>
              <a:t> (prioritetno 100% </a:t>
            </a:r>
            <a:r>
              <a:rPr lang="sl-SI" sz="1600" dirty="0" err="1">
                <a:solidFill>
                  <a:srgbClr val="007EAA"/>
                </a:solidFill>
                <a:latin typeface="Noticia Text" panose="02000503060000020004" pitchFamily="2" charset="-18"/>
              </a:rPr>
              <a:t>Reflex</a:t>
            </a:r>
            <a:r>
              <a:rPr lang="sl-SI" sz="1600" dirty="0">
                <a:solidFill>
                  <a:srgbClr val="007EAA"/>
                </a:solidFill>
                <a:latin typeface="Noticia Text" panose="02000503060000020004" pitchFamily="2" charset="-18"/>
              </a:rPr>
              <a:t> </a:t>
            </a:r>
            <a:r>
              <a:rPr lang="sl-SI" sz="1600" dirty="0" err="1">
                <a:solidFill>
                  <a:srgbClr val="007EAA"/>
                </a:solidFill>
                <a:latin typeface="Noticia Text" panose="02000503060000020004" pitchFamily="2" charset="-18"/>
              </a:rPr>
              <a:t>Blue</a:t>
            </a:r>
            <a:r>
              <a:rPr lang="sl-SI" sz="1600" dirty="0">
                <a:solidFill>
                  <a:srgbClr val="007EAA"/>
                </a:solidFill>
                <a:latin typeface="Noticia Text" panose="02000503060000020004" pitchFamily="2" charset="-18"/>
              </a:rPr>
              <a:t>):</a:t>
            </a:r>
          </a:p>
          <a:p>
            <a:pPr algn="just">
              <a:lnSpc>
                <a:spcPct val="115000"/>
              </a:lnSpc>
              <a:spcAft>
                <a:spcPts val="1000"/>
              </a:spcAft>
            </a:pPr>
            <a:endParaRPr lang="sl-SI" dirty="0">
              <a:solidFill>
                <a:srgbClr val="007EAA"/>
              </a:solidFill>
              <a:latin typeface="Noticia Text" panose="02000503060000020004" pitchFamily="2" charset="-18"/>
            </a:endParaRPr>
          </a:p>
          <a:p>
            <a:pPr algn="just">
              <a:lnSpc>
                <a:spcPct val="115000"/>
              </a:lnSpc>
              <a:spcAft>
                <a:spcPts val="1000"/>
              </a:spcAft>
            </a:pPr>
            <a:endParaRPr lang="sl-SI" dirty="0">
              <a:solidFill>
                <a:srgbClr val="007EAA"/>
              </a:solidFill>
              <a:latin typeface="Noticia Text" panose="02000503060000020004" pitchFamily="2" charset="-18"/>
            </a:endParaRPr>
          </a:p>
          <a:p>
            <a:pPr marL="457200" indent="-457200" algn="just">
              <a:lnSpc>
                <a:spcPct val="115000"/>
              </a:lnSpc>
              <a:spcAft>
                <a:spcPts val="1000"/>
              </a:spcAft>
              <a:buAutoNum type="arabicPeriod"/>
            </a:pPr>
            <a:endParaRPr lang="sl-SI" sz="2000" dirty="0">
              <a:solidFill>
                <a:srgbClr val="007EAA"/>
              </a:solidFill>
              <a:latin typeface="Noticia Text" panose="02000503060000020004" pitchFamily="2" charset="-18"/>
            </a:endParaRPr>
          </a:p>
        </p:txBody>
      </p:sp>
      <p:pic>
        <p:nvPicPr>
          <p:cNvPr id="7" name="Slika 6" descr="Slika, ki vsebuje besede električno modra, modro, pisava, posnetek zaslona&#10;&#10;Vsebina, ustvarjena z umetno inteligenco, morda ni pravilna.">
            <a:extLst>
              <a:ext uri="{FF2B5EF4-FFF2-40B4-BE49-F238E27FC236}">
                <a16:creationId xmlns:a16="http://schemas.microsoft.com/office/drawing/2014/main" id="{4EF641D5-55A9-3B09-A764-FEDD9815F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854" y="3429000"/>
            <a:ext cx="2926481" cy="1079734"/>
          </a:xfrm>
          <a:prstGeom prst="rect">
            <a:avLst/>
          </a:prstGeom>
        </p:spPr>
      </p:pic>
      <p:pic>
        <p:nvPicPr>
          <p:cNvPr id="8" name="Slika 7" descr="Slika, ki vsebuje besede simbol, zastava, logotip, električno modra&#10;&#10;Vsebina, ustvarjena z umetno inteligenco, morda ni pravilna.">
            <a:extLst>
              <a:ext uri="{FF2B5EF4-FFF2-40B4-BE49-F238E27FC236}">
                <a16:creationId xmlns:a16="http://schemas.microsoft.com/office/drawing/2014/main" id="{0F6A3221-A5AA-D6CB-02F9-43FFAF49E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3941" y="3377376"/>
            <a:ext cx="1874118" cy="1525327"/>
          </a:xfrm>
          <a:prstGeom prst="rect">
            <a:avLst/>
          </a:prstGeom>
        </p:spPr>
      </p:pic>
    </p:spTree>
    <p:extLst>
      <p:ext uri="{BB962C8B-B14F-4D97-AF65-F5344CB8AC3E}">
        <p14:creationId xmlns:p14="http://schemas.microsoft.com/office/powerpoint/2010/main" val="304639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02A5F-7501-0260-E92C-56DEB2499413}"/>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BDE87B36-1D8B-36BE-FDF9-9F97A9D98CC4}"/>
              </a:ext>
            </a:extLst>
          </p:cNvPr>
          <p:cNvSpPr txBox="1"/>
          <p:nvPr/>
        </p:nvSpPr>
        <p:spPr>
          <a:xfrm>
            <a:off x="382203" y="957532"/>
            <a:ext cx="654798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OBVEZNI IN NEOBVEZNI ELEMENTI OZNAČEVANJA</a:t>
            </a:r>
          </a:p>
        </p:txBody>
      </p:sp>
      <p:sp>
        <p:nvSpPr>
          <p:cNvPr id="2" name="PoljeZBesedilom 1">
            <a:extLst>
              <a:ext uri="{FF2B5EF4-FFF2-40B4-BE49-F238E27FC236}">
                <a16:creationId xmlns:a16="http://schemas.microsoft.com/office/drawing/2014/main" id="{33691A96-82FF-5627-C2DA-080F66AD02BB}"/>
              </a:ext>
            </a:extLst>
          </p:cNvPr>
          <p:cNvSpPr txBox="1"/>
          <p:nvPr/>
        </p:nvSpPr>
        <p:spPr>
          <a:xfrm>
            <a:off x="382201" y="1532193"/>
            <a:ext cx="9089241"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sl-SI" sz="2000" b="1" i="0" u="none" strike="noStrike" kern="1200" cap="none" spc="0" normalizeH="0" baseline="0" noProof="0" dirty="0">
                <a:ln>
                  <a:noFill/>
                </a:ln>
                <a:solidFill>
                  <a:srgbClr val="007EAA"/>
                </a:solidFill>
                <a:effectLst/>
                <a:uLnTx/>
                <a:uFillTx/>
                <a:latin typeface="Noticia Text" panose="02000503060000020004" pitchFamily="2" charset="-18"/>
                <a:ea typeface="+mn-ea"/>
                <a:cs typeface="+mn-cs"/>
              </a:rPr>
              <a:t>Obvezni elementi označevanja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sl-SI" sz="2000" b="0" i="0" u="none" strike="noStrike" kern="1200" cap="none" spc="0" normalizeH="0" baseline="0" noProof="1">
              <a:ln>
                <a:noFill/>
              </a:ln>
              <a:solidFill>
                <a:srgbClr val="007EAA"/>
              </a:solidFill>
              <a:effectLst/>
              <a:uLnTx/>
              <a:uFillTx/>
              <a:latin typeface="Noticia Text" panose="02000503060000020004" pitchFamily="2" charset="-18"/>
              <a:ea typeface="+mn-ea"/>
              <a:cs typeface="+mn-cs"/>
            </a:endParaRPr>
          </a:p>
        </p:txBody>
      </p:sp>
      <p:sp>
        <p:nvSpPr>
          <p:cNvPr id="4" name="PoljeZBesedilom 3">
            <a:extLst>
              <a:ext uri="{FF2B5EF4-FFF2-40B4-BE49-F238E27FC236}">
                <a16:creationId xmlns:a16="http://schemas.microsoft.com/office/drawing/2014/main" id="{A89E972E-31D0-E5C4-4B4D-C13DD77ECA35}"/>
              </a:ext>
            </a:extLst>
          </p:cNvPr>
          <p:cNvSpPr txBox="1"/>
          <p:nvPr/>
        </p:nvSpPr>
        <p:spPr>
          <a:xfrm>
            <a:off x="382200" y="2014232"/>
            <a:ext cx="9089241" cy="5955220"/>
          </a:xfrm>
          <a:prstGeom prst="rect">
            <a:avLst/>
          </a:prstGeom>
          <a:noFill/>
        </p:spPr>
        <p:txBody>
          <a:bodyPr wrap="square">
            <a:spAutoFit/>
          </a:bodyPr>
          <a:lstStyle/>
          <a:p>
            <a:pPr marL="457200" indent="-457200" algn="just">
              <a:lnSpc>
                <a:spcPct val="115000"/>
              </a:lnSpc>
              <a:spcAft>
                <a:spcPts val="1000"/>
              </a:spcAft>
              <a:buAutoNum type="arabicPeriod"/>
            </a:pPr>
            <a:r>
              <a:rPr lang="sl-SI" sz="1600" b="1" u="sng" dirty="0">
                <a:solidFill>
                  <a:srgbClr val="007EAA"/>
                </a:solidFill>
                <a:latin typeface="Noticia Text" panose="02000503060000020004" pitchFamily="2" charset="-18"/>
              </a:rPr>
              <a:t>Emblem Evropske unije z navedbo »Sofinancira Evropska unija«</a:t>
            </a:r>
          </a:p>
          <a:p>
            <a:pPr algn="just">
              <a:lnSpc>
                <a:spcPct val="115000"/>
              </a:lnSpc>
              <a:spcAft>
                <a:spcPts val="1000"/>
              </a:spcAft>
            </a:pPr>
            <a:r>
              <a:rPr lang="sl-SI" sz="1600" dirty="0">
                <a:solidFill>
                  <a:srgbClr val="007EAA"/>
                </a:solidFill>
                <a:latin typeface="Noticia Text" panose="02000503060000020004" pitchFamily="2" charset="-18"/>
              </a:rPr>
              <a:t>NAPAČNA RABA EMBLEMA</a:t>
            </a:r>
          </a:p>
          <a:p>
            <a:pPr marL="285750" indent="-285750">
              <a:buFontTx/>
              <a:buChar char="-"/>
            </a:pPr>
            <a:r>
              <a:rPr lang="sl-SI" sz="1600" dirty="0">
                <a:solidFill>
                  <a:srgbClr val="007EAA"/>
                </a:solidFill>
                <a:latin typeface="Noticia Text" panose="02000503060000020004" pitchFamily="2" charset="-18"/>
              </a:rPr>
              <a:t>V zaščitenem območju ne sme biti drugih besedil, logotipov, slik ali drugih vizualnih elementov. </a:t>
            </a:r>
            <a:r>
              <a:rPr lang="en-US" sz="1600" dirty="0" err="1">
                <a:solidFill>
                  <a:srgbClr val="007EAA"/>
                </a:solidFill>
              </a:rPr>
              <a:t>Zaščiteno</a:t>
            </a:r>
            <a:r>
              <a:rPr lang="en-US" sz="1600" dirty="0">
                <a:solidFill>
                  <a:srgbClr val="007EAA"/>
                </a:solidFill>
              </a:rPr>
              <a:t> </a:t>
            </a:r>
            <a:r>
              <a:rPr lang="en-US" sz="1600" dirty="0" err="1">
                <a:solidFill>
                  <a:srgbClr val="007EAA"/>
                </a:solidFill>
              </a:rPr>
              <a:t>območje</a:t>
            </a:r>
            <a:r>
              <a:rPr lang="en-US" sz="1600" dirty="0">
                <a:solidFill>
                  <a:srgbClr val="007EAA"/>
                </a:solidFill>
              </a:rPr>
              <a:t> </a:t>
            </a:r>
            <a:r>
              <a:rPr lang="en-US" sz="1600" dirty="0" err="1">
                <a:solidFill>
                  <a:srgbClr val="007EAA"/>
                </a:solidFill>
              </a:rPr>
              <a:t>obsega</a:t>
            </a:r>
            <a:r>
              <a:rPr lang="en-US" sz="1600" dirty="0">
                <a:solidFill>
                  <a:srgbClr val="007EAA"/>
                </a:solidFill>
              </a:rPr>
              <a:t> </a:t>
            </a:r>
            <a:r>
              <a:rPr lang="en-US" sz="1600" dirty="0" err="1">
                <a:solidFill>
                  <a:srgbClr val="007EAA"/>
                </a:solidFill>
              </a:rPr>
              <a:t>polovico</a:t>
            </a:r>
            <a:r>
              <a:rPr lang="en-US" sz="1600" dirty="0">
                <a:solidFill>
                  <a:srgbClr val="007EAA"/>
                </a:solidFill>
              </a:rPr>
              <a:t> </a:t>
            </a:r>
            <a:r>
              <a:rPr lang="en-US" sz="1600" dirty="0" err="1">
                <a:solidFill>
                  <a:srgbClr val="007EAA"/>
                </a:solidFill>
              </a:rPr>
              <a:t>višine</a:t>
            </a:r>
            <a:r>
              <a:rPr lang="en-US" sz="1600" dirty="0">
                <a:solidFill>
                  <a:srgbClr val="007EAA"/>
                </a:solidFill>
              </a:rPr>
              <a:t> </a:t>
            </a:r>
            <a:r>
              <a:rPr lang="en-US" sz="1600" dirty="0" err="1">
                <a:solidFill>
                  <a:srgbClr val="007EAA"/>
                </a:solidFill>
              </a:rPr>
              <a:t>emblema</a:t>
            </a:r>
            <a:r>
              <a:rPr lang="en-US" sz="1600" dirty="0">
                <a:solidFill>
                  <a:srgbClr val="007EAA"/>
                </a:solidFill>
              </a:rPr>
              <a:t> EU v </a:t>
            </a:r>
            <a:r>
              <a:rPr lang="en-US" sz="1600" dirty="0" err="1">
                <a:solidFill>
                  <a:srgbClr val="007EAA"/>
                </a:solidFill>
              </a:rPr>
              <a:t>vse</a:t>
            </a:r>
            <a:r>
              <a:rPr lang="en-US" sz="1600" dirty="0">
                <a:solidFill>
                  <a:srgbClr val="007EAA"/>
                </a:solidFill>
              </a:rPr>
              <a:t> </a:t>
            </a:r>
            <a:r>
              <a:rPr lang="en-US" sz="1600" dirty="0" err="1">
                <a:solidFill>
                  <a:srgbClr val="007EAA"/>
                </a:solidFill>
              </a:rPr>
              <a:t>smeri</a:t>
            </a:r>
            <a:r>
              <a:rPr lang="en-US" sz="1600" dirty="0">
                <a:solidFill>
                  <a:srgbClr val="007EAA"/>
                </a:solidFill>
              </a:rPr>
              <a:t>.</a:t>
            </a:r>
            <a:r>
              <a:rPr lang="sl-SI" sz="1600" dirty="0">
                <a:solidFill>
                  <a:srgbClr val="007EAA"/>
                </a:solidFill>
              </a:rPr>
              <a:t> </a:t>
            </a:r>
            <a:r>
              <a:rPr lang="en-US" sz="1600" dirty="0" err="1">
                <a:solidFill>
                  <a:srgbClr val="007EAA"/>
                </a:solidFill>
              </a:rPr>
              <a:t>Če</a:t>
            </a:r>
            <a:r>
              <a:rPr lang="en-US" sz="1600" dirty="0">
                <a:solidFill>
                  <a:srgbClr val="007EAA"/>
                </a:solidFill>
              </a:rPr>
              <a:t> se </a:t>
            </a:r>
            <a:r>
              <a:rPr lang="en-US" sz="1600" dirty="0" err="1">
                <a:solidFill>
                  <a:srgbClr val="007EAA"/>
                </a:solidFill>
              </a:rPr>
              <a:t>barvnemu</a:t>
            </a:r>
            <a:r>
              <a:rPr lang="en-US" sz="1600" dirty="0">
                <a:solidFill>
                  <a:srgbClr val="007EAA"/>
                </a:solidFill>
              </a:rPr>
              <a:t> </a:t>
            </a:r>
            <a:r>
              <a:rPr lang="en-US" sz="1600" dirty="0" err="1">
                <a:solidFill>
                  <a:srgbClr val="007EAA"/>
                </a:solidFill>
              </a:rPr>
              <a:t>ozadju</a:t>
            </a:r>
            <a:r>
              <a:rPr lang="en-US" sz="1600" dirty="0">
                <a:solidFill>
                  <a:srgbClr val="007EAA"/>
                </a:solidFill>
              </a:rPr>
              <a:t> </a:t>
            </a:r>
            <a:r>
              <a:rPr lang="en-US" sz="1600" dirty="0" err="1">
                <a:solidFill>
                  <a:srgbClr val="007EAA"/>
                </a:solidFill>
              </a:rPr>
              <a:t>ni</a:t>
            </a:r>
            <a:r>
              <a:rPr lang="en-US" sz="1600" dirty="0">
                <a:solidFill>
                  <a:srgbClr val="007EAA"/>
                </a:solidFill>
              </a:rPr>
              <a:t> </a:t>
            </a:r>
            <a:r>
              <a:rPr lang="en-US" sz="1600" dirty="0" err="1">
                <a:solidFill>
                  <a:srgbClr val="007EAA"/>
                </a:solidFill>
              </a:rPr>
              <a:t>mogoče</a:t>
            </a:r>
            <a:r>
              <a:rPr lang="en-US" sz="1600" dirty="0">
                <a:solidFill>
                  <a:srgbClr val="007EAA"/>
                </a:solidFill>
              </a:rPr>
              <a:t> </a:t>
            </a:r>
            <a:r>
              <a:rPr lang="en-US" sz="1600" dirty="0" err="1">
                <a:solidFill>
                  <a:srgbClr val="007EAA"/>
                </a:solidFill>
              </a:rPr>
              <a:t>izogniti</a:t>
            </a:r>
            <a:r>
              <a:rPr lang="en-US" sz="1600" dirty="0">
                <a:solidFill>
                  <a:srgbClr val="007EAA"/>
                </a:solidFill>
              </a:rPr>
              <a:t>, </a:t>
            </a:r>
            <a:r>
              <a:rPr lang="en-US" sz="1600" dirty="0" err="1">
                <a:solidFill>
                  <a:srgbClr val="007EAA"/>
                </a:solidFill>
              </a:rPr>
              <a:t>morajo</a:t>
            </a:r>
            <a:r>
              <a:rPr lang="en-US" sz="1600" dirty="0">
                <a:solidFill>
                  <a:srgbClr val="007EAA"/>
                </a:solidFill>
              </a:rPr>
              <a:t> </a:t>
            </a:r>
            <a:r>
              <a:rPr lang="en-US" sz="1600" dirty="0" err="1">
                <a:solidFill>
                  <a:srgbClr val="007EAA"/>
                </a:solidFill>
              </a:rPr>
              <a:t>bili</a:t>
            </a:r>
            <a:r>
              <a:rPr lang="en-US" sz="1600" dirty="0">
                <a:solidFill>
                  <a:srgbClr val="007EAA"/>
                </a:solidFill>
              </a:rPr>
              <a:t> </a:t>
            </a:r>
            <a:r>
              <a:rPr lang="en-US" sz="1600" dirty="0" err="1">
                <a:solidFill>
                  <a:srgbClr val="007EAA"/>
                </a:solidFill>
              </a:rPr>
              <a:t>obvezni</a:t>
            </a:r>
            <a:r>
              <a:rPr lang="en-US" sz="1600" dirty="0">
                <a:solidFill>
                  <a:srgbClr val="007EAA"/>
                </a:solidFill>
              </a:rPr>
              <a:t> </a:t>
            </a:r>
            <a:r>
              <a:rPr lang="en-US" sz="1600" dirty="0" err="1">
                <a:solidFill>
                  <a:srgbClr val="007EAA"/>
                </a:solidFill>
              </a:rPr>
              <a:t>elementi</a:t>
            </a:r>
            <a:r>
              <a:rPr lang="en-US" sz="1600" dirty="0">
                <a:solidFill>
                  <a:srgbClr val="007EAA"/>
                </a:solidFill>
              </a:rPr>
              <a:t> </a:t>
            </a:r>
            <a:r>
              <a:rPr lang="en-US" sz="1600" dirty="0" err="1">
                <a:solidFill>
                  <a:srgbClr val="007EAA"/>
                </a:solidFill>
              </a:rPr>
              <a:t>označevanja</a:t>
            </a:r>
            <a:r>
              <a:rPr lang="en-US" sz="1600" dirty="0">
                <a:solidFill>
                  <a:srgbClr val="007EAA"/>
                </a:solidFill>
              </a:rPr>
              <a:t> </a:t>
            </a:r>
            <a:r>
              <a:rPr lang="en-US" sz="1600" dirty="0" err="1">
                <a:solidFill>
                  <a:srgbClr val="007EAA"/>
                </a:solidFill>
              </a:rPr>
              <a:t>obdani</a:t>
            </a:r>
            <a:r>
              <a:rPr lang="en-US" sz="1600" dirty="0">
                <a:solidFill>
                  <a:srgbClr val="007EAA"/>
                </a:solidFill>
              </a:rPr>
              <a:t> z </a:t>
            </a:r>
            <a:r>
              <a:rPr lang="en-US" sz="1600" dirty="0" err="1">
                <a:solidFill>
                  <a:srgbClr val="007EAA"/>
                </a:solidFill>
              </a:rPr>
              <a:t>belim</a:t>
            </a:r>
            <a:r>
              <a:rPr lang="en-US" sz="1600" dirty="0">
                <a:solidFill>
                  <a:srgbClr val="007EAA"/>
                </a:solidFill>
              </a:rPr>
              <a:t> </a:t>
            </a:r>
            <a:r>
              <a:rPr lang="en-US" sz="1600" dirty="0" err="1">
                <a:solidFill>
                  <a:srgbClr val="007EAA"/>
                </a:solidFill>
              </a:rPr>
              <a:t>robom</a:t>
            </a:r>
            <a:r>
              <a:rPr lang="en-US" sz="1600" dirty="0">
                <a:solidFill>
                  <a:srgbClr val="007EAA"/>
                </a:solidFill>
              </a:rPr>
              <a:t> s </a:t>
            </a:r>
            <a:r>
              <a:rPr lang="en-US" sz="1600" dirty="0" err="1">
                <a:solidFill>
                  <a:srgbClr val="007EAA"/>
                </a:solidFill>
              </a:rPr>
              <a:t>širino</a:t>
            </a:r>
            <a:r>
              <a:rPr lang="en-US" sz="1600" dirty="0">
                <a:solidFill>
                  <a:srgbClr val="007EAA"/>
                </a:solidFill>
              </a:rPr>
              <a:t>, ki je </a:t>
            </a:r>
            <a:r>
              <a:rPr lang="en-US" sz="1600" dirty="0" err="1">
                <a:solidFill>
                  <a:srgbClr val="007EAA"/>
                </a:solidFill>
              </a:rPr>
              <a:t>enaka</a:t>
            </a:r>
            <a:r>
              <a:rPr lang="en-US" sz="1600" dirty="0">
                <a:solidFill>
                  <a:srgbClr val="007EAA"/>
                </a:solidFill>
              </a:rPr>
              <a:t> 1/25 </a:t>
            </a:r>
            <a:r>
              <a:rPr lang="en-US" sz="1600" dirty="0" err="1">
                <a:solidFill>
                  <a:srgbClr val="007EAA"/>
                </a:solidFill>
              </a:rPr>
              <a:t>višine</a:t>
            </a:r>
            <a:r>
              <a:rPr lang="en-US" sz="1600" dirty="0">
                <a:solidFill>
                  <a:srgbClr val="007EAA"/>
                </a:solidFill>
              </a:rPr>
              <a:t> </a:t>
            </a:r>
            <a:r>
              <a:rPr lang="en-US" sz="1600" dirty="0" err="1">
                <a:solidFill>
                  <a:srgbClr val="007EAA"/>
                </a:solidFill>
              </a:rPr>
              <a:t>pravokotnika</a:t>
            </a:r>
            <a:r>
              <a:rPr lang="en-US" sz="1600" dirty="0">
                <a:solidFill>
                  <a:srgbClr val="007EAA"/>
                </a:solidFill>
              </a:rPr>
              <a:t>. </a:t>
            </a:r>
            <a:endParaRPr lang="sl-SI" sz="1600" dirty="0">
              <a:solidFill>
                <a:srgbClr val="007EAA"/>
              </a:solidFill>
            </a:endParaRPr>
          </a:p>
          <a:p>
            <a:pPr marL="285750" indent="-285750">
              <a:buFontTx/>
              <a:buChar char="-"/>
            </a:pPr>
            <a:endParaRPr lang="sl-SI" sz="1600" dirty="0">
              <a:solidFill>
                <a:srgbClr val="007EAA"/>
              </a:solidFill>
              <a:latin typeface="Noticia Text" panose="02000503060000020004" pitchFamily="2" charset="-18"/>
            </a:endParaRPr>
          </a:p>
          <a:p>
            <a:pPr marL="285750" indent="-285750">
              <a:buFontTx/>
              <a:buChar char="-"/>
            </a:pPr>
            <a:r>
              <a:rPr lang="sl-SI" sz="1600" dirty="0">
                <a:solidFill>
                  <a:srgbClr val="007EAA"/>
                </a:solidFill>
                <a:latin typeface="Noticia Text" panose="02000503060000020004" pitchFamily="2" charset="-18"/>
              </a:rPr>
              <a:t>Najmanjša višina emblema pri komunikacijskih gradivih, kot so promocijska gradiva, dopisi ipd., je 1 cm. Na določenih predmetih, kot so pisala, je emblem lahko reproduciran v manjši velikosti.</a:t>
            </a:r>
          </a:p>
          <a:p>
            <a:pPr marL="285750" indent="-285750">
              <a:buFontTx/>
              <a:buChar char="-"/>
            </a:pPr>
            <a:endParaRPr lang="sl-SI" sz="1600" dirty="0">
              <a:solidFill>
                <a:srgbClr val="007EAA"/>
              </a:solidFill>
              <a:latin typeface="Noticia Text" panose="02000503060000020004" pitchFamily="2" charset="-18"/>
            </a:endParaRPr>
          </a:p>
          <a:p>
            <a:pPr marL="285750" indent="-285750">
              <a:buFontTx/>
              <a:buChar char="-"/>
            </a:pPr>
            <a:r>
              <a:rPr lang="sl-SI" sz="1600" dirty="0">
                <a:solidFill>
                  <a:srgbClr val="007EAA"/>
                </a:solidFill>
                <a:latin typeface="Noticia Text" panose="02000503060000020004" pitchFamily="2" charset="-18"/>
              </a:rPr>
              <a:t>Logotipi drugih partnerjev se lahko prikažejo, da se poudari njihova podpora, vendar ne smejo presegati velikosti emblema Evropske unije. Če so poleg emblema prikazani drugi logotipi, je emblem EU – po višini ali širini – najmanj enake velikosti kot največji izmed drugih logotipov.</a:t>
            </a:r>
          </a:p>
          <a:p>
            <a:pPr marL="285750" indent="-285750">
              <a:buFontTx/>
              <a:buChar char="-"/>
            </a:pPr>
            <a:endParaRPr lang="sl-SI" sz="1600" dirty="0">
              <a:solidFill>
                <a:srgbClr val="007EAA"/>
              </a:solidFill>
              <a:latin typeface="Noticia Text" panose="02000503060000020004" pitchFamily="2" charset="-18"/>
            </a:endParaRPr>
          </a:p>
          <a:p>
            <a:pPr marL="285750" indent="-285750">
              <a:buFontTx/>
              <a:buChar char="-"/>
            </a:pPr>
            <a:r>
              <a:rPr lang="sl-SI" sz="1600" dirty="0">
                <a:solidFill>
                  <a:srgbClr val="007EAA"/>
                </a:solidFill>
                <a:latin typeface="Noticia Text" panose="02000503060000020004" pitchFamily="2" charset="-18"/>
              </a:rPr>
              <a:t>Emblem EU se na spletnih straneh prikaže v barvah. V vseh drugih medijih se barva uporabi vedno, ko je to mogoče, enobarvna različica pa se lahko uporabi samo v utemeljenih primerih. </a:t>
            </a:r>
          </a:p>
          <a:p>
            <a:pPr marL="285750" indent="-285750" algn="just">
              <a:lnSpc>
                <a:spcPct val="115000"/>
              </a:lnSpc>
              <a:spcAft>
                <a:spcPts val="1000"/>
              </a:spcAft>
              <a:buFontTx/>
              <a:buChar char="-"/>
            </a:pPr>
            <a:endParaRPr lang="sl-SI" sz="1600" dirty="0">
              <a:solidFill>
                <a:srgbClr val="007EAA"/>
              </a:solidFill>
              <a:latin typeface="Noticia Text" panose="02000503060000020004" pitchFamily="2" charset="-18"/>
            </a:endParaRPr>
          </a:p>
          <a:p>
            <a:pPr marL="285750" indent="-285750" algn="just">
              <a:lnSpc>
                <a:spcPct val="115000"/>
              </a:lnSpc>
              <a:spcAft>
                <a:spcPts val="1000"/>
              </a:spcAft>
              <a:buFontTx/>
              <a:buChar char="-"/>
            </a:pPr>
            <a:endParaRPr lang="sl-SI" sz="1600" dirty="0">
              <a:solidFill>
                <a:srgbClr val="007EAA"/>
              </a:solidFill>
              <a:latin typeface="Noticia Text" panose="02000503060000020004" pitchFamily="2" charset="-18"/>
            </a:endParaRPr>
          </a:p>
          <a:p>
            <a:pPr algn="just">
              <a:lnSpc>
                <a:spcPct val="115000"/>
              </a:lnSpc>
              <a:spcAft>
                <a:spcPts val="1000"/>
              </a:spcAft>
            </a:pPr>
            <a:endParaRPr lang="sl-SI" sz="1600" dirty="0">
              <a:solidFill>
                <a:srgbClr val="007EAA"/>
              </a:solidFill>
              <a:latin typeface="Noticia Text" panose="02000503060000020004" pitchFamily="2" charset="-18"/>
            </a:endParaRPr>
          </a:p>
          <a:p>
            <a:pPr marL="457200" indent="-457200" algn="just">
              <a:lnSpc>
                <a:spcPct val="115000"/>
              </a:lnSpc>
              <a:spcAft>
                <a:spcPts val="1000"/>
              </a:spcAft>
              <a:buAutoNum type="arabicPeriod"/>
            </a:pPr>
            <a:endParaRPr lang="sl-SI" sz="1600" dirty="0">
              <a:solidFill>
                <a:srgbClr val="007EAA"/>
              </a:solidFill>
              <a:latin typeface="Noticia Text" panose="02000503060000020004" pitchFamily="2" charset="-18"/>
            </a:endParaRPr>
          </a:p>
        </p:txBody>
      </p:sp>
      <p:pic>
        <p:nvPicPr>
          <p:cNvPr id="7" name="Slika 6" descr="Slika, ki vsebuje besede zastava, modro, električno modra, simbol&#10;&#10;Vsebina, ustvarjena z umetno inteligenco, morda ni pravilna.">
            <a:extLst>
              <a:ext uri="{FF2B5EF4-FFF2-40B4-BE49-F238E27FC236}">
                <a16:creationId xmlns:a16="http://schemas.microsoft.com/office/drawing/2014/main" id="{D18C25E4-011D-62CF-50C6-AD5E0C49E9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39797" y="2529005"/>
            <a:ext cx="1278890" cy="1029970"/>
          </a:xfrm>
          <a:prstGeom prst="rect">
            <a:avLst/>
          </a:prstGeom>
          <a:noFill/>
          <a:ln>
            <a:noFill/>
          </a:ln>
        </p:spPr>
      </p:pic>
    </p:spTree>
    <p:extLst>
      <p:ext uri="{BB962C8B-B14F-4D97-AF65-F5344CB8AC3E}">
        <p14:creationId xmlns:p14="http://schemas.microsoft.com/office/powerpoint/2010/main" val="326796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D7D83-98CE-A9C3-069E-363A054B77FF}"/>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47874A74-F516-1A1B-95B3-0DB08254EF6D}"/>
              </a:ext>
            </a:extLst>
          </p:cNvPr>
          <p:cNvSpPr txBox="1"/>
          <p:nvPr/>
        </p:nvSpPr>
        <p:spPr>
          <a:xfrm>
            <a:off x="382203" y="957532"/>
            <a:ext cx="654798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OBVEZNI IN NEOBVEZNI ELEMENTI OZNAČEVANJA</a:t>
            </a:r>
          </a:p>
        </p:txBody>
      </p:sp>
      <p:sp>
        <p:nvSpPr>
          <p:cNvPr id="2" name="PoljeZBesedilom 1">
            <a:extLst>
              <a:ext uri="{FF2B5EF4-FFF2-40B4-BE49-F238E27FC236}">
                <a16:creationId xmlns:a16="http://schemas.microsoft.com/office/drawing/2014/main" id="{98AAAE52-05B7-29E7-06CF-9097A7B11C3F}"/>
              </a:ext>
            </a:extLst>
          </p:cNvPr>
          <p:cNvSpPr txBox="1"/>
          <p:nvPr/>
        </p:nvSpPr>
        <p:spPr>
          <a:xfrm>
            <a:off x="382203" y="1843950"/>
            <a:ext cx="9089241"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sl-SI" sz="2000" b="1" i="0" u="none" strike="noStrike" kern="1200" cap="none" spc="0" normalizeH="0" baseline="0" noProof="0" dirty="0">
                <a:ln>
                  <a:noFill/>
                </a:ln>
                <a:solidFill>
                  <a:srgbClr val="007EAA"/>
                </a:solidFill>
                <a:effectLst/>
                <a:uLnTx/>
                <a:uFillTx/>
                <a:latin typeface="Noticia Text" panose="02000503060000020004" pitchFamily="2" charset="-18"/>
                <a:ea typeface="+mn-ea"/>
                <a:cs typeface="+mn-cs"/>
              </a:rPr>
              <a:t>Obvezni elementi označevanja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sl-SI" sz="2000" b="0" i="0" u="none" strike="noStrike" kern="1200" cap="none" spc="0" normalizeH="0" baseline="0" noProof="1">
              <a:ln>
                <a:noFill/>
              </a:ln>
              <a:solidFill>
                <a:srgbClr val="007EAA"/>
              </a:solidFill>
              <a:effectLst/>
              <a:uLnTx/>
              <a:uFillTx/>
              <a:latin typeface="Noticia Text" panose="02000503060000020004" pitchFamily="2" charset="-18"/>
              <a:ea typeface="+mn-ea"/>
              <a:cs typeface="+mn-cs"/>
            </a:endParaRPr>
          </a:p>
        </p:txBody>
      </p:sp>
      <p:sp>
        <p:nvSpPr>
          <p:cNvPr id="4" name="PoljeZBesedilom 3">
            <a:extLst>
              <a:ext uri="{FF2B5EF4-FFF2-40B4-BE49-F238E27FC236}">
                <a16:creationId xmlns:a16="http://schemas.microsoft.com/office/drawing/2014/main" id="{F0C1B365-8830-8532-6C24-EC535B5A5531}"/>
              </a:ext>
            </a:extLst>
          </p:cNvPr>
          <p:cNvSpPr txBox="1"/>
          <p:nvPr/>
        </p:nvSpPr>
        <p:spPr>
          <a:xfrm>
            <a:off x="382202" y="2399243"/>
            <a:ext cx="9089241" cy="3659207"/>
          </a:xfrm>
          <a:prstGeom prst="rect">
            <a:avLst/>
          </a:prstGeom>
          <a:noFill/>
        </p:spPr>
        <p:txBody>
          <a:bodyPr wrap="square">
            <a:spAutoFit/>
          </a:bodyPr>
          <a:lstStyle/>
          <a:p>
            <a:pPr marL="457200" indent="-457200" algn="just">
              <a:lnSpc>
                <a:spcPct val="115000"/>
              </a:lnSpc>
              <a:spcAft>
                <a:spcPts val="1000"/>
              </a:spcAft>
              <a:buAutoNum type="arabicPeriod"/>
            </a:pPr>
            <a:r>
              <a:rPr lang="sl-SI" sz="2000" dirty="0">
                <a:solidFill>
                  <a:srgbClr val="007EAA"/>
                </a:solidFill>
                <a:latin typeface="Noticia Text" panose="02000503060000020004" pitchFamily="2" charset="-18"/>
              </a:rPr>
              <a:t>Emblem Evropske unije z navedbo </a:t>
            </a:r>
          </a:p>
          <a:p>
            <a:pPr algn="just">
              <a:lnSpc>
                <a:spcPct val="115000"/>
              </a:lnSpc>
              <a:spcAft>
                <a:spcPts val="1000"/>
              </a:spcAft>
            </a:pPr>
            <a:r>
              <a:rPr lang="sl-SI" sz="2000" dirty="0">
                <a:solidFill>
                  <a:srgbClr val="007EAA"/>
                </a:solidFill>
                <a:latin typeface="Noticia Text" panose="02000503060000020004" pitchFamily="2" charset="-18"/>
              </a:rPr>
              <a:t>»Sofinancira Evropska unija«</a:t>
            </a:r>
          </a:p>
          <a:p>
            <a:pPr algn="just">
              <a:lnSpc>
                <a:spcPct val="115000"/>
              </a:lnSpc>
              <a:spcAft>
                <a:spcPts val="1000"/>
              </a:spcAft>
            </a:pPr>
            <a:r>
              <a:rPr lang="sl-SI" sz="2000" dirty="0">
                <a:solidFill>
                  <a:srgbClr val="007EAA"/>
                </a:solidFill>
                <a:latin typeface="Noticia Text" panose="02000503060000020004" pitchFamily="2" charset="-18"/>
              </a:rPr>
              <a:t>NAPAČNA RABA EMBLEMA</a:t>
            </a:r>
          </a:p>
          <a:p>
            <a:pPr algn="just">
              <a:lnSpc>
                <a:spcPct val="115000"/>
              </a:lnSpc>
              <a:spcAft>
                <a:spcPts val="1000"/>
              </a:spcAft>
            </a:pPr>
            <a:endParaRPr lang="sl-SI" dirty="0">
              <a:solidFill>
                <a:srgbClr val="007EAA"/>
              </a:solidFill>
              <a:latin typeface="Noticia Text" panose="02000503060000020004" pitchFamily="2" charset="-18"/>
            </a:endParaRPr>
          </a:p>
          <a:p>
            <a:pPr algn="just">
              <a:lnSpc>
                <a:spcPct val="115000"/>
              </a:lnSpc>
              <a:spcAft>
                <a:spcPts val="1000"/>
              </a:spcAft>
            </a:pPr>
            <a:endParaRPr lang="sl-SI" dirty="0">
              <a:solidFill>
                <a:srgbClr val="007EAA"/>
              </a:solidFill>
              <a:latin typeface="Noticia Text" panose="02000503060000020004" pitchFamily="2" charset="-18"/>
            </a:endParaRPr>
          </a:p>
          <a:p>
            <a:pPr marL="285750" indent="-285750" algn="just">
              <a:lnSpc>
                <a:spcPct val="115000"/>
              </a:lnSpc>
              <a:spcAft>
                <a:spcPts val="1000"/>
              </a:spcAft>
              <a:buFontTx/>
              <a:buChar char="-"/>
            </a:pPr>
            <a:endParaRPr lang="sl-SI" dirty="0">
              <a:solidFill>
                <a:srgbClr val="007EAA"/>
              </a:solidFill>
              <a:latin typeface="Noticia Text" panose="02000503060000020004" pitchFamily="2" charset="-18"/>
            </a:endParaRPr>
          </a:p>
          <a:p>
            <a:pPr algn="just">
              <a:lnSpc>
                <a:spcPct val="115000"/>
              </a:lnSpc>
              <a:spcAft>
                <a:spcPts val="1000"/>
              </a:spcAft>
            </a:pPr>
            <a:endParaRPr lang="sl-SI" dirty="0">
              <a:solidFill>
                <a:srgbClr val="007EAA"/>
              </a:solidFill>
              <a:latin typeface="Noticia Text" panose="02000503060000020004" pitchFamily="2" charset="-18"/>
            </a:endParaRPr>
          </a:p>
          <a:p>
            <a:pPr marL="457200" indent="-457200" algn="just">
              <a:lnSpc>
                <a:spcPct val="115000"/>
              </a:lnSpc>
              <a:spcAft>
                <a:spcPts val="1000"/>
              </a:spcAft>
              <a:buAutoNum type="arabicPeriod"/>
            </a:pPr>
            <a:endParaRPr lang="sl-SI" sz="2000" dirty="0">
              <a:solidFill>
                <a:srgbClr val="007EAA"/>
              </a:solidFill>
              <a:latin typeface="Noticia Text" panose="02000503060000020004" pitchFamily="2" charset="-18"/>
            </a:endParaRPr>
          </a:p>
        </p:txBody>
      </p:sp>
      <p:pic>
        <p:nvPicPr>
          <p:cNvPr id="3" name="Slika 2" descr="Slika, ki vsebuje besede besedilo, posnetek zaslona, pisava, vrstica&#10;&#10;Vsebina, ustvarjena z umetno inteligenco, morda ni pravilna.">
            <a:extLst>
              <a:ext uri="{FF2B5EF4-FFF2-40B4-BE49-F238E27FC236}">
                <a16:creationId xmlns:a16="http://schemas.microsoft.com/office/drawing/2014/main" id="{938D824E-29D5-E332-7CE4-C47B340B20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6579" y="1131245"/>
            <a:ext cx="5206325" cy="4595510"/>
          </a:xfrm>
          <a:prstGeom prst="rect">
            <a:avLst/>
          </a:prstGeom>
        </p:spPr>
      </p:pic>
    </p:spTree>
    <p:extLst>
      <p:ext uri="{BB962C8B-B14F-4D97-AF65-F5344CB8AC3E}">
        <p14:creationId xmlns:p14="http://schemas.microsoft.com/office/powerpoint/2010/main" val="180278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E7B25-B674-3338-DA2D-F921FF1C9645}"/>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C05EFC4D-89C1-2D32-54FB-3B1BD018E9D1}"/>
              </a:ext>
            </a:extLst>
          </p:cNvPr>
          <p:cNvSpPr txBox="1"/>
          <p:nvPr/>
        </p:nvSpPr>
        <p:spPr>
          <a:xfrm>
            <a:off x="382203" y="957532"/>
            <a:ext cx="654798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OBVEZNI IN NEOBVEZNI ELEMENTI OZNAČEVANJA</a:t>
            </a:r>
          </a:p>
        </p:txBody>
      </p:sp>
      <p:sp>
        <p:nvSpPr>
          <p:cNvPr id="2" name="PoljeZBesedilom 1">
            <a:extLst>
              <a:ext uri="{FF2B5EF4-FFF2-40B4-BE49-F238E27FC236}">
                <a16:creationId xmlns:a16="http://schemas.microsoft.com/office/drawing/2014/main" id="{9C876910-9682-E22E-6012-B3F4045772B2}"/>
              </a:ext>
            </a:extLst>
          </p:cNvPr>
          <p:cNvSpPr txBox="1"/>
          <p:nvPr/>
        </p:nvSpPr>
        <p:spPr>
          <a:xfrm>
            <a:off x="382203" y="1843950"/>
            <a:ext cx="9089241"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sl-SI" sz="2000" b="1" i="0" u="none" strike="noStrike" kern="1200" cap="none" spc="0" normalizeH="0" baseline="0" noProof="0" dirty="0">
                <a:ln>
                  <a:noFill/>
                </a:ln>
                <a:solidFill>
                  <a:srgbClr val="007EAA"/>
                </a:solidFill>
                <a:effectLst/>
                <a:uLnTx/>
                <a:uFillTx/>
                <a:latin typeface="Noticia Text" panose="02000503060000020004" pitchFamily="2" charset="-18"/>
                <a:ea typeface="+mn-ea"/>
                <a:cs typeface="+mn-cs"/>
              </a:rPr>
              <a:t>Obvezni elementi označevanja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sl-SI" sz="2000" b="0" i="0" u="none" strike="noStrike" kern="1200" cap="none" spc="0" normalizeH="0" baseline="0" noProof="1">
              <a:ln>
                <a:noFill/>
              </a:ln>
              <a:solidFill>
                <a:srgbClr val="007EAA"/>
              </a:solidFill>
              <a:effectLst/>
              <a:uLnTx/>
              <a:uFillTx/>
              <a:latin typeface="Noticia Text" panose="02000503060000020004" pitchFamily="2" charset="-18"/>
              <a:ea typeface="+mn-ea"/>
              <a:cs typeface="+mn-cs"/>
            </a:endParaRPr>
          </a:p>
        </p:txBody>
      </p:sp>
      <p:sp>
        <p:nvSpPr>
          <p:cNvPr id="4" name="PoljeZBesedilom 3">
            <a:extLst>
              <a:ext uri="{FF2B5EF4-FFF2-40B4-BE49-F238E27FC236}">
                <a16:creationId xmlns:a16="http://schemas.microsoft.com/office/drawing/2014/main" id="{7513AA72-07B8-7C42-5E41-C3470A0DBAA6}"/>
              </a:ext>
            </a:extLst>
          </p:cNvPr>
          <p:cNvSpPr txBox="1"/>
          <p:nvPr/>
        </p:nvSpPr>
        <p:spPr>
          <a:xfrm>
            <a:off x="382202" y="2399243"/>
            <a:ext cx="9089241" cy="3659207"/>
          </a:xfrm>
          <a:prstGeom prst="rect">
            <a:avLst/>
          </a:prstGeom>
          <a:noFill/>
        </p:spPr>
        <p:txBody>
          <a:bodyPr wrap="square">
            <a:spAutoFit/>
          </a:bodyPr>
          <a:lstStyle/>
          <a:p>
            <a:pPr marL="457200" indent="-457200" algn="just">
              <a:lnSpc>
                <a:spcPct val="115000"/>
              </a:lnSpc>
              <a:spcAft>
                <a:spcPts val="1000"/>
              </a:spcAft>
              <a:buAutoNum type="arabicPeriod"/>
            </a:pPr>
            <a:r>
              <a:rPr lang="sl-SI" sz="2000" dirty="0">
                <a:solidFill>
                  <a:srgbClr val="007EAA"/>
                </a:solidFill>
                <a:latin typeface="Noticia Text" panose="02000503060000020004" pitchFamily="2" charset="-18"/>
              </a:rPr>
              <a:t>Emblem Evropske unije z navedbo </a:t>
            </a:r>
          </a:p>
          <a:p>
            <a:pPr algn="just">
              <a:lnSpc>
                <a:spcPct val="115000"/>
              </a:lnSpc>
              <a:spcAft>
                <a:spcPts val="1000"/>
              </a:spcAft>
            </a:pPr>
            <a:r>
              <a:rPr lang="sl-SI" sz="2000" dirty="0">
                <a:solidFill>
                  <a:srgbClr val="007EAA"/>
                </a:solidFill>
                <a:latin typeface="Noticia Text" panose="02000503060000020004" pitchFamily="2" charset="-18"/>
              </a:rPr>
              <a:t>»Sofinancira Evropska unija«</a:t>
            </a:r>
          </a:p>
          <a:p>
            <a:pPr algn="just">
              <a:lnSpc>
                <a:spcPct val="115000"/>
              </a:lnSpc>
              <a:spcAft>
                <a:spcPts val="1000"/>
              </a:spcAft>
            </a:pPr>
            <a:r>
              <a:rPr lang="sl-SI" sz="2000" dirty="0">
                <a:solidFill>
                  <a:srgbClr val="007EAA"/>
                </a:solidFill>
                <a:latin typeface="Noticia Text" panose="02000503060000020004" pitchFamily="2" charset="-18"/>
              </a:rPr>
              <a:t>NAPAČNA RABA EMBLEMA</a:t>
            </a:r>
          </a:p>
          <a:p>
            <a:pPr algn="just">
              <a:lnSpc>
                <a:spcPct val="115000"/>
              </a:lnSpc>
              <a:spcAft>
                <a:spcPts val="1000"/>
              </a:spcAft>
            </a:pPr>
            <a:endParaRPr lang="sl-SI" dirty="0">
              <a:solidFill>
                <a:srgbClr val="007EAA"/>
              </a:solidFill>
              <a:latin typeface="Noticia Text" panose="02000503060000020004" pitchFamily="2" charset="-18"/>
            </a:endParaRPr>
          </a:p>
          <a:p>
            <a:pPr algn="just">
              <a:lnSpc>
                <a:spcPct val="115000"/>
              </a:lnSpc>
              <a:spcAft>
                <a:spcPts val="1000"/>
              </a:spcAft>
            </a:pPr>
            <a:endParaRPr lang="sl-SI" dirty="0">
              <a:solidFill>
                <a:srgbClr val="007EAA"/>
              </a:solidFill>
              <a:latin typeface="Noticia Text" panose="02000503060000020004" pitchFamily="2" charset="-18"/>
            </a:endParaRPr>
          </a:p>
          <a:p>
            <a:pPr marL="285750" indent="-285750" algn="just">
              <a:lnSpc>
                <a:spcPct val="115000"/>
              </a:lnSpc>
              <a:spcAft>
                <a:spcPts val="1000"/>
              </a:spcAft>
              <a:buFontTx/>
              <a:buChar char="-"/>
            </a:pPr>
            <a:endParaRPr lang="sl-SI" dirty="0">
              <a:solidFill>
                <a:srgbClr val="007EAA"/>
              </a:solidFill>
              <a:latin typeface="Noticia Text" panose="02000503060000020004" pitchFamily="2" charset="-18"/>
            </a:endParaRPr>
          </a:p>
          <a:p>
            <a:pPr algn="just">
              <a:lnSpc>
                <a:spcPct val="115000"/>
              </a:lnSpc>
              <a:spcAft>
                <a:spcPts val="1000"/>
              </a:spcAft>
            </a:pPr>
            <a:endParaRPr lang="sl-SI" dirty="0">
              <a:solidFill>
                <a:srgbClr val="007EAA"/>
              </a:solidFill>
              <a:latin typeface="Noticia Text" panose="02000503060000020004" pitchFamily="2" charset="-18"/>
            </a:endParaRPr>
          </a:p>
          <a:p>
            <a:pPr marL="457200" indent="-457200" algn="just">
              <a:lnSpc>
                <a:spcPct val="115000"/>
              </a:lnSpc>
              <a:spcAft>
                <a:spcPts val="1000"/>
              </a:spcAft>
              <a:buAutoNum type="arabicPeriod"/>
            </a:pPr>
            <a:endParaRPr lang="sl-SI" sz="2000" dirty="0">
              <a:solidFill>
                <a:srgbClr val="007EAA"/>
              </a:solidFill>
              <a:latin typeface="Noticia Text" panose="02000503060000020004" pitchFamily="2" charset="-18"/>
            </a:endParaRPr>
          </a:p>
        </p:txBody>
      </p:sp>
      <p:pic>
        <p:nvPicPr>
          <p:cNvPr id="6" name="Slika 5">
            <a:extLst>
              <a:ext uri="{FF2B5EF4-FFF2-40B4-BE49-F238E27FC236}">
                <a16:creationId xmlns:a16="http://schemas.microsoft.com/office/drawing/2014/main" id="{748349E3-4BBF-2461-F433-C239C6DDCA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1381" y="1240472"/>
            <a:ext cx="5356860" cy="4377055"/>
          </a:xfrm>
          <a:prstGeom prst="rect">
            <a:avLst/>
          </a:prstGeom>
          <a:noFill/>
        </p:spPr>
      </p:pic>
    </p:spTree>
    <p:extLst>
      <p:ext uri="{BB962C8B-B14F-4D97-AF65-F5344CB8AC3E}">
        <p14:creationId xmlns:p14="http://schemas.microsoft.com/office/powerpoint/2010/main" val="272128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BCF91-AD66-C66F-67AF-E7453756B060}"/>
            </a:ext>
          </a:extLst>
        </p:cNvPr>
        <p:cNvGrpSpPr/>
        <p:nvPr/>
      </p:nvGrpSpPr>
      <p:grpSpPr>
        <a:xfrm>
          <a:off x="0" y="0"/>
          <a:ext cx="0" cy="0"/>
          <a:chOff x="0" y="0"/>
          <a:chExt cx="0" cy="0"/>
        </a:xfrm>
      </p:grpSpPr>
      <p:sp>
        <p:nvSpPr>
          <p:cNvPr id="2" name="PoljeZBesedilom 1">
            <a:extLst>
              <a:ext uri="{FF2B5EF4-FFF2-40B4-BE49-F238E27FC236}">
                <a16:creationId xmlns:a16="http://schemas.microsoft.com/office/drawing/2014/main" id="{6599D321-4E91-6E12-9F7B-C662B9C1A75E}"/>
              </a:ext>
            </a:extLst>
          </p:cNvPr>
          <p:cNvSpPr txBox="1"/>
          <p:nvPr/>
        </p:nvSpPr>
        <p:spPr>
          <a:xfrm>
            <a:off x="363851" y="2050026"/>
            <a:ext cx="9193103" cy="4064360"/>
          </a:xfrm>
          <a:prstGeom prst="rect">
            <a:avLst/>
          </a:prstGeom>
          <a:noFill/>
        </p:spPr>
        <p:txBody>
          <a:bodyPr wrap="square">
            <a:spAutoFit/>
          </a:bodyPr>
          <a:lstStyle/>
          <a:p>
            <a:pPr algn="just"/>
            <a:r>
              <a:rPr lang="sl-SI" sz="2100" b="1" noProof="1">
                <a:solidFill>
                  <a:srgbClr val="007EAA"/>
                </a:solidFill>
                <a:latin typeface="Noticia Text" panose="02000503060000020004" pitchFamily="2" charset="-18"/>
              </a:rPr>
              <a:t>Člen 60 Uredbe (EU) 2021/1139 o vzpostavitvi ESPRA</a:t>
            </a:r>
          </a:p>
          <a:p>
            <a:pPr algn="just"/>
            <a:endParaRPr lang="sl-SI" sz="1400" noProof="1">
              <a:latin typeface="Montserrat" pitchFamily="2" charset="-18"/>
            </a:endParaRPr>
          </a:p>
          <a:p>
            <a:pPr marL="457200" indent="-457200" algn="just">
              <a:buAutoNum type="arabicParenBoth"/>
            </a:pPr>
            <a:r>
              <a:rPr lang="sl-SI" sz="2000" i="1" noProof="1">
                <a:solidFill>
                  <a:srgbClr val="007EAA"/>
                </a:solidFill>
                <a:latin typeface="Noticia Text" panose="02000503060000020004" pitchFamily="2" charset="-18"/>
              </a:rPr>
              <a:t>Prejemniki sredstev Unije z zagotavljanjem skladnih, učinkovitih in sorazmernih informacij različnim ciljnim skupinam, tudi medijem in javnosti, navedejo izvor teh sredstev in zagotovijo prepoznavnost financiranja Unije, zlasti pri promoviranju ukrepov in njihovih rezultatov.</a:t>
            </a:r>
          </a:p>
          <a:p>
            <a:pPr marL="457200" indent="-457200" algn="just">
              <a:buAutoNum type="arabicParenBoth"/>
            </a:pPr>
            <a:endParaRPr lang="sl-SI" sz="2000" i="1" noProof="1">
              <a:solidFill>
                <a:srgbClr val="007EAA"/>
              </a:solidFill>
              <a:latin typeface="Noticia Text" panose="02000503060000020004" pitchFamily="2" charset="-18"/>
            </a:endParaRPr>
          </a:p>
          <a:p>
            <a:pPr marL="457200" indent="-457200" algn="just">
              <a:buAutoNum type="arabicParenBoth"/>
            </a:pPr>
            <a:r>
              <a:rPr lang="sl-SI" sz="2000" i="1" noProof="1">
                <a:solidFill>
                  <a:srgbClr val="007EAA"/>
                </a:solidFill>
                <a:latin typeface="Noticia Text" panose="02000503060000020004" pitchFamily="2" charset="-18"/>
              </a:rPr>
              <a:t>…Finančna sredstva, dodeljena ESPRA, prispevajo tudi h korporativnemu komuniciranju o političnih prednostnih naloga Unije, kolikor so te prednostne naloge povezane s prednostnimi nalogami ESPRA (člen 3).</a:t>
            </a:r>
          </a:p>
          <a:p>
            <a:pPr algn="just"/>
            <a:endParaRPr lang="sl-SI" sz="2000" i="1" noProof="1">
              <a:solidFill>
                <a:srgbClr val="007EAA"/>
              </a:solidFill>
              <a:latin typeface="Noticia Text" panose="02000503060000020004" pitchFamily="2" charset="-18"/>
            </a:endParaRPr>
          </a:p>
          <a:p>
            <a:pPr algn="just"/>
            <a:endParaRPr lang="sl-SI" sz="2100" b="1" noProof="1">
              <a:solidFill>
                <a:srgbClr val="007EAA"/>
              </a:solidFill>
              <a:latin typeface="Noticia Text" panose="02000503060000020004" pitchFamily="2" charset="-18"/>
            </a:endParaRPr>
          </a:p>
          <a:p>
            <a:pPr algn="just"/>
            <a:endParaRPr lang="sl-SI" sz="2100" b="1" noProof="1">
              <a:solidFill>
                <a:srgbClr val="007EAA"/>
              </a:solidFill>
              <a:latin typeface="Noticia Text" panose="02000503060000020004" pitchFamily="2" charset="-18"/>
            </a:endParaRPr>
          </a:p>
        </p:txBody>
      </p:sp>
      <p:sp>
        <p:nvSpPr>
          <p:cNvPr id="6" name="TextBox 2">
            <a:extLst>
              <a:ext uri="{FF2B5EF4-FFF2-40B4-BE49-F238E27FC236}">
                <a16:creationId xmlns:a16="http://schemas.microsoft.com/office/drawing/2014/main" id="{BB417A29-7EF0-4C8E-1450-688C83D7F529}"/>
              </a:ext>
            </a:extLst>
          </p:cNvPr>
          <p:cNvSpPr txBox="1"/>
          <p:nvPr/>
        </p:nvSpPr>
        <p:spPr>
          <a:xfrm>
            <a:off x="363852" y="1028198"/>
            <a:ext cx="10444056" cy="1384995"/>
          </a:xfrm>
          <a:prstGeom prst="rect">
            <a:avLst/>
          </a:prstGeom>
          <a:noFill/>
        </p:spPr>
        <p:txBody>
          <a:bodyPr wrap="square" rtlCol="0">
            <a:spAutoFit/>
          </a:bodyPr>
          <a:lstStyle/>
          <a:p>
            <a:r>
              <a:rPr lang="sl-SI" sz="2100" b="1" noProof="1">
                <a:solidFill>
                  <a:srgbClr val="007EAA"/>
                </a:solidFill>
                <a:latin typeface="Noticia Text" panose="02000503060000020004" pitchFamily="2" charset="-18"/>
              </a:rPr>
              <a:t>PRAVNA PODLAGA ZA ZAHTEVE S PODROČJA PREPOZNAVNOSTI, PREGLEDNOSTI IN KOMUNICIRANJA </a:t>
            </a:r>
          </a:p>
          <a:p>
            <a:endParaRPr lang="sl-SI" sz="2100" b="1" noProof="1">
              <a:solidFill>
                <a:srgbClr val="007EAA"/>
              </a:solidFill>
              <a:latin typeface="Noticia Text" panose="02000503060000020004" pitchFamily="2" charset="-18"/>
            </a:endParaRPr>
          </a:p>
          <a:p>
            <a:endParaRPr lang="en-SI" sz="2100" dirty="0"/>
          </a:p>
        </p:txBody>
      </p:sp>
    </p:spTree>
    <p:extLst>
      <p:ext uri="{BB962C8B-B14F-4D97-AF65-F5344CB8AC3E}">
        <p14:creationId xmlns:p14="http://schemas.microsoft.com/office/powerpoint/2010/main" val="40856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FE1AC-F201-CE99-F382-82238E6B246F}"/>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3DD09FD4-13FF-4836-A95C-0710ADE1AAA5}"/>
              </a:ext>
            </a:extLst>
          </p:cNvPr>
          <p:cNvSpPr txBox="1"/>
          <p:nvPr/>
        </p:nvSpPr>
        <p:spPr>
          <a:xfrm>
            <a:off x="382203" y="957532"/>
            <a:ext cx="654798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OBVEZNI IN NEOBVEZNI ELEMENTI OZNAČEVANJA</a:t>
            </a:r>
          </a:p>
        </p:txBody>
      </p:sp>
      <p:sp>
        <p:nvSpPr>
          <p:cNvPr id="2" name="PoljeZBesedilom 1">
            <a:extLst>
              <a:ext uri="{FF2B5EF4-FFF2-40B4-BE49-F238E27FC236}">
                <a16:creationId xmlns:a16="http://schemas.microsoft.com/office/drawing/2014/main" id="{844E87DB-594B-4D74-3B0A-22C04316A779}"/>
              </a:ext>
            </a:extLst>
          </p:cNvPr>
          <p:cNvSpPr txBox="1"/>
          <p:nvPr/>
        </p:nvSpPr>
        <p:spPr>
          <a:xfrm>
            <a:off x="382203" y="1843950"/>
            <a:ext cx="9089241"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sl-SI" sz="2000" b="1" i="0" u="none" strike="noStrike" kern="1200" cap="none" spc="0" normalizeH="0" baseline="0" noProof="0" dirty="0">
                <a:ln>
                  <a:noFill/>
                </a:ln>
                <a:solidFill>
                  <a:srgbClr val="007EAA"/>
                </a:solidFill>
                <a:effectLst/>
                <a:uLnTx/>
                <a:uFillTx/>
                <a:latin typeface="Noticia Text" panose="02000503060000020004" pitchFamily="2" charset="-18"/>
                <a:ea typeface="+mn-ea"/>
                <a:cs typeface="+mn-cs"/>
              </a:rPr>
              <a:t>Obvezni elementi označevanja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sl-SI" sz="2000" b="0" i="0" u="none" strike="noStrike" kern="1200" cap="none" spc="0" normalizeH="0" baseline="0" noProof="1">
              <a:ln>
                <a:noFill/>
              </a:ln>
              <a:solidFill>
                <a:srgbClr val="007EAA"/>
              </a:solidFill>
              <a:effectLst/>
              <a:uLnTx/>
              <a:uFillTx/>
              <a:latin typeface="Noticia Text" panose="02000503060000020004" pitchFamily="2" charset="-18"/>
              <a:ea typeface="+mn-ea"/>
              <a:cs typeface="+mn-cs"/>
            </a:endParaRPr>
          </a:p>
        </p:txBody>
      </p:sp>
      <p:sp>
        <p:nvSpPr>
          <p:cNvPr id="4" name="PoljeZBesedilom 3">
            <a:extLst>
              <a:ext uri="{FF2B5EF4-FFF2-40B4-BE49-F238E27FC236}">
                <a16:creationId xmlns:a16="http://schemas.microsoft.com/office/drawing/2014/main" id="{5EB4B15A-E20E-EC65-E84B-40622D3A7A5D}"/>
              </a:ext>
            </a:extLst>
          </p:cNvPr>
          <p:cNvSpPr txBox="1"/>
          <p:nvPr/>
        </p:nvSpPr>
        <p:spPr>
          <a:xfrm>
            <a:off x="382202" y="2399243"/>
            <a:ext cx="9089241" cy="6469207"/>
          </a:xfrm>
          <a:prstGeom prst="rect">
            <a:avLst/>
          </a:prstGeom>
          <a:noFill/>
        </p:spPr>
        <p:txBody>
          <a:bodyPr wrap="square">
            <a:spAutoFit/>
          </a:bodyPr>
          <a:lstStyle/>
          <a:p>
            <a:pPr marL="457200" indent="-457200" algn="just">
              <a:lnSpc>
                <a:spcPct val="115000"/>
              </a:lnSpc>
              <a:spcAft>
                <a:spcPts val="1000"/>
              </a:spcAft>
              <a:buAutoNum type="arabicPeriod"/>
            </a:pPr>
            <a:r>
              <a:rPr lang="sl-SI" sz="1600" dirty="0">
                <a:solidFill>
                  <a:srgbClr val="007EAA"/>
                </a:solidFill>
                <a:latin typeface="Noticia Text" panose="02000503060000020004" pitchFamily="2" charset="-18"/>
              </a:rPr>
              <a:t>Emblem Evropske unije z navedbo </a:t>
            </a:r>
          </a:p>
          <a:p>
            <a:pPr algn="just">
              <a:lnSpc>
                <a:spcPct val="115000"/>
              </a:lnSpc>
              <a:spcAft>
                <a:spcPts val="1000"/>
              </a:spcAft>
            </a:pPr>
            <a:r>
              <a:rPr lang="sl-SI" sz="1600" dirty="0">
                <a:solidFill>
                  <a:srgbClr val="007EAA"/>
                </a:solidFill>
                <a:latin typeface="Noticia Text" panose="02000503060000020004" pitchFamily="2" charset="-18"/>
              </a:rPr>
              <a:t>»Sofinancira Evropska unija«</a:t>
            </a:r>
          </a:p>
          <a:p>
            <a:pPr algn="just">
              <a:lnSpc>
                <a:spcPct val="115000"/>
              </a:lnSpc>
              <a:spcAft>
                <a:spcPts val="1000"/>
              </a:spcAft>
            </a:pPr>
            <a:r>
              <a:rPr lang="sl-SI" sz="1600" dirty="0">
                <a:solidFill>
                  <a:srgbClr val="007EAA"/>
                </a:solidFill>
                <a:latin typeface="Noticia Text" panose="02000503060000020004" pitchFamily="2" charset="-18"/>
              </a:rPr>
              <a:t>Upravičencem je na voljo prenos datotek emblema Evropske unije in izjave o financiranju v različnih formatih in v vseh uradnih jezikih EU. Prenosi so na voljo v središču za prenos vizualnih elementov </a:t>
            </a:r>
            <a:r>
              <a:rPr lang="sl-SI" sz="1600" u="sng" dirty="0">
                <a:hlinkClick r:id="rId3"/>
              </a:rPr>
              <a:t>https://ec.europa.eu/regional_policy/information-sources/logo-download-center_en</a:t>
            </a:r>
            <a:r>
              <a:rPr lang="sl-SI" sz="1600" dirty="0"/>
              <a:t>). </a:t>
            </a:r>
            <a:r>
              <a:rPr lang="sl-SI" sz="1600" dirty="0">
                <a:solidFill>
                  <a:srgbClr val="007EAA"/>
                </a:solidFill>
                <a:latin typeface="Noticia Text" panose="02000503060000020004" pitchFamily="2" charset="-18"/>
              </a:rPr>
              <a:t>Grafični vodnik po evropski zastavi (emblemu): </a:t>
            </a:r>
            <a:r>
              <a:rPr lang="en-US" sz="1600" u="sng" dirty="0" err="1">
                <a:hlinkClick r:id="rId4"/>
              </a:rPr>
              <a:t>Zastava</a:t>
            </a:r>
            <a:r>
              <a:rPr lang="en-US" sz="1600" u="sng" dirty="0">
                <a:hlinkClick r:id="rId4"/>
              </a:rPr>
              <a:t> EU | </a:t>
            </a:r>
            <a:r>
              <a:rPr lang="en-US" sz="1600" u="sng" dirty="0" err="1">
                <a:hlinkClick r:id="rId4"/>
              </a:rPr>
              <a:t>Evropska</a:t>
            </a:r>
            <a:r>
              <a:rPr lang="en-US" sz="1600" u="sng" dirty="0">
                <a:hlinkClick r:id="rId4"/>
              </a:rPr>
              <a:t> </a:t>
            </a:r>
            <a:r>
              <a:rPr lang="en-US" sz="1600" u="sng" dirty="0" err="1">
                <a:hlinkClick r:id="rId4"/>
              </a:rPr>
              <a:t>unija</a:t>
            </a:r>
            <a:endParaRPr lang="sl-SI" sz="1600" u="sng" dirty="0"/>
          </a:p>
          <a:p>
            <a:r>
              <a:rPr lang="sl-SI" sz="1600" dirty="0">
                <a:solidFill>
                  <a:srgbClr val="007EAA"/>
                </a:solidFill>
                <a:latin typeface="Noticia Text" panose="02000503060000020004" pitchFamily="2" charset="-18"/>
              </a:rPr>
              <a:t>Grafični vodnik po evropski zastavi (emblemu) je na voljo na spodnji povezavi:</a:t>
            </a:r>
          </a:p>
          <a:p>
            <a:r>
              <a:rPr lang="en-US" sz="1600" u="sng" dirty="0" err="1">
                <a:hlinkClick r:id="rId5"/>
              </a:rPr>
              <a:t>Priloga</a:t>
            </a:r>
            <a:r>
              <a:rPr lang="en-US" sz="1600" u="sng" dirty="0">
                <a:hlinkClick r:id="rId5"/>
              </a:rPr>
              <a:t> A1 – </a:t>
            </a:r>
            <a:r>
              <a:rPr lang="en-US" sz="1600" u="sng" dirty="0" err="1">
                <a:hlinkClick r:id="rId5"/>
              </a:rPr>
              <a:t>Grafični</a:t>
            </a:r>
            <a:r>
              <a:rPr lang="en-US" sz="1600" u="sng" dirty="0">
                <a:hlinkClick r:id="rId5"/>
              </a:rPr>
              <a:t> </a:t>
            </a:r>
            <a:r>
              <a:rPr lang="en-US" sz="1600" u="sng" dirty="0" err="1">
                <a:hlinkClick r:id="rId5"/>
              </a:rPr>
              <a:t>vodnik</a:t>
            </a:r>
            <a:r>
              <a:rPr lang="en-US" sz="1600" u="sng" dirty="0">
                <a:hlinkClick r:id="rId5"/>
              </a:rPr>
              <a:t> po </a:t>
            </a:r>
            <a:r>
              <a:rPr lang="en-US" sz="1600" u="sng" dirty="0" err="1">
                <a:hlinkClick r:id="rId5"/>
              </a:rPr>
              <a:t>evropskem</a:t>
            </a:r>
            <a:r>
              <a:rPr lang="en-US" sz="1600" u="sng" dirty="0">
                <a:hlinkClick r:id="rId5"/>
              </a:rPr>
              <a:t> </a:t>
            </a:r>
            <a:r>
              <a:rPr lang="en-US" sz="1600" u="sng" dirty="0" err="1">
                <a:hlinkClick r:id="rId5"/>
              </a:rPr>
              <a:t>emblemu</a:t>
            </a:r>
            <a:r>
              <a:rPr lang="en-US" sz="1600" u="sng" dirty="0">
                <a:hlinkClick r:id="rId5"/>
              </a:rPr>
              <a:t> - </a:t>
            </a:r>
            <a:r>
              <a:rPr lang="en-US" sz="1600" u="sng" dirty="0" err="1">
                <a:hlinkClick r:id="rId5"/>
              </a:rPr>
              <a:t>Medinstitucionalni</a:t>
            </a:r>
            <a:r>
              <a:rPr lang="en-US" sz="1600" u="sng" dirty="0">
                <a:hlinkClick r:id="rId5"/>
              </a:rPr>
              <a:t> </a:t>
            </a:r>
            <a:r>
              <a:rPr lang="en-US" sz="1600" u="sng" dirty="0" err="1">
                <a:hlinkClick r:id="rId5"/>
              </a:rPr>
              <a:t>slogovni</a:t>
            </a:r>
            <a:r>
              <a:rPr lang="en-US" sz="1600" u="sng" dirty="0">
                <a:hlinkClick r:id="rId5"/>
              </a:rPr>
              <a:t> </a:t>
            </a:r>
            <a:r>
              <a:rPr lang="en-US" sz="1600" u="sng" dirty="0" err="1">
                <a:hlinkClick r:id="rId5"/>
              </a:rPr>
              <a:t>priročnik</a:t>
            </a:r>
            <a:r>
              <a:rPr lang="en-US" sz="1600" u="sng" dirty="0">
                <a:hlinkClick r:id="rId5"/>
              </a:rPr>
              <a:t> - Publications Office of the EU</a:t>
            </a:r>
            <a:r>
              <a:rPr lang="en-US" sz="1600" dirty="0"/>
              <a:t> </a:t>
            </a:r>
            <a:endParaRPr lang="sl-SI" sz="1600" dirty="0"/>
          </a:p>
          <a:p>
            <a:r>
              <a:rPr lang="sl-SI" sz="1600" dirty="0"/>
              <a:t> </a:t>
            </a:r>
          </a:p>
          <a:p>
            <a:r>
              <a:rPr lang="sl-SI" sz="1600" dirty="0">
                <a:solidFill>
                  <a:srgbClr val="007EAA"/>
                </a:solidFill>
                <a:latin typeface="Noticia Text" panose="02000503060000020004" pitchFamily="2" charset="-18"/>
              </a:rPr>
              <a:t>Prenos datotek emblema Evropske unije in navedbe glede finančne podpore je na voljo v različnih formatih in v vseh uradnih jezikih EU:</a:t>
            </a:r>
          </a:p>
          <a:p>
            <a:r>
              <a:rPr lang="sl-SI" sz="1600" u="sng" dirty="0">
                <a:hlinkClick r:id="rId3"/>
              </a:rPr>
              <a:t>https://ec.europa.eu/regional_policy/information-sources/logo-download-center_en</a:t>
            </a:r>
            <a:r>
              <a:rPr lang="en-US" sz="1600" u="sng" dirty="0"/>
              <a:t> </a:t>
            </a:r>
            <a:endParaRPr lang="sl-SI" sz="1600" dirty="0"/>
          </a:p>
          <a:p>
            <a:r>
              <a:rPr lang="sl-SI" sz="1600" dirty="0">
                <a:solidFill>
                  <a:srgbClr val="007EAA"/>
                </a:solidFill>
                <a:latin typeface="Noticia Text" panose="02000503060000020004" pitchFamily="2" charset="-18"/>
              </a:rPr>
              <a:t>Vsi logotipi v grafični obliki so dostopni na spletni strani Evropska sredstva: </a:t>
            </a:r>
            <a:r>
              <a:rPr lang="en-US" sz="1600" u="sng" dirty="0" err="1">
                <a:hlinkClick r:id="rId6"/>
              </a:rPr>
              <a:t>Logotipi</a:t>
            </a:r>
            <a:r>
              <a:rPr lang="en-US" sz="1600" u="sng" dirty="0">
                <a:hlinkClick r:id="rId6"/>
              </a:rPr>
              <a:t> - </a:t>
            </a:r>
            <a:r>
              <a:rPr lang="en-US" sz="1600" u="sng" dirty="0" err="1">
                <a:hlinkClick r:id="rId6"/>
              </a:rPr>
              <a:t>Evropska</a:t>
            </a:r>
            <a:r>
              <a:rPr lang="en-US" sz="1600" u="sng" dirty="0">
                <a:hlinkClick r:id="rId6"/>
              </a:rPr>
              <a:t> </a:t>
            </a:r>
            <a:r>
              <a:rPr lang="en-US" sz="1600" u="sng" dirty="0" err="1">
                <a:hlinkClick r:id="rId6"/>
              </a:rPr>
              <a:t>sredstva</a:t>
            </a:r>
            <a:endParaRPr lang="sl-SI" sz="1600" dirty="0"/>
          </a:p>
          <a:p>
            <a:pPr algn="just">
              <a:lnSpc>
                <a:spcPct val="115000"/>
              </a:lnSpc>
              <a:spcAft>
                <a:spcPts val="1000"/>
              </a:spcAft>
            </a:pPr>
            <a:endParaRPr lang="sl-SI" sz="1600" dirty="0"/>
          </a:p>
          <a:p>
            <a:pPr algn="just">
              <a:lnSpc>
                <a:spcPct val="115000"/>
              </a:lnSpc>
              <a:spcAft>
                <a:spcPts val="1000"/>
              </a:spcAft>
            </a:pPr>
            <a:endParaRPr lang="sl-SI" sz="1600" dirty="0">
              <a:solidFill>
                <a:srgbClr val="007EAA"/>
              </a:solidFill>
              <a:latin typeface="Noticia Text" panose="02000503060000020004" pitchFamily="2" charset="-18"/>
            </a:endParaRPr>
          </a:p>
          <a:p>
            <a:pPr algn="just">
              <a:lnSpc>
                <a:spcPct val="115000"/>
              </a:lnSpc>
              <a:spcAft>
                <a:spcPts val="1000"/>
              </a:spcAft>
            </a:pPr>
            <a:endParaRPr lang="sl-SI" sz="1600" dirty="0">
              <a:solidFill>
                <a:srgbClr val="007EAA"/>
              </a:solidFill>
              <a:latin typeface="Noticia Text" panose="02000503060000020004" pitchFamily="2" charset="-18"/>
            </a:endParaRPr>
          </a:p>
          <a:p>
            <a:pPr marL="285750" indent="-285750" algn="just">
              <a:lnSpc>
                <a:spcPct val="115000"/>
              </a:lnSpc>
              <a:spcAft>
                <a:spcPts val="1000"/>
              </a:spcAft>
              <a:buFontTx/>
              <a:buChar char="-"/>
            </a:pPr>
            <a:endParaRPr lang="sl-SI" sz="1600" dirty="0">
              <a:solidFill>
                <a:srgbClr val="007EAA"/>
              </a:solidFill>
              <a:latin typeface="Noticia Text" panose="02000503060000020004" pitchFamily="2" charset="-18"/>
            </a:endParaRPr>
          </a:p>
          <a:p>
            <a:pPr algn="just">
              <a:lnSpc>
                <a:spcPct val="115000"/>
              </a:lnSpc>
              <a:spcAft>
                <a:spcPts val="1000"/>
              </a:spcAft>
            </a:pPr>
            <a:endParaRPr lang="sl-SI" sz="1600" dirty="0">
              <a:solidFill>
                <a:srgbClr val="007EAA"/>
              </a:solidFill>
              <a:latin typeface="Noticia Text" panose="02000503060000020004" pitchFamily="2" charset="-18"/>
            </a:endParaRPr>
          </a:p>
          <a:p>
            <a:pPr marL="457200" indent="-457200" algn="just">
              <a:lnSpc>
                <a:spcPct val="115000"/>
              </a:lnSpc>
              <a:spcAft>
                <a:spcPts val="1000"/>
              </a:spcAft>
              <a:buAutoNum type="arabicPeriod"/>
            </a:pPr>
            <a:endParaRPr lang="sl-SI" sz="1600" dirty="0">
              <a:solidFill>
                <a:srgbClr val="007EAA"/>
              </a:solidFill>
              <a:latin typeface="Noticia Text" panose="02000503060000020004" pitchFamily="2" charset="-18"/>
            </a:endParaRPr>
          </a:p>
        </p:txBody>
      </p:sp>
    </p:spTree>
    <p:extLst>
      <p:ext uri="{BB962C8B-B14F-4D97-AF65-F5344CB8AC3E}">
        <p14:creationId xmlns:p14="http://schemas.microsoft.com/office/powerpoint/2010/main" val="83128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9D7D8-0DFD-E7EE-F89A-FB060621773E}"/>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51DF3C26-34A7-BA65-F623-7DFE6C055213}"/>
              </a:ext>
            </a:extLst>
          </p:cNvPr>
          <p:cNvSpPr txBox="1"/>
          <p:nvPr/>
        </p:nvSpPr>
        <p:spPr>
          <a:xfrm>
            <a:off x="382203" y="957532"/>
            <a:ext cx="654798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OBVEZNI IN NEOBVEZNI ELEMENTI OZNAČEVANJA</a:t>
            </a:r>
          </a:p>
        </p:txBody>
      </p:sp>
      <p:sp>
        <p:nvSpPr>
          <p:cNvPr id="2" name="PoljeZBesedilom 1">
            <a:extLst>
              <a:ext uri="{FF2B5EF4-FFF2-40B4-BE49-F238E27FC236}">
                <a16:creationId xmlns:a16="http://schemas.microsoft.com/office/drawing/2014/main" id="{570BAD76-052F-6B9B-4433-C5417623D123}"/>
              </a:ext>
            </a:extLst>
          </p:cNvPr>
          <p:cNvSpPr txBox="1"/>
          <p:nvPr/>
        </p:nvSpPr>
        <p:spPr>
          <a:xfrm>
            <a:off x="382203" y="1843950"/>
            <a:ext cx="9089241"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sl-SI" sz="2000" b="1" i="0" u="none" strike="noStrike" kern="1200" cap="none" spc="0" normalizeH="0" baseline="0" noProof="0" dirty="0">
                <a:ln>
                  <a:noFill/>
                </a:ln>
                <a:solidFill>
                  <a:srgbClr val="007EAA"/>
                </a:solidFill>
                <a:effectLst/>
                <a:uLnTx/>
                <a:uFillTx/>
                <a:latin typeface="Noticia Text" panose="02000503060000020004" pitchFamily="2" charset="-18"/>
                <a:ea typeface="+mn-ea"/>
                <a:cs typeface="+mn-cs"/>
              </a:rPr>
              <a:t>Obvezni elementi označevanja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sl-SI" sz="2000" b="0" i="0" u="none" strike="noStrike" kern="1200" cap="none" spc="0" normalizeH="0" baseline="0" noProof="1">
              <a:ln>
                <a:noFill/>
              </a:ln>
              <a:solidFill>
                <a:srgbClr val="007EAA"/>
              </a:solidFill>
              <a:effectLst/>
              <a:uLnTx/>
              <a:uFillTx/>
              <a:latin typeface="Noticia Text" panose="02000503060000020004" pitchFamily="2" charset="-18"/>
              <a:ea typeface="+mn-ea"/>
              <a:cs typeface="+mn-cs"/>
            </a:endParaRPr>
          </a:p>
        </p:txBody>
      </p:sp>
      <p:sp>
        <p:nvSpPr>
          <p:cNvPr id="4" name="PoljeZBesedilom 3">
            <a:extLst>
              <a:ext uri="{FF2B5EF4-FFF2-40B4-BE49-F238E27FC236}">
                <a16:creationId xmlns:a16="http://schemas.microsoft.com/office/drawing/2014/main" id="{A75FE42A-3913-24AA-2672-AB65FA4C6159}"/>
              </a:ext>
            </a:extLst>
          </p:cNvPr>
          <p:cNvSpPr txBox="1"/>
          <p:nvPr/>
        </p:nvSpPr>
        <p:spPr>
          <a:xfrm>
            <a:off x="297981" y="2695145"/>
            <a:ext cx="9089241" cy="1743811"/>
          </a:xfrm>
          <a:prstGeom prst="rect">
            <a:avLst/>
          </a:prstGeom>
          <a:noFill/>
        </p:spPr>
        <p:txBody>
          <a:bodyPr wrap="square">
            <a:spAutoFit/>
          </a:bodyPr>
          <a:lstStyle/>
          <a:p>
            <a:pPr algn="just">
              <a:lnSpc>
                <a:spcPct val="115000"/>
              </a:lnSpc>
              <a:spcAft>
                <a:spcPts val="1000"/>
              </a:spcAft>
            </a:pPr>
            <a:r>
              <a:rPr lang="sl-SI" sz="2000" dirty="0">
                <a:solidFill>
                  <a:srgbClr val="007EAA"/>
                </a:solidFill>
                <a:latin typeface="Noticia Text" panose="02000503060000020004" pitchFamily="2" charset="-18"/>
              </a:rPr>
              <a:t>2. Zastava ali grb Republike Slovenije, pri čemer se zastava uporablja vsakič, ko je to mogoče, kjer ne, pa se uporablja grb </a:t>
            </a:r>
          </a:p>
          <a:p>
            <a:pPr algn="just">
              <a:lnSpc>
                <a:spcPct val="115000"/>
              </a:lnSpc>
              <a:spcAft>
                <a:spcPts val="1000"/>
              </a:spcAft>
            </a:pPr>
            <a:endParaRPr lang="sl-SI" sz="2000" dirty="0">
              <a:solidFill>
                <a:srgbClr val="007EAA"/>
              </a:solidFill>
              <a:latin typeface="Noticia Text" panose="02000503060000020004" pitchFamily="2" charset="-18"/>
            </a:endParaRPr>
          </a:p>
          <a:p>
            <a:pPr algn="just">
              <a:lnSpc>
                <a:spcPct val="115000"/>
              </a:lnSpc>
              <a:spcAft>
                <a:spcPts val="1000"/>
              </a:spcAft>
            </a:pPr>
            <a:endParaRPr lang="sl-SI" sz="2000" dirty="0">
              <a:solidFill>
                <a:srgbClr val="007EAA"/>
              </a:solidFill>
              <a:latin typeface="Noticia Text" panose="02000503060000020004" pitchFamily="2" charset="-18"/>
            </a:endParaRPr>
          </a:p>
        </p:txBody>
      </p:sp>
      <p:pic>
        <p:nvPicPr>
          <p:cNvPr id="3" name="Slika 2">
            <a:extLst>
              <a:ext uri="{FF2B5EF4-FFF2-40B4-BE49-F238E27FC236}">
                <a16:creationId xmlns:a16="http://schemas.microsoft.com/office/drawing/2014/main" id="{BA5CAE5E-A791-35B9-6C79-C4F1C384D41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507" y="3700513"/>
            <a:ext cx="2038985" cy="1021080"/>
          </a:xfrm>
          <a:prstGeom prst="rect">
            <a:avLst/>
          </a:prstGeom>
          <a:noFill/>
          <a:ln>
            <a:noFill/>
          </a:ln>
        </p:spPr>
      </p:pic>
      <p:pic>
        <p:nvPicPr>
          <p:cNvPr id="6" name="Slika 5" descr="Grb RS barvni">
            <a:extLst>
              <a:ext uri="{FF2B5EF4-FFF2-40B4-BE49-F238E27FC236}">
                <a16:creationId xmlns:a16="http://schemas.microsoft.com/office/drawing/2014/main" id="{5AEB8B16-0FF8-B9C1-B4F5-1C3B37CA314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4702" y="3670985"/>
            <a:ext cx="852805" cy="1080135"/>
          </a:xfrm>
          <a:prstGeom prst="rect">
            <a:avLst/>
          </a:prstGeom>
          <a:noFill/>
          <a:ln>
            <a:noFill/>
          </a:ln>
        </p:spPr>
      </p:pic>
      <p:pic>
        <p:nvPicPr>
          <p:cNvPr id="7" name="Slika 6" descr="grb-cb-1">
            <a:extLst>
              <a:ext uri="{FF2B5EF4-FFF2-40B4-BE49-F238E27FC236}">
                <a16:creationId xmlns:a16="http://schemas.microsoft.com/office/drawing/2014/main" id="{797A673B-58F2-4595-33E4-F19CF78AF48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2204" y="3605614"/>
            <a:ext cx="853440" cy="1080135"/>
          </a:xfrm>
          <a:prstGeom prst="rect">
            <a:avLst/>
          </a:prstGeom>
          <a:noFill/>
          <a:ln>
            <a:noFill/>
          </a:ln>
        </p:spPr>
      </p:pic>
      <p:pic>
        <p:nvPicPr>
          <p:cNvPr id="8" name="Slika 7" descr="grb-cb-2">
            <a:extLst>
              <a:ext uri="{FF2B5EF4-FFF2-40B4-BE49-F238E27FC236}">
                <a16:creationId xmlns:a16="http://schemas.microsoft.com/office/drawing/2014/main" id="{91385E34-F40F-63D0-EC3D-A58246DF834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4713" y="3605613"/>
            <a:ext cx="853440" cy="1080135"/>
          </a:xfrm>
          <a:prstGeom prst="rect">
            <a:avLst/>
          </a:prstGeom>
          <a:noFill/>
          <a:ln>
            <a:noFill/>
          </a:ln>
        </p:spPr>
      </p:pic>
      <p:sp>
        <p:nvSpPr>
          <p:cNvPr id="14" name="PoljeZBesedilom 13">
            <a:extLst>
              <a:ext uri="{FF2B5EF4-FFF2-40B4-BE49-F238E27FC236}">
                <a16:creationId xmlns:a16="http://schemas.microsoft.com/office/drawing/2014/main" id="{9ADF867A-B378-B3F7-255E-D8B0B4741713}"/>
              </a:ext>
            </a:extLst>
          </p:cNvPr>
          <p:cNvSpPr txBox="1"/>
          <p:nvPr/>
        </p:nvSpPr>
        <p:spPr>
          <a:xfrm>
            <a:off x="409674" y="5276079"/>
            <a:ext cx="7642860" cy="1264320"/>
          </a:xfrm>
          <a:prstGeom prst="rect">
            <a:avLst/>
          </a:prstGeom>
          <a:noFill/>
        </p:spPr>
        <p:txBody>
          <a:bodyPr wrap="square">
            <a:spAutoFit/>
          </a:bodyPr>
          <a:lstStyle/>
          <a:p>
            <a:pPr algn="just">
              <a:lnSpc>
                <a:spcPts val="1300"/>
              </a:lnSpc>
              <a:buNone/>
            </a:pPr>
            <a:r>
              <a:rPr lang="sl-SI" sz="1600" dirty="0">
                <a:solidFill>
                  <a:srgbClr val="007EAA"/>
                </a:solidFill>
                <a:latin typeface="Noticia Text" panose="02000503060000020004" pitchFamily="2" charset="-18"/>
              </a:rPr>
              <a:t>Simbole Slovenije lahko dobite na spletni strani Vlade RS: </a:t>
            </a:r>
          </a:p>
          <a:p>
            <a:pPr algn="just">
              <a:lnSpc>
                <a:spcPts val="1300"/>
              </a:lnSpc>
              <a:buNone/>
            </a:pPr>
            <a:endParaRPr lang="sl-SI" sz="1600" dirty="0">
              <a:solidFill>
                <a:srgbClr val="007EAA"/>
              </a:solidFill>
              <a:latin typeface="Noticia Text" panose="02000503060000020004" pitchFamily="2" charset="-18"/>
            </a:endParaRPr>
          </a:p>
          <a:p>
            <a:pPr algn="just">
              <a:lnSpc>
                <a:spcPts val="1300"/>
              </a:lnSpc>
              <a:buNone/>
            </a:pPr>
            <a:r>
              <a:rPr lang="sl-SI" sz="160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7"/>
              </a:rPr>
              <a:t>http://www.vlada.si/si/o_sloveniji/politicni_sistem/drzavni_simboli</a:t>
            </a:r>
            <a:r>
              <a:rPr lang="en-US" sz="1600" u="sng" dirty="0">
                <a:effectLst/>
                <a:latin typeface="Arial" panose="020B0604020202020204" pitchFamily="34" charset="0"/>
                <a:ea typeface="Times New Roman" panose="02020603050405020304" pitchFamily="18" charset="0"/>
                <a:cs typeface="Arial" panose="020B0604020202020204" pitchFamily="34" charset="0"/>
              </a:rPr>
              <a:t> </a:t>
            </a:r>
            <a:endParaRPr lang="sl-SI" sz="16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ts val="1300"/>
              </a:lnSpc>
            </a:pPr>
            <a:endParaRPr lang="sl-SI" sz="1600" dirty="0">
              <a:solidFill>
                <a:srgbClr val="007EAA"/>
              </a:solidFill>
              <a:latin typeface="Noticia Text" panose="02000503060000020004" pitchFamily="2" charset="-18"/>
            </a:endParaRPr>
          </a:p>
          <a:p>
            <a:pPr algn="just">
              <a:lnSpc>
                <a:spcPts val="1300"/>
              </a:lnSpc>
            </a:pPr>
            <a:r>
              <a:rPr lang="sl-SI" sz="1600" dirty="0">
                <a:solidFill>
                  <a:srgbClr val="007EAA"/>
                </a:solidFill>
                <a:latin typeface="Noticia Text" panose="02000503060000020004" pitchFamily="2" charset="-18"/>
              </a:rPr>
              <a:t>Grafični vodnik po zastavi in grbu Republike Slovenije je na voljo na spodnji povezavi:</a:t>
            </a:r>
          </a:p>
          <a:p>
            <a:pPr algn="just">
              <a:lnSpc>
                <a:spcPts val="1300"/>
              </a:lnSpc>
            </a:pPr>
            <a:endParaRPr lang="sl-SI" sz="160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8"/>
            </a:endParaRPr>
          </a:p>
          <a:p>
            <a:pPr algn="just">
              <a:lnSpc>
                <a:spcPts val="1300"/>
              </a:lnSpc>
            </a:pPr>
            <a:r>
              <a:rPr lang="sl-SI" sz="160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8"/>
              </a:rPr>
              <a:t>https://www.gov.si/teme/drzavni-simboli/</a:t>
            </a:r>
            <a:r>
              <a:rPr lang="sl-SI" sz="16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sl-SI" sz="16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111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3FE74-BDBE-4623-0C18-9AA214D4BD3E}"/>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F7E0B29F-ED7D-5D8E-9CF9-2829C98AA3D1}"/>
              </a:ext>
            </a:extLst>
          </p:cNvPr>
          <p:cNvSpPr txBox="1"/>
          <p:nvPr/>
        </p:nvSpPr>
        <p:spPr>
          <a:xfrm>
            <a:off x="382203" y="957532"/>
            <a:ext cx="654798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OBVEZNI IN NEOBVEZNI ELEMENTI OZNAČEVANJA</a:t>
            </a:r>
          </a:p>
        </p:txBody>
      </p:sp>
      <p:sp>
        <p:nvSpPr>
          <p:cNvPr id="2" name="PoljeZBesedilom 1">
            <a:extLst>
              <a:ext uri="{FF2B5EF4-FFF2-40B4-BE49-F238E27FC236}">
                <a16:creationId xmlns:a16="http://schemas.microsoft.com/office/drawing/2014/main" id="{2F8E0D14-B9B2-8850-5149-DBC0D8785E3B}"/>
              </a:ext>
            </a:extLst>
          </p:cNvPr>
          <p:cNvSpPr txBox="1"/>
          <p:nvPr/>
        </p:nvSpPr>
        <p:spPr>
          <a:xfrm>
            <a:off x="382203" y="1843950"/>
            <a:ext cx="9089241"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sl-SI" sz="2000" b="1" i="0" u="none" strike="noStrike" kern="1200" cap="none" spc="0" normalizeH="0" baseline="0" noProof="0" dirty="0">
                <a:ln>
                  <a:noFill/>
                </a:ln>
                <a:solidFill>
                  <a:srgbClr val="007EAA"/>
                </a:solidFill>
                <a:effectLst/>
                <a:uLnTx/>
                <a:uFillTx/>
                <a:latin typeface="Noticia Text" panose="02000503060000020004" pitchFamily="2" charset="-18"/>
                <a:ea typeface="+mn-ea"/>
                <a:cs typeface="+mn-cs"/>
              </a:rPr>
              <a:t>Obvezni elementi označevanja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sl-SI" sz="2000" b="0" i="0" u="none" strike="noStrike" kern="1200" cap="none" spc="0" normalizeH="0" baseline="0" noProof="1">
              <a:ln>
                <a:noFill/>
              </a:ln>
              <a:solidFill>
                <a:srgbClr val="007EAA"/>
              </a:solidFill>
              <a:effectLst/>
              <a:uLnTx/>
              <a:uFillTx/>
              <a:latin typeface="Noticia Text" panose="02000503060000020004" pitchFamily="2" charset="-18"/>
              <a:ea typeface="+mn-ea"/>
              <a:cs typeface="+mn-cs"/>
            </a:endParaRPr>
          </a:p>
        </p:txBody>
      </p:sp>
      <p:sp>
        <p:nvSpPr>
          <p:cNvPr id="4" name="PoljeZBesedilom 3">
            <a:extLst>
              <a:ext uri="{FF2B5EF4-FFF2-40B4-BE49-F238E27FC236}">
                <a16:creationId xmlns:a16="http://schemas.microsoft.com/office/drawing/2014/main" id="{6300199E-FD8C-4D17-BF28-B5EA01D28E90}"/>
              </a:ext>
            </a:extLst>
          </p:cNvPr>
          <p:cNvSpPr txBox="1"/>
          <p:nvPr/>
        </p:nvSpPr>
        <p:spPr>
          <a:xfrm>
            <a:off x="297981" y="2695145"/>
            <a:ext cx="9089241" cy="1389868"/>
          </a:xfrm>
          <a:prstGeom prst="rect">
            <a:avLst/>
          </a:prstGeom>
          <a:noFill/>
        </p:spPr>
        <p:txBody>
          <a:bodyPr wrap="square">
            <a:spAutoFit/>
          </a:bodyPr>
          <a:lstStyle/>
          <a:p>
            <a:pPr algn="just">
              <a:lnSpc>
                <a:spcPct val="115000"/>
              </a:lnSpc>
              <a:spcAft>
                <a:spcPts val="1000"/>
              </a:spcAft>
            </a:pPr>
            <a:r>
              <a:rPr lang="sl-SI" sz="2000" dirty="0">
                <a:solidFill>
                  <a:srgbClr val="007EAA"/>
                </a:solidFill>
                <a:latin typeface="Noticia Text" panose="02000503060000020004" pitchFamily="2" charset="-18"/>
              </a:rPr>
              <a:t>3. Logotip »I </a:t>
            </a:r>
            <a:r>
              <a:rPr lang="sl-SI" sz="2000" dirty="0" err="1">
                <a:solidFill>
                  <a:srgbClr val="007EAA"/>
                </a:solidFill>
                <a:latin typeface="Noticia Text" panose="02000503060000020004" pitchFamily="2" charset="-18"/>
              </a:rPr>
              <a:t>feel</a:t>
            </a:r>
            <a:r>
              <a:rPr lang="sl-SI" sz="2000" dirty="0">
                <a:solidFill>
                  <a:srgbClr val="007EAA"/>
                </a:solidFill>
                <a:latin typeface="Noticia Text" panose="02000503060000020004" pitchFamily="2" charset="-18"/>
              </a:rPr>
              <a:t> </a:t>
            </a:r>
            <a:r>
              <a:rPr lang="sl-SI" sz="2000" dirty="0" err="1">
                <a:solidFill>
                  <a:srgbClr val="007EAA"/>
                </a:solidFill>
                <a:latin typeface="Noticia Text" panose="02000503060000020004" pitchFamily="2" charset="-18"/>
              </a:rPr>
              <a:t>Slovenia</a:t>
            </a:r>
            <a:r>
              <a:rPr lang="sl-SI" sz="2000" dirty="0">
                <a:solidFill>
                  <a:srgbClr val="007EAA"/>
                </a:solidFill>
                <a:latin typeface="Noticia Text" panose="02000503060000020004" pitchFamily="2" charset="-18"/>
              </a:rPr>
              <a:t>«.</a:t>
            </a:r>
          </a:p>
          <a:p>
            <a:pPr algn="just">
              <a:lnSpc>
                <a:spcPct val="115000"/>
              </a:lnSpc>
              <a:spcAft>
                <a:spcPts val="1000"/>
              </a:spcAft>
            </a:pPr>
            <a:endParaRPr lang="sl-SI" sz="2000" dirty="0">
              <a:solidFill>
                <a:srgbClr val="007EAA"/>
              </a:solidFill>
              <a:latin typeface="Noticia Text" panose="02000503060000020004" pitchFamily="2" charset="-18"/>
            </a:endParaRPr>
          </a:p>
          <a:p>
            <a:pPr algn="just">
              <a:lnSpc>
                <a:spcPct val="115000"/>
              </a:lnSpc>
              <a:spcAft>
                <a:spcPts val="1000"/>
              </a:spcAft>
            </a:pPr>
            <a:endParaRPr lang="sl-SI" sz="2000" dirty="0">
              <a:solidFill>
                <a:srgbClr val="007EAA"/>
              </a:solidFill>
              <a:latin typeface="Noticia Text" panose="02000503060000020004" pitchFamily="2" charset="-18"/>
            </a:endParaRPr>
          </a:p>
        </p:txBody>
      </p:sp>
      <p:pic>
        <p:nvPicPr>
          <p:cNvPr id="9" name="Slika 8" descr="Slika, ki vsebuje besede besedilo, pisava, logotip, grafika&#10;&#10;Vsebina, ustvarjena z umetno inteligenco, morda ni pravilna.">
            <a:extLst>
              <a:ext uri="{FF2B5EF4-FFF2-40B4-BE49-F238E27FC236}">
                <a16:creationId xmlns:a16="http://schemas.microsoft.com/office/drawing/2014/main" id="{710A4EDE-BFC4-2904-291E-8BF1981D1E2D}"/>
              </a:ext>
            </a:extLst>
          </p:cNvPr>
          <p:cNvPicPr>
            <a:picLocks noChangeAspect="1"/>
          </p:cNvPicPr>
          <p:nvPr/>
        </p:nvPicPr>
        <p:blipFill>
          <a:blip r:embed="rId3"/>
          <a:stretch>
            <a:fillRect/>
          </a:stretch>
        </p:blipFill>
        <p:spPr>
          <a:xfrm>
            <a:off x="490621" y="3402111"/>
            <a:ext cx="2692400" cy="1263650"/>
          </a:xfrm>
          <a:prstGeom prst="rect">
            <a:avLst/>
          </a:prstGeom>
        </p:spPr>
      </p:pic>
      <p:sp>
        <p:nvSpPr>
          <p:cNvPr id="16" name="PoljeZBesedilom 15">
            <a:extLst>
              <a:ext uri="{FF2B5EF4-FFF2-40B4-BE49-F238E27FC236}">
                <a16:creationId xmlns:a16="http://schemas.microsoft.com/office/drawing/2014/main" id="{D0DAB327-3D45-EE1C-658C-6D7E125F2109}"/>
              </a:ext>
            </a:extLst>
          </p:cNvPr>
          <p:cNvSpPr txBox="1"/>
          <p:nvPr/>
        </p:nvSpPr>
        <p:spPr>
          <a:xfrm>
            <a:off x="3238124" y="3221225"/>
            <a:ext cx="6149098" cy="1569660"/>
          </a:xfrm>
          <a:prstGeom prst="rect">
            <a:avLst/>
          </a:prstGeom>
          <a:noFill/>
        </p:spPr>
        <p:txBody>
          <a:bodyPr wrap="square">
            <a:spAutoFit/>
          </a:bodyPr>
          <a:lstStyle/>
          <a:p>
            <a:pPr algn="just"/>
            <a:r>
              <a:rPr lang="sl-SI" sz="1600" dirty="0">
                <a:solidFill>
                  <a:srgbClr val="007EAA"/>
                </a:solidFill>
                <a:latin typeface="Noticia Text" panose="02000503060000020004" pitchFamily="2" charset="-18"/>
              </a:rPr>
              <a:t>OU, PT ali upravičenec poudarijo nacionalno sofinanciranje projekta z uporabo logotipa državne blagovne znamke »I </a:t>
            </a:r>
            <a:r>
              <a:rPr lang="sl-SI" sz="1600" dirty="0" err="1">
                <a:solidFill>
                  <a:srgbClr val="007EAA"/>
                </a:solidFill>
                <a:latin typeface="Noticia Text" panose="02000503060000020004" pitchFamily="2" charset="-18"/>
              </a:rPr>
              <a:t>feel</a:t>
            </a:r>
            <a:r>
              <a:rPr lang="sl-SI" sz="1600" dirty="0">
                <a:solidFill>
                  <a:srgbClr val="007EAA"/>
                </a:solidFill>
                <a:latin typeface="Noticia Text" panose="02000503060000020004" pitchFamily="2" charset="-18"/>
              </a:rPr>
              <a:t> </a:t>
            </a:r>
            <a:r>
              <a:rPr lang="sl-SI" sz="1600" dirty="0" err="1">
                <a:solidFill>
                  <a:srgbClr val="007EAA"/>
                </a:solidFill>
                <a:latin typeface="Noticia Text" panose="02000503060000020004" pitchFamily="2" charset="-18"/>
              </a:rPr>
              <a:t>Slovenia</a:t>
            </a:r>
            <a:r>
              <a:rPr lang="sl-SI" sz="1600" dirty="0">
                <a:solidFill>
                  <a:srgbClr val="007EAA"/>
                </a:solidFill>
                <a:latin typeface="Noticia Text" panose="02000503060000020004" pitchFamily="2" charset="-18"/>
              </a:rPr>
              <a:t>«. Znamka Slovenije se uporablja v skladu s Priročnikom znamke Slovenije in Priročnikom celostne grafične podobe znamke Slovenije. Za označevanje operacij skladno s temi navodili ni treba pridobiti ločenega soglasja skrbnika znamke.</a:t>
            </a:r>
          </a:p>
        </p:txBody>
      </p:sp>
    </p:spTree>
    <p:extLst>
      <p:ext uri="{BB962C8B-B14F-4D97-AF65-F5344CB8AC3E}">
        <p14:creationId xmlns:p14="http://schemas.microsoft.com/office/powerpoint/2010/main" val="413485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101C3-6CC2-D7BE-D16C-93C03D283540}"/>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A38AE597-07BD-0900-B7AA-994EB4A56A34}"/>
              </a:ext>
            </a:extLst>
          </p:cNvPr>
          <p:cNvSpPr txBox="1"/>
          <p:nvPr/>
        </p:nvSpPr>
        <p:spPr>
          <a:xfrm>
            <a:off x="382203" y="957532"/>
            <a:ext cx="654798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OBVEZNI IN NEOBVEZNI ELEMENTI OZNAČEVANJA</a:t>
            </a:r>
          </a:p>
        </p:txBody>
      </p:sp>
      <p:sp>
        <p:nvSpPr>
          <p:cNvPr id="2" name="PoljeZBesedilom 1">
            <a:extLst>
              <a:ext uri="{FF2B5EF4-FFF2-40B4-BE49-F238E27FC236}">
                <a16:creationId xmlns:a16="http://schemas.microsoft.com/office/drawing/2014/main" id="{2F2F00C2-2968-523B-F7B6-F0595A55597C}"/>
              </a:ext>
            </a:extLst>
          </p:cNvPr>
          <p:cNvSpPr txBox="1"/>
          <p:nvPr/>
        </p:nvSpPr>
        <p:spPr>
          <a:xfrm>
            <a:off x="382203" y="1647870"/>
            <a:ext cx="9089241"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sl-SI" sz="2000" b="1" i="0" u="none" strike="noStrike" kern="1200" cap="none" spc="0" normalizeH="0" baseline="0" noProof="0" dirty="0">
                <a:ln>
                  <a:noFill/>
                </a:ln>
                <a:solidFill>
                  <a:srgbClr val="007EAA"/>
                </a:solidFill>
                <a:effectLst/>
                <a:uLnTx/>
                <a:uFillTx/>
                <a:latin typeface="Noticia Text" panose="02000503060000020004" pitchFamily="2" charset="-18"/>
                <a:ea typeface="+mn-ea"/>
                <a:cs typeface="+mn-cs"/>
              </a:rPr>
              <a:t>Neobvezni elementi označevanja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sl-SI" sz="2000" b="0" i="0" u="none" strike="noStrike" kern="1200" cap="none" spc="0" normalizeH="0" baseline="0" noProof="1">
              <a:ln>
                <a:noFill/>
              </a:ln>
              <a:solidFill>
                <a:srgbClr val="007EAA"/>
              </a:solidFill>
              <a:effectLst/>
              <a:uLnTx/>
              <a:uFillTx/>
              <a:latin typeface="Noticia Text" panose="02000503060000020004" pitchFamily="2" charset="-18"/>
              <a:ea typeface="+mn-ea"/>
              <a:cs typeface="+mn-cs"/>
            </a:endParaRPr>
          </a:p>
        </p:txBody>
      </p:sp>
      <p:sp>
        <p:nvSpPr>
          <p:cNvPr id="4" name="PoljeZBesedilom 3">
            <a:extLst>
              <a:ext uri="{FF2B5EF4-FFF2-40B4-BE49-F238E27FC236}">
                <a16:creationId xmlns:a16="http://schemas.microsoft.com/office/drawing/2014/main" id="{A7D15623-A153-6C2D-A4CC-8516D7D232D9}"/>
              </a:ext>
            </a:extLst>
          </p:cNvPr>
          <p:cNvSpPr txBox="1"/>
          <p:nvPr/>
        </p:nvSpPr>
        <p:spPr>
          <a:xfrm>
            <a:off x="382203" y="2253111"/>
            <a:ext cx="9089241" cy="425501"/>
          </a:xfrm>
          <a:prstGeom prst="rect">
            <a:avLst/>
          </a:prstGeom>
          <a:noFill/>
        </p:spPr>
        <p:txBody>
          <a:bodyPr wrap="square">
            <a:spAutoFit/>
          </a:bodyPr>
          <a:lstStyle/>
          <a:p>
            <a:pPr marL="457200" marR="0" lvl="0" indent="-457200" algn="just" defTabSz="914400" rtl="0" eaLnBrk="1" fontAlgn="auto" latinLnBrk="0" hangingPunct="1">
              <a:lnSpc>
                <a:spcPct val="115000"/>
              </a:lnSpc>
              <a:spcBef>
                <a:spcPts val="0"/>
              </a:spcBef>
              <a:spcAft>
                <a:spcPts val="1000"/>
              </a:spcAft>
              <a:buClrTx/>
              <a:buSzTx/>
              <a:buFontTx/>
              <a:buAutoNum type="arabicPeriod"/>
              <a:tabLst/>
              <a:defRPr/>
            </a:pPr>
            <a:r>
              <a:rPr lang="sl-SI" sz="2000" dirty="0">
                <a:solidFill>
                  <a:srgbClr val="007EAA"/>
                </a:solidFill>
                <a:latin typeface="Noticia Text" panose="02000503060000020004" pitchFamily="2" charset="-18"/>
              </a:rPr>
              <a:t>Grafični elementi CGP ESPRA 2021-2027 z ribico </a:t>
            </a:r>
          </a:p>
        </p:txBody>
      </p:sp>
      <p:sp>
        <p:nvSpPr>
          <p:cNvPr id="6" name="PoljeZBesedilom 5">
            <a:extLst>
              <a:ext uri="{FF2B5EF4-FFF2-40B4-BE49-F238E27FC236}">
                <a16:creationId xmlns:a16="http://schemas.microsoft.com/office/drawing/2014/main" id="{85B00E06-6AE9-6286-60FC-0B35C701CDC2}"/>
              </a:ext>
            </a:extLst>
          </p:cNvPr>
          <p:cNvSpPr txBox="1"/>
          <p:nvPr/>
        </p:nvSpPr>
        <p:spPr>
          <a:xfrm>
            <a:off x="382204" y="2794205"/>
            <a:ext cx="9089240" cy="1477328"/>
          </a:xfrm>
          <a:prstGeom prst="rect">
            <a:avLst/>
          </a:prstGeom>
          <a:noFill/>
        </p:spPr>
        <p:txBody>
          <a:bodyPr wrap="square">
            <a:spAutoFit/>
          </a:bodyPr>
          <a:lstStyle/>
          <a:p>
            <a:r>
              <a:rPr lang="sl-SI" dirty="0"/>
              <a:t>Neobvezno se uporabljajo elementi celostne grafične podoba sklada. CGP sklada omogoča prepoznavnost sklada ESPRA 2021-2027 med ostalimi viri financiranja. Glavni grafični elementi so:</a:t>
            </a:r>
          </a:p>
          <a:p>
            <a:r>
              <a:rPr lang="sl-SI" dirty="0"/>
              <a:t> </a:t>
            </a:r>
          </a:p>
          <a:p>
            <a:endParaRPr lang="sl-SI" dirty="0"/>
          </a:p>
        </p:txBody>
      </p:sp>
      <p:pic>
        <p:nvPicPr>
          <p:cNvPr id="7" name="Slika 6" descr="Slika, ki vsebuje besede simbol, skica, bela, grafika&#10;&#10;Vsebina, ustvarjena z umetno inteligenco, morda ni pravilna.">
            <a:extLst>
              <a:ext uri="{FF2B5EF4-FFF2-40B4-BE49-F238E27FC236}">
                <a16:creationId xmlns:a16="http://schemas.microsoft.com/office/drawing/2014/main" id="{E8C42AC0-FAC1-17B0-8DE2-59532C2C9473}"/>
              </a:ext>
            </a:extLst>
          </p:cNvPr>
          <p:cNvPicPr>
            <a:picLocks noChangeAspect="1"/>
          </p:cNvPicPr>
          <p:nvPr/>
        </p:nvPicPr>
        <p:blipFill>
          <a:blip r:embed="rId3"/>
          <a:stretch>
            <a:fillRect/>
          </a:stretch>
        </p:blipFill>
        <p:spPr>
          <a:xfrm>
            <a:off x="533150" y="3860847"/>
            <a:ext cx="561975" cy="971550"/>
          </a:xfrm>
          <a:prstGeom prst="rect">
            <a:avLst/>
          </a:prstGeom>
        </p:spPr>
      </p:pic>
      <p:pic>
        <p:nvPicPr>
          <p:cNvPr id="8" name="Slika 7" descr="Slika, ki vsebuje besede besedilo, posnetek zaslona, logotip, pisava&#10;&#10;Vsebina, ustvarjena z umetno inteligenco, morda ni pravilna.">
            <a:extLst>
              <a:ext uri="{FF2B5EF4-FFF2-40B4-BE49-F238E27FC236}">
                <a16:creationId xmlns:a16="http://schemas.microsoft.com/office/drawing/2014/main" id="{14EFCEF3-01B4-DA7D-CF96-4722248450CD}"/>
              </a:ext>
            </a:extLst>
          </p:cNvPr>
          <p:cNvPicPr>
            <a:picLocks noChangeAspect="1"/>
          </p:cNvPicPr>
          <p:nvPr/>
        </p:nvPicPr>
        <p:blipFill>
          <a:blip r:embed="rId4"/>
          <a:stretch>
            <a:fillRect/>
          </a:stretch>
        </p:blipFill>
        <p:spPr>
          <a:xfrm>
            <a:off x="9471444" y="2233342"/>
            <a:ext cx="2085975" cy="2599055"/>
          </a:xfrm>
          <a:prstGeom prst="rect">
            <a:avLst/>
          </a:prstGeom>
        </p:spPr>
      </p:pic>
    </p:spTree>
    <p:extLst>
      <p:ext uri="{BB962C8B-B14F-4D97-AF65-F5344CB8AC3E}">
        <p14:creationId xmlns:p14="http://schemas.microsoft.com/office/powerpoint/2010/main" val="37627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9E935-06DC-53F9-A20F-802B49387391}"/>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DC492368-9A44-7068-D645-58D963D159F4}"/>
              </a:ext>
            </a:extLst>
          </p:cNvPr>
          <p:cNvSpPr txBox="1"/>
          <p:nvPr/>
        </p:nvSpPr>
        <p:spPr>
          <a:xfrm>
            <a:off x="382203" y="957532"/>
            <a:ext cx="654798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OBVEZNI IN NEOBVEZNI ELEMENTI OZNAČEVANJA</a:t>
            </a:r>
          </a:p>
        </p:txBody>
      </p:sp>
      <p:sp>
        <p:nvSpPr>
          <p:cNvPr id="2" name="PoljeZBesedilom 1">
            <a:extLst>
              <a:ext uri="{FF2B5EF4-FFF2-40B4-BE49-F238E27FC236}">
                <a16:creationId xmlns:a16="http://schemas.microsoft.com/office/drawing/2014/main" id="{976DE4F4-9A49-1D22-EAE4-63FD10A32755}"/>
              </a:ext>
            </a:extLst>
          </p:cNvPr>
          <p:cNvSpPr txBox="1"/>
          <p:nvPr/>
        </p:nvSpPr>
        <p:spPr>
          <a:xfrm>
            <a:off x="382203" y="1647870"/>
            <a:ext cx="9089241"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sl-SI" sz="2000" b="1" i="0" u="none" strike="noStrike" kern="1200" cap="none" spc="0" normalizeH="0" baseline="0" noProof="0" dirty="0">
                <a:ln>
                  <a:noFill/>
                </a:ln>
                <a:solidFill>
                  <a:srgbClr val="007EAA"/>
                </a:solidFill>
                <a:effectLst/>
                <a:uLnTx/>
                <a:uFillTx/>
                <a:latin typeface="Noticia Text" panose="02000503060000020004" pitchFamily="2" charset="-18"/>
                <a:ea typeface="+mn-ea"/>
                <a:cs typeface="+mn-cs"/>
              </a:rPr>
              <a:t>Neobvezni elementi označevanja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sl-SI" sz="2000" b="0" i="0" u="none" strike="noStrike" kern="1200" cap="none" spc="0" normalizeH="0" baseline="0" noProof="1">
              <a:ln>
                <a:noFill/>
              </a:ln>
              <a:solidFill>
                <a:srgbClr val="007EAA"/>
              </a:solidFill>
              <a:effectLst/>
              <a:uLnTx/>
              <a:uFillTx/>
              <a:latin typeface="Noticia Text" panose="02000503060000020004" pitchFamily="2" charset="-18"/>
              <a:ea typeface="+mn-ea"/>
              <a:cs typeface="+mn-cs"/>
            </a:endParaRPr>
          </a:p>
        </p:txBody>
      </p:sp>
      <p:sp>
        <p:nvSpPr>
          <p:cNvPr id="4" name="PoljeZBesedilom 3">
            <a:extLst>
              <a:ext uri="{FF2B5EF4-FFF2-40B4-BE49-F238E27FC236}">
                <a16:creationId xmlns:a16="http://schemas.microsoft.com/office/drawing/2014/main" id="{35EB5C1D-BCAF-DC64-A9F2-24B3710A6ED0}"/>
              </a:ext>
            </a:extLst>
          </p:cNvPr>
          <p:cNvSpPr txBox="1"/>
          <p:nvPr/>
        </p:nvSpPr>
        <p:spPr>
          <a:xfrm>
            <a:off x="382203" y="2253111"/>
            <a:ext cx="9089241" cy="425501"/>
          </a:xfrm>
          <a:prstGeom prst="rect">
            <a:avLst/>
          </a:prstGeom>
          <a:noFill/>
        </p:spPr>
        <p:txBody>
          <a:bodyPr wrap="square">
            <a:spAutoFit/>
          </a:bodyPr>
          <a:lstStyle/>
          <a:p>
            <a:pPr marR="0" lvl="0" algn="just" defTabSz="914400" rtl="0" eaLnBrk="1" fontAlgn="auto" latinLnBrk="0" hangingPunct="1">
              <a:lnSpc>
                <a:spcPct val="115000"/>
              </a:lnSpc>
              <a:spcBef>
                <a:spcPts val="0"/>
              </a:spcBef>
              <a:spcAft>
                <a:spcPts val="1000"/>
              </a:spcAft>
              <a:buClrTx/>
              <a:buSzTx/>
              <a:tabLst/>
              <a:defRPr/>
            </a:pPr>
            <a:r>
              <a:rPr lang="sl-SI" sz="2000" dirty="0">
                <a:solidFill>
                  <a:srgbClr val="007EAA"/>
                </a:solidFill>
                <a:latin typeface="Noticia Text" panose="02000503060000020004" pitchFamily="2" charset="-18"/>
              </a:rPr>
              <a:t>Drugi logotipi</a:t>
            </a:r>
          </a:p>
        </p:txBody>
      </p:sp>
      <p:sp>
        <p:nvSpPr>
          <p:cNvPr id="9" name="PoljeZBesedilom 8">
            <a:extLst>
              <a:ext uri="{FF2B5EF4-FFF2-40B4-BE49-F238E27FC236}">
                <a16:creationId xmlns:a16="http://schemas.microsoft.com/office/drawing/2014/main" id="{660F6237-AAC3-8D2D-0C6C-DCD16720D7EB}"/>
              </a:ext>
            </a:extLst>
          </p:cNvPr>
          <p:cNvSpPr txBox="1"/>
          <p:nvPr/>
        </p:nvSpPr>
        <p:spPr>
          <a:xfrm>
            <a:off x="382203" y="2786589"/>
            <a:ext cx="9182902" cy="1200329"/>
          </a:xfrm>
          <a:prstGeom prst="rect">
            <a:avLst/>
          </a:prstGeom>
          <a:noFill/>
        </p:spPr>
        <p:txBody>
          <a:bodyPr wrap="square">
            <a:spAutoFit/>
          </a:bodyPr>
          <a:lstStyle/>
          <a:p>
            <a:pPr algn="just"/>
            <a:r>
              <a:rPr lang="sl-SI" dirty="0">
                <a:solidFill>
                  <a:srgbClr val="007EAA"/>
                </a:solidFill>
                <a:latin typeface="Noticia Text" panose="02000503060000020004" pitchFamily="2" charset="-18"/>
              </a:rPr>
              <a:t>Za označevanje vira sofinanciranja se lahko neobvezno uporabi tudi druge logotipe (npr. logotipe občin, logotipe lokalnih akcijskih skupin), ki pa ne smejo biti večji od emblema EU. Poleg emblema EU ni za poudarek podpore Unije dovoljeno uporabiti nobene druge vizualne podobe ali logotipa.</a:t>
            </a:r>
          </a:p>
        </p:txBody>
      </p:sp>
    </p:spTree>
    <p:extLst>
      <p:ext uri="{BB962C8B-B14F-4D97-AF65-F5344CB8AC3E}">
        <p14:creationId xmlns:p14="http://schemas.microsoft.com/office/powerpoint/2010/main" val="262658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D7A85-F7D6-DDC2-5EFC-6DFD593215C4}"/>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67BCFD05-4986-B7EC-E001-5558A93575E6}"/>
              </a:ext>
            </a:extLst>
          </p:cNvPr>
          <p:cNvSpPr txBox="1"/>
          <p:nvPr/>
        </p:nvSpPr>
        <p:spPr>
          <a:xfrm>
            <a:off x="382203" y="957532"/>
            <a:ext cx="654798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OBVEZNI IN NEOBVEZNI ELEMENTI OZNAČEVANJA</a:t>
            </a:r>
          </a:p>
        </p:txBody>
      </p:sp>
      <p:sp>
        <p:nvSpPr>
          <p:cNvPr id="2" name="PoljeZBesedilom 1">
            <a:extLst>
              <a:ext uri="{FF2B5EF4-FFF2-40B4-BE49-F238E27FC236}">
                <a16:creationId xmlns:a16="http://schemas.microsoft.com/office/drawing/2014/main" id="{CE341FC5-06D8-8D0E-10D7-398DEA3FE113}"/>
              </a:ext>
            </a:extLst>
          </p:cNvPr>
          <p:cNvSpPr txBox="1"/>
          <p:nvPr/>
        </p:nvSpPr>
        <p:spPr>
          <a:xfrm>
            <a:off x="382203" y="1647870"/>
            <a:ext cx="9089241"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sl-SI" sz="2000" b="1" i="0" u="none" strike="noStrike" kern="1200" cap="none" spc="0" normalizeH="0" baseline="0" noProof="0" dirty="0">
                <a:ln>
                  <a:noFill/>
                </a:ln>
                <a:solidFill>
                  <a:srgbClr val="007EAA"/>
                </a:solidFill>
                <a:effectLst/>
                <a:uLnTx/>
                <a:uFillTx/>
                <a:latin typeface="Noticia Text" panose="02000503060000020004" pitchFamily="2" charset="-18"/>
                <a:ea typeface="+mn-ea"/>
                <a:cs typeface="+mn-cs"/>
              </a:rPr>
              <a:t>Neobvezni elementi označevanja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sl-SI" sz="2000" b="0" i="0" u="none" strike="noStrike" kern="1200" cap="none" spc="0" normalizeH="0" baseline="0" noProof="1">
              <a:ln>
                <a:noFill/>
              </a:ln>
              <a:solidFill>
                <a:srgbClr val="007EAA"/>
              </a:solidFill>
              <a:effectLst/>
              <a:uLnTx/>
              <a:uFillTx/>
              <a:latin typeface="Noticia Text" panose="02000503060000020004" pitchFamily="2" charset="-18"/>
              <a:ea typeface="+mn-ea"/>
              <a:cs typeface="+mn-cs"/>
            </a:endParaRPr>
          </a:p>
        </p:txBody>
      </p:sp>
      <p:sp>
        <p:nvSpPr>
          <p:cNvPr id="6" name="PoljeZBesedilom 5">
            <a:extLst>
              <a:ext uri="{FF2B5EF4-FFF2-40B4-BE49-F238E27FC236}">
                <a16:creationId xmlns:a16="http://schemas.microsoft.com/office/drawing/2014/main" id="{F018230A-DC4C-4579-D868-8E8CCD3C5676}"/>
              </a:ext>
            </a:extLst>
          </p:cNvPr>
          <p:cNvSpPr txBox="1"/>
          <p:nvPr/>
        </p:nvSpPr>
        <p:spPr>
          <a:xfrm>
            <a:off x="382203" y="2247471"/>
            <a:ext cx="9089241" cy="1477328"/>
          </a:xfrm>
          <a:prstGeom prst="rect">
            <a:avLst/>
          </a:prstGeom>
          <a:noFill/>
        </p:spPr>
        <p:txBody>
          <a:bodyPr wrap="square">
            <a:spAutoFit/>
          </a:bodyPr>
          <a:lstStyle/>
          <a:p>
            <a:pPr algn="just"/>
            <a:r>
              <a:rPr lang="sl-SI" dirty="0">
                <a:solidFill>
                  <a:srgbClr val="007EAA"/>
                </a:solidFill>
                <a:latin typeface="Noticia Text" panose="02000503060000020004" pitchFamily="2" charset="-18"/>
              </a:rPr>
              <a:t>S postavitvijo obveznih elementov označevanja se ne sme ustvarjati vtisa, da sta upravičenec ali tretja oseba kakor koli povezana z institucijami EU. Zato je priporočljivo, da se logotip upravičenca ali tretje organizacije (če je mogoče) postavi stran od obveznih elementov označevanja. Obvezni elementi označevanja morajo biti prikazani vsaj tako izstopajoče in vidno kot drugi logotipi.</a:t>
            </a:r>
          </a:p>
        </p:txBody>
      </p:sp>
    </p:spTree>
    <p:extLst>
      <p:ext uri="{BB962C8B-B14F-4D97-AF65-F5344CB8AC3E}">
        <p14:creationId xmlns:p14="http://schemas.microsoft.com/office/powerpoint/2010/main" val="353228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A748F4D5-5412-22D6-804C-424D8E6ADD9F}"/>
              </a:ext>
            </a:extLst>
          </p:cNvPr>
          <p:cNvSpPr txBox="1"/>
          <p:nvPr/>
        </p:nvSpPr>
        <p:spPr>
          <a:xfrm>
            <a:off x="416973" y="1011671"/>
            <a:ext cx="3749585" cy="738664"/>
          </a:xfrm>
          <a:prstGeom prst="rect">
            <a:avLst/>
          </a:prstGeom>
          <a:noFill/>
        </p:spPr>
        <p:txBody>
          <a:bodyPr wrap="square">
            <a:spAutoFit/>
          </a:bodyPr>
          <a:lstStyle/>
          <a:p>
            <a:r>
              <a:rPr lang="sl-SI" sz="2100" b="1" dirty="0">
                <a:solidFill>
                  <a:srgbClr val="007EAA"/>
                </a:solidFill>
                <a:latin typeface="Noticia Text" panose="02000503060000020004" pitchFamily="2" charset="-18"/>
              </a:rPr>
              <a:t>Primer označevanja na reklamnem panoju</a:t>
            </a:r>
            <a:endParaRPr lang="sl-SI" sz="2000" dirty="0">
              <a:solidFill>
                <a:srgbClr val="007EAA"/>
              </a:solidFill>
              <a:latin typeface="Noticia Text" panose="02000503060000020004" pitchFamily="2" charset="-18"/>
            </a:endParaRPr>
          </a:p>
        </p:txBody>
      </p:sp>
      <p:pic>
        <p:nvPicPr>
          <p:cNvPr id="10" name="Slika 9"/>
          <p:cNvPicPr>
            <a:picLocks noChangeAspect="1"/>
          </p:cNvPicPr>
          <p:nvPr/>
        </p:nvPicPr>
        <p:blipFill>
          <a:blip r:embed="rId3"/>
          <a:stretch>
            <a:fillRect/>
          </a:stretch>
        </p:blipFill>
        <p:spPr>
          <a:xfrm>
            <a:off x="4517793" y="1095555"/>
            <a:ext cx="2612168" cy="5466845"/>
          </a:xfrm>
          <a:prstGeom prst="rect">
            <a:avLst/>
          </a:prstGeom>
        </p:spPr>
      </p:pic>
    </p:spTree>
    <p:extLst>
      <p:ext uri="{BB962C8B-B14F-4D97-AF65-F5344CB8AC3E}">
        <p14:creationId xmlns:p14="http://schemas.microsoft.com/office/powerpoint/2010/main" val="278551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D3CC8-4C94-1B8B-C2F0-7220755D3C60}"/>
            </a:ext>
          </a:extLst>
        </p:cNvPr>
        <p:cNvGrpSpPr/>
        <p:nvPr/>
      </p:nvGrpSpPr>
      <p:grpSpPr>
        <a:xfrm>
          <a:off x="0" y="0"/>
          <a:ext cx="0" cy="0"/>
          <a:chOff x="0" y="0"/>
          <a:chExt cx="0" cy="0"/>
        </a:xfrm>
      </p:grpSpPr>
      <p:graphicFrame>
        <p:nvGraphicFramePr>
          <p:cNvPr id="4" name="Tabela 3">
            <a:extLst>
              <a:ext uri="{FF2B5EF4-FFF2-40B4-BE49-F238E27FC236}">
                <a16:creationId xmlns:a16="http://schemas.microsoft.com/office/drawing/2014/main" id="{B5FB1292-4230-322D-BC12-2FEFDD77A532}"/>
              </a:ext>
            </a:extLst>
          </p:cNvPr>
          <p:cNvGraphicFramePr>
            <a:graphicFrameLocks noGrp="1"/>
          </p:cNvGraphicFramePr>
          <p:nvPr>
            <p:extLst>
              <p:ext uri="{D42A27DB-BD31-4B8C-83A1-F6EECF244321}">
                <p14:modId xmlns:p14="http://schemas.microsoft.com/office/powerpoint/2010/main" val="1275517558"/>
              </p:ext>
            </p:extLst>
          </p:nvPr>
        </p:nvGraphicFramePr>
        <p:xfrm>
          <a:off x="1755058" y="663675"/>
          <a:ext cx="8155858" cy="5833179"/>
        </p:xfrm>
        <a:graphic>
          <a:graphicData uri="http://schemas.openxmlformats.org/drawingml/2006/table">
            <a:tbl>
              <a:tblPr firstRow="1" firstCol="1" bandRow="1">
                <a:effectLst>
                  <a:outerShdw blurRad="50800" dist="50800" dir="5400000" algn="ctr" rotWithShape="0">
                    <a:srgbClr val="0085AC"/>
                  </a:outerShdw>
                </a:effectLst>
              </a:tblPr>
              <a:tblGrid>
                <a:gridCol w="3152265">
                  <a:extLst>
                    <a:ext uri="{9D8B030D-6E8A-4147-A177-3AD203B41FA5}">
                      <a16:colId xmlns:a16="http://schemas.microsoft.com/office/drawing/2014/main" val="4221526028"/>
                    </a:ext>
                  </a:extLst>
                </a:gridCol>
                <a:gridCol w="5003593">
                  <a:extLst>
                    <a:ext uri="{9D8B030D-6E8A-4147-A177-3AD203B41FA5}">
                      <a16:colId xmlns:a16="http://schemas.microsoft.com/office/drawing/2014/main" val="2184989873"/>
                    </a:ext>
                  </a:extLst>
                </a:gridCol>
              </a:tblGrid>
              <a:tr h="558970">
                <a:tc>
                  <a:txBody>
                    <a:bodyPr/>
                    <a:lstStyle/>
                    <a:p>
                      <a:pPr algn="l">
                        <a:lnSpc>
                          <a:spcPts val="1300"/>
                        </a:lnSpc>
                        <a:spcAft>
                          <a:spcPts val="600"/>
                        </a:spcAft>
                        <a:buNone/>
                      </a:pPr>
                      <a:endParaRPr lang="sl-SI" sz="1600" b="1" dirty="0">
                        <a:effectLst/>
                        <a:latin typeface="Noticia Text" panose="02000503060000020004"/>
                        <a:ea typeface="Times New Roman" panose="02020603050405020304" pitchFamily="18" charset="0"/>
                        <a:cs typeface="Arial" panose="020B0604020202020204" pitchFamily="34" charset="0"/>
                      </a:endParaRPr>
                    </a:p>
                    <a:p>
                      <a:pPr marL="0" algn="l" defTabSz="914400" rtl="0" eaLnBrk="1" latinLnBrk="0" hangingPunct="1">
                        <a:lnSpc>
                          <a:spcPts val="1300"/>
                        </a:lnSpc>
                        <a:spcAft>
                          <a:spcPts val="600"/>
                        </a:spcAft>
                        <a:buNone/>
                      </a:pPr>
                      <a:r>
                        <a:rPr lang="sl-SI" sz="1600" b="1" kern="1200" dirty="0">
                          <a:solidFill>
                            <a:schemeClr val="tx1"/>
                          </a:solidFill>
                          <a:effectLst/>
                          <a:latin typeface="Noticia Text" panose="02000503060000020004"/>
                          <a:ea typeface="Times New Roman" panose="02020603050405020304" pitchFamily="18" charset="0"/>
                          <a:cs typeface="Arial" panose="020B0604020202020204" pitchFamily="34" charset="0"/>
                        </a:rPr>
                        <a:t>Vrsta (so)financirane operacije</a:t>
                      </a:r>
                    </a:p>
                  </a:txBody>
                  <a:tcPr marL="66003" marR="66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l" defTabSz="914400" rtl="0" eaLnBrk="1" latinLnBrk="0" hangingPunct="1">
                        <a:lnSpc>
                          <a:spcPts val="1300"/>
                        </a:lnSpc>
                        <a:spcAft>
                          <a:spcPts val="600"/>
                        </a:spcAft>
                        <a:buNone/>
                      </a:pPr>
                      <a:endParaRPr lang="sl-SI" sz="1600" b="1" kern="1200" dirty="0">
                        <a:solidFill>
                          <a:schemeClr val="tx1"/>
                        </a:solidFill>
                        <a:effectLst/>
                        <a:latin typeface="Noticia Text" panose="02000503060000020004"/>
                        <a:ea typeface="Times New Roman" panose="02020603050405020304" pitchFamily="18" charset="0"/>
                        <a:cs typeface="Arial" panose="020B0604020202020204" pitchFamily="34" charset="0"/>
                      </a:endParaRPr>
                    </a:p>
                    <a:p>
                      <a:pPr marL="0" algn="l" defTabSz="914400" rtl="0" eaLnBrk="1" latinLnBrk="0" hangingPunct="1">
                        <a:lnSpc>
                          <a:spcPts val="1300"/>
                        </a:lnSpc>
                        <a:spcAft>
                          <a:spcPts val="600"/>
                        </a:spcAft>
                        <a:buNone/>
                      </a:pPr>
                      <a:r>
                        <a:rPr lang="sl-SI" sz="1600" b="1" kern="1200" dirty="0">
                          <a:solidFill>
                            <a:schemeClr val="tx1"/>
                          </a:solidFill>
                          <a:effectLst/>
                          <a:latin typeface="Noticia Text" panose="02000503060000020004"/>
                          <a:ea typeface="Times New Roman" panose="02020603050405020304" pitchFamily="18" charset="0"/>
                          <a:cs typeface="Arial" panose="020B0604020202020204" pitchFamily="34" charset="0"/>
                        </a:rPr>
                        <a:t>Način označevanja</a:t>
                      </a:r>
                    </a:p>
                  </a:txBody>
                  <a:tcPr marL="66003" marR="66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68318865"/>
                  </a:ext>
                </a:extLst>
              </a:tr>
              <a:tr h="1288041">
                <a:tc>
                  <a:txBody>
                    <a:bodyPr/>
                    <a:lstStyle/>
                    <a:p>
                      <a:pPr marL="0" algn="just" defTabSz="914400" rtl="0" eaLnBrk="1" latinLnBrk="0" hangingPunct="1">
                        <a:lnSpc>
                          <a:spcPts val="1300"/>
                        </a:lnSpc>
                        <a:buNone/>
                      </a:pPr>
                      <a:endParaRPr lang="sl-SI" sz="1800" b="1" u="sng" kern="1200" dirty="0">
                        <a:solidFill>
                          <a:schemeClr val="accent1">
                            <a:lumMod val="50000"/>
                          </a:schemeClr>
                        </a:solidFill>
                        <a:latin typeface="Noticia Text" panose="02000503060000020004"/>
                        <a:ea typeface="+mn-ea"/>
                        <a:cs typeface="+mn-cs"/>
                      </a:endParaRPr>
                    </a:p>
                    <a:p>
                      <a:pPr marL="0" algn="just" defTabSz="914400" rtl="0" eaLnBrk="1" latinLnBrk="0" hangingPunct="1">
                        <a:lnSpc>
                          <a:spcPts val="1300"/>
                        </a:lnSpc>
                        <a:buNone/>
                      </a:pPr>
                      <a:r>
                        <a:rPr lang="sl-SI" sz="1800" b="1" u="sng" kern="1200" dirty="0">
                          <a:solidFill>
                            <a:schemeClr val="accent1">
                              <a:lumMod val="50000"/>
                            </a:schemeClr>
                          </a:solidFill>
                          <a:latin typeface="Noticia Text" panose="02000503060000020004"/>
                          <a:ea typeface="+mn-ea"/>
                          <a:cs typeface="+mn-cs"/>
                        </a:rPr>
                        <a:t>Fizični materiali </a:t>
                      </a:r>
                      <a:r>
                        <a:rPr lang="sl-SI" sz="1800" kern="1200" dirty="0">
                          <a:solidFill>
                            <a:schemeClr val="accent1">
                              <a:lumMod val="50000"/>
                            </a:schemeClr>
                          </a:solidFill>
                          <a:latin typeface="Noticia Text" panose="02000503060000020004"/>
                          <a:ea typeface="+mn-ea"/>
                          <a:cs typeface="+mn-cs"/>
                        </a:rPr>
                        <a:t>(promocijski </a:t>
                      </a:r>
                    </a:p>
                    <a:p>
                      <a:pPr marL="0" algn="just" defTabSz="914400" rtl="0" eaLnBrk="1" latinLnBrk="0" hangingPunct="1">
                        <a:lnSpc>
                          <a:spcPts val="1300"/>
                        </a:lnSpc>
                        <a:buNone/>
                      </a:pPr>
                      <a:endParaRPr lang="sl-SI" sz="1800" kern="1200" dirty="0">
                        <a:solidFill>
                          <a:schemeClr val="accent1">
                            <a:lumMod val="50000"/>
                          </a:schemeClr>
                        </a:solidFill>
                        <a:latin typeface="Noticia Text" panose="02000503060000020004"/>
                        <a:ea typeface="+mn-ea"/>
                        <a:cs typeface="+mn-cs"/>
                      </a:endParaRPr>
                    </a:p>
                    <a:p>
                      <a:pPr marL="0" algn="just" defTabSz="914400" rtl="0" eaLnBrk="1" latinLnBrk="0" hangingPunct="1">
                        <a:lnSpc>
                          <a:spcPts val="1300"/>
                        </a:lnSpc>
                        <a:buNone/>
                      </a:pPr>
                      <a:r>
                        <a:rPr lang="sl-SI" sz="1800" kern="1200" dirty="0">
                          <a:solidFill>
                            <a:schemeClr val="accent1">
                              <a:lumMod val="50000"/>
                            </a:schemeClr>
                          </a:solidFill>
                          <a:latin typeface="Noticia Text" panose="02000503060000020004"/>
                          <a:ea typeface="+mn-ea"/>
                          <a:cs typeface="+mn-cs"/>
                        </a:rPr>
                        <a:t>materiali, stroji, računalniki in </a:t>
                      </a:r>
                    </a:p>
                    <a:p>
                      <a:pPr marL="0" algn="just" defTabSz="914400" rtl="0" eaLnBrk="1" latinLnBrk="0" hangingPunct="1">
                        <a:lnSpc>
                          <a:spcPts val="1300"/>
                        </a:lnSpc>
                        <a:buNone/>
                      </a:pPr>
                      <a:endParaRPr lang="sl-SI" sz="1800" kern="1200" dirty="0">
                        <a:solidFill>
                          <a:schemeClr val="accent1">
                            <a:lumMod val="50000"/>
                          </a:schemeClr>
                        </a:solidFill>
                        <a:latin typeface="Noticia Text" panose="02000503060000020004"/>
                        <a:ea typeface="+mn-ea"/>
                        <a:cs typeface="+mn-cs"/>
                      </a:endParaRPr>
                    </a:p>
                    <a:p>
                      <a:pPr marL="0" algn="just" defTabSz="914400" rtl="0" eaLnBrk="1" latinLnBrk="0" hangingPunct="1">
                        <a:lnSpc>
                          <a:spcPts val="1300"/>
                        </a:lnSpc>
                        <a:buNone/>
                      </a:pPr>
                      <a:r>
                        <a:rPr lang="sl-SI" sz="1800" kern="1200" dirty="0">
                          <a:solidFill>
                            <a:schemeClr val="accent1">
                              <a:lumMod val="50000"/>
                            </a:schemeClr>
                          </a:solidFill>
                          <a:latin typeface="Noticia Text" panose="02000503060000020004"/>
                          <a:ea typeface="+mn-ea"/>
                          <a:cs typeface="+mn-cs"/>
                        </a:rPr>
                        <a:t>druga tehnična oprema, </a:t>
                      </a:r>
                    </a:p>
                    <a:p>
                      <a:pPr marL="0" algn="just" defTabSz="914400" rtl="0" eaLnBrk="1" latinLnBrk="0" hangingPunct="1">
                        <a:lnSpc>
                          <a:spcPts val="1300"/>
                        </a:lnSpc>
                        <a:buNone/>
                      </a:pPr>
                      <a:endParaRPr lang="sl-SI" sz="1800" kern="1200" dirty="0">
                        <a:solidFill>
                          <a:schemeClr val="accent1">
                            <a:lumMod val="50000"/>
                          </a:schemeClr>
                        </a:solidFill>
                        <a:latin typeface="Noticia Text" panose="02000503060000020004"/>
                        <a:ea typeface="+mn-ea"/>
                        <a:cs typeface="+mn-cs"/>
                      </a:endParaRPr>
                    </a:p>
                    <a:p>
                      <a:pPr marL="0" algn="just" defTabSz="914400" rtl="0" eaLnBrk="1" latinLnBrk="0" hangingPunct="1">
                        <a:lnSpc>
                          <a:spcPts val="1300"/>
                        </a:lnSpc>
                        <a:buNone/>
                      </a:pPr>
                      <a:r>
                        <a:rPr lang="sl-SI" sz="1800" kern="1200" dirty="0">
                          <a:solidFill>
                            <a:schemeClr val="accent1">
                              <a:lumMod val="50000"/>
                            </a:schemeClr>
                          </a:solidFill>
                          <a:latin typeface="Noticia Text" panose="02000503060000020004"/>
                          <a:ea typeface="+mn-ea"/>
                          <a:cs typeface="+mn-cs"/>
                        </a:rPr>
                        <a:t>raziskovalna oprema itd.)</a:t>
                      </a:r>
                    </a:p>
                  </a:txBody>
                  <a:tcPr marL="66003" marR="66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E3ED"/>
                    </a:solidFill>
                  </a:tcPr>
                </a:tc>
                <a:tc>
                  <a:txBody>
                    <a:bodyPr/>
                    <a:lstStyle/>
                    <a:p>
                      <a:pPr marL="0" lvl="0" indent="0" algn="just" defTabSz="914400" rtl="0" eaLnBrk="1" latinLnBrk="0" hangingPunct="1">
                        <a:lnSpc>
                          <a:spcPts val="1300"/>
                        </a:lnSpc>
                        <a:spcAft>
                          <a:spcPts val="600"/>
                        </a:spcAft>
                        <a:buFont typeface="Arial" panose="020B0604020202020204" pitchFamily="34" charset="0"/>
                        <a:buNone/>
                      </a:pPr>
                      <a:endParaRPr lang="sl-SI" sz="1800" kern="1200" dirty="0">
                        <a:solidFill>
                          <a:schemeClr val="accent1">
                            <a:lumMod val="50000"/>
                          </a:schemeClr>
                        </a:solidFill>
                        <a:latin typeface="Noticia Text" panose="02000503060000020004"/>
                        <a:ea typeface="+mn-ea"/>
                        <a:cs typeface="+mn-cs"/>
                      </a:endParaRPr>
                    </a:p>
                    <a:p>
                      <a:pPr marL="0" lvl="0" indent="0" algn="just" defTabSz="914400" rtl="0" eaLnBrk="1" latinLnBrk="0" hangingPunct="1">
                        <a:lnSpc>
                          <a:spcPts val="1300"/>
                        </a:lnSpc>
                        <a:spcAft>
                          <a:spcPts val="600"/>
                        </a:spcAft>
                        <a:buFont typeface="Arial" panose="020B0604020202020204" pitchFamily="34" charset="0"/>
                        <a:buNone/>
                      </a:pPr>
                      <a:r>
                        <a:rPr lang="sl-SI" sz="1800" kern="1200" dirty="0">
                          <a:solidFill>
                            <a:schemeClr val="accent1">
                              <a:lumMod val="50000"/>
                            </a:schemeClr>
                          </a:solidFill>
                          <a:latin typeface="Noticia Text" panose="02000503060000020004"/>
                          <a:ea typeface="+mn-ea"/>
                          <a:cs typeface="+mn-cs"/>
                        </a:rPr>
                        <a:t>Na predmetih se smiselno uporabljajo </a:t>
                      </a:r>
                      <a:r>
                        <a:rPr lang="sl-SI" sz="1800" u="sng" kern="1200" dirty="0">
                          <a:solidFill>
                            <a:schemeClr val="accent1">
                              <a:lumMod val="50000"/>
                            </a:schemeClr>
                          </a:solidFill>
                          <a:latin typeface="Noticia Text" panose="02000503060000020004"/>
                          <a:ea typeface="+mn-ea"/>
                          <a:cs typeface="+mn-cs"/>
                        </a:rPr>
                        <a:t>nalepke</a:t>
                      </a:r>
                      <a:r>
                        <a:rPr lang="sl-SI" sz="1800" kern="1200" dirty="0">
                          <a:solidFill>
                            <a:schemeClr val="accent1">
                              <a:lumMod val="50000"/>
                            </a:schemeClr>
                          </a:solidFill>
                          <a:latin typeface="Noticia Text" panose="02000503060000020004"/>
                          <a:ea typeface="+mn-ea"/>
                          <a:cs typeface="+mn-cs"/>
                        </a:rPr>
                        <a:t> z obveznimi elementi označevanja</a:t>
                      </a:r>
                    </a:p>
                  </a:txBody>
                  <a:tcPr marL="66003" marR="66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E3ED"/>
                    </a:solidFill>
                  </a:tcPr>
                </a:tc>
                <a:extLst>
                  <a:ext uri="{0D108BD9-81ED-4DB2-BD59-A6C34878D82A}">
                    <a16:rowId xmlns:a16="http://schemas.microsoft.com/office/drawing/2014/main" val="39961447"/>
                  </a:ext>
                </a:extLst>
              </a:tr>
              <a:tr h="3934359">
                <a:tc>
                  <a:txBody>
                    <a:bodyPr/>
                    <a:lstStyle/>
                    <a:p>
                      <a:pPr algn="just">
                        <a:lnSpc>
                          <a:spcPts val="1300"/>
                        </a:lnSpc>
                        <a:buNone/>
                      </a:pPr>
                      <a:endParaRPr lang="sl-SI" sz="1800" kern="1200" dirty="0">
                        <a:solidFill>
                          <a:schemeClr val="accent1">
                            <a:lumMod val="50000"/>
                          </a:schemeClr>
                        </a:solidFill>
                        <a:latin typeface="Noticia Text" panose="02000503060000020004"/>
                        <a:ea typeface="+mn-ea"/>
                        <a:cs typeface="+mn-cs"/>
                      </a:endParaRPr>
                    </a:p>
                    <a:p>
                      <a:pPr algn="just">
                        <a:lnSpc>
                          <a:spcPts val="1300"/>
                        </a:lnSpc>
                        <a:buNone/>
                      </a:pPr>
                      <a:r>
                        <a:rPr lang="sl-SI" sz="1800" kern="1200" dirty="0">
                          <a:solidFill>
                            <a:schemeClr val="accent1">
                              <a:lumMod val="50000"/>
                            </a:schemeClr>
                          </a:solidFill>
                          <a:latin typeface="Noticia Text" panose="02000503060000020004"/>
                          <a:ea typeface="+mn-ea"/>
                          <a:cs typeface="+mn-cs"/>
                        </a:rPr>
                        <a:t>Operacija v vrednosti </a:t>
                      </a:r>
                    </a:p>
                    <a:p>
                      <a:pPr algn="just">
                        <a:lnSpc>
                          <a:spcPts val="1300"/>
                        </a:lnSpc>
                        <a:buNone/>
                      </a:pPr>
                      <a:endParaRPr lang="sl-SI" sz="1800" kern="1200" dirty="0">
                        <a:solidFill>
                          <a:schemeClr val="accent1">
                            <a:lumMod val="50000"/>
                          </a:schemeClr>
                        </a:solidFill>
                        <a:latin typeface="Noticia Text" panose="02000503060000020004"/>
                        <a:ea typeface="+mn-ea"/>
                        <a:cs typeface="+mn-cs"/>
                      </a:endParaRPr>
                    </a:p>
                    <a:p>
                      <a:pPr algn="just">
                        <a:lnSpc>
                          <a:spcPts val="1300"/>
                        </a:lnSpc>
                        <a:buNone/>
                      </a:pPr>
                      <a:r>
                        <a:rPr lang="sl-SI" sz="1800" b="1" u="sng" kern="1200" dirty="0">
                          <a:solidFill>
                            <a:schemeClr val="accent1">
                              <a:lumMod val="50000"/>
                            </a:schemeClr>
                          </a:solidFill>
                          <a:latin typeface="Noticia Text" panose="02000503060000020004"/>
                          <a:ea typeface="+mn-ea"/>
                          <a:cs typeface="+mn-cs"/>
                        </a:rPr>
                        <a:t>manj kot 100.000 EUR</a:t>
                      </a:r>
                    </a:p>
                  </a:txBody>
                  <a:tcPr marL="66003" marR="66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CB9D2"/>
                    </a:solidFill>
                  </a:tcPr>
                </a:tc>
                <a:tc>
                  <a:txBody>
                    <a:bodyPr/>
                    <a:lstStyle/>
                    <a:p>
                      <a:pPr marL="342900" lvl="0" indent="-342900" algn="just">
                        <a:lnSpc>
                          <a:spcPts val="1300"/>
                        </a:lnSpc>
                        <a:spcAft>
                          <a:spcPts val="600"/>
                        </a:spcAft>
                        <a:buFont typeface="Arial" panose="020B0604020202020204" pitchFamily="34" charset="0"/>
                        <a:buChar char="-"/>
                      </a:pPr>
                      <a:endParaRPr lang="sl-SI" sz="1800" dirty="0">
                        <a:solidFill>
                          <a:schemeClr val="accent1">
                            <a:lumMod val="50000"/>
                          </a:schemeClr>
                        </a:solidFill>
                        <a:effectLst/>
                        <a:latin typeface="Noticia Text" panose="02000503060000020004"/>
                        <a:ea typeface="Times New Roman" panose="02020603050405020304" pitchFamily="18" charset="0"/>
                        <a:cs typeface="Arial" panose="020B0604020202020204" pitchFamily="34" charset="0"/>
                      </a:endParaRPr>
                    </a:p>
                    <a:p>
                      <a:pPr marL="0" lvl="0" indent="0" algn="just">
                        <a:lnSpc>
                          <a:spcPts val="1300"/>
                        </a:lnSpc>
                        <a:spcAft>
                          <a:spcPts val="600"/>
                        </a:spcAft>
                        <a:buFont typeface="Arial" panose="020B0604020202020204" pitchFamily="34" charset="0"/>
                        <a:buNone/>
                      </a:pPr>
                      <a:r>
                        <a:rPr lang="sl-SI" sz="1800" kern="1200" dirty="0">
                          <a:solidFill>
                            <a:schemeClr val="accent1">
                              <a:lumMod val="50000"/>
                            </a:schemeClr>
                          </a:solidFill>
                          <a:latin typeface="Noticia Text" panose="02000503060000020004"/>
                          <a:ea typeface="+mn-ea"/>
                          <a:cs typeface="+mn-cs"/>
                        </a:rPr>
                        <a:t>Objava na </a:t>
                      </a:r>
                      <a:r>
                        <a:rPr lang="sl-SI" sz="1800" b="1" u="sng" kern="1200" dirty="0">
                          <a:solidFill>
                            <a:schemeClr val="accent1">
                              <a:lumMod val="50000"/>
                            </a:schemeClr>
                          </a:solidFill>
                          <a:latin typeface="Noticia Text" panose="02000503060000020004"/>
                          <a:ea typeface="+mn-ea"/>
                          <a:cs typeface="+mn-cs"/>
                        </a:rPr>
                        <a:t>spletni strani </a:t>
                      </a:r>
                      <a:r>
                        <a:rPr lang="sl-SI" sz="1800" kern="1200" dirty="0">
                          <a:solidFill>
                            <a:schemeClr val="accent1">
                              <a:lumMod val="50000"/>
                            </a:schemeClr>
                          </a:solidFill>
                          <a:latin typeface="Noticia Text" panose="02000503060000020004"/>
                          <a:ea typeface="+mn-ea"/>
                          <a:cs typeface="+mn-cs"/>
                        </a:rPr>
                        <a:t>upravičenca, če obstaja (kratek opis operacije, cilji in rezultati operacije, izpostavi se finančna podpora Unije) in</a:t>
                      </a:r>
                    </a:p>
                    <a:p>
                      <a:pPr marL="0" lvl="0" indent="0" algn="just">
                        <a:lnSpc>
                          <a:spcPts val="1300"/>
                        </a:lnSpc>
                        <a:spcAft>
                          <a:spcPts val="600"/>
                        </a:spcAft>
                        <a:buFont typeface="Arial" panose="020B0604020202020204" pitchFamily="34" charset="0"/>
                        <a:buNone/>
                      </a:pPr>
                      <a:endParaRPr lang="sl-SI" sz="1800" kern="1200" dirty="0">
                        <a:solidFill>
                          <a:schemeClr val="accent1">
                            <a:lumMod val="50000"/>
                          </a:schemeClr>
                        </a:solidFill>
                        <a:latin typeface="Noticia Text" panose="02000503060000020004"/>
                        <a:ea typeface="+mn-ea"/>
                        <a:cs typeface="+mn-cs"/>
                      </a:endParaRPr>
                    </a:p>
                    <a:p>
                      <a:pPr marL="0" lvl="0" indent="0" algn="just">
                        <a:lnSpc>
                          <a:spcPts val="1300"/>
                        </a:lnSpc>
                        <a:spcAft>
                          <a:spcPts val="600"/>
                        </a:spcAft>
                        <a:buFont typeface="Arial" panose="020B0604020202020204" pitchFamily="34" charset="0"/>
                        <a:buNone/>
                      </a:pPr>
                      <a:r>
                        <a:rPr lang="sl-SI" sz="1800" kern="1200" dirty="0">
                          <a:solidFill>
                            <a:schemeClr val="accent1">
                              <a:lumMod val="50000"/>
                            </a:schemeClr>
                          </a:solidFill>
                          <a:latin typeface="Noticia Text" panose="02000503060000020004"/>
                          <a:ea typeface="+mn-ea"/>
                          <a:cs typeface="+mn-cs"/>
                        </a:rPr>
                        <a:t>Objava na straneh </a:t>
                      </a:r>
                      <a:r>
                        <a:rPr lang="sl-SI" sz="1800" b="1" u="sng" kern="1200" dirty="0">
                          <a:solidFill>
                            <a:schemeClr val="accent1">
                              <a:lumMod val="50000"/>
                            </a:schemeClr>
                          </a:solidFill>
                          <a:latin typeface="Noticia Text" panose="02000503060000020004"/>
                          <a:ea typeface="+mn-ea"/>
                          <a:cs typeface="+mn-cs"/>
                        </a:rPr>
                        <a:t>družbenih medijev </a:t>
                      </a:r>
                      <a:r>
                        <a:rPr lang="sl-SI" sz="1800" kern="1200" dirty="0">
                          <a:solidFill>
                            <a:schemeClr val="accent1">
                              <a:lumMod val="50000"/>
                            </a:schemeClr>
                          </a:solidFill>
                          <a:latin typeface="Noticia Text" panose="02000503060000020004"/>
                          <a:ea typeface="+mn-ea"/>
                          <a:cs typeface="+mn-cs"/>
                        </a:rPr>
                        <a:t>upravičenca, če obstajajo oz. če jih uporablja (kratek opis operacije, cilji in rezultati operacije, izpostavi se finančna podpora Unije) in</a:t>
                      </a:r>
                    </a:p>
                    <a:p>
                      <a:pPr marL="0" lvl="0" indent="0" algn="just">
                        <a:lnSpc>
                          <a:spcPts val="1300"/>
                        </a:lnSpc>
                        <a:spcAft>
                          <a:spcPts val="600"/>
                        </a:spcAft>
                        <a:buFont typeface="Arial" panose="020B0604020202020204" pitchFamily="34" charset="0"/>
                        <a:buNone/>
                      </a:pPr>
                      <a:endParaRPr lang="sl-SI" sz="1800" kern="1200" dirty="0">
                        <a:solidFill>
                          <a:schemeClr val="accent1">
                            <a:lumMod val="50000"/>
                          </a:schemeClr>
                        </a:solidFill>
                        <a:latin typeface="Noticia Text" panose="02000503060000020004"/>
                        <a:ea typeface="+mn-ea"/>
                        <a:cs typeface="+mn-cs"/>
                      </a:endParaRPr>
                    </a:p>
                    <a:p>
                      <a:pPr marL="0" lvl="0" indent="0" algn="just">
                        <a:lnSpc>
                          <a:spcPts val="1300"/>
                        </a:lnSpc>
                        <a:spcAft>
                          <a:spcPts val="600"/>
                        </a:spcAft>
                        <a:buFont typeface="Arial" panose="020B0604020202020204" pitchFamily="34" charset="0"/>
                        <a:buNone/>
                      </a:pPr>
                      <a:r>
                        <a:rPr lang="sl-SI" sz="1800" kern="1200" dirty="0">
                          <a:solidFill>
                            <a:schemeClr val="accent1">
                              <a:lumMod val="50000"/>
                            </a:schemeClr>
                          </a:solidFill>
                          <a:latin typeface="Noticia Text" panose="02000503060000020004"/>
                          <a:ea typeface="+mn-ea"/>
                          <a:cs typeface="+mn-cs"/>
                        </a:rPr>
                        <a:t>Označitev </a:t>
                      </a:r>
                      <a:r>
                        <a:rPr lang="sl-SI" sz="1800" b="1" u="sng" kern="1200" dirty="0">
                          <a:solidFill>
                            <a:schemeClr val="accent1">
                              <a:lumMod val="50000"/>
                            </a:schemeClr>
                          </a:solidFill>
                          <a:latin typeface="Noticia Text" panose="02000503060000020004"/>
                          <a:ea typeface="+mn-ea"/>
                          <a:cs typeface="+mn-cs"/>
                        </a:rPr>
                        <a:t>dokumentov in komunikacijskega gradiva </a:t>
                      </a:r>
                      <a:r>
                        <a:rPr lang="sl-SI" sz="1800" kern="1200" dirty="0">
                          <a:solidFill>
                            <a:schemeClr val="accent1">
                              <a:lumMod val="50000"/>
                            </a:schemeClr>
                          </a:solidFill>
                          <a:latin typeface="Noticia Text" panose="02000503060000020004"/>
                          <a:ea typeface="+mn-ea"/>
                          <a:cs typeface="+mn-cs"/>
                        </a:rPr>
                        <a:t>(vključi se izjava, v kateri na prepoznaven način izpostavijo podporo iz Unije) in</a:t>
                      </a:r>
                    </a:p>
                    <a:p>
                      <a:pPr marL="0" lvl="0" indent="0" algn="just">
                        <a:lnSpc>
                          <a:spcPts val="1300"/>
                        </a:lnSpc>
                        <a:spcAft>
                          <a:spcPts val="600"/>
                        </a:spcAft>
                        <a:buFont typeface="Arial" panose="020B0604020202020204" pitchFamily="34" charset="0"/>
                        <a:buNone/>
                      </a:pPr>
                      <a:endParaRPr lang="sl-SI" sz="1800" b="1" u="sng" kern="1200" dirty="0">
                        <a:solidFill>
                          <a:schemeClr val="accent1">
                            <a:lumMod val="50000"/>
                          </a:schemeClr>
                        </a:solidFill>
                        <a:latin typeface="Noticia Text" panose="02000503060000020004"/>
                        <a:ea typeface="+mn-ea"/>
                        <a:cs typeface="+mn-cs"/>
                      </a:endParaRPr>
                    </a:p>
                    <a:p>
                      <a:pPr marL="0" lvl="0" indent="0" algn="just">
                        <a:lnSpc>
                          <a:spcPts val="1300"/>
                        </a:lnSpc>
                        <a:spcAft>
                          <a:spcPts val="600"/>
                        </a:spcAft>
                        <a:buFont typeface="Arial" panose="020B0604020202020204" pitchFamily="34" charset="0"/>
                        <a:buNone/>
                      </a:pPr>
                      <a:r>
                        <a:rPr lang="sl-SI" sz="1800" b="1" u="sng" kern="1200" dirty="0">
                          <a:solidFill>
                            <a:schemeClr val="accent1">
                              <a:lumMod val="50000"/>
                            </a:schemeClr>
                          </a:solidFill>
                          <a:latin typeface="Noticia Text" panose="02000503060000020004"/>
                          <a:ea typeface="+mn-ea"/>
                          <a:cs typeface="+mn-cs"/>
                        </a:rPr>
                        <a:t>Plakat v velikosti najmanj A3 ali enakovreden elektronski prikazovalnik </a:t>
                      </a:r>
                      <a:r>
                        <a:rPr lang="sl-SI" sz="1800" kern="1200" dirty="0">
                          <a:solidFill>
                            <a:schemeClr val="accent1">
                              <a:lumMod val="50000"/>
                            </a:schemeClr>
                          </a:solidFill>
                          <a:latin typeface="Noticia Text" panose="02000503060000020004"/>
                          <a:ea typeface="+mn-ea"/>
                          <a:cs typeface="+mn-cs"/>
                        </a:rPr>
                        <a:t>z informacijami o operaciji, postavljen na dobro vidnem javnem mestu, pri čemer se izpostavi podpora iz skladov</a:t>
                      </a:r>
                    </a:p>
                  </a:txBody>
                  <a:tcPr marL="66003" marR="66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CB9D2"/>
                    </a:solidFill>
                  </a:tcPr>
                </a:tc>
                <a:extLst>
                  <a:ext uri="{0D108BD9-81ED-4DB2-BD59-A6C34878D82A}">
                    <a16:rowId xmlns:a16="http://schemas.microsoft.com/office/drawing/2014/main" val="2162001305"/>
                  </a:ext>
                </a:extLst>
              </a:tr>
            </a:tbl>
          </a:graphicData>
        </a:graphic>
      </p:graphicFrame>
    </p:spTree>
    <p:extLst>
      <p:ext uri="{BB962C8B-B14F-4D97-AF65-F5344CB8AC3E}">
        <p14:creationId xmlns:p14="http://schemas.microsoft.com/office/powerpoint/2010/main" val="5032121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0369F-D56F-B309-DB85-D19B047C12FD}"/>
            </a:ext>
          </a:extLst>
        </p:cNvPr>
        <p:cNvGrpSpPr/>
        <p:nvPr/>
      </p:nvGrpSpPr>
      <p:grpSpPr>
        <a:xfrm>
          <a:off x="0" y="0"/>
          <a:ext cx="0" cy="0"/>
          <a:chOff x="0" y="0"/>
          <a:chExt cx="0" cy="0"/>
        </a:xfrm>
      </p:grpSpPr>
      <p:graphicFrame>
        <p:nvGraphicFramePr>
          <p:cNvPr id="22" name="Tabela 21">
            <a:extLst>
              <a:ext uri="{FF2B5EF4-FFF2-40B4-BE49-F238E27FC236}">
                <a16:creationId xmlns:a16="http://schemas.microsoft.com/office/drawing/2014/main" id="{B6ECEEF9-0451-997A-3417-4D8C5BF43F84}"/>
              </a:ext>
            </a:extLst>
          </p:cNvPr>
          <p:cNvGraphicFramePr>
            <a:graphicFrameLocks noGrp="1"/>
          </p:cNvGraphicFramePr>
          <p:nvPr>
            <p:extLst>
              <p:ext uri="{D42A27DB-BD31-4B8C-83A1-F6EECF244321}">
                <p14:modId xmlns:p14="http://schemas.microsoft.com/office/powerpoint/2010/main" val="2563732834"/>
              </p:ext>
            </p:extLst>
          </p:nvPr>
        </p:nvGraphicFramePr>
        <p:xfrm>
          <a:off x="1688195" y="1317459"/>
          <a:ext cx="8104732" cy="4994849"/>
        </p:xfrm>
        <a:graphic>
          <a:graphicData uri="http://schemas.openxmlformats.org/drawingml/2006/table">
            <a:tbl>
              <a:tblPr firstRow="1" firstCol="1" bandRow="1">
                <a:effectLst>
                  <a:outerShdw blurRad="50800" dist="50800" dir="5400000" algn="ctr" rotWithShape="0">
                    <a:srgbClr val="CBE3ED"/>
                  </a:outerShdw>
                </a:effectLst>
              </a:tblPr>
              <a:tblGrid>
                <a:gridCol w="2837803">
                  <a:extLst>
                    <a:ext uri="{9D8B030D-6E8A-4147-A177-3AD203B41FA5}">
                      <a16:colId xmlns:a16="http://schemas.microsoft.com/office/drawing/2014/main" val="2035855062"/>
                    </a:ext>
                  </a:extLst>
                </a:gridCol>
                <a:gridCol w="5266929">
                  <a:extLst>
                    <a:ext uri="{9D8B030D-6E8A-4147-A177-3AD203B41FA5}">
                      <a16:colId xmlns:a16="http://schemas.microsoft.com/office/drawing/2014/main" val="737474400"/>
                    </a:ext>
                  </a:extLst>
                </a:gridCol>
              </a:tblGrid>
              <a:tr h="4994849">
                <a:tc>
                  <a:txBody>
                    <a:bodyPr/>
                    <a:lstStyle/>
                    <a:p>
                      <a:pPr algn="just">
                        <a:lnSpc>
                          <a:spcPts val="1300"/>
                        </a:lnSpc>
                        <a:spcAft>
                          <a:spcPts val="600"/>
                        </a:spcAft>
                        <a:buNone/>
                      </a:pPr>
                      <a:endParaRPr lang="sl-SI" sz="2000" dirty="0">
                        <a:solidFill>
                          <a:schemeClr val="accent1">
                            <a:lumMod val="50000"/>
                          </a:schemeClr>
                        </a:solidFill>
                        <a:effectLst/>
                        <a:latin typeface="Noticia Text"/>
                        <a:ea typeface="Times New Roman" panose="02020603050405020304" pitchFamily="18" charset="0"/>
                        <a:cs typeface="Arial" panose="020B0604020202020204" pitchFamily="34" charset="0"/>
                      </a:endParaRPr>
                    </a:p>
                    <a:p>
                      <a:pPr algn="just">
                        <a:lnSpc>
                          <a:spcPts val="1300"/>
                        </a:lnSpc>
                        <a:spcAft>
                          <a:spcPts val="600"/>
                        </a:spcAft>
                        <a:buNone/>
                      </a:pPr>
                      <a:r>
                        <a:rPr lang="sl-SI" sz="2000" dirty="0">
                          <a:solidFill>
                            <a:schemeClr val="accent1">
                              <a:lumMod val="50000"/>
                            </a:schemeClr>
                          </a:solidFill>
                          <a:effectLst/>
                          <a:latin typeface="Noticia Text"/>
                          <a:ea typeface="Times New Roman" panose="02020603050405020304" pitchFamily="18" charset="0"/>
                          <a:cs typeface="Arial" panose="020B0604020202020204" pitchFamily="34" charset="0"/>
                        </a:rPr>
                        <a:t>Operacija, ki vključuje </a:t>
                      </a:r>
                    </a:p>
                    <a:p>
                      <a:pPr algn="just">
                        <a:lnSpc>
                          <a:spcPts val="1300"/>
                        </a:lnSpc>
                        <a:spcAft>
                          <a:spcPts val="600"/>
                        </a:spcAft>
                        <a:buNone/>
                      </a:pPr>
                      <a:endParaRPr lang="sl-SI" sz="2000" dirty="0">
                        <a:solidFill>
                          <a:schemeClr val="accent1">
                            <a:lumMod val="50000"/>
                          </a:schemeClr>
                        </a:solidFill>
                        <a:effectLst/>
                        <a:latin typeface="Noticia Text"/>
                        <a:ea typeface="Times New Roman" panose="02020603050405020304" pitchFamily="18" charset="0"/>
                        <a:cs typeface="Arial" panose="020B0604020202020204" pitchFamily="34" charset="0"/>
                      </a:endParaRPr>
                    </a:p>
                    <a:p>
                      <a:pPr algn="just">
                        <a:lnSpc>
                          <a:spcPts val="1300"/>
                        </a:lnSpc>
                        <a:spcAft>
                          <a:spcPts val="600"/>
                        </a:spcAft>
                        <a:buNone/>
                      </a:pPr>
                      <a:r>
                        <a:rPr lang="sl-SI" sz="2000" dirty="0">
                          <a:solidFill>
                            <a:schemeClr val="accent1">
                              <a:lumMod val="50000"/>
                            </a:schemeClr>
                          </a:solidFill>
                          <a:effectLst/>
                          <a:latin typeface="Noticia Text"/>
                          <a:ea typeface="Times New Roman" panose="02020603050405020304" pitchFamily="18" charset="0"/>
                          <a:cs typeface="Arial" panose="020B0604020202020204" pitchFamily="34" charset="0"/>
                        </a:rPr>
                        <a:t>fizične naložbe </a:t>
                      </a:r>
                      <a:r>
                        <a:rPr lang="sl-SI" sz="2000" b="1" u="sng" dirty="0">
                          <a:solidFill>
                            <a:schemeClr val="accent1">
                              <a:lumMod val="50000"/>
                            </a:schemeClr>
                          </a:solidFill>
                          <a:effectLst/>
                          <a:latin typeface="Noticia Text"/>
                          <a:ea typeface="Times New Roman" panose="02020603050405020304" pitchFamily="18" charset="0"/>
                          <a:cs typeface="Arial" panose="020B0604020202020204" pitchFamily="34" charset="0"/>
                        </a:rPr>
                        <a:t>in</a:t>
                      </a:r>
                      <a:r>
                        <a:rPr lang="sl-SI" sz="2000" dirty="0">
                          <a:solidFill>
                            <a:schemeClr val="accent1">
                              <a:lumMod val="50000"/>
                            </a:schemeClr>
                          </a:solidFill>
                          <a:effectLst/>
                          <a:latin typeface="Noticia Text"/>
                          <a:ea typeface="Times New Roman" panose="02020603050405020304" pitchFamily="18" charset="0"/>
                          <a:cs typeface="Arial" panose="020B0604020202020204" pitchFamily="34" charset="0"/>
                        </a:rPr>
                        <a:t> </a:t>
                      </a:r>
                    </a:p>
                    <a:p>
                      <a:pPr algn="just">
                        <a:lnSpc>
                          <a:spcPts val="1300"/>
                        </a:lnSpc>
                        <a:spcAft>
                          <a:spcPts val="600"/>
                        </a:spcAft>
                        <a:buNone/>
                      </a:pPr>
                      <a:r>
                        <a:rPr lang="sl-SI" sz="2000" dirty="0">
                          <a:solidFill>
                            <a:schemeClr val="accent1">
                              <a:lumMod val="50000"/>
                            </a:schemeClr>
                          </a:solidFill>
                          <a:effectLst/>
                          <a:latin typeface="Noticia Text"/>
                          <a:ea typeface="Times New Roman" panose="02020603050405020304" pitchFamily="18" charset="0"/>
                          <a:cs typeface="Arial" panose="020B0604020202020204" pitchFamily="34" charset="0"/>
                        </a:rPr>
                        <a:t>katere skupni stroški</a:t>
                      </a:r>
                    </a:p>
                    <a:p>
                      <a:pPr algn="just">
                        <a:lnSpc>
                          <a:spcPts val="1300"/>
                        </a:lnSpc>
                        <a:spcAft>
                          <a:spcPts val="600"/>
                        </a:spcAft>
                        <a:buNone/>
                      </a:pPr>
                      <a:r>
                        <a:rPr lang="sl-SI" sz="2000" dirty="0">
                          <a:solidFill>
                            <a:schemeClr val="accent1">
                              <a:lumMod val="50000"/>
                            </a:schemeClr>
                          </a:solidFill>
                          <a:effectLst/>
                          <a:latin typeface="Noticia Text"/>
                          <a:ea typeface="Times New Roman" panose="02020603050405020304" pitchFamily="18" charset="0"/>
                          <a:cs typeface="Arial" panose="020B0604020202020204" pitchFamily="34" charset="0"/>
                        </a:rPr>
                        <a:t>presegajo 100.000 EUR.</a:t>
                      </a:r>
                      <a:endParaRPr lang="sl-SI" sz="2000" dirty="0">
                        <a:solidFill>
                          <a:schemeClr val="accent1">
                            <a:lumMod val="50000"/>
                          </a:schemeClr>
                        </a:solidFill>
                        <a:effectLst/>
                        <a:latin typeface="Noticia Tex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5AC"/>
                    </a:solidFill>
                  </a:tcPr>
                </a:tc>
                <a:tc>
                  <a:txBody>
                    <a:bodyPr/>
                    <a:lstStyle/>
                    <a:p>
                      <a:pPr marL="342900" lvl="0" indent="-342900" algn="just">
                        <a:lnSpc>
                          <a:spcPts val="1300"/>
                        </a:lnSpc>
                        <a:spcAft>
                          <a:spcPts val="600"/>
                        </a:spcAft>
                        <a:buFont typeface="Arial" panose="020B0604020202020204" pitchFamily="34" charset="0"/>
                        <a:buChar char="-"/>
                      </a:pPr>
                      <a:endParaRPr lang="sl-SI" sz="2000" dirty="0">
                        <a:solidFill>
                          <a:schemeClr val="accent1">
                            <a:lumMod val="50000"/>
                          </a:schemeClr>
                        </a:solidFill>
                        <a:effectLst/>
                        <a:latin typeface="Noticia Text"/>
                        <a:ea typeface="Times New Roman" panose="02020603050405020304" pitchFamily="18" charset="0"/>
                        <a:cs typeface="Arial" panose="020B0604020202020204" pitchFamily="34" charset="0"/>
                      </a:endParaRPr>
                    </a:p>
                    <a:p>
                      <a:pPr marL="0" lvl="0" indent="0" algn="just">
                        <a:lnSpc>
                          <a:spcPts val="1300"/>
                        </a:lnSpc>
                        <a:spcAft>
                          <a:spcPts val="600"/>
                        </a:spcAft>
                        <a:buFont typeface="Arial" panose="020B0604020202020204" pitchFamily="34" charset="0"/>
                        <a:buNone/>
                      </a:pPr>
                      <a:r>
                        <a:rPr lang="sl-SI" sz="2000" kern="1200" dirty="0">
                          <a:solidFill>
                            <a:schemeClr val="accent1">
                              <a:lumMod val="50000"/>
                            </a:schemeClr>
                          </a:solidFill>
                          <a:latin typeface="Noticia Text" panose="02000503060000020004"/>
                          <a:ea typeface="+mn-ea"/>
                          <a:cs typeface="+mn-cs"/>
                        </a:rPr>
                        <a:t>Objava na </a:t>
                      </a:r>
                      <a:r>
                        <a:rPr lang="sl-SI" sz="2000" b="1" u="sng" kern="1200" dirty="0">
                          <a:solidFill>
                            <a:schemeClr val="accent1">
                              <a:lumMod val="50000"/>
                            </a:schemeClr>
                          </a:solidFill>
                          <a:latin typeface="Noticia Text" panose="02000503060000020004"/>
                          <a:ea typeface="+mn-ea"/>
                          <a:cs typeface="+mn-cs"/>
                        </a:rPr>
                        <a:t>spletni strani upravičenca</a:t>
                      </a:r>
                      <a:r>
                        <a:rPr lang="sl-SI" sz="2000" kern="1200" dirty="0">
                          <a:solidFill>
                            <a:schemeClr val="accent1">
                              <a:lumMod val="50000"/>
                            </a:schemeClr>
                          </a:solidFill>
                          <a:latin typeface="Noticia Text" panose="02000503060000020004"/>
                          <a:ea typeface="+mn-ea"/>
                          <a:cs typeface="+mn-cs"/>
                        </a:rPr>
                        <a:t>, če obstaja (kratek opis operacije, cilji in rezultati operacije, izpostavi se finančna podpora Unije) in</a:t>
                      </a:r>
                    </a:p>
                    <a:p>
                      <a:pPr marL="0" lvl="0" indent="0" algn="just">
                        <a:lnSpc>
                          <a:spcPts val="1300"/>
                        </a:lnSpc>
                        <a:spcAft>
                          <a:spcPts val="600"/>
                        </a:spcAft>
                        <a:buFont typeface="Arial" panose="020B0604020202020204" pitchFamily="34" charset="0"/>
                        <a:buNone/>
                      </a:pPr>
                      <a:endParaRPr lang="sl-SI" sz="2000" kern="1200" dirty="0">
                        <a:solidFill>
                          <a:schemeClr val="accent1">
                            <a:lumMod val="50000"/>
                          </a:schemeClr>
                        </a:solidFill>
                        <a:latin typeface="Noticia Text" panose="02000503060000020004"/>
                        <a:ea typeface="+mn-ea"/>
                        <a:cs typeface="+mn-cs"/>
                      </a:endParaRPr>
                    </a:p>
                    <a:p>
                      <a:pPr marL="0" lvl="0" indent="0" algn="just">
                        <a:lnSpc>
                          <a:spcPts val="1300"/>
                        </a:lnSpc>
                        <a:spcAft>
                          <a:spcPts val="600"/>
                        </a:spcAft>
                        <a:buFont typeface="Arial" panose="020B0604020202020204" pitchFamily="34" charset="0"/>
                        <a:buNone/>
                      </a:pPr>
                      <a:r>
                        <a:rPr lang="sl-SI" sz="2000" kern="1200" dirty="0">
                          <a:solidFill>
                            <a:schemeClr val="accent1">
                              <a:lumMod val="50000"/>
                            </a:schemeClr>
                          </a:solidFill>
                          <a:latin typeface="Noticia Text" panose="02000503060000020004"/>
                          <a:ea typeface="+mn-ea"/>
                          <a:cs typeface="+mn-cs"/>
                        </a:rPr>
                        <a:t>Objava na straneh </a:t>
                      </a:r>
                      <a:r>
                        <a:rPr lang="sl-SI" sz="2000" b="1" u="sng" kern="1200" dirty="0">
                          <a:solidFill>
                            <a:schemeClr val="accent1">
                              <a:lumMod val="50000"/>
                            </a:schemeClr>
                          </a:solidFill>
                          <a:latin typeface="Noticia Text" panose="02000503060000020004"/>
                          <a:ea typeface="+mn-ea"/>
                          <a:cs typeface="+mn-cs"/>
                        </a:rPr>
                        <a:t>družbenih medijev</a:t>
                      </a:r>
                      <a:r>
                        <a:rPr lang="sl-SI" sz="2000" kern="1200" dirty="0">
                          <a:solidFill>
                            <a:schemeClr val="accent1">
                              <a:lumMod val="50000"/>
                            </a:schemeClr>
                          </a:solidFill>
                          <a:latin typeface="Noticia Text" panose="02000503060000020004"/>
                          <a:ea typeface="+mn-ea"/>
                          <a:cs typeface="+mn-cs"/>
                        </a:rPr>
                        <a:t> upravičenca, če obstajajo oz. če jih uporablja (kratek opis operacije, cilji in rezultati operacije, izpostavi se finančna podpora Unije) in</a:t>
                      </a:r>
                    </a:p>
                    <a:p>
                      <a:pPr marL="0" lvl="0" indent="0" algn="just">
                        <a:lnSpc>
                          <a:spcPts val="1300"/>
                        </a:lnSpc>
                        <a:spcAft>
                          <a:spcPts val="600"/>
                        </a:spcAft>
                        <a:buFont typeface="Arial" panose="020B0604020202020204" pitchFamily="34" charset="0"/>
                        <a:buNone/>
                      </a:pPr>
                      <a:endParaRPr lang="sl-SI" sz="2000" kern="1200" dirty="0">
                        <a:solidFill>
                          <a:schemeClr val="accent1">
                            <a:lumMod val="50000"/>
                          </a:schemeClr>
                        </a:solidFill>
                        <a:latin typeface="Noticia Text" panose="02000503060000020004"/>
                        <a:ea typeface="+mn-ea"/>
                        <a:cs typeface="+mn-cs"/>
                      </a:endParaRPr>
                    </a:p>
                    <a:p>
                      <a:pPr marL="0" lvl="0" indent="0" algn="just">
                        <a:lnSpc>
                          <a:spcPts val="1300"/>
                        </a:lnSpc>
                        <a:spcAft>
                          <a:spcPts val="600"/>
                        </a:spcAft>
                        <a:buFont typeface="Arial" panose="020B0604020202020204" pitchFamily="34" charset="0"/>
                        <a:buNone/>
                      </a:pPr>
                      <a:r>
                        <a:rPr lang="sl-SI" sz="2000" kern="1200" dirty="0">
                          <a:solidFill>
                            <a:schemeClr val="accent1">
                              <a:lumMod val="50000"/>
                            </a:schemeClr>
                          </a:solidFill>
                          <a:latin typeface="Noticia Text" panose="02000503060000020004"/>
                          <a:ea typeface="+mn-ea"/>
                          <a:cs typeface="+mn-cs"/>
                        </a:rPr>
                        <a:t>Označitev </a:t>
                      </a:r>
                      <a:r>
                        <a:rPr lang="sl-SI" sz="2000" b="1" u="sng" kern="1200" dirty="0">
                          <a:solidFill>
                            <a:schemeClr val="accent1">
                              <a:lumMod val="50000"/>
                            </a:schemeClr>
                          </a:solidFill>
                          <a:latin typeface="Noticia Text" panose="02000503060000020004"/>
                          <a:ea typeface="+mn-ea"/>
                          <a:cs typeface="+mn-cs"/>
                        </a:rPr>
                        <a:t>dokumentov in komunikacijskega gradiva</a:t>
                      </a:r>
                      <a:r>
                        <a:rPr lang="sl-SI" sz="2000" kern="1200" dirty="0">
                          <a:solidFill>
                            <a:schemeClr val="accent1">
                              <a:lumMod val="50000"/>
                            </a:schemeClr>
                          </a:solidFill>
                          <a:latin typeface="Noticia Text" panose="02000503060000020004"/>
                          <a:ea typeface="+mn-ea"/>
                          <a:cs typeface="+mn-cs"/>
                        </a:rPr>
                        <a:t> (vključi se izjava, v kateri na prepoznaven način izpostavijo podporo iz Unije) in</a:t>
                      </a:r>
                    </a:p>
                    <a:p>
                      <a:pPr marL="0" lvl="0" indent="0" algn="just">
                        <a:lnSpc>
                          <a:spcPts val="1300"/>
                        </a:lnSpc>
                        <a:spcAft>
                          <a:spcPts val="600"/>
                        </a:spcAft>
                        <a:buFont typeface="Arial" panose="020B0604020202020204" pitchFamily="34" charset="0"/>
                        <a:buNone/>
                      </a:pPr>
                      <a:endParaRPr lang="sl-SI" sz="2000" kern="1200" dirty="0">
                        <a:solidFill>
                          <a:schemeClr val="accent1">
                            <a:lumMod val="50000"/>
                          </a:schemeClr>
                        </a:solidFill>
                        <a:latin typeface="Noticia Text" panose="02000503060000020004"/>
                        <a:ea typeface="+mn-ea"/>
                        <a:cs typeface="+mn-cs"/>
                      </a:endParaRPr>
                    </a:p>
                    <a:p>
                      <a:pPr marL="0" lvl="0" indent="0" algn="just">
                        <a:lnSpc>
                          <a:spcPts val="1300"/>
                        </a:lnSpc>
                        <a:spcAft>
                          <a:spcPts val="600"/>
                        </a:spcAft>
                        <a:buFont typeface="Arial" panose="020B0604020202020204" pitchFamily="34" charset="0"/>
                        <a:buNone/>
                      </a:pPr>
                      <a:r>
                        <a:rPr lang="sl-SI" sz="2000" kern="1200" dirty="0">
                          <a:solidFill>
                            <a:schemeClr val="accent1">
                              <a:lumMod val="50000"/>
                            </a:schemeClr>
                          </a:solidFill>
                          <a:latin typeface="Noticia Text" panose="02000503060000020004"/>
                          <a:ea typeface="+mn-ea"/>
                          <a:cs typeface="+mn-cs"/>
                        </a:rPr>
                        <a:t>Namestitev </a:t>
                      </a:r>
                      <a:r>
                        <a:rPr lang="sl-SI" sz="2000" b="1" u="sng" kern="1200" dirty="0">
                          <a:solidFill>
                            <a:schemeClr val="accent1">
                              <a:lumMod val="50000"/>
                            </a:schemeClr>
                          </a:solidFill>
                          <a:latin typeface="Noticia Text" panose="02000503060000020004"/>
                          <a:ea typeface="+mn-ea"/>
                          <a:cs typeface="+mn-cs"/>
                        </a:rPr>
                        <a:t>trajne table ali panoja</a:t>
                      </a:r>
                      <a:r>
                        <a:rPr lang="sl-SI" sz="2000" kern="1200" dirty="0">
                          <a:solidFill>
                            <a:schemeClr val="accent1">
                              <a:lumMod val="50000"/>
                            </a:schemeClr>
                          </a:solidFill>
                          <a:latin typeface="Noticia Text" panose="02000503060000020004"/>
                          <a:ea typeface="+mn-ea"/>
                          <a:cs typeface="+mn-cs"/>
                        </a:rPr>
                        <a:t>, ki je jasno viden javnosti in predstavlja emblem Unije v skladu s tehničnimi značilnostmi  iz Priloge IX. Postavi se takoj, ko se začne fizično izvajanje operacije, ki vključuje fizične naložbe ali ko se namesti kupljena oprema.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5AC"/>
                    </a:solidFill>
                  </a:tcPr>
                </a:tc>
                <a:extLst>
                  <a:ext uri="{0D108BD9-81ED-4DB2-BD59-A6C34878D82A}">
                    <a16:rowId xmlns:a16="http://schemas.microsoft.com/office/drawing/2014/main" val="968435049"/>
                  </a:ext>
                </a:extLst>
              </a:tr>
            </a:tbl>
          </a:graphicData>
        </a:graphic>
      </p:graphicFrame>
      <p:sp>
        <p:nvSpPr>
          <p:cNvPr id="23" name="Rectangle 13">
            <a:extLst>
              <a:ext uri="{FF2B5EF4-FFF2-40B4-BE49-F238E27FC236}">
                <a16:creationId xmlns:a16="http://schemas.microsoft.com/office/drawing/2014/main" id="{0961A383-3B73-447D-5FB0-B2C8194DC91D}"/>
              </a:ext>
            </a:extLst>
          </p:cNvPr>
          <p:cNvSpPr>
            <a:spLocks noChangeArrowheads="1"/>
          </p:cNvSpPr>
          <p:nvPr/>
        </p:nvSpPr>
        <p:spPr bwMode="auto">
          <a:xfrm>
            <a:off x="3400425" y="24844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sl-SI" altLang="sl-SI" sz="1800" b="0" i="0" u="none" strike="noStrike" cap="none" normalizeH="0" baseline="0">
                <a:ln>
                  <a:noFill/>
                </a:ln>
                <a:solidFill>
                  <a:schemeClr val="tx1"/>
                </a:solidFill>
                <a:effectLst/>
                <a:latin typeface="Arial" panose="020B0604020202020204" pitchFamily="34" charset="0"/>
              </a:rPr>
            </a:br>
            <a:endParaRPr kumimoji="0" lang="sl-SI" altLang="sl-SI" sz="1800" b="0" i="0" u="none" strike="noStrike" cap="none" normalizeH="0" baseline="0">
              <a:ln>
                <a:noFill/>
              </a:ln>
              <a:solidFill>
                <a:schemeClr val="tx1"/>
              </a:solidFill>
              <a:effectLst/>
              <a:latin typeface="Arial" panose="020B0604020202020204" pitchFamily="34" charset="0"/>
            </a:endParaRPr>
          </a:p>
        </p:txBody>
      </p:sp>
      <p:graphicFrame>
        <p:nvGraphicFramePr>
          <p:cNvPr id="26" name="Tabela 25">
            <a:extLst>
              <a:ext uri="{FF2B5EF4-FFF2-40B4-BE49-F238E27FC236}">
                <a16:creationId xmlns:a16="http://schemas.microsoft.com/office/drawing/2014/main" id="{6040173B-ABF1-3D5C-E857-095EEBF84AAD}"/>
              </a:ext>
            </a:extLst>
          </p:cNvPr>
          <p:cNvGraphicFramePr>
            <a:graphicFrameLocks noGrp="1"/>
          </p:cNvGraphicFramePr>
          <p:nvPr>
            <p:extLst>
              <p:ext uri="{D42A27DB-BD31-4B8C-83A1-F6EECF244321}">
                <p14:modId xmlns:p14="http://schemas.microsoft.com/office/powerpoint/2010/main" val="810492428"/>
              </p:ext>
            </p:extLst>
          </p:nvPr>
        </p:nvGraphicFramePr>
        <p:xfrm>
          <a:off x="1688196" y="737421"/>
          <a:ext cx="8104731" cy="580038"/>
        </p:xfrm>
        <a:graphic>
          <a:graphicData uri="http://schemas.openxmlformats.org/drawingml/2006/table">
            <a:tbl>
              <a:tblPr firstRow="1" firstCol="1" bandRow="1">
                <a:effectLst>
                  <a:outerShdw blurRad="50800" dist="50800" dir="5400000" algn="ctr" rotWithShape="0">
                    <a:srgbClr val="7CB9D2"/>
                  </a:outerShdw>
                </a:effectLst>
              </a:tblPr>
              <a:tblGrid>
                <a:gridCol w="2837801">
                  <a:extLst>
                    <a:ext uri="{9D8B030D-6E8A-4147-A177-3AD203B41FA5}">
                      <a16:colId xmlns:a16="http://schemas.microsoft.com/office/drawing/2014/main" val="3289314055"/>
                    </a:ext>
                  </a:extLst>
                </a:gridCol>
                <a:gridCol w="5266930">
                  <a:extLst>
                    <a:ext uri="{9D8B030D-6E8A-4147-A177-3AD203B41FA5}">
                      <a16:colId xmlns:a16="http://schemas.microsoft.com/office/drawing/2014/main" val="2418114518"/>
                    </a:ext>
                  </a:extLst>
                </a:gridCol>
              </a:tblGrid>
              <a:tr h="580038">
                <a:tc>
                  <a:txBody>
                    <a:bodyPr/>
                    <a:lstStyle/>
                    <a:p>
                      <a:pPr algn="l">
                        <a:lnSpc>
                          <a:spcPts val="1300"/>
                        </a:lnSpc>
                        <a:buNone/>
                      </a:pPr>
                      <a:endParaRPr lang="sl-SI" sz="1400" b="1" dirty="0">
                        <a:effectLst/>
                        <a:latin typeface="Arial" panose="020B0604020202020204" pitchFamily="34" charset="0"/>
                        <a:ea typeface="Times New Roman" panose="02020603050405020304" pitchFamily="18" charset="0"/>
                        <a:cs typeface="Arial" panose="020B0604020202020204" pitchFamily="34" charset="0"/>
                      </a:endParaRPr>
                    </a:p>
                    <a:p>
                      <a:pPr algn="l">
                        <a:lnSpc>
                          <a:spcPts val="1300"/>
                        </a:lnSpc>
                        <a:buNone/>
                      </a:pPr>
                      <a:r>
                        <a:rPr lang="sl-SI" sz="1400" b="1" dirty="0">
                          <a:effectLst/>
                          <a:latin typeface="Arial" panose="020B0604020202020204" pitchFamily="34" charset="0"/>
                          <a:ea typeface="Times New Roman" panose="02020603050405020304" pitchFamily="18" charset="0"/>
                          <a:cs typeface="Arial" panose="020B0604020202020204" pitchFamily="34" charset="0"/>
                        </a:rPr>
                        <a:t>Vrsta sofinancirane operacije</a:t>
                      </a:r>
                      <a:endParaRPr lang="sl-SI"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6003" marR="66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lnSpc>
                          <a:spcPts val="1300"/>
                        </a:lnSpc>
                        <a:buNone/>
                      </a:pPr>
                      <a:endParaRPr lang="sl-SI" sz="1400" b="1" dirty="0">
                        <a:effectLst/>
                        <a:latin typeface="Arial" panose="020B0604020202020204" pitchFamily="34" charset="0"/>
                        <a:ea typeface="Times New Roman" panose="02020603050405020304" pitchFamily="18" charset="0"/>
                        <a:cs typeface="Arial" panose="020B0604020202020204" pitchFamily="34" charset="0"/>
                      </a:endParaRPr>
                    </a:p>
                    <a:p>
                      <a:pPr algn="l">
                        <a:lnSpc>
                          <a:spcPts val="1300"/>
                        </a:lnSpc>
                        <a:buNone/>
                      </a:pPr>
                      <a:r>
                        <a:rPr lang="sl-SI" sz="1400" b="1" dirty="0">
                          <a:effectLst/>
                          <a:latin typeface="Arial" panose="020B0604020202020204" pitchFamily="34" charset="0"/>
                          <a:ea typeface="Times New Roman" panose="02020603050405020304" pitchFamily="18" charset="0"/>
                          <a:cs typeface="Arial" panose="020B0604020202020204" pitchFamily="34" charset="0"/>
                        </a:rPr>
                        <a:t>Način označevanja</a:t>
                      </a:r>
                      <a:endParaRPr lang="sl-SI"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6003" marR="66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3132823"/>
                  </a:ext>
                </a:extLst>
              </a:tr>
            </a:tbl>
          </a:graphicData>
        </a:graphic>
      </p:graphicFrame>
    </p:spTree>
    <p:extLst>
      <p:ext uri="{BB962C8B-B14F-4D97-AF65-F5344CB8AC3E}">
        <p14:creationId xmlns:p14="http://schemas.microsoft.com/office/powerpoint/2010/main" val="3167942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A6800-1F80-2D45-2584-E44F5B215A74}"/>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C289A716-43EF-EC5D-C413-4714834A4229}"/>
              </a:ext>
            </a:extLst>
          </p:cNvPr>
          <p:cNvSpPr txBox="1"/>
          <p:nvPr/>
        </p:nvSpPr>
        <p:spPr>
          <a:xfrm>
            <a:off x="382203" y="957532"/>
            <a:ext cx="654798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NALEPKE</a:t>
            </a:r>
          </a:p>
        </p:txBody>
      </p:sp>
      <p:sp>
        <p:nvSpPr>
          <p:cNvPr id="8" name="PoljeZBesedilom 7">
            <a:extLst>
              <a:ext uri="{FF2B5EF4-FFF2-40B4-BE49-F238E27FC236}">
                <a16:creationId xmlns:a16="http://schemas.microsoft.com/office/drawing/2014/main" id="{64C9C795-6994-7014-C9C9-E5BE9B4CEBED}"/>
              </a:ext>
            </a:extLst>
          </p:cNvPr>
          <p:cNvSpPr txBox="1"/>
          <p:nvPr/>
        </p:nvSpPr>
        <p:spPr>
          <a:xfrm>
            <a:off x="382203" y="1373030"/>
            <a:ext cx="9101010" cy="4678204"/>
          </a:xfrm>
          <a:prstGeom prst="rect">
            <a:avLst/>
          </a:prstGeom>
          <a:noFill/>
        </p:spPr>
        <p:txBody>
          <a:bodyPr wrap="square">
            <a:spAutoFit/>
          </a:bodyPr>
          <a:lstStyle/>
          <a:p>
            <a:pPr algn="just"/>
            <a:endParaRPr lang="sl-SI" dirty="0"/>
          </a:p>
          <a:p>
            <a:pPr algn="just"/>
            <a:r>
              <a:rPr lang="sl-SI" sz="2000" dirty="0">
                <a:solidFill>
                  <a:srgbClr val="007EAA"/>
                </a:solidFill>
                <a:latin typeface="Noticia Text" panose="02000503060000020004" pitchFamily="2" charset="-18"/>
              </a:rPr>
              <a:t>Z nalepko se označi vsako premično opremo, ki je bila sofinancirana iz ESPRA. </a:t>
            </a:r>
          </a:p>
          <a:p>
            <a:pPr algn="just"/>
            <a:endParaRPr lang="sl-SI" sz="2000" dirty="0">
              <a:solidFill>
                <a:srgbClr val="007EAA"/>
              </a:solidFill>
              <a:latin typeface="Noticia Text" panose="02000503060000020004" pitchFamily="2" charset="-18"/>
            </a:endParaRPr>
          </a:p>
          <a:p>
            <a:pPr algn="just"/>
            <a:r>
              <a:rPr lang="sl-SI" sz="2000" dirty="0">
                <a:solidFill>
                  <a:srgbClr val="007EAA"/>
                </a:solidFill>
                <a:latin typeface="Noticia Text" panose="02000503060000020004" pitchFamily="2" charset="-18"/>
              </a:rPr>
              <a:t>Namesti se jo na vidno mesto na premični opremi, vendar tako, da ne ovira delovnega procesa. </a:t>
            </a:r>
          </a:p>
          <a:p>
            <a:pPr algn="just"/>
            <a:endParaRPr lang="sl-SI" sz="2000" dirty="0">
              <a:solidFill>
                <a:srgbClr val="007EAA"/>
              </a:solidFill>
              <a:latin typeface="Noticia Text" panose="02000503060000020004" pitchFamily="2" charset="-18"/>
            </a:endParaRPr>
          </a:p>
          <a:p>
            <a:pPr algn="just"/>
            <a:r>
              <a:rPr lang="sl-SI" sz="2000" dirty="0">
                <a:solidFill>
                  <a:srgbClr val="007EAA"/>
                </a:solidFill>
                <a:latin typeface="Noticia Text" panose="02000503060000020004" pitchFamily="2" charset="-18"/>
              </a:rPr>
              <a:t>V primeru, da se nalepka obrabi, jo je upravičenec dolžan zamenjati. </a:t>
            </a:r>
          </a:p>
          <a:p>
            <a:pPr algn="just"/>
            <a:endParaRPr lang="sl-SI" sz="2000" dirty="0">
              <a:solidFill>
                <a:srgbClr val="007EAA"/>
              </a:solidFill>
              <a:latin typeface="Noticia Text" panose="02000503060000020004" pitchFamily="2" charset="-18"/>
            </a:endParaRPr>
          </a:p>
          <a:p>
            <a:pPr algn="just"/>
            <a:r>
              <a:rPr lang="sl-SI" sz="2000" dirty="0">
                <a:solidFill>
                  <a:srgbClr val="007EAA"/>
                </a:solidFill>
                <a:latin typeface="Noticia Text" panose="02000503060000020004" pitchFamily="2" charset="-18"/>
              </a:rPr>
              <a:t>Če je ustrezno, se na nalepki se ustrezno navede sofinancirano aktivnost oziroma naziv naložbe (premične opreme), če pa to zaradi majhnosti opreme ni mogoče, pa se na nalepki navedejo vsi zahtevani elementi označevanja.</a:t>
            </a:r>
          </a:p>
          <a:p>
            <a:pPr algn="just"/>
            <a:endParaRPr lang="sl-SI" sz="2000" dirty="0">
              <a:solidFill>
                <a:srgbClr val="007EAA"/>
              </a:solidFill>
              <a:latin typeface="Noticia Text" panose="02000503060000020004" pitchFamily="2" charset="-18"/>
            </a:endParaRPr>
          </a:p>
          <a:p>
            <a:pPr algn="just"/>
            <a:r>
              <a:rPr lang="sl-SI" sz="2000" dirty="0">
                <a:solidFill>
                  <a:srgbClr val="007EAA"/>
                </a:solidFill>
                <a:latin typeface="Noticia Text" panose="02000503060000020004" pitchFamily="2" charset="-18"/>
              </a:rPr>
              <a:t>Nalepka mora vsebovati najmanj obvezne elemente označevanja.</a:t>
            </a:r>
          </a:p>
          <a:p>
            <a:pPr algn="just"/>
            <a:r>
              <a:rPr lang="sl-SI" sz="2000" dirty="0">
                <a:solidFill>
                  <a:srgbClr val="007EAA"/>
                </a:solidFill>
                <a:latin typeface="Noticia Text" panose="02000503060000020004" pitchFamily="2" charset="-18"/>
              </a:rPr>
              <a:t> </a:t>
            </a:r>
          </a:p>
          <a:p>
            <a:pPr algn="just"/>
            <a:r>
              <a:rPr lang="sl-SI" sz="2000" dirty="0">
                <a:solidFill>
                  <a:srgbClr val="007EAA"/>
                </a:solidFill>
                <a:latin typeface="Noticia Text" panose="02000503060000020004" pitchFamily="2" charset="-18"/>
              </a:rPr>
              <a:t>Upravičenec po lastni presoji izbere najbolj primerno velikost nalepke.</a:t>
            </a:r>
          </a:p>
        </p:txBody>
      </p:sp>
      <p:pic>
        <p:nvPicPr>
          <p:cNvPr id="10" name="Slika 9" descr="Slika, ki vsebuje besede besedilo, pravokotnik, zaprt prostor, škatla&#10;&#10;Vsebina, ustvarjena z umetno inteligenco, morda ni pravilna.">
            <a:extLst>
              <a:ext uri="{FF2B5EF4-FFF2-40B4-BE49-F238E27FC236}">
                <a16:creationId xmlns:a16="http://schemas.microsoft.com/office/drawing/2014/main" id="{C82CBE27-21A2-87A5-F8A0-68E9ACD0AB6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9652819" y="1732939"/>
            <a:ext cx="1710813" cy="1283110"/>
          </a:xfrm>
          <a:prstGeom prst="rect">
            <a:avLst/>
          </a:prstGeom>
        </p:spPr>
      </p:pic>
      <p:pic>
        <p:nvPicPr>
          <p:cNvPr id="11" name="Slika 10">
            <a:extLst>
              <a:ext uri="{FF2B5EF4-FFF2-40B4-BE49-F238E27FC236}">
                <a16:creationId xmlns:a16="http://schemas.microsoft.com/office/drawing/2014/main" id="{FDE42C60-3069-355B-59D2-88CB73982528}"/>
              </a:ext>
            </a:extLst>
          </p:cNvPr>
          <p:cNvPicPr>
            <a:picLocks noChangeAspect="1"/>
          </p:cNvPicPr>
          <p:nvPr/>
        </p:nvPicPr>
        <p:blipFill>
          <a:blip r:embed="rId4"/>
          <a:stretch>
            <a:fillRect/>
          </a:stretch>
        </p:blipFill>
        <p:spPr>
          <a:xfrm>
            <a:off x="9453718" y="3281890"/>
            <a:ext cx="2406627" cy="3280732"/>
          </a:xfrm>
          <a:prstGeom prst="rect">
            <a:avLst/>
          </a:prstGeom>
        </p:spPr>
      </p:pic>
    </p:spTree>
    <p:extLst>
      <p:ext uri="{BB962C8B-B14F-4D97-AF65-F5344CB8AC3E}">
        <p14:creationId xmlns:p14="http://schemas.microsoft.com/office/powerpoint/2010/main" val="667165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A748F4D5-5412-22D6-804C-424D8E6ADD9F}"/>
              </a:ext>
            </a:extLst>
          </p:cNvPr>
          <p:cNvSpPr txBox="1"/>
          <p:nvPr/>
        </p:nvSpPr>
        <p:spPr>
          <a:xfrm>
            <a:off x="363851" y="1710813"/>
            <a:ext cx="9134109" cy="4185761"/>
          </a:xfrm>
          <a:prstGeom prst="rect">
            <a:avLst/>
          </a:prstGeom>
          <a:noFill/>
        </p:spPr>
        <p:txBody>
          <a:bodyPr wrap="square">
            <a:spAutoFit/>
          </a:bodyPr>
          <a:lstStyle/>
          <a:p>
            <a:pPr algn="just"/>
            <a:r>
              <a:rPr lang="sl-SI" sz="2100" b="1" noProof="1">
                <a:solidFill>
                  <a:srgbClr val="007EAA"/>
                </a:solidFill>
                <a:latin typeface="Noticia Text" panose="02000503060000020004" pitchFamily="2" charset="-18"/>
              </a:rPr>
              <a:t>Člen 48 Uredbe (EU) 2021/1060 o določitvi skupnih določb o Evropskem skladu za regionalni razvoj, Evropskem socialnem skladu plus, Kohezijskem skladu, Skladu za pravični prehod in Evropskem skladu za pomorstvo, ribištvo in avakulturo:</a:t>
            </a:r>
          </a:p>
          <a:p>
            <a:pPr algn="just"/>
            <a:endParaRPr lang="sl-SI" sz="1400" noProof="1">
              <a:latin typeface="Montserrat" pitchFamily="2" charset="-18"/>
            </a:endParaRPr>
          </a:p>
          <a:p>
            <a:pPr algn="just"/>
            <a:r>
              <a:rPr lang="sl-SI" sz="2000" i="1" noProof="1">
                <a:solidFill>
                  <a:srgbClr val="007EAA"/>
                </a:solidFill>
                <a:latin typeface="Noticia Text" panose="02000503060000020004" pitchFamily="2" charset="-18"/>
              </a:rPr>
              <a:t>(1) Vsaka država članica določi koordinatorja za komuniciranje, ki skrbi za dejavnosti prepoznavnosti, preglednosti in komuniciranja v zvezi s podporo iz skladov.</a:t>
            </a:r>
          </a:p>
          <a:p>
            <a:pPr algn="just"/>
            <a:endParaRPr lang="sl-SI" sz="2000" noProof="1">
              <a:latin typeface="Noticia Text" panose="02000503060000020004"/>
            </a:endParaRPr>
          </a:p>
          <a:p>
            <a:pPr algn="just"/>
            <a:r>
              <a:rPr lang="sl-SI" noProof="1">
                <a:latin typeface="Noticia Text" panose="02000503060000020004"/>
              </a:rPr>
              <a:t>Koordinator za komuniciranje je v Sloveniji Ministrstvo za kohezijo in regionalni razvoj. </a:t>
            </a:r>
          </a:p>
          <a:p>
            <a:pPr algn="just"/>
            <a:endParaRPr lang="sl-SI" noProof="1">
              <a:latin typeface="Noticia Text" panose="02000503060000020004"/>
            </a:endParaRPr>
          </a:p>
          <a:p>
            <a:pPr algn="just"/>
            <a:r>
              <a:rPr lang="sl-SI" noProof="1">
                <a:latin typeface="Noticia Text" panose="02000503060000020004"/>
              </a:rPr>
              <a:t>Sodelovanje poteka v obliki delovne skupine INFORM-SI, ki se sestaja dvakrat letno.</a:t>
            </a:r>
          </a:p>
          <a:p>
            <a:pPr algn="just"/>
            <a:endParaRPr lang="sl-SI" b="1" noProof="1">
              <a:solidFill>
                <a:srgbClr val="007EAA"/>
              </a:solidFill>
              <a:latin typeface="Noticia Text" panose="02000503060000020004"/>
            </a:endParaRPr>
          </a:p>
          <a:p>
            <a:pPr algn="just"/>
            <a:r>
              <a:rPr lang="sl-SI" noProof="1">
                <a:latin typeface="Noticia Text" panose="02000503060000020004"/>
              </a:rPr>
              <a:t>Ob vsakem sestanku delovne skupine potekajo tudi sestanki t. i. Country Team Meetings, na katerih je prisoten predstavnik Komisije. </a:t>
            </a:r>
            <a:endParaRPr lang="sl-SI" b="1" noProof="1">
              <a:solidFill>
                <a:srgbClr val="007EAA"/>
              </a:solidFill>
              <a:latin typeface="Noticia Text" panose="02000503060000020004" pitchFamily="2" charset="-18"/>
            </a:endParaRPr>
          </a:p>
        </p:txBody>
      </p:sp>
      <p:sp>
        <p:nvSpPr>
          <p:cNvPr id="6" name="TextBox 2">
            <a:extLst>
              <a:ext uri="{FF2B5EF4-FFF2-40B4-BE49-F238E27FC236}">
                <a16:creationId xmlns:a16="http://schemas.microsoft.com/office/drawing/2014/main" id="{F6D3B431-84F2-C875-B82A-5B12FC7EE141}"/>
              </a:ext>
            </a:extLst>
          </p:cNvPr>
          <p:cNvSpPr txBox="1"/>
          <p:nvPr/>
        </p:nvSpPr>
        <p:spPr>
          <a:xfrm>
            <a:off x="363851" y="1028198"/>
            <a:ext cx="7485017" cy="1061829"/>
          </a:xfrm>
          <a:prstGeom prst="rect">
            <a:avLst/>
          </a:prstGeom>
          <a:noFill/>
        </p:spPr>
        <p:txBody>
          <a:bodyPr wrap="square" rtlCol="0">
            <a:spAutoFit/>
          </a:bodyPr>
          <a:lstStyle/>
          <a:p>
            <a:r>
              <a:rPr lang="sl-SI" sz="2100" b="1" noProof="1">
                <a:solidFill>
                  <a:srgbClr val="007EAA"/>
                </a:solidFill>
                <a:latin typeface="Noticia Text" panose="02000503060000020004" pitchFamily="2" charset="-18"/>
              </a:rPr>
              <a:t>PRAVNA PODLAGA</a:t>
            </a:r>
          </a:p>
          <a:p>
            <a:endParaRPr lang="sl-SI" sz="2100" b="1" noProof="1">
              <a:solidFill>
                <a:srgbClr val="007EAA"/>
              </a:solidFill>
              <a:latin typeface="Noticia Text" panose="02000503060000020004" pitchFamily="2" charset="-18"/>
            </a:endParaRPr>
          </a:p>
          <a:p>
            <a:endParaRPr lang="en-SI" sz="2100" dirty="0"/>
          </a:p>
        </p:txBody>
      </p:sp>
    </p:spTree>
    <p:extLst>
      <p:ext uri="{BB962C8B-B14F-4D97-AF65-F5344CB8AC3E}">
        <p14:creationId xmlns:p14="http://schemas.microsoft.com/office/powerpoint/2010/main" val="86557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7B81B-9048-5268-C777-66EA779B2589}"/>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3F76773F-6F2E-46BC-C5CB-7BD81C97009D}"/>
              </a:ext>
            </a:extLst>
          </p:cNvPr>
          <p:cNvSpPr txBox="1"/>
          <p:nvPr/>
        </p:nvSpPr>
        <p:spPr>
          <a:xfrm>
            <a:off x="382203" y="957532"/>
            <a:ext cx="654798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SPLETNA STRAN</a:t>
            </a:r>
          </a:p>
        </p:txBody>
      </p:sp>
      <p:sp>
        <p:nvSpPr>
          <p:cNvPr id="6" name="PoljeZBesedilom 5">
            <a:extLst>
              <a:ext uri="{FF2B5EF4-FFF2-40B4-BE49-F238E27FC236}">
                <a16:creationId xmlns:a16="http://schemas.microsoft.com/office/drawing/2014/main" id="{B692C8C4-B32D-24E8-E383-45E9EF212E59}"/>
              </a:ext>
            </a:extLst>
          </p:cNvPr>
          <p:cNvSpPr txBox="1"/>
          <p:nvPr/>
        </p:nvSpPr>
        <p:spPr>
          <a:xfrm>
            <a:off x="382203" y="1225689"/>
            <a:ext cx="9012520" cy="3477875"/>
          </a:xfrm>
          <a:prstGeom prst="rect">
            <a:avLst/>
          </a:prstGeom>
          <a:noFill/>
        </p:spPr>
        <p:txBody>
          <a:bodyPr wrap="square">
            <a:spAutoFit/>
          </a:bodyPr>
          <a:lstStyle/>
          <a:p>
            <a:pPr algn="just"/>
            <a:endParaRPr lang="sl-SI" sz="2000" dirty="0"/>
          </a:p>
          <a:p>
            <a:pPr algn="just"/>
            <a:r>
              <a:rPr lang="sl-SI" sz="2000" dirty="0">
                <a:solidFill>
                  <a:srgbClr val="007EAA"/>
                </a:solidFill>
                <a:latin typeface="Noticia Text" panose="02000503060000020004" pitchFamily="2" charset="-18"/>
              </a:rPr>
              <a:t>Gre za predstavitev upravičenca, aktivnosti ali dejavnosti na svetovnem spletu.</a:t>
            </a:r>
          </a:p>
          <a:p>
            <a:pPr algn="just"/>
            <a:r>
              <a:rPr lang="sl-SI" sz="2000" dirty="0">
                <a:solidFill>
                  <a:srgbClr val="007EAA"/>
                </a:solidFill>
                <a:latin typeface="Noticia Text" panose="02000503060000020004" pitchFamily="2" charset="-18"/>
              </a:rPr>
              <a:t>Lahko že obstaja ali pa je predvidena v okviru aktivnosti projekta.</a:t>
            </a:r>
          </a:p>
          <a:p>
            <a:pPr algn="just"/>
            <a:r>
              <a:rPr lang="en-US" sz="2000" dirty="0" err="1">
                <a:solidFill>
                  <a:srgbClr val="007EAA"/>
                </a:solidFill>
              </a:rPr>
              <a:t>Upravičenec</a:t>
            </a:r>
            <a:r>
              <a:rPr lang="en-US" sz="2000" dirty="0">
                <a:solidFill>
                  <a:srgbClr val="007EAA"/>
                </a:solidFill>
              </a:rPr>
              <a:t> je </a:t>
            </a:r>
            <a:r>
              <a:rPr lang="en-US" sz="2000" dirty="0" err="1">
                <a:solidFill>
                  <a:srgbClr val="007EAA"/>
                </a:solidFill>
              </a:rPr>
              <a:t>dolžan</a:t>
            </a:r>
            <a:r>
              <a:rPr lang="en-US" sz="2000" dirty="0">
                <a:solidFill>
                  <a:srgbClr val="007EAA"/>
                </a:solidFill>
              </a:rPr>
              <a:t> </a:t>
            </a:r>
            <a:r>
              <a:rPr lang="en-US" sz="2000" dirty="0" err="1">
                <a:solidFill>
                  <a:srgbClr val="007EAA"/>
                </a:solidFill>
              </a:rPr>
              <a:t>na</a:t>
            </a:r>
            <a:r>
              <a:rPr lang="en-US" sz="2000" dirty="0">
                <a:solidFill>
                  <a:srgbClr val="007EAA"/>
                </a:solidFill>
              </a:rPr>
              <a:t> </a:t>
            </a:r>
            <a:r>
              <a:rPr lang="en-US" sz="2000" dirty="0" err="1">
                <a:solidFill>
                  <a:srgbClr val="007EAA"/>
                </a:solidFill>
              </a:rPr>
              <a:t>svoji</a:t>
            </a:r>
            <a:r>
              <a:rPr lang="en-US" sz="2000" dirty="0">
                <a:solidFill>
                  <a:srgbClr val="007EAA"/>
                </a:solidFill>
              </a:rPr>
              <a:t> </a:t>
            </a:r>
            <a:r>
              <a:rPr lang="en-US" sz="2000" dirty="0" err="1">
                <a:solidFill>
                  <a:srgbClr val="007EAA"/>
                </a:solidFill>
              </a:rPr>
              <a:t>spletni</a:t>
            </a:r>
            <a:r>
              <a:rPr lang="en-US" sz="2000" dirty="0">
                <a:solidFill>
                  <a:srgbClr val="007EAA"/>
                </a:solidFill>
              </a:rPr>
              <a:t> </a:t>
            </a:r>
            <a:r>
              <a:rPr lang="en-US" sz="2000" dirty="0" err="1">
                <a:solidFill>
                  <a:srgbClr val="007EAA"/>
                </a:solidFill>
              </a:rPr>
              <a:t>strani</a:t>
            </a:r>
            <a:r>
              <a:rPr lang="en-US" sz="2000" dirty="0">
                <a:solidFill>
                  <a:srgbClr val="007EAA"/>
                </a:solidFill>
              </a:rPr>
              <a:t> </a:t>
            </a:r>
            <a:r>
              <a:rPr lang="en-US" sz="2000" dirty="0" err="1">
                <a:solidFill>
                  <a:srgbClr val="007EAA"/>
                </a:solidFill>
              </a:rPr>
              <a:t>ali</a:t>
            </a:r>
            <a:r>
              <a:rPr lang="en-US" sz="2000" dirty="0">
                <a:solidFill>
                  <a:srgbClr val="007EAA"/>
                </a:solidFill>
              </a:rPr>
              <a:t> </a:t>
            </a:r>
            <a:r>
              <a:rPr lang="en-US" sz="2000" dirty="0" err="1">
                <a:solidFill>
                  <a:srgbClr val="007EAA"/>
                </a:solidFill>
              </a:rPr>
              <a:t>podstrani</a:t>
            </a:r>
            <a:r>
              <a:rPr lang="en-US" sz="2000" dirty="0">
                <a:solidFill>
                  <a:srgbClr val="007EAA"/>
                </a:solidFill>
              </a:rPr>
              <a:t> </a:t>
            </a:r>
            <a:r>
              <a:rPr lang="en-US" sz="2000" dirty="0" err="1">
                <a:solidFill>
                  <a:srgbClr val="007EAA"/>
                </a:solidFill>
              </a:rPr>
              <a:t>predstaviti</a:t>
            </a:r>
            <a:r>
              <a:rPr lang="en-US" sz="2000" dirty="0">
                <a:solidFill>
                  <a:srgbClr val="007EAA"/>
                </a:solidFill>
              </a:rPr>
              <a:t> </a:t>
            </a:r>
            <a:r>
              <a:rPr lang="en-US" sz="2000" dirty="0" err="1">
                <a:solidFill>
                  <a:srgbClr val="007EAA"/>
                </a:solidFill>
              </a:rPr>
              <a:t>aktivnosti</a:t>
            </a:r>
            <a:r>
              <a:rPr lang="en-US" sz="2000" dirty="0">
                <a:solidFill>
                  <a:srgbClr val="007EAA"/>
                </a:solidFill>
              </a:rPr>
              <a:t>, ki se </a:t>
            </a:r>
            <a:r>
              <a:rPr lang="en-US" sz="2000" dirty="0" err="1">
                <a:solidFill>
                  <a:srgbClr val="007EAA"/>
                </a:solidFill>
              </a:rPr>
              <a:t>izvajajo</a:t>
            </a:r>
            <a:r>
              <a:rPr lang="en-US" sz="2000" dirty="0">
                <a:solidFill>
                  <a:srgbClr val="007EAA"/>
                </a:solidFill>
              </a:rPr>
              <a:t> v </a:t>
            </a:r>
            <a:r>
              <a:rPr lang="en-US" sz="2000" dirty="0" err="1">
                <a:solidFill>
                  <a:srgbClr val="007EAA"/>
                </a:solidFill>
              </a:rPr>
              <a:t>okviru</a:t>
            </a:r>
            <a:r>
              <a:rPr lang="en-US" sz="2000" dirty="0">
                <a:solidFill>
                  <a:srgbClr val="007EAA"/>
                </a:solidFill>
              </a:rPr>
              <a:t> </a:t>
            </a:r>
            <a:r>
              <a:rPr lang="en-US" sz="2000" dirty="0" err="1">
                <a:solidFill>
                  <a:srgbClr val="007EAA"/>
                </a:solidFill>
              </a:rPr>
              <a:t>posamezne</a:t>
            </a:r>
            <a:r>
              <a:rPr lang="en-US" sz="2000" dirty="0">
                <a:solidFill>
                  <a:srgbClr val="007EAA"/>
                </a:solidFill>
              </a:rPr>
              <a:t> </a:t>
            </a:r>
            <a:r>
              <a:rPr lang="en-US" sz="2000" dirty="0" err="1">
                <a:solidFill>
                  <a:srgbClr val="007EAA"/>
                </a:solidFill>
              </a:rPr>
              <a:t>operacije</a:t>
            </a:r>
            <a:r>
              <a:rPr lang="sl-SI" sz="2000" dirty="0">
                <a:solidFill>
                  <a:srgbClr val="007EAA"/>
                </a:solidFill>
                <a:latin typeface="Noticia Text" panose="02000503060000020004" pitchFamily="2" charset="-18"/>
              </a:rPr>
              <a:t>.</a:t>
            </a:r>
          </a:p>
          <a:p>
            <a:pPr algn="just"/>
            <a:r>
              <a:rPr lang="sl-SI" sz="2000" dirty="0">
                <a:solidFill>
                  <a:srgbClr val="007EAA"/>
                </a:solidFill>
                <a:latin typeface="Noticia Text" panose="02000503060000020004" pitchFamily="2" charset="-18"/>
              </a:rPr>
              <a:t>O</a:t>
            </a:r>
            <a:r>
              <a:rPr lang="en-US" sz="2000" dirty="0" err="1">
                <a:solidFill>
                  <a:srgbClr val="007EAA"/>
                </a:solidFill>
              </a:rPr>
              <a:t>bvezni</a:t>
            </a:r>
            <a:r>
              <a:rPr lang="en-US" sz="2000" dirty="0">
                <a:solidFill>
                  <a:srgbClr val="007EAA"/>
                </a:solidFill>
              </a:rPr>
              <a:t> </a:t>
            </a:r>
            <a:r>
              <a:rPr lang="en-US" sz="2000" dirty="0" err="1">
                <a:solidFill>
                  <a:srgbClr val="007EAA"/>
                </a:solidFill>
              </a:rPr>
              <a:t>elementi</a:t>
            </a:r>
            <a:r>
              <a:rPr lang="en-US" sz="2000" dirty="0">
                <a:solidFill>
                  <a:srgbClr val="007EAA"/>
                </a:solidFill>
              </a:rPr>
              <a:t> </a:t>
            </a:r>
            <a:r>
              <a:rPr lang="en-US" sz="2000" dirty="0" err="1">
                <a:solidFill>
                  <a:srgbClr val="007EAA"/>
                </a:solidFill>
              </a:rPr>
              <a:t>označevanja</a:t>
            </a:r>
            <a:r>
              <a:rPr lang="en-US" sz="2000" dirty="0">
                <a:solidFill>
                  <a:srgbClr val="007EAA"/>
                </a:solidFill>
              </a:rPr>
              <a:t> </a:t>
            </a:r>
            <a:r>
              <a:rPr lang="sl-SI" sz="2000" dirty="0">
                <a:solidFill>
                  <a:srgbClr val="007EAA"/>
                </a:solidFill>
                <a:latin typeface="Noticia Text" panose="02000503060000020004" pitchFamily="2" charset="-18"/>
              </a:rPr>
              <a:t>se jasno </a:t>
            </a:r>
            <a:r>
              <a:rPr lang="en-US" sz="2000" dirty="0" err="1">
                <a:solidFill>
                  <a:srgbClr val="007EAA"/>
                </a:solidFill>
              </a:rPr>
              <a:t>namestijo</a:t>
            </a:r>
            <a:r>
              <a:rPr lang="en-US" sz="2000" dirty="0">
                <a:solidFill>
                  <a:srgbClr val="007EAA"/>
                </a:solidFill>
              </a:rPr>
              <a:t> </a:t>
            </a:r>
            <a:r>
              <a:rPr lang="en-US" sz="2000" dirty="0" err="1">
                <a:solidFill>
                  <a:srgbClr val="007EAA"/>
                </a:solidFill>
              </a:rPr>
              <a:t>na</a:t>
            </a:r>
            <a:r>
              <a:rPr lang="en-US" sz="2000" dirty="0">
                <a:solidFill>
                  <a:srgbClr val="007EAA"/>
                </a:solidFill>
              </a:rPr>
              <a:t> </a:t>
            </a:r>
            <a:r>
              <a:rPr lang="en-US" sz="2000" dirty="0" err="1">
                <a:solidFill>
                  <a:srgbClr val="007EAA"/>
                </a:solidFill>
              </a:rPr>
              <a:t>uvodno</a:t>
            </a:r>
            <a:r>
              <a:rPr lang="en-US" sz="2000" dirty="0">
                <a:solidFill>
                  <a:srgbClr val="007EAA"/>
                </a:solidFill>
              </a:rPr>
              <a:t> </a:t>
            </a:r>
            <a:r>
              <a:rPr lang="en-US" sz="2000" dirty="0" err="1">
                <a:solidFill>
                  <a:srgbClr val="007EAA"/>
                </a:solidFill>
              </a:rPr>
              <a:t>spletno</a:t>
            </a:r>
            <a:r>
              <a:rPr lang="en-US" sz="2000" dirty="0">
                <a:solidFill>
                  <a:srgbClr val="007EAA"/>
                </a:solidFill>
              </a:rPr>
              <a:t> </a:t>
            </a:r>
            <a:r>
              <a:rPr lang="en-US" sz="2000" dirty="0" err="1">
                <a:solidFill>
                  <a:srgbClr val="007EAA"/>
                </a:solidFill>
              </a:rPr>
              <a:t>stran</a:t>
            </a:r>
            <a:r>
              <a:rPr lang="en-US" sz="2000" dirty="0">
                <a:solidFill>
                  <a:srgbClr val="007EAA"/>
                </a:solidFill>
              </a:rPr>
              <a:t> </a:t>
            </a:r>
            <a:r>
              <a:rPr lang="en-US" sz="2000" dirty="0" err="1">
                <a:solidFill>
                  <a:srgbClr val="007EAA"/>
                </a:solidFill>
              </a:rPr>
              <a:t>ali</a:t>
            </a:r>
            <a:r>
              <a:rPr lang="en-US" sz="2000" dirty="0">
                <a:solidFill>
                  <a:srgbClr val="007EAA"/>
                </a:solidFill>
              </a:rPr>
              <a:t> </a:t>
            </a:r>
            <a:r>
              <a:rPr lang="en-US" sz="2000" dirty="0" err="1">
                <a:solidFill>
                  <a:srgbClr val="007EAA"/>
                </a:solidFill>
              </a:rPr>
              <a:t>podstran</a:t>
            </a:r>
            <a:r>
              <a:rPr lang="en-US" sz="2000" dirty="0">
                <a:solidFill>
                  <a:srgbClr val="007EAA"/>
                </a:solidFill>
              </a:rPr>
              <a:t> </a:t>
            </a:r>
            <a:r>
              <a:rPr lang="en-US" sz="2000" dirty="0" err="1">
                <a:solidFill>
                  <a:srgbClr val="007EAA"/>
                </a:solidFill>
              </a:rPr>
              <a:t>operacije</a:t>
            </a:r>
            <a:r>
              <a:rPr lang="sl-SI" sz="2000" dirty="0">
                <a:solidFill>
                  <a:srgbClr val="007EAA"/>
                </a:solidFill>
                <a:latin typeface="Noticia Text" panose="02000503060000020004" pitchFamily="2" charset="-18"/>
              </a:rPr>
              <a:t>.</a:t>
            </a:r>
          </a:p>
          <a:p>
            <a:pPr algn="just"/>
            <a:r>
              <a:rPr lang="en-US" sz="2000" dirty="0" err="1">
                <a:solidFill>
                  <a:srgbClr val="007EAA"/>
                </a:solidFill>
              </a:rPr>
              <a:t>Upravičencu</a:t>
            </a:r>
            <a:r>
              <a:rPr lang="en-US" sz="2000" dirty="0">
                <a:solidFill>
                  <a:srgbClr val="007EAA"/>
                </a:solidFill>
              </a:rPr>
              <a:t> </a:t>
            </a:r>
            <a:r>
              <a:rPr lang="en-US" sz="2000" dirty="0" err="1">
                <a:solidFill>
                  <a:srgbClr val="007EAA"/>
                </a:solidFill>
              </a:rPr>
              <a:t>ni</a:t>
            </a:r>
            <a:r>
              <a:rPr lang="en-US" sz="2000" dirty="0">
                <a:solidFill>
                  <a:srgbClr val="007EAA"/>
                </a:solidFill>
              </a:rPr>
              <a:t> </a:t>
            </a:r>
            <a:r>
              <a:rPr lang="en-US" sz="2000" dirty="0" err="1">
                <a:solidFill>
                  <a:srgbClr val="007EAA"/>
                </a:solidFill>
              </a:rPr>
              <a:t>treba</a:t>
            </a:r>
            <a:r>
              <a:rPr lang="en-US" sz="2000" dirty="0">
                <a:solidFill>
                  <a:srgbClr val="007EAA"/>
                </a:solidFill>
              </a:rPr>
              <a:t> </a:t>
            </a:r>
            <a:r>
              <a:rPr lang="en-US" sz="2000" dirty="0" err="1">
                <a:solidFill>
                  <a:srgbClr val="007EAA"/>
                </a:solidFill>
              </a:rPr>
              <a:t>vzpostavljati</a:t>
            </a:r>
            <a:r>
              <a:rPr lang="en-US" sz="2000" dirty="0">
                <a:solidFill>
                  <a:srgbClr val="007EAA"/>
                </a:solidFill>
              </a:rPr>
              <a:t> </a:t>
            </a:r>
            <a:r>
              <a:rPr lang="en-US" sz="2000" dirty="0" err="1">
                <a:solidFill>
                  <a:srgbClr val="007EAA"/>
                </a:solidFill>
              </a:rPr>
              <a:t>ali</a:t>
            </a:r>
            <a:r>
              <a:rPr lang="en-US" sz="2000" dirty="0">
                <a:solidFill>
                  <a:srgbClr val="007EAA"/>
                </a:solidFill>
              </a:rPr>
              <a:t> </a:t>
            </a:r>
            <a:r>
              <a:rPr lang="en-US" sz="2000" dirty="0" err="1">
                <a:solidFill>
                  <a:srgbClr val="007EAA"/>
                </a:solidFill>
              </a:rPr>
              <a:t>vzdrževati</a:t>
            </a:r>
            <a:r>
              <a:rPr lang="en-US" sz="2000" dirty="0">
                <a:solidFill>
                  <a:srgbClr val="007EAA"/>
                </a:solidFill>
              </a:rPr>
              <a:t> </a:t>
            </a:r>
            <a:r>
              <a:rPr lang="en-US" sz="2000" dirty="0" err="1">
                <a:solidFill>
                  <a:srgbClr val="007EAA"/>
                </a:solidFill>
              </a:rPr>
              <a:t>spletne</a:t>
            </a:r>
            <a:r>
              <a:rPr lang="en-US" sz="2000" dirty="0">
                <a:solidFill>
                  <a:srgbClr val="007EAA"/>
                </a:solidFill>
              </a:rPr>
              <a:t> </a:t>
            </a:r>
            <a:r>
              <a:rPr lang="en-US" sz="2000" dirty="0" err="1">
                <a:solidFill>
                  <a:srgbClr val="007EAA"/>
                </a:solidFill>
              </a:rPr>
              <a:t>strani</a:t>
            </a:r>
            <a:r>
              <a:rPr lang="en-US" sz="2000" dirty="0">
                <a:solidFill>
                  <a:srgbClr val="007EAA"/>
                </a:solidFill>
              </a:rPr>
              <a:t> </a:t>
            </a:r>
            <a:r>
              <a:rPr lang="en-US" sz="2000" dirty="0" err="1">
                <a:solidFill>
                  <a:srgbClr val="007EAA"/>
                </a:solidFill>
              </a:rPr>
              <a:t>zgolj</a:t>
            </a:r>
            <a:r>
              <a:rPr lang="en-US" sz="2000" dirty="0">
                <a:solidFill>
                  <a:srgbClr val="007EAA"/>
                </a:solidFill>
              </a:rPr>
              <a:t> </a:t>
            </a:r>
            <a:r>
              <a:rPr lang="en-US" sz="2000" dirty="0" err="1">
                <a:solidFill>
                  <a:srgbClr val="007EAA"/>
                </a:solidFill>
              </a:rPr>
              <a:t>zaradi</a:t>
            </a:r>
            <a:r>
              <a:rPr lang="en-US" sz="2000" dirty="0">
                <a:solidFill>
                  <a:srgbClr val="007EAA"/>
                </a:solidFill>
              </a:rPr>
              <a:t> </a:t>
            </a:r>
            <a:r>
              <a:rPr lang="en-US" sz="2000" dirty="0" err="1">
                <a:solidFill>
                  <a:srgbClr val="007EAA"/>
                </a:solidFill>
              </a:rPr>
              <a:t>izjave</a:t>
            </a:r>
            <a:r>
              <a:rPr lang="en-US" sz="2000" dirty="0">
                <a:solidFill>
                  <a:srgbClr val="007EAA"/>
                </a:solidFill>
              </a:rPr>
              <a:t> o </a:t>
            </a:r>
            <a:r>
              <a:rPr lang="en-US" sz="2000" dirty="0" err="1">
                <a:solidFill>
                  <a:srgbClr val="007EAA"/>
                </a:solidFill>
              </a:rPr>
              <a:t>podpori</a:t>
            </a:r>
            <a:r>
              <a:rPr lang="en-US" sz="2000" dirty="0">
                <a:solidFill>
                  <a:srgbClr val="007EAA"/>
                </a:solidFill>
              </a:rPr>
              <a:t> </a:t>
            </a:r>
            <a:r>
              <a:rPr lang="en-US" sz="2000" dirty="0" err="1">
                <a:solidFill>
                  <a:srgbClr val="007EAA"/>
                </a:solidFill>
              </a:rPr>
              <a:t>iz</a:t>
            </a:r>
            <a:r>
              <a:rPr lang="en-US" sz="2000" dirty="0">
                <a:solidFill>
                  <a:srgbClr val="007EAA"/>
                </a:solidFill>
              </a:rPr>
              <a:t> EU. </a:t>
            </a:r>
            <a:endParaRPr lang="sl-SI" sz="2000" dirty="0">
              <a:solidFill>
                <a:srgbClr val="007EAA"/>
              </a:solidFill>
              <a:latin typeface="Noticia Text" panose="02000503060000020004" pitchFamily="2" charset="-18"/>
            </a:endParaRPr>
          </a:p>
          <a:p>
            <a:pPr algn="just"/>
            <a:endParaRPr lang="sl-SI" sz="2000" dirty="0">
              <a:solidFill>
                <a:srgbClr val="007EAA"/>
              </a:solidFill>
              <a:latin typeface="Noticia Text" panose="02000503060000020004" pitchFamily="2" charset="-18"/>
            </a:endParaRPr>
          </a:p>
          <a:p>
            <a:pPr algn="just"/>
            <a:endParaRPr lang="sl-SI" sz="2000" dirty="0">
              <a:solidFill>
                <a:srgbClr val="007EAA"/>
              </a:solidFill>
              <a:latin typeface="Noticia Text" panose="02000503060000020004" pitchFamily="2" charset="-18"/>
            </a:endParaRPr>
          </a:p>
        </p:txBody>
      </p:sp>
    </p:spTree>
    <p:extLst>
      <p:ext uri="{BB962C8B-B14F-4D97-AF65-F5344CB8AC3E}">
        <p14:creationId xmlns:p14="http://schemas.microsoft.com/office/powerpoint/2010/main" val="2597460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0C855-0391-5E37-5221-B560DEAC3C84}"/>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A908DFF3-7B62-FE3B-E264-7C834210230C}"/>
              </a:ext>
            </a:extLst>
          </p:cNvPr>
          <p:cNvSpPr txBox="1"/>
          <p:nvPr/>
        </p:nvSpPr>
        <p:spPr>
          <a:xfrm>
            <a:off x="382203" y="957532"/>
            <a:ext cx="654798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SPLETNA STRAN</a:t>
            </a:r>
          </a:p>
        </p:txBody>
      </p:sp>
      <p:sp>
        <p:nvSpPr>
          <p:cNvPr id="6" name="PoljeZBesedilom 5">
            <a:extLst>
              <a:ext uri="{FF2B5EF4-FFF2-40B4-BE49-F238E27FC236}">
                <a16:creationId xmlns:a16="http://schemas.microsoft.com/office/drawing/2014/main" id="{DEFFBF8E-3BC4-3527-F393-A7183C29AF01}"/>
              </a:ext>
            </a:extLst>
          </p:cNvPr>
          <p:cNvSpPr txBox="1"/>
          <p:nvPr/>
        </p:nvSpPr>
        <p:spPr>
          <a:xfrm>
            <a:off x="382203" y="957532"/>
            <a:ext cx="9012520" cy="5078313"/>
          </a:xfrm>
          <a:prstGeom prst="rect">
            <a:avLst/>
          </a:prstGeom>
          <a:noFill/>
        </p:spPr>
        <p:txBody>
          <a:bodyPr wrap="square">
            <a:spAutoFit/>
          </a:bodyPr>
          <a:lstStyle/>
          <a:p>
            <a:pPr algn="just"/>
            <a:endParaRPr lang="sl-SI" dirty="0"/>
          </a:p>
          <a:p>
            <a:pPr algn="just"/>
            <a:endParaRPr lang="sl-SI" dirty="0">
              <a:solidFill>
                <a:srgbClr val="007EAA"/>
              </a:solidFill>
              <a:latin typeface="Noticia Text" panose="02000503060000020004" pitchFamily="2" charset="-18"/>
            </a:endParaRPr>
          </a:p>
          <a:p>
            <a:pPr algn="just"/>
            <a:r>
              <a:rPr lang="en-US" dirty="0" err="1">
                <a:solidFill>
                  <a:srgbClr val="007EAA"/>
                </a:solidFill>
              </a:rPr>
              <a:t>Spletna</a:t>
            </a:r>
            <a:r>
              <a:rPr lang="en-US" dirty="0">
                <a:solidFill>
                  <a:srgbClr val="007EAA"/>
                </a:solidFill>
              </a:rPr>
              <a:t> </a:t>
            </a:r>
            <a:r>
              <a:rPr lang="en-US" dirty="0" err="1">
                <a:solidFill>
                  <a:srgbClr val="007EAA"/>
                </a:solidFill>
              </a:rPr>
              <a:t>stran</a:t>
            </a:r>
            <a:r>
              <a:rPr lang="en-US" dirty="0">
                <a:solidFill>
                  <a:srgbClr val="007EAA"/>
                </a:solidFill>
              </a:rPr>
              <a:t> </a:t>
            </a:r>
            <a:r>
              <a:rPr lang="en-US" dirty="0" err="1">
                <a:solidFill>
                  <a:srgbClr val="007EAA"/>
                </a:solidFill>
              </a:rPr>
              <a:t>upravičenca</a:t>
            </a:r>
            <a:r>
              <a:rPr lang="en-US" dirty="0">
                <a:solidFill>
                  <a:srgbClr val="007EAA"/>
                </a:solidFill>
              </a:rPr>
              <a:t> mora </a:t>
            </a:r>
            <a:r>
              <a:rPr lang="en-US" dirty="0" err="1">
                <a:solidFill>
                  <a:srgbClr val="007EAA"/>
                </a:solidFill>
              </a:rPr>
              <a:t>vsebovati</a:t>
            </a:r>
            <a:r>
              <a:rPr lang="en-US" dirty="0">
                <a:solidFill>
                  <a:srgbClr val="007EAA"/>
                </a:solidFill>
              </a:rPr>
              <a:t>: </a:t>
            </a:r>
            <a:endParaRPr lang="sl-SI" dirty="0">
              <a:solidFill>
                <a:srgbClr val="007EAA"/>
              </a:solidFill>
            </a:endParaRPr>
          </a:p>
          <a:p>
            <a:pPr algn="just"/>
            <a:endParaRPr lang="sl-SI" dirty="0">
              <a:solidFill>
                <a:srgbClr val="007EAA"/>
              </a:solidFill>
              <a:latin typeface="Noticia Text" panose="02000503060000020004" pitchFamily="2" charset="-18"/>
            </a:endParaRPr>
          </a:p>
          <a:p>
            <a:pPr algn="just"/>
            <a:r>
              <a:rPr lang="en-US" dirty="0">
                <a:solidFill>
                  <a:srgbClr val="007EAA"/>
                </a:solidFill>
              </a:rPr>
              <a:t>• </a:t>
            </a:r>
            <a:r>
              <a:rPr lang="en-US" dirty="0" err="1">
                <a:solidFill>
                  <a:srgbClr val="007EAA"/>
                </a:solidFill>
              </a:rPr>
              <a:t>sorazmerno</a:t>
            </a:r>
            <a:r>
              <a:rPr lang="en-US" dirty="0">
                <a:solidFill>
                  <a:srgbClr val="007EAA"/>
                </a:solidFill>
              </a:rPr>
              <a:t> z </a:t>
            </a:r>
            <a:r>
              <a:rPr lang="en-US" dirty="0" err="1">
                <a:solidFill>
                  <a:srgbClr val="007EAA"/>
                </a:solidFill>
              </a:rPr>
              <a:t>ravnjo</a:t>
            </a:r>
            <a:r>
              <a:rPr lang="en-US" dirty="0">
                <a:solidFill>
                  <a:srgbClr val="007EAA"/>
                </a:solidFill>
              </a:rPr>
              <a:t> </a:t>
            </a:r>
            <a:r>
              <a:rPr lang="en-US" dirty="0" err="1">
                <a:solidFill>
                  <a:srgbClr val="007EAA"/>
                </a:solidFill>
              </a:rPr>
              <a:t>podpore</a:t>
            </a:r>
            <a:r>
              <a:rPr lang="en-US" dirty="0">
                <a:solidFill>
                  <a:srgbClr val="007EAA"/>
                </a:solidFill>
              </a:rPr>
              <a:t> </a:t>
            </a:r>
            <a:r>
              <a:rPr lang="en-US" dirty="0" err="1">
                <a:solidFill>
                  <a:srgbClr val="007EAA"/>
                </a:solidFill>
              </a:rPr>
              <a:t>kratek</a:t>
            </a:r>
            <a:r>
              <a:rPr lang="en-US" dirty="0">
                <a:solidFill>
                  <a:srgbClr val="007EAA"/>
                </a:solidFill>
              </a:rPr>
              <a:t> </a:t>
            </a:r>
            <a:r>
              <a:rPr lang="en-US" dirty="0" err="1">
                <a:solidFill>
                  <a:srgbClr val="007EAA"/>
                </a:solidFill>
              </a:rPr>
              <a:t>opis</a:t>
            </a:r>
            <a:r>
              <a:rPr lang="en-US" dirty="0">
                <a:solidFill>
                  <a:srgbClr val="007EAA"/>
                </a:solidFill>
              </a:rPr>
              <a:t> </a:t>
            </a:r>
            <a:r>
              <a:rPr lang="en-US" dirty="0" err="1">
                <a:solidFill>
                  <a:srgbClr val="007EAA"/>
                </a:solidFill>
              </a:rPr>
              <a:t>operacije</a:t>
            </a:r>
            <a:r>
              <a:rPr lang="en-US" dirty="0">
                <a:solidFill>
                  <a:srgbClr val="007EAA"/>
                </a:solidFill>
              </a:rPr>
              <a:t>, </a:t>
            </a:r>
            <a:r>
              <a:rPr lang="en-US" dirty="0" err="1">
                <a:solidFill>
                  <a:srgbClr val="007EAA"/>
                </a:solidFill>
              </a:rPr>
              <a:t>vključno</a:t>
            </a:r>
            <a:r>
              <a:rPr lang="en-US" dirty="0">
                <a:solidFill>
                  <a:srgbClr val="007EAA"/>
                </a:solidFill>
              </a:rPr>
              <a:t> z </a:t>
            </a:r>
            <a:r>
              <a:rPr lang="en-US" dirty="0" err="1">
                <a:solidFill>
                  <a:srgbClr val="007EAA"/>
                </a:solidFill>
              </a:rPr>
              <a:t>njenimi</a:t>
            </a:r>
            <a:r>
              <a:rPr lang="en-US" dirty="0">
                <a:solidFill>
                  <a:srgbClr val="007EAA"/>
                </a:solidFill>
              </a:rPr>
              <a:t> </a:t>
            </a:r>
            <a:r>
              <a:rPr lang="en-US" dirty="0" err="1">
                <a:solidFill>
                  <a:srgbClr val="007EAA"/>
                </a:solidFill>
              </a:rPr>
              <a:t>cilji</a:t>
            </a:r>
            <a:r>
              <a:rPr lang="en-US" dirty="0">
                <a:solidFill>
                  <a:srgbClr val="007EAA"/>
                </a:solidFill>
              </a:rPr>
              <a:t> in </a:t>
            </a:r>
            <a:r>
              <a:rPr lang="en-US" dirty="0" err="1">
                <a:solidFill>
                  <a:srgbClr val="007EAA"/>
                </a:solidFill>
              </a:rPr>
              <a:t>rezultati</a:t>
            </a:r>
            <a:r>
              <a:rPr lang="en-US" dirty="0">
                <a:solidFill>
                  <a:srgbClr val="007EAA"/>
                </a:solidFill>
              </a:rPr>
              <a:t>, </a:t>
            </a:r>
            <a:r>
              <a:rPr lang="en-US" dirty="0" err="1">
                <a:solidFill>
                  <a:srgbClr val="007EAA"/>
                </a:solidFill>
              </a:rPr>
              <a:t>pri</a:t>
            </a:r>
            <a:r>
              <a:rPr lang="en-US" dirty="0">
                <a:solidFill>
                  <a:srgbClr val="007EAA"/>
                </a:solidFill>
              </a:rPr>
              <a:t> </a:t>
            </a:r>
            <a:r>
              <a:rPr lang="en-US" dirty="0" err="1">
                <a:solidFill>
                  <a:srgbClr val="007EAA"/>
                </a:solidFill>
              </a:rPr>
              <a:t>čemer</a:t>
            </a:r>
            <a:r>
              <a:rPr lang="en-US" dirty="0">
                <a:solidFill>
                  <a:srgbClr val="007EAA"/>
                </a:solidFill>
              </a:rPr>
              <a:t> se </a:t>
            </a:r>
            <a:r>
              <a:rPr lang="en-US" dirty="0" err="1">
                <a:solidFill>
                  <a:srgbClr val="007EAA"/>
                </a:solidFill>
              </a:rPr>
              <a:t>izpostavi</a:t>
            </a:r>
            <a:r>
              <a:rPr lang="en-US" dirty="0">
                <a:solidFill>
                  <a:srgbClr val="007EAA"/>
                </a:solidFill>
              </a:rPr>
              <a:t> </a:t>
            </a:r>
            <a:r>
              <a:rPr lang="en-US" dirty="0" err="1">
                <a:solidFill>
                  <a:srgbClr val="007EAA"/>
                </a:solidFill>
              </a:rPr>
              <a:t>finančna</a:t>
            </a:r>
            <a:r>
              <a:rPr lang="en-US" dirty="0">
                <a:solidFill>
                  <a:srgbClr val="007EAA"/>
                </a:solidFill>
              </a:rPr>
              <a:t> </a:t>
            </a:r>
            <a:r>
              <a:rPr lang="en-US" dirty="0" err="1">
                <a:solidFill>
                  <a:srgbClr val="007EAA"/>
                </a:solidFill>
              </a:rPr>
              <a:t>podpora</a:t>
            </a:r>
            <a:r>
              <a:rPr lang="en-US" dirty="0">
                <a:solidFill>
                  <a:srgbClr val="007EAA"/>
                </a:solidFill>
              </a:rPr>
              <a:t> EU - </a:t>
            </a:r>
            <a:r>
              <a:rPr lang="en-US" dirty="0" err="1">
                <a:solidFill>
                  <a:srgbClr val="007EAA"/>
                </a:solidFill>
              </a:rPr>
              <a:t>višina</a:t>
            </a:r>
            <a:r>
              <a:rPr lang="en-US" dirty="0">
                <a:solidFill>
                  <a:srgbClr val="007EAA"/>
                </a:solidFill>
              </a:rPr>
              <a:t> (so)</a:t>
            </a:r>
            <a:r>
              <a:rPr lang="en-US" dirty="0" err="1">
                <a:solidFill>
                  <a:srgbClr val="007EAA"/>
                </a:solidFill>
              </a:rPr>
              <a:t>financiranja</a:t>
            </a:r>
            <a:r>
              <a:rPr lang="en-US" dirty="0">
                <a:solidFill>
                  <a:srgbClr val="007EAA"/>
                </a:solidFill>
              </a:rPr>
              <a:t> EU v </a:t>
            </a:r>
            <a:r>
              <a:rPr lang="en-US" dirty="0" err="1">
                <a:solidFill>
                  <a:srgbClr val="007EAA"/>
                </a:solidFill>
              </a:rPr>
              <a:t>odnosu</a:t>
            </a:r>
            <a:r>
              <a:rPr lang="en-US" dirty="0">
                <a:solidFill>
                  <a:srgbClr val="007EAA"/>
                </a:solidFill>
              </a:rPr>
              <a:t> do </a:t>
            </a:r>
            <a:r>
              <a:rPr lang="en-US" dirty="0" err="1">
                <a:solidFill>
                  <a:srgbClr val="007EAA"/>
                </a:solidFill>
              </a:rPr>
              <a:t>skupne</a:t>
            </a:r>
            <a:r>
              <a:rPr lang="en-US" dirty="0">
                <a:solidFill>
                  <a:srgbClr val="007EAA"/>
                </a:solidFill>
              </a:rPr>
              <a:t> </a:t>
            </a:r>
            <a:r>
              <a:rPr lang="en-US" dirty="0" err="1">
                <a:solidFill>
                  <a:srgbClr val="007EAA"/>
                </a:solidFill>
              </a:rPr>
              <a:t>vrednosti</a:t>
            </a:r>
            <a:r>
              <a:rPr lang="en-US" dirty="0">
                <a:solidFill>
                  <a:srgbClr val="007EAA"/>
                </a:solidFill>
              </a:rPr>
              <a:t> </a:t>
            </a:r>
            <a:r>
              <a:rPr lang="en-US" dirty="0" err="1">
                <a:solidFill>
                  <a:srgbClr val="007EAA"/>
                </a:solidFill>
              </a:rPr>
              <a:t>operacije</a:t>
            </a:r>
            <a:r>
              <a:rPr lang="en-US" dirty="0">
                <a:solidFill>
                  <a:srgbClr val="007EAA"/>
                </a:solidFill>
              </a:rPr>
              <a:t>, </a:t>
            </a:r>
            <a:endParaRPr lang="sl-SI" dirty="0">
              <a:solidFill>
                <a:srgbClr val="007EAA"/>
              </a:solidFill>
              <a:latin typeface="Noticia Text" panose="02000503060000020004" pitchFamily="2" charset="-18"/>
            </a:endParaRPr>
          </a:p>
          <a:p>
            <a:pPr algn="just"/>
            <a:r>
              <a:rPr lang="en-US" dirty="0">
                <a:solidFill>
                  <a:srgbClr val="007EAA"/>
                </a:solidFill>
              </a:rPr>
              <a:t>• </a:t>
            </a:r>
            <a:r>
              <a:rPr lang="en-US" dirty="0" err="1">
                <a:solidFill>
                  <a:srgbClr val="007EAA"/>
                </a:solidFill>
              </a:rPr>
              <a:t>obvezne</a:t>
            </a:r>
            <a:r>
              <a:rPr lang="en-US" dirty="0">
                <a:solidFill>
                  <a:srgbClr val="007EAA"/>
                </a:solidFill>
              </a:rPr>
              <a:t> </a:t>
            </a:r>
            <a:r>
              <a:rPr lang="en-US" dirty="0" err="1">
                <a:solidFill>
                  <a:srgbClr val="007EAA"/>
                </a:solidFill>
              </a:rPr>
              <a:t>elemente</a:t>
            </a:r>
            <a:r>
              <a:rPr lang="en-US" dirty="0">
                <a:solidFill>
                  <a:srgbClr val="007EAA"/>
                </a:solidFill>
              </a:rPr>
              <a:t> </a:t>
            </a:r>
            <a:r>
              <a:rPr lang="en-US" dirty="0" err="1">
                <a:solidFill>
                  <a:srgbClr val="007EAA"/>
                </a:solidFill>
              </a:rPr>
              <a:t>označevanja</a:t>
            </a:r>
            <a:r>
              <a:rPr lang="en-US" dirty="0">
                <a:solidFill>
                  <a:srgbClr val="007EAA"/>
                </a:solidFill>
              </a:rPr>
              <a:t>, </a:t>
            </a:r>
            <a:endParaRPr lang="sl-SI" dirty="0">
              <a:solidFill>
                <a:srgbClr val="007EAA"/>
              </a:solidFill>
              <a:latin typeface="Noticia Text" panose="02000503060000020004" pitchFamily="2" charset="-18"/>
            </a:endParaRPr>
          </a:p>
          <a:p>
            <a:pPr algn="just"/>
            <a:r>
              <a:rPr lang="en-US" dirty="0">
                <a:solidFill>
                  <a:srgbClr val="007EAA"/>
                </a:solidFill>
              </a:rPr>
              <a:t>• </a:t>
            </a:r>
            <a:r>
              <a:rPr lang="en-US" dirty="0" err="1">
                <a:solidFill>
                  <a:srgbClr val="007EAA"/>
                </a:solidFill>
              </a:rPr>
              <a:t>povezavo</a:t>
            </a:r>
            <a:r>
              <a:rPr lang="en-US" dirty="0">
                <a:solidFill>
                  <a:srgbClr val="007EAA"/>
                </a:solidFill>
              </a:rPr>
              <a:t> </a:t>
            </a:r>
            <a:r>
              <a:rPr lang="en-US" dirty="0" err="1">
                <a:solidFill>
                  <a:srgbClr val="007EAA"/>
                </a:solidFill>
              </a:rPr>
              <a:t>na</a:t>
            </a:r>
            <a:r>
              <a:rPr lang="en-US" dirty="0">
                <a:solidFill>
                  <a:srgbClr val="007EAA"/>
                </a:solidFill>
              </a:rPr>
              <a:t> </a:t>
            </a:r>
            <a:r>
              <a:rPr lang="en-US" dirty="0" err="1">
                <a:solidFill>
                  <a:srgbClr val="007EAA"/>
                </a:solidFill>
              </a:rPr>
              <a:t>spletni</a:t>
            </a:r>
            <a:r>
              <a:rPr lang="en-US" dirty="0">
                <a:solidFill>
                  <a:srgbClr val="007EAA"/>
                </a:solidFill>
              </a:rPr>
              <a:t> portal evropskasredstva.si (</a:t>
            </a:r>
            <a:r>
              <a:rPr lang="en-US" dirty="0" err="1">
                <a:solidFill>
                  <a:srgbClr val="007EAA"/>
                </a:solidFill>
              </a:rPr>
              <a:t>hiperpovezava</a:t>
            </a:r>
            <a:r>
              <a:rPr lang="en-US" dirty="0">
                <a:solidFill>
                  <a:srgbClr val="007EAA"/>
                </a:solidFill>
              </a:rPr>
              <a:t> </a:t>
            </a:r>
            <a:r>
              <a:rPr lang="en-US" dirty="0" err="1">
                <a:solidFill>
                  <a:srgbClr val="007EAA"/>
                </a:solidFill>
              </a:rPr>
              <a:t>preko</a:t>
            </a:r>
            <a:r>
              <a:rPr lang="en-US" dirty="0">
                <a:solidFill>
                  <a:srgbClr val="007EAA"/>
                </a:solidFill>
              </a:rPr>
              <a:t> </a:t>
            </a:r>
            <a:r>
              <a:rPr lang="en-US" dirty="0" err="1">
                <a:solidFill>
                  <a:srgbClr val="007EAA"/>
                </a:solidFill>
              </a:rPr>
              <a:t>emblema</a:t>
            </a:r>
            <a:r>
              <a:rPr lang="en-US" dirty="0">
                <a:solidFill>
                  <a:srgbClr val="007EAA"/>
                </a:solidFill>
              </a:rPr>
              <a:t> EU </a:t>
            </a:r>
            <a:r>
              <a:rPr lang="en-US" dirty="0" err="1">
                <a:solidFill>
                  <a:srgbClr val="007EAA"/>
                </a:solidFill>
              </a:rPr>
              <a:t>ali</a:t>
            </a:r>
            <a:r>
              <a:rPr lang="en-US" dirty="0">
                <a:solidFill>
                  <a:srgbClr val="007EAA"/>
                </a:solidFill>
              </a:rPr>
              <a:t> </a:t>
            </a:r>
            <a:r>
              <a:rPr lang="en-US" dirty="0" err="1">
                <a:solidFill>
                  <a:srgbClr val="007EAA"/>
                </a:solidFill>
              </a:rPr>
              <a:t>izpisano</a:t>
            </a:r>
            <a:r>
              <a:rPr lang="en-US" dirty="0">
                <a:solidFill>
                  <a:srgbClr val="007EAA"/>
                </a:solidFill>
              </a:rPr>
              <a:t>).</a:t>
            </a:r>
            <a:endParaRPr lang="sl-SI" dirty="0">
              <a:solidFill>
                <a:srgbClr val="007EAA"/>
              </a:solidFill>
              <a:latin typeface="Noticia Text" panose="02000503060000020004" pitchFamily="2" charset="-18"/>
            </a:endParaRPr>
          </a:p>
          <a:p>
            <a:pPr algn="just"/>
            <a:endParaRPr lang="sl-SI" dirty="0">
              <a:solidFill>
                <a:srgbClr val="007EAA"/>
              </a:solidFill>
              <a:latin typeface="Noticia Text" panose="02000503060000020004" pitchFamily="2" charset="-18"/>
            </a:endParaRPr>
          </a:p>
          <a:p>
            <a:pPr algn="just"/>
            <a:r>
              <a:rPr lang="sl-SI" dirty="0">
                <a:solidFill>
                  <a:srgbClr val="007EAA"/>
                </a:solidFill>
              </a:rPr>
              <a:t>Upravičenec navede vir sofinanciranja z začetkom izvajanja aktivnosti.</a:t>
            </a:r>
          </a:p>
          <a:p>
            <a:pPr algn="just"/>
            <a:endParaRPr lang="sl-SI" dirty="0">
              <a:solidFill>
                <a:srgbClr val="007EAA"/>
              </a:solidFill>
            </a:endParaRPr>
          </a:p>
          <a:p>
            <a:pPr algn="just"/>
            <a:r>
              <a:rPr lang="sl-SI" dirty="0">
                <a:solidFill>
                  <a:srgbClr val="007EAA"/>
                </a:solidFill>
              </a:rPr>
              <a:t>Na svoji poslovni spletni strani označijo vir sofinanciranja tudi upravičenci pri aktivnostih lokalnega razvoja, ki ga vodi skupnost, to pomeni lokalne akcijske skupine za ribištvo (LASR), ki jo zastopa vodilni partner, lahko pa tudi končni upravičenci, ki prejmejo podporo iz naslova tega ukrepa, v kolikor obstaja njihova poslovna spletna stran.</a:t>
            </a:r>
          </a:p>
          <a:p>
            <a:pPr algn="just"/>
            <a:endParaRPr lang="sl-SI" dirty="0">
              <a:solidFill>
                <a:srgbClr val="007EAA"/>
              </a:solidFill>
            </a:endParaRPr>
          </a:p>
        </p:txBody>
      </p:sp>
    </p:spTree>
    <p:extLst>
      <p:ext uri="{BB962C8B-B14F-4D97-AF65-F5344CB8AC3E}">
        <p14:creationId xmlns:p14="http://schemas.microsoft.com/office/powerpoint/2010/main" val="18124121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84593-E5E0-B71F-CE9B-3673652116B5}"/>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A1F559D8-ED0D-2922-ED3D-6DDFD54DED6E}"/>
              </a:ext>
            </a:extLst>
          </p:cNvPr>
          <p:cNvSpPr txBox="1"/>
          <p:nvPr/>
        </p:nvSpPr>
        <p:spPr>
          <a:xfrm>
            <a:off x="411701" y="957532"/>
            <a:ext cx="654798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DRUŽBENI MEDIJI</a:t>
            </a:r>
          </a:p>
        </p:txBody>
      </p:sp>
      <p:sp>
        <p:nvSpPr>
          <p:cNvPr id="3" name="PoljeZBesedilom 2">
            <a:extLst>
              <a:ext uri="{FF2B5EF4-FFF2-40B4-BE49-F238E27FC236}">
                <a16:creationId xmlns:a16="http://schemas.microsoft.com/office/drawing/2014/main" id="{8163EF76-C9B0-0D38-6022-F29E37CF08CB}"/>
              </a:ext>
            </a:extLst>
          </p:cNvPr>
          <p:cNvSpPr txBox="1"/>
          <p:nvPr/>
        </p:nvSpPr>
        <p:spPr>
          <a:xfrm>
            <a:off x="411701" y="1165281"/>
            <a:ext cx="9012520" cy="4924425"/>
          </a:xfrm>
          <a:prstGeom prst="rect">
            <a:avLst/>
          </a:prstGeom>
          <a:noFill/>
        </p:spPr>
        <p:txBody>
          <a:bodyPr wrap="square">
            <a:spAutoFit/>
          </a:bodyPr>
          <a:lstStyle/>
          <a:p>
            <a:pPr algn="just"/>
            <a:endParaRPr lang="sl-SI" sz="2000" dirty="0"/>
          </a:p>
          <a:p>
            <a:pPr algn="just"/>
            <a:r>
              <a:rPr lang="en-US" dirty="0">
                <a:solidFill>
                  <a:srgbClr val="007EAA"/>
                </a:solidFill>
              </a:rPr>
              <a:t>Facebook, YouTube, LinkedIn, Twitter, Instagram, TikTok</a:t>
            </a:r>
            <a:endParaRPr lang="sl-SI" dirty="0">
              <a:solidFill>
                <a:srgbClr val="007EAA"/>
              </a:solidFill>
              <a:latin typeface="Noticia Text" panose="02000503060000020004" pitchFamily="2" charset="-18"/>
            </a:endParaRPr>
          </a:p>
          <a:p>
            <a:pPr algn="just"/>
            <a:endParaRPr lang="sl-SI" dirty="0">
              <a:solidFill>
                <a:srgbClr val="007EAA"/>
              </a:solidFill>
              <a:latin typeface="Noticia Text" panose="02000503060000020004" pitchFamily="2" charset="-18"/>
            </a:endParaRPr>
          </a:p>
          <a:p>
            <a:pPr algn="just"/>
            <a:r>
              <a:rPr lang="en-US" dirty="0" err="1">
                <a:solidFill>
                  <a:srgbClr val="007EAA"/>
                </a:solidFill>
              </a:rPr>
              <a:t>Upravičenec</a:t>
            </a:r>
            <a:r>
              <a:rPr lang="en-US" dirty="0">
                <a:solidFill>
                  <a:srgbClr val="007EAA"/>
                </a:solidFill>
              </a:rPr>
              <a:t> je </a:t>
            </a:r>
            <a:r>
              <a:rPr lang="en-US" dirty="0" err="1">
                <a:solidFill>
                  <a:srgbClr val="007EAA"/>
                </a:solidFill>
              </a:rPr>
              <a:t>dolžan</a:t>
            </a:r>
            <a:r>
              <a:rPr lang="en-US" dirty="0">
                <a:solidFill>
                  <a:srgbClr val="007EAA"/>
                </a:solidFill>
              </a:rPr>
              <a:t> </a:t>
            </a:r>
            <a:r>
              <a:rPr lang="en-US" dirty="0" err="1">
                <a:solidFill>
                  <a:srgbClr val="007EAA"/>
                </a:solidFill>
              </a:rPr>
              <a:t>na</a:t>
            </a:r>
            <a:r>
              <a:rPr lang="en-US" dirty="0">
                <a:solidFill>
                  <a:srgbClr val="007EAA"/>
                </a:solidFill>
              </a:rPr>
              <a:t> </a:t>
            </a:r>
            <a:r>
              <a:rPr lang="en-US" dirty="0" err="1">
                <a:solidFill>
                  <a:srgbClr val="007EAA"/>
                </a:solidFill>
              </a:rPr>
              <a:t>vseh</a:t>
            </a:r>
            <a:r>
              <a:rPr lang="en-US" dirty="0">
                <a:solidFill>
                  <a:srgbClr val="007EAA"/>
                </a:solidFill>
              </a:rPr>
              <a:t> </a:t>
            </a:r>
            <a:r>
              <a:rPr lang="en-US" dirty="0" err="1">
                <a:solidFill>
                  <a:srgbClr val="007EAA"/>
                </a:solidFill>
              </a:rPr>
              <a:t>njegovih</a:t>
            </a:r>
            <a:r>
              <a:rPr lang="en-US" dirty="0">
                <a:solidFill>
                  <a:srgbClr val="007EAA"/>
                </a:solidFill>
              </a:rPr>
              <a:t> </a:t>
            </a:r>
            <a:r>
              <a:rPr lang="en-US" dirty="0" err="1">
                <a:solidFill>
                  <a:srgbClr val="007EAA"/>
                </a:solidFill>
              </a:rPr>
              <a:t>straneh</a:t>
            </a:r>
            <a:r>
              <a:rPr lang="en-US" dirty="0">
                <a:solidFill>
                  <a:srgbClr val="007EAA"/>
                </a:solidFill>
              </a:rPr>
              <a:t> </a:t>
            </a:r>
            <a:r>
              <a:rPr lang="en-US" dirty="0" err="1">
                <a:solidFill>
                  <a:srgbClr val="007EAA"/>
                </a:solidFill>
              </a:rPr>
              <a:t>družbenih</a:t>
            </a:r>
            <a:r>
              <a:rPr lang="en-US" dirty="0">
                <a:solidFill>
                  <a:srgbClr val="007EAA"/>
                </a:solidFill>
              </a:rPr>
              <a:t> </a:t>
            </a:r>
            <a:r>
              <a:rPr lang="en-US" dirty="0" err="1">
                <a:solidFill>
                  <a:srgbClr val="007EAA"/>
                </a:solidFill>
              </a:rPr>
              <a:t>medijev</a:t>
            </a:r>
            <a:r>
              <a:rPr lang="en-US" dirty="0">
                <a:solidFill>
                  <a:srgbClr val="007EAA"/>
                </a:solidFill>
              </a:rPr>
              <a:t> </a:t>
            </a:r>
            <a:r>
              <a:rPr lang="en-US" dirty="0" err="1">
                <a:solidFill>
                  <a:srgbClr val="007EAA"/>
                </a:solidFill>
              </a:rPr>
              <a:t>objaviti</a:t>
            </a:r>
            <a:r>
              <a:rPr lang="en-US" dirty="0">
                <a:solidFill>
                  <a:srgbClr val="007EAA"/>
                </a:solidFill>
              </a:rPr>
              <a:t> </a:t>
            </a:r>
            <a:r>
              <a:rPr lang="en-US" dirty="0" err="1">
                <a:solidFill>
                  <a:srgbClr val="007EAA"/>
                </a:solidFill>
              </a:rPr>
              <a:t>sledeče</a:t>
            </a:r>
            <a:r>
              <a:rPr lang="en-US" dirty="0">
                <a:solidFill>
                  <a:srgbClr val="007EAA"/>
                </a:solidFill>
              </a:rPr>
              <a:t> </a:t>
            </a:r>
            <a:r>
              <a:rPr lang="en-US" dirty="0" err="1">
                <a:solidFill>
                  <a:srgbClr val="007EAA"/>
                </a:solidFill>
              </a:rPr>
              <a:t>podatke</a:t>
            </a:r>
            <a:r>
              <a:rPr lang="en-US" dirty="0">
                <a:solidFill>
                  <a:srgbClr val="007EAA"/>
                </a:solidFill>
              </a:rPr>
              <a:t> </a:t>
            </a:r>
            <a:r>
              <a:rPr lang="en-US" dirty="0" err="1">
                <a:solidFill>
                  <a:srgbClr val="007EAA"/>
                </a:solidFill>
              </a:rPr>
              <a:t>na</a:t>
            </a:r>
            <a:r>
              <a:rPr lang="en-US" dirty="0">
                <a:solidFill>
                  <a:srgbClr val="007EAA"/>
                </a:solidFill>
              </a:rPr>
              <a:t> dobro </a:t>
            </a:r>
            <a:r>
              <a:rPr lang="en-US" dirty="0" err="1">
                <a:solidFill>
                  <a:srgbClr val="007EAA"/>
                </a:solidFill>
              </a:rPr>
              <a:t>vidnem</a:t>
            </a:r>
            <a:r>
              <a:rPr lang="en-US" dirty="0">
                <a:solidFill>
                  <a:srgbClr val="007EAA"/>
                </a:solidFill>
              </a:rPr>
              <a:t> </a:t>
            </a:r>
            <a:r>
              <a:rPr lang="en-US" dirty="0" err="1">
                <a:solidFill>
                  <a:srgbClr val="007EAA"/>
                </a:solidFill>
              </a:rPr>
              <a:t>mestu</a:t>
            </a:r>
            <a:r>
              <a:rPr lang="en-US" dirty="0">
                <a:solidFill>
                  <a:srgbClr val="007EAA"/>
                </a:solidFill>
              </a:rPr>
              <a:t>, ki </a:t>
            </a:r>
            <a:r>
              <a:rPr lang="en-US" dirty="0" err="1">
                <a:solidFill>
                  <a:srgbClr val="007EAA"/>
                </a:solidFill>
              </a:rPr>
              <a:t>potrdijo</a:t>
            </a:r>
            <a:r>
              <a:rPr lang="en-US" dirty="0">
                <a:solidFill>
                  <a:srgbClr val="007EAA"/>
                </a:solidFill>
              </a:rPr>
              <a:t>, da je </a:t>
            </a:r>
            <a:r>
              <a:rPr lang="en-US" dirty="0" err="1">
                <a:solidFill>
                  <a:srgbClr val="007EAA"/>
                </a:solidFill>
              </a:rPr>
              <a:t>prejel</a:t>
            </a:r>
            <a:r>
              <a:rPr lang="en-US" dirty="0">
                <a:solidFill>
                  <a:srgbClr val="007EAA"/>
                </a:solidFill>
              </a:rPr>
              <a:t> </a:t>
            </a:r>
            <a:r>
              <a:rPr lang="en-US" dirty="0" err="1">
                <a:solidFill>
                  <a:srgbClr val="007EAA"/>
                </a:solidFill>
              </a:rPr>
              <a:t>podporo</a:t>
            </a:r>
            <a:r>
              <a:rPr lang="en-US" dirty="0">
                <a:solidFill>
                  <a:srgbClr val="007EAA"/>
                </a:solidFill>
              </a:rPr>
              <a:t> </a:t>
            </a:r>
            <a:r>
              <a:rPr lang="en-US" dirty="0" err="1">
                <a:solidFill>
                  <a:srgbClr val="007EAA"/>
                </a:solidFill>
              </a:rPr>
              <a:t>iz</a:t>
            </a:r>
            <a:r>
              <a:rPr lang="en-US" dirty="0">
                <a:solidFill>
                  <a:srgbClr val="007EAA"/>
                </a:solidFill>
              </a:rPr>
              <a:t> </a:t>
            </a:r>
            <a:r>
              <a:rPr lang="en-US" dirty="0" err="1">
                <a:solidFill>
                  <a:srgbClr val="007EAA"/>
                </a:solidFill>
              </a:rPr>
              <a:t>skladov</a:t>
            </a:r>
            <a:r>
              <a:rPr lang="en-US" dirty="0">
                <a:solidFill>
                  <a:srgbClr val="007EAA"/>
                </a:solidFill>
              </a:rPr>
              <a:t> EU in </a:t>
            </a:r>
            <a:r>
              <a:rPr lang="en-US" dirty="0" err="1">
                <a:solidFill>
                  <a:srgbClr val="007EAA"/>
                </a:solidFill>
              </a:rPr>
              <a:t>Republike</a:t>
            </a:r>
            <a:r>
              <a:rPr lang="en-US" dirty="0">
                <a:solidFill>
                  <a:srgbClr val="007EAA"/>
                </a:solidFill>
              </a:rPr>
              <a:t> </a:t>
            </a:r>
            <a:r>
              <a:rPr lang="en-US" dirty="0" err="1">
                <a:solidFill>
                  <a:srgbClr val="007EAA"/>
                </a:solidFill>
              </a:rPr>
              <a:t>Slovenije</a:t>
            </a:r>
            <a:r>
              <a:rPr lang="en-US" dirty="0">
                <a:solidFill>
                  <a:srgbClr val="007EAA"/>
                </a:solidFill>
              </a:rPr>
              <a:t>: </a:t>
            </a:r>
            <a:endParaRPr lang="sl-SI" dirty="0">
              <a:solidFill>
                <a:srgbClr val="007EAA"/>
              </a:solidFill>
              <a:latin typeface="Noticia Text" panose="02000503060000020004" pitchFamily="2" charset="-18"/>
            </a:endParaRPr>
          </a:p>
          <a:p>
            <a:pPr algn="just"/>
            <a:endParaRPr lang="sl-SI" dirty="0">
              <a:solidFill>
                <a:srgbClr val="007EAA"/>
              </a:solidFill>
              <a:latin typeface="Noticia Text" panose="02000503060000020004" pitchFamily="2" charset="-18"/>
            </a:endParaRPr>
          </a:p>
          <a:p>
            <a:pPr algn="just"/>
            <a:r>
              <a:rPr lang="en-US" dirty="0">
                <a:solidFill>
                  <a:srgbClr val="007EAA"/>
                </a:solidFill>
              </a:rPr>
              <a:t>• </a:t>
            </a:r>
            <a:r>
              <a:rPr lang="en-US" dirty="0" err="1">
                <a:solidFill>
                  <a:srgbClr val="007EAA"/>
                </a:solidFill>
              </a:rPr>
              <a:t>sorazmerno</a:t>
            </a:r>
            <a:r>
              <a:rPr lang="en-US" dirty="0">
                <a:solidFill>
                  <a:srgbClr val="007EAA"/>
                </a:solidFill>
              </a:rPr>
              <a:t> z </a:t>
            </a:r>
            <a:r>
              <a:rPr lang="en-US" dirty="0" err="1">
                <a:solidFill>
                  <a:srgbClr val="007EAA"/>
                </a:solidFill>
              </a:rPr>
              <a:t>ravnjo</a:t>
            </a:r>
            <a:r>
              <a:rPr lang="en-US" dirty="0">
                <a:solidFill>
                  <a:srgbClr val="007EAA"/>
                </a:solidFill>
              </a:rPr>
              <a:t> </a:t>
            </a:r>
            <a:r>
              <a:rPr lang="en-US" dirty="0" err="1">
                <a:solidFill>
                  <a:srgbClr val="007EAA"/>
                </a:solidFill>
              </a:rPr>
              <a:t>podpore</a:t>
            </a:r>
            <a:r>
              <a:rPr lang="en-US" dirty="0">
                <a:solidFill>
                  <a:srgbClr val="007EAA"/>
                </a:solidFill>
              </a:rPr>
              <a:t> </a:t>
            </a:r>
            <a:r>
              <a:rPr lang="en-US" dirty="0" err="1">
                <a:solidFill>
                  <a:srgbClr val="007EAA"/>
                </a:solidFill>
              </a:rPr>
              <a:t>kratek</a:t>
            </a:r>
            <a:r>
              <a:rPr lang="en-US" dirty="0">
                <a:solidFill>
                  <a:srgbClr val="007EAA"/>
                </a:solidFill>
              </a:rPr>
              <a:t> </a:t>
            </a:r>
            <a:r>
              <a:rPr lang="en-US" dirty="0" err="1">
                <a:solidFill>
                  <a:srgbClr val="007EAA"/>
                </a:solidFill>
              </a:rPr>
              <a:t>opis</a:t>
            </a:r>
            <a:r>
              <a:rPr lang="en-US" dirty="0">
                <a:solidFill>
                  <a:srgbClr val="007EAA"/>
                </a:solidFill>
              </a:rPr>
              <a:t> </a:t>
            </a:r>
            <a:r>
              <a:rPr lang="en-US" dirty="0" err="1">
                <a:solidFill>
                  <a:srgbClr val="007EAA"/>
                </a:solidFill>
              </a:rPr>
              <a:t>operacije</a:t>
            </a:r>
            <a:r>
              <a:rPr lang="en-US" dirty="0">
                <a:solidFill>
                  <a:srgbClr val="007EAA"/>
                </a:solidFill>
              </a:rPr>
              <a:t>, </a:t>
            </a:r>
            <a:r>
              <a:rPr lang="en-US" dirty="0" err="1">
                <a:solidFill>
                  <a:srgbClr val="007EAA"/>
                </a:solidFill>
              </a:rPr>
              <a:t>vključno</a:t>
            </a:r>
            <a:r>
              <a:rPr lang="en-US" dirty="0">
                <a:solidFill>
                  <a:srgbClr val="007EAA"/>
                </a:solidFill>
              </a:rPr>
              <a:t> z </a:t>
            </a:r>
            <a:r>
              <a:rPr lang="en-US" dirty="0" err="1">
                <a:solidFill>
                  <a:srgbClr val="007EAA"/>
                </a:solidFill>
              </a:rPr>
              <a:t>njenimi</a:t>
            </a:r>
            <a:r>
              <a:rPr lang="en-US" dirty="0">
                <a:solidFill>
                  <a:srgbClr val="007EAA"/>
                </a:solidFill>
              </a:rPr>
              <a:t> </a:t>
            </a:r>
            <a:r>
              <a:rPr lang="en-US" dirty="0" err="1">
                <a:solidFill>
                  <a:srgbClr val="007EAA"/>
                </a:solidFill>
              </a:rPr>
              <a:t>cilji</a:t>
            </a:r>
            <a:r>
              <a:rPr lang="en-US" dirty="0">
                <a:solidFill>
                  <a:srgbClr val="007EAA"/>
                </a:solidFill>
              </a:rPr>
              <a:t> in </a:t>
            </a:r>
            <a:r>
              <a:rPr lang="en-US" dirty="0" err="1">
                <a:solidFill>
                  <a:srgbClr val="007EAA"/>
                </a:solidFill>
              </a:rPr>
              <a:t>rezultati</a:t>
            </a:r>
            <a:r>
              <a:rPr lang="en-US" dirty="0">
                <a:solidFill>
                  <a:srgbClr val="007EAA"/>
                </a:solidFill>
              </a:rPr>
              <a:t>, </a:t>
            </a:r>
            <a:r>
              <a:rPr lang="en-US" dirty="0" err="1">
                <a:solidFill>
                  <a:srgbClr val="007EAA"/>
                </a:solidFill>
              </a:rPr>
              <a:t>pri</a:t>
            </a:r>
            <a:r>
              <a:rPr lang="en-US" dirty="0">
                <a:solidFill>
                  <a:srgbClr val="007EAA"/>
                </a:solidFill>
              </a:rPr>
              <a:t> </a:t>
            </a:r>
            <a:r>
              <a:rPr lang="en-US" dirty="0" err="1">
                <a:solidFill>
                  <a:srgbClr val="007EAA"/>
                </a:solidFill>
              </a:rPr>
              <a:t>čemer</a:t>
            </a:r>
            <a:r>
              <a:rPr lang="en-US" dirty="0">
                <a:solidFill>
                  <a:srgbClr val="007EAA"/>
                </a:solidFill>
              </a:rPr>
              <a:t> se </a:t>
            </a:r>
            <a:r>
              <a:rPr lang="en-US" dirty="0" err="1">
                <a:solidFill>
                  <a:srgbClr val="007EAA"/>
                </a:solidFill>
              </a:rPr>
              <a:t>izpostavi</a:t>
            </a:r>
            <a:r>
              <a:rPr lang="en-US" dirty="0">
                <a:solidFill>
                  <a:srgbClr val="007EAA"/>
                </a:solidFill>
              </a:rPr>
              <a:t> </a:t>
            </a:r>
            <a:r>
              <a:rPr lang="en-US" dirty="0" err="1">
                <a:solidFill>
                  <a:srgbClr val="007EAA"/>
                </a:solidFill>
              </a:rPr>
              <a:t>finančna</a:t>
            </a:r>
            <a:r>
              <a:rPr lang="en-US" dirty="0">
                <a:solidFill>
                  <a:srgbClr val="007EAA"/>
                </a:solidFill>
              </a:rPr>
              <a:t> </a:t>
            </a:r>
            <a:r>
              <a:rPr lang="en-US" dirty="0" err="1">
                <a:solidFill>
                  <a:srgbClr val="007EAA"/>
                </a:solidFill>
              </a:rPr>
              <a:t>podpora</a:t>
            </a:r>
            <a:r>
              <a:rPr lang="en-US" dirty="0">
                <a:solidFill>
                  <a:srgbClr val="007EAA"/>
                </a:solidFill>
              </a:rPr>
              <a:t> EU - </a:t>
            </a:r>
            <a:r>
              <a:rPr lang="en-US" dirty="0" err="1">
                <a:solidFill>
                  <a:srgbClr val="007EAA"/>
                </a:solidFill>
              </a:rPr>
              <a:t>višina</a:t>
            </a:r>
            <a:r>
              <a:rPr lang="en-US" dirty="0">
                <a:solidFill>
                  <a:srgbClr val="007EAA"/>
                </a:solidFill>
              </a:rPr>
              <a:t> (so)</a:t>
            </a:r>
            <a:r>
              <a:rPr lang="en-US" dirty="0" err="1">
                <a:solidFill>
                  <a:srgbClr val="007EAA"/>
                </a:solidFill>
              </a:rPr>
              <a:t>financiranja</a:t>
            </a:r>
            <a:r>
              <a:rPr lang="en-US" dirty="0">
                <a:solidFill>
                  <a:srgbClr val="007EAA"/>
                </a:solidFill>
              </a:rPr>
              <a:t> EU v </a:t>
            </a:r>
            <a:r>
              <a:rPr lang="en-US" dirty="0" err="1">
                <a:solidFill>
                  <a:srgbClr val="007EAA"/>
                </a:solidFill>
              </a:rPr>
              <a:t>odnosu</a:t>
            </a:r>
            <a:r>
              <a:rPr lang="en-US" dirty="0">
                <a:solidFill>
                  <a:srgbClr val="007EAA"/>
                </a:solidFill>
              </a:rPr>
              <a:t> do </a:t>
            </a:r>
            <a:r>
              <a:rPr lang="en-US" dirty="0" err="1">
                <a:solidFill>
                  <a:srgbClr val="007EAA"/>
                </a:solidFill>
              </a:rPr>
              <a:t>skupne</a:t>
            </a:r>
            <a:r>
              <a:rPr lang="en-US" dirty="0">
                <a:solidFill>
                  <a:srgbClr val="007EAA"/>
                </a:solidFill>
              </a:rPr>
              <a:t> </a:t>
            </a:r>
            <a:r>
              <a:rPr lang="en-US" dirty="0" err="1">
                <a:solidFill>
                  <a:srgbClr val="007EAA"/>
                </a:solidFill>
              </a:rPr>
              <a:t>vrednosti</a:t>
            </a:r>
            <a:r>
              <a:rPr lang="en-US" dirty="0">
                <a:solidFill>
                  <a:srgbClr val="007EAA"/>
                </a:solidFill>
              </a:rPr>
              <a:t> </a:t>
            </a:r>
            <a:r>
              <a:rPr lang="en-US" dirty="0" err="1">
                <a:solidFill>
                  <a:srgbClr val="007EAA"/>
                </a:solidFill>
              </a:rPr>
              <a:t>operacije</a:t>
            </a:r>
            <a:r>
              <a:rPr lang="en-US" dirty="0">
                <a:solidFill>
                  <a:srgbClr val="007EAA"/>
                </a:solidFill>
              </a:rPr>
              <a:t>, </a:t>
            </a:r>
            <a:endParaRPr lang="sl-SI" dirty="0">
              <a:solidFill>
                <a:srgbClr val="007EAA"/>
              </a:solidFill>
              <a:latin typeface="Noticia Text" panose="02000503060000020004" pitchFamily="2" charset="-18"/>
            </a:endParaRPr>
          </a:p>
          <a:p>
            <a:pPr algn="just"/>
            <a:r>
              <a:rPr lang="en-US" dirty="0">
                <a:solidFill>
                  <a:srgbClr val="007EAA"/>
                </a:solidFill>
              </a:rPr>
              <a:t>• </a:t>
            </a:r>
            <a:r>
              <a:rPr lang="en-US" dirty="0" err="1">
                <a:solidFill>
                  <a:srgbClr val="007EAA"/>
                </a:solidFill>
              </a:rPr>
              <a:t>obvezne</a:t>
            </a:r>
            <a:r>
              <a:rPr lang="en-US" dirty="0">
                <a:solidFill>
                  <a:srgbClr val="007EAA"/>
                </a:solidFill>
              </a:rPr>
              <a:t> </a:t>
            </a:r>
            <a:r>
              <a:rPr lang="en-US" dirty="0" err="1">
                <a:solidFill>
                  <a:srgbClr val="007EAA"/>
                </a:solidFill>
              </a:rPr>
              <a:t>elemente</a:t>
            </a:r>
            <a:r>
              <a:rPr lang="en-US" dirty="0">
                <a:solidFill>
                  <a:srgbClr val="007EAA"/>
                </a:solidFill>
              </a:rPr>
              <a:t> </a:t>
            </a:r>
            <a:r>
              <a:rPr lang="en-US" dirty="0" err="1">
                <a:solidFill>
                  <a:srgbClr val="007EAA"/>
                </a:solidFill>
              </a:rPr>
              <a:t>označevanj</a:t>
            </a:r>
            <a:r>
              <a:rPr lang="sl-SI" dirty="0">
                <a:solidFill>
                  <a:srgbClr val="007EAA"/>
                </a:solidFill>
                <a:latin typeface="Noticia Text" panose="02000503060000020004" pitchFamily="2" charset="-18"/>
              </a:rPr>
              <a:t>a</a:t>
            </a:r>
          </a:p>
          <a:p>
            <a:pPr algn="just"/>
            <a:r>
              <a:rPr lang="en-US" dirty="0">
                <a:solidFill>
                  <a:srgbClr val="007EAA"/>
                </a:solidFill>
              </a:rPr>
              <a:t>• </a:t>
            </a:r>
            <a:r>
              <a:rPr lang="en-US" dirty="0" err="1">
                <a:solidFill>
                  <a:srgbClr val="007EAA"/>
                </a:solidFill>
              </a:rPr>
              <a:t>povezavo</a:t>
            </a:r>
            <a:r>
              <a:rPr lang="en-US" dirty="0">
                <a:solidFill>
                  <a:srgbClr val="007EAA"/>
                </a:solidFill>
              </a:rPr>
              <a:t> </a:t>
            </a:r>
            <a:r>
              <a:rPr lang="en-US" dirty="0" err="1">
                <a:solidFill>
                  <a:srgbClr val="007EAA"/>
                </a:solidFill>
              </a:rPr>
              <a:t>na</a:t>
            </a:r>
            <a:r>
              <a:rPr lang="en-US" dirty="0">
                <a:solidFill>
                  <a:srgbClr val="007EAA"/>
                </a:solidFill>
              </a:rPr>
              <a:t> </a:t>
            </a:r>
            <a:r>
              <a:rPr lang="en-US" dirty="0" err="1">
                <a:solidFill>
                  <a:srgbClr val="007EAA"/>
                </a:solidFill>
              </a:rPr>
              <a:t>spletni</a:t>
            </a:r>
            <a:r>
              <a:rPr lang="en-US" dirty="0">
                <a:solidFill>
                  <a:srgbClr val="007EAA"/>
                </a:solidFill>
              </a:rPr>
              <a:t> portal evropskasredstva.si (</a:t>
            </a:r>
            <a:r>
              <a:rPr lang="en-US" dirty="0" err="1">
                <a:solidFill>
                  <a:srgbClr val="007EAA"/>
                </a:solidFill>
              </a:rPr>
              <a:t>hiperpovezava</a:t>
            </a:r>
            <a:r>
              <a:rPr lang="en-US" dirty="0">
                <a:solidFill>
                  <a:srgbClr val="007EAA"/>
                </a:solidFill>
              </a:rPr>
              <a:t> </a:t>
            </a:r>
            <a:r>
              <a:rPr lang="en-US" dirty="0" err="1">
                <a:solidFill>
                  <a:srgbClr val="007EAA"/>
                </a:solidFill>
              </a:rPr>
              <a:t>preko</a:t>
            </a:r>
            <a:r>
              <a:rPr lang="en-US" dirty="0">
                <a:solidFill>
                  <a:srgbClr val="007EAA"/>
                </a:solidFill>
              </a:rPr>
              <a:t> </a:t>
            </a:r>
            <a:r>
              <a:rPr lang="en-US" dirty="0" err="1">
                <a:solidFill>
                  <a:srgbClr val="007EAA"/>
                </a:solidFill>
              </a:rPr>
              <a:t>emblema</a:t>
            </a:r>
            <a:r>
              <a:rPr lang="en-US" dirty="0">
                <a:solidFill>
                  <a:srgbClr val="007EAA"/>
                </a:solidFill>
              </a:rPr>
              <a:t> EU </a:t>
            </a:r>
            <a:r>
              <a:rPr lang="en-US" dirty="0" err="1">
                <a:solidFill>
                  <a:srgbClr val="007EAA"/>
                </a:solidFill>
              </a:rPr>
              <a:t>ali</a:t>
            </a:r>
            <a:r>
              <a:rPr lang="en-US" dirty="0">
                <a:solidFill>
                  <a:srgbClr val="007EAA"/>
                </a:solidFill>
              </a:rPr>
              <a:t> </a:t>
            </a:r>
            <a:r>
              <a:rPr lang="en-US" dirty="0" err="1">
                <a:solidFill>
                  <a:srgbClr val="007EAA"/>
                </a:solidFill>
              </a:rPr>
              <a:t>izpisano</a:t>
            </a:r>
            <a:r>
              <a:rPr lang="en-US" dirty="0">
                <a:solidFill>
                  <a:srgbClr val="007EAA"/>
                </a:solidFill>
              </a:rPr>
              <a:t>). </a:t>
            </a:r>
            <a:endParaRPr lang="sl-SI" dirty="0">
              <a:solidFill>
                <a:srgbClr val="007EAA"/>
              </a:solidFill>
              <a:latin typeface="Noticia Text" panose="02000503060000020004" pitchFamily="2" charset="-18"/>
            </a:endParaRPr>
          </a:p>
          <a:p>
            <a:pPr algn="just"/>
            <a:endParaRPr lang="sl-SI" dirty="0">
              <a:solidFill>
                <a:srgbClr val="007EAA"/>
              </a:solidFill>
              <a:latin typeface="Noticia Text" panose="02000503060000020004" pitchFamily="2" charset="-18"/>
            </a:endParaRPr>
          </a:p>
          <a:p>
            <a:pPr algn="just"/>
            <a:r>
              <a:rPr lang="en-US" dirty="0"/>
              <a:t> </a:t>
            </a:r>
            <a:endParaRPr lang="sl-SI" dirty="0"/>
          </a:p>
          <a:p>
            <a:pPr algn="just"/>
            <a:endParaRPr lang="sl-SI" sz="2000" dirty="0">
              <a:solidFill>
                <a:srgbClr val="007EAA"/>
              </a:solidFill>
              <a:latin typeface="Noticia Text" panose="02000503060000020004" pitchFamily="2" charset="-18"/>
            </a:endParaRPr>
          </a:p>
          <a:p>
            <a:pPr algn="just"/>
            <a:endParaRPr lang="sl-SI" sz="2000" dirty="0">
              <a:solidFill>
                <a:srgbClr val="007EAA"/>
              </a:solidFill>
              <a:latin typeface="Noticia Text" panose="02000503060000020004" pitchFamily="2" charset="-18"/>
            </a:endParaRPr>
          </a:p>
          <a:p>
            <a:pPr algn="just"/>
            <a:endParaRPr lang="sl-SI" sz="2000" dirty="0">
              <a:solidFill>
                <a:srgbClr val="007EAA"/>
              </a:solidFill>
              <a:latin typeface="Noticia Text" panose="02000503060000020004" pitchFamily="2" charset="-18"/>
            </a:endParaRPr>
          </a:p>
        </p:txBody>
      </p:sp>
    </p:spTree>
    <p:extLst>
      <p:ext uri="{BB962C8B-B14F-4D97-AF65-F5344CB8AC3E}">
        <p14:creationId xmlns:p14="http://schemas.microsoft.com/office/powerpoint/2010/main" val="20796661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F5AE9-345C-B36C-9E96-5C5BFD498B09}"/>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5124FDFD-1800-06E7-AEA6-303076EA3B7B}"/>
              </a:ext>
            </a:extLst>
          </p:cNvPr>
          <p:cNvSpPr txBox="1"/>
          <p:nvPr/>
        </p:nvSpPr>
        <p:spPr>
          <a:xfrm>
            <a:off x="411701" y="957532"/>
            <a:ext cx="654798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DRUŽBENI MEDIJI</a:t>
            </a:r>
          </a:p>
        </p:txBody>
      </p:sp>
      <p:sp>
        <p:nvSpPr>
          <p:cNvPr id="3" name="PoljeZBesedilom 2">
            <a:extLst>
              <a:ext uri="{FF2B5EF4-FFF2-40B4-BE49-F238E27FC236}">
                <a16:creationId xmlns:a16="http://schemas.microsoft.com/office/drawing/2014/main" id="{6CAC0B32-C0FF-FF4A-AB2B-E70C9EBA021A}"/>
              </a:ext>
            </a:extLst>
          </p:cNvPr>
          <p:cNvSpPr txBox="1"/>
          <p:nvPr/>
        </p:nvSpPr>
        <p:spPr>
          <a:xfrm>
            <a:off x="411701" y="1228397"/>
            <a:ext cx="9012520" cy="4401205"/>
          </a:xfrm>
          <a:prstGeom prst="rect">
            <a:avLst/>
          </a:prstGeom>
          <a:noFill/>
        </p:spPr>
        <p:txBody>
          <a:bodyPr wrap="square">
            <a:spAutoFit/>
          </a:bodyPr>
          <a:lstStyle/>
          <a:p>
            <a:pPr algn="just"/>
            <a:endParaRPr lang="sl-SI" sz="2000" dirty="0"/>
          </a:p>
          <a:p>
            <a:pPr algn="just"/>
            <a:r>
              <a:rPr lang="en-US" sz="2000" dirty="0">
                <a:solidFill>
                  <a:srgbClr val="007EAA"/>
                </a:solidFill>
              </a:rPr>
              <a:t>Na </a:t>
            </a:r>
            <a:r>
              <a:rPr lang="en-US" sz="2000" dirty="0" err="1">
                <a:solidFill>
                  <a:srgbClr val="007EAA"/>
                </a:solidFill>
              </a:rPr>
              <a:t>enak</a:t>
            </a:r>
            <a:r>
              <a:rPr lang="en-US" sz="2000" dirty="0">
                <a:solidFill>
                  <a:srgbClr val="007EAA"/>
                </a:solidFill>
              </a:rPr>
              <a:t> </a:t>
            </a:r>
            <a:r>
              <a:rPr lang="en-US" sz="2000" dirty="0" err="1">
                <a:solidFill>
                  <a:srgbClr val="007EAA"/>
                </a:solidFill>
              </a:rPr>
              <a:t>način</a:t>
            </a:r>
            <a:r>
              <a:rPr lang="en-US" sz="2000" dirty="0">
                <a:solidFill>
                  <a:srgbClr val="007EAA"/>
                </a:solidFill>
              </a:rPr>
              <a:t> </a:t>
            </a:r>
            <a:r>
              <a:rPr lang="en-US" sz="2000" dirty="0" err="1">
                <a:solidFill>
                  <a:srgbClr val="007EAA"/>
                </a:solidFill>
              </a:rPr>
              <a:t>morajo</a:t>
            </a:r>
            <a:r>
              <a:rPr lang="en-US" sz="2000" dirty="0">
                <a:solidFill>
                  <a:srgbClr val="007EAA"/>
                </a:solidFill>
              </a:rPr>
              <a:t> </a:t>
            </a:r>
            <a:r>
              <a:rPr lang="en-US" sz="2000" dirty="0" err="1">
                <a:solidFill>
                  <a:srgbClr val="007EAA"/>
                </a:solidFill>
              </a:rPr>
              <a:t>biti</a:t>
            </a:r>
            <a:r>
              <a:rPr lang="en-US" sz="2000" dirty="0">
                <a:solidFill>
                  <a:srgbClr val="007EAA"/>
                </a:solidFill>
              </a:rPr>
              <a:t> </a:t>
            </a:r>
            <a:r>
              <a:rPr lang="en-US" sz="2000" dirty="0" err="1">
                <a:solidFill>
                  <a:srgbClr val="007EAA"/>
                </a:solidFill>
              </a:rPr>
              <a:t>označeni</a:t>
            </a:r>
            <a:r>
              <a:rPr lang="en-US" sz="2000" dirty="0">
                <a:solidFill>
                  <a:srgbClr val="007EAA"/>
                </a:solidFill>
              </a:rPr>
              <a:t> </a:t>
            </a:r>
            <a:r>
              <a:rPr lang="en-US" sz="2000" dirty="0" err="1">
                <a:solidFill>
                  <a:srgbClr val="007EAA"/>
                </a:solidFill>
              </a:rPr>
              <a:t>tudi</a:t>
            </a:r>
            <a:r>
              <a:rPr lang="en-US" sz="2000" dirty="0">
                <a:solidFill>
                  <a:srgbClr val="007EAA"/>
                </a:solidFill>
              </a:rPr>
              <a:t> </a:t>
            </a:r>
            <a:r>
              <a:rPr lang="en-US" sz="2000" dirty="0" err="1">
                <a:solidFill>
                  <a:srgbClr val="007EAA"/>
                </a:solidFill>
              </a:rPr>
              <a:t>videoposnetki</a:t>
            </a:r>
            <a:r>
              <a:rPr lang="en-US" sz="2000" dirty="0">
                <a:solidFill>
                  <a:srgbClr val="007EAA"/>
                </a:solidFill>
              </a:rPr>
              <a:t> (</a:t>
            </a:r>
            <a:r>
              <a:rPr lang="en-US" sz="2000" dirty="0" err="1">
                <a:solidFill>
                  <a:srgbClr val="007EAA"/>
                </a:solidFill>
              </a:rPr>
              <a:t>obvezni</a:t>
            </a:r>
            <a:r>
              <a:rPr lang="en-US" sz="2000" dirty="0">
                <a:solidFill>
                  <a:srgbClr val="007EAA"/>
                </a:solidFill>
              </a:rPr>
              <a:t> </a:t>
            </a:r>
            <a:r>
              <a:rPr lang="en-US" sz="2000" dirty="0" err="1">
                <a:solidFill>
                  <a:srgbClr val="007EAA"/>
                </a:solidFill>
              </a:rPr>
              <a:t>elementi</a:t>
            </a:r>
            <a:r>
              <a:rPr lang="en-US" sz="2000" dirty="0">
                <a:solidFill>
                  <a:srgbClr val="007EAA"/>
                </a:solidFill>
              </a:rPr>
              <a:t> </a:t>
            </a:r>
            <a:r>
              <a:rPr lang="en-US" sz="2000" dirty="0" err="1">
                <a:solidFill>
                  <a:srgbClr val="007EAA"/>
                </a:solidFill>
              </a:rPr>
              <a:t>označevanja</a:t>
            </a:r>
            <a:r>
              <a:rPr lang="en-US" sz="2000" dirty="0">
                <a:solidFill>
                  <a:srgbClr val="007EAA"/>
                </a:solidFill>
              </a:rPr>
              <a:t> </a:t>
            </a:r>
            <a:r>
              <a:rPr lang="en-US" sz="2000" dirty="0" err="1">
                <a:solidFill>
                  <a:srgbClr val="007EAA"/>
                </a:solidFill>
              </a:rPr>
              <a:t>vključeni</a:t>
            </a:r>
            <a:r>
              <a:rPr lang="en-US" sz="2000" dirty="0">
                <a:solidFill>
                  <a:srgbClr val="007EAA"/>
                </a:solidFill>
              </a:rPr>
              <a:t> v </a:t>
            </a:r>
            <a:r>
              <a:rPr lang="en-US" sz="2000" dirty="0" err="1">
                <a:solidFill>
                  <a:srgbClr val="007EAA"/>
                </a:solidFill>
              </a:rPr>
              <a:t>videoposnetek</a:t>
            </a:r>
            <a:r>
              <a:rPr lang="en-US" sz="2000" dirty="0">
                <a:solidFill>
                  <a:srgbClr val="007EAA"/>
                </a:solidFill>
              </a:rPr>
              <a:t>, </a:t>
            </a:r>
            <a:r>
              <a:rPr lang="en-US" sz="2000" dirty="0" err="1">
                <a:solidFill>
                  <a:srgbClr val="007EAA"/>
                </a:solidFill>
              </a:rPr>
              <a:t>opis</a:t>
            </a:r>
            <a:r>
              <a:rPr lang="en-US" sz="2000" dirty="0">
                <a:solidFill>
                  <a:srgbClr val="007EAA"/>
                </a:solidFill>
              </a:rPr>
              <a:t> in </a:t>
            </a:r>
            <a:r>
              <a:rPr lang="en-US" sz="2000" dirty="0" err="1">
                <a:solidFill>
                  <a:srgbClr val="007EAA"/>
                </a:solidFill>
              </a:rPr>
              <a:t>povezava</a:t>
            </a:r>
            <a:r>
              <a:rPr lang="en-US" sz="2000" dirty="0">
                <a:solidFill>
                  <a:srgbClr val="007EAA"/>
                </a:solidFill>
              </a:rPr>
              <a:t> do </a:t>
            </a:r>
            <a:r>
              <a:rPr lang="en-US" sz="2000" dirty="0" err="1">
                <a:solidFill>
                  <a:srgbClr val="007EAA"/>
                </a:solidFill>
              </a:rPr>
              <a:t>spletne</a:t>
            </a:r>
            <a:r>
              <a:rPr lang="en-US" sz="2000" dirty="0">
                <a:solidFill>
                  <a:srgbClr val="007EAA"/>
                </a:solidFill>
              </a:rPr>
              <a:t> </a:t>
            </a:r>
            <a:r>
              <a:rPr lang="en-US" sz="2000" dirty="0" err="1">
                <a:solidFill>
                  <a:srgbClr val="007EAA"/>
                </a:solidFill>
              </a:rPr>
              <a:t>strani</a:t>
            </a:r>
            <a:r>
              <a:rPr lang="en-US" sz="2000" dirty="0">
                <a:solidFill>
                  <a:srgbClr val="007EAA"/>
                </a:solidFill>
              </a:rPr>
              <a:t> pa v </a:t>
            </a:r>
            <a:r>
              <a:rPr lang="en-US" sz="2000" dirty="0" err="1">
                <a:solidFill>
                  <a:srgbClr val="007EAA"/>
                </a:solidFill>
              </a:rPr>
              <a:t>njegovem</a:t>
            </a:r>
            <a:r>
              <a:rPr lang="en-US" sz="2000" dirty="0">
                <a:solidFill>
                  <a:srgbClr val="007EAA"/>
                </a:solidFill>
              </a:rPr>
              <a:t> </a:t>
            </a:r>
            <a:r>
              <a:rPr lang="en-US" sz="2000" dirty="0" err="1">
                <a:solidFill>
                  <a:srgbClr val="007EAA"/>
                </a:solidFill>
              </a:rPr>
              <a:t>opisu</a:t>
            </a:r>
            <a:r>
              <a:rPr lang="en-US" sz="2000" dirty="0">
                <a:solidFill>
                  <a:srgbClr val="007EAA"/>
                </a:solidFill>
              </a:rPr>
              <a:t>). </a:t>
            </a:r>
            <a:endParaRPr lang="sl-SI" sz="2000" dirty="0">
              <a:solidFill>
                <a:srgbClr val="007EAA"/>
              </a:solidFill>
              <a:latin typeface="Noticia Text" panose="02000503060000020004" pitchFamily="2" charset="-18"/>
            </a:endParaRPr>
          </a:p>
          <a:p>
            <a:pPr algn="just"/>
            <a:endParaRPr lang="sl-SI" sz="2000" dirty="0">
              <a:solidFill>
                <a:srgbClr val="007EAA"/>
              </a:solidFill>
              <a:latin typeface="Noticia Text" panose="02000503060000020004" pitchFamily="2" charset="-18"/>
            </a:endParaRPr>
          </a:p>
          <a:p>
            <a:pPr algn="just"/>
            <a:r>
              <a:rPr lang="en-US" sz="2000" dirty="0" err="1">
                <a:solidFill>
                  <a:srgbClr val="007EAA"/>
                </a:solidFill>
              </a:rPr>
              <a:t>Vsaka</a:t>
            </a:r>
            <a:r>
              <a:rPr lang="en-US" sz="2000" dirty="0">
                <a:solidFill>
                  <a:srgbClr val="007EAA"/>
                </a:solidFill>
              </a:rPr>
              <a:t> </a:t>
            </a:r>
            <a:r>
              <a:rPr lang="en-US" sz="2000" dirty="0" err="1">
                <a:solidFill>
                  <a:srgbClr val="007EAA"/>
                </a:solidFill>
              </a:rPr>
              <a:t>medijska</a:t>
            </a:r>
            <a:r>
              <a:rPr lang="en-US" sz="2000" dirty="0">
                <a:solidFill>
                  <a:srgbClr val="007EAA"/>
                </a:solidFill>
              </a:rPr>
              <a:t> </a:t>
            </a:r>
            <a:r>
              <a:rPr lang="en-US" sz="2000" dirty="0" err="1">
                <a:solidFill>
                  <a:srgbClr val="007EAA"/>
                </a:solidFill>
              </a:rPr>
              <a:t>vsebina</a:t>
            </a:r>
            <a:r>
              <a:rPr lang="en-US" sz="2000" dirty="0">
                <a:solidFill>
                  <a:srgbClr val="007EAA"/>
                </a:solidFill>
              </a:rPr>
              <a:t> </a:t>
            </a:r>
            <a:r>
              <a:rPr lang="en-US" sz="2000" dirty="0" err="1">
                <a:solidFill>
                  <a:srgbClr val="007EAA"/>
                </a:solidFill>
              </a:rPr>
              <a:t>objave</a:t>
            </a:r>
            <a:r>
              <a:rPr lang="en-US" sz="2000" dirty="0">
                <a:solidFill>
                  <a:srgbClr val="007EAA"/>
                </a:solidFill>
              </a:rPr>
              <a:t> s </a:t>
            </a:r>
            <a:r>
              <a:rPr lang="en-US" sz="2000" dirty="0" err="1">
                <a:solidFill>
                  <a:srgbClr val="007EAA"/>
                </a:solidFill>
              </a:rPr>
              <a:t>strani</a:t>
            </a:r>
            <a:r>
              <a:rPr lang="en-US" sz="2000" dirty="0">
                <a:solidFill>
                  <a:srgbClr val="007EAA"/>
                </a:solidFill>
              </a:rPr>
              <a:t> </a:t>
            </a:r>
            <a:r>
              <a:rPr lang="en-US" sz="2000" dirty="0" err="1">
                <a:solidFill>
                  <a:srgbClr val="007EAA"/>
                </a:solidFill>
              </a:rPr>
              <a:t>upravičenca</a:t>
            </a:r>
            <a:r>
              <a:rPr lang="en-US" sz="2000" dirty="0">
                <a:solidFill>
                  <a:srgbClr val="007EAA"/>
                </a:solidFill>
              </a:rPr>
              <a:t>, ki je </a:t>
            </a:r>
            <a:r>
              <a:rPr lang="en-US" sz="2000" dirty="0" err="1">
                <a:solidFill>
                  <a:srgbClr val="007EAA"/>
                </a:solidFill>
              </a:rPr>
              <a:t>vezana</a:t>
            </a:r>
            <a:r>
              <a:rPr lang="en-US" sz="2000" dirty="0">
                <a:solidFill>
                  <a:srgbClr val="007EAA"/>
                </a:solidFill>
              </a:rPr>
              <a:t> </a:t>
            </a:r>
            <a:r>
              <a:rPr lang="en-US" sz="2000" dirty="0" err="1">
                <a:solidFill>
                  <a:srgbClr val="007EAA"/>
                </a:solidFill>
              </a:rPr>
              <a:t>na</a:t>
            </a:r>
            <a:r>
              <a:rPr lang="en-US" sz="2000" dirty="0">
                <a:solidFill>
                  <a:srgbClr val="007EAA"/>
                </a:solidFill>
              </a:rPr>
              <a:t> </a:t>
            </a:r>
            <a:r>
              <a:rPr lang="en-US" sz="2000" dirty="0" err="1">
                <a:solidFill>
                  <a:srgbClr val="007EAA"/>
                </a:solidFill>
              </a:rPr>
              <a:t>navedene</a:t>
            </a:r>
            <a:r>
              <a:rPr lang="en-US" sz="2000" dirty="0">
                <a:solidFill>
                  <a:srgbClr val="007EAA"/>
                </a:solidFill>
              </a:rPr>
              <a:t> </a:t>
            </a:r>
            <a:r>
              <a:rPr lang="en-US" sz="2000" dirty="0" err="1">
                <a:solidFill>
                  <a:srgbClr val="007EAA"/>
                </a:solidFill>
              </a:rPr>
              <a:t>operacije</a:t>
            </a:r>
            <a:r>
              <a:rPr lang="en-US" sz="2000" dirty="0">
                <a:solidFill>
                  <a:srgbClr val="007EAA"/>
                </a:solidFill>
              </a:rPr>
              <a:t>, se </a:t>
            </a:r>
            <a:r>
              <a:rPr lang="en-US" sz="2000" dirty="0" err="1">
                <a:solidFill>
                  <a:srgbClr val="007EAA"/>
                </a:solidFill>
              </a:rPr>
              <a:t>prav</a:t>
            </a:r>
            <a:r>
              <a:rPr lang="en-US" sz="2000" dirty="0">
                <a:solidFill>
                  <a:srgbClr val="007EAA"/>
                </a:solidFill>
              </a:rPr>
              <a:t> </a:t>
            </a:r>
            <a:r>
              <a:rPr lang="en-US" sz="2000" dirty="0" err="1">
                <a:solidFill>
                  <a:srgbClr val="007EAA"/>
                </a:solidFill>
              </a:rPr>
              <a:t>tako</a:t>
            </a:r>
            <a:r>
              <a:rPr lang="en-US" sz="2000" dirty="0">
                <a:solidFill>
                  <a:srgbClr val="007EAA"/>
                </a:solidFill>
              </a:rPr>
              <a:t> </a:t>
            </a:r>
            <a:r>
              <a:rPr lang="en-US" sz="2000" dirty="0" err="1">
                <a:solidFill>
                  <a:srgbClr val="007EAA"/>
                </a:solidFill>
              </a:rPr>
              <a:t>označi</a:t>
            </a:r>
            <a:r>
              <a:rPr lang="en-US" sz="2000" dirty="0">
                <a:solidFill>
                  <a:srgbClr val="007EAA"/>
                </a:solidFill>
              </a:rPr>
              <a:t> z </a:t>
            </a:r>
            <a:r>
              <a:rPr lang="en-US" sz="2000" dirty="0" err="1">
                <a:solidFill>
                  <a:srgbClr val="007EAA"/>
                </a:solidFill>
              </a:rPr>
              <a:t>obveznimi</a:t>
            </a:r>
            <a:r>
              <a:rPr lang="en-US" sz="2000" dirty="0">
                <a:solidFill>
                  <a:srgbClr val="007EAA"/>
                </a:solidFill>
              </a:rPr>
              <a:t> </a:t>
            </a:r>
            <a:r>
              <a:rPr lang="en-US" sz="2000" dirty="0" err="1">
                <a:solidFill>
                  <a:srgbClr val="007EAA"/>
                </a:solidFill>
              </a:rPr>
              <a:t>elementi</a:t>
            </a:r>
            <a:r>
              <a:rPr lang="en-US" sz="2000" dirty="0">
                <a:solidFill>
                  <a:srgbClr val="007EAA"/>
                </a:solidFill>
              </a:rPr>
              <a:t> </a:t>
            </a:r>
            <a:r>
              <a:rPr lang="en-US" sz="2000" dirty="0" err="1">
                <a:solidFill>
                  <a:srgbClr val="007EAA"/>
                </a:solidFill>
              </a:rPr>
              <a:t>označevanja</a:t>
            </a:r>
            <a:r>
              <a:rPr lang="sl-SI" sz="2000" dirty="0">
                <a:solidFill>
                  <a:srgbClr val="007EAA"/>
                </a:solidFill>
              </a:rPr>
              <a:t>.</a:t>
            </a:r>
          </a:p>
          <a:p>
            <a:pPr algn="just"/>
            <a:endParaRPr lang="sl-SI" sz="2000" dirty="0">
              <a:solidFill>
                <a:srgbClr val="007EAA"/>
              </a:solidFill>
            </a:endParaRPr>
          </a:p>
          <a:p>
            <a:pPr algn="just"/>
            <a:r>
              <a:rPr lang="en-US" sz="2000" dirty="0" err="1">
                <a:solidFill>
                  <a:srgbClr val="007EAA"/>
                </a:solidFill>
              </a:rPr>
              <a:t>Priporočljiva</a:t>
            </a:r>
            <a:r>
              <a:rPr lang="en-US" sz="2000" dirty="0">
                <a:solidFill>
                  <a:srgbClr val="007EAA"/>
                </a:solidFill>
              </a:rPr>
              <a:t> je </a:t>
            </a:r>
            <a:r>
              <a:rPr lang="en-US" sz="2000" dirty="0" err="1">
                <a:solidFill>
                  <a:srgbClr val="007EAA"/>
                </a:solidFill>
              </a:rPr>
              <a:t>uporaba</a:t>
            </a:r>
            <a:r>
              <a:rPr lang="en-US" sz="2000" dirty="0">
                <a:solidFill>
                  <a:srgbClr val="007EAA"/>
                </a:solidFill>
              </a:rPr>
              <a:t> </a:t>
            </a:r>
            <a:r>
              <a:rPr lang="en-US" sz="2000" dirty="0" err="1">
                <a:solidFill>
                  <a:srgbClr val="007EAA"/>
                </a:solidFill>
              </a:rPr>
              <a:t>ključnikov</a:t>
            </a:r>
            <a:r>
              <a:rPr lang="en-US" sz="2000" dirty="0">
                <a:solidFill>
                  <a:srgbClr val="007EAA"/>
                </a:solidFill>
              </a:rPr>
              <a:t> (#EvropskaSredstva, #EUsredstva) in </a:t>
            </a:r>
            <a:r>
              <a:rPr lang="en-US" sz="2000" dirty="0" err="1">
                <a:solidFill>
                  <a:srgbClr val="007EAA"/>
                </a:solidFill>
              </a:rPr>
              <a:t>označb</a:t>
            </a:r>
            <a:r>
              <a:rPr lang="en-US" sz="2000" dirty="0">
                <a:solidFill>
                  <a:srgbClr val="007EAA"/>
                </a:solidFill>
              </a:rPr>
              <a:t> </a:t>
            </a:r>
            <a:r>
              <a:rPr lang="en-US" sz="2000" dirty="0" err="1">
                <a:solidFill>
                  <a:srgbClr val="007EAA"/>
                </a:solidFill>
              </a:rPr>
              <a:t>relevantnih</a:t>
            </a:r>
            <a:r>
              <a:rPr lang="en-US" sz="2000" dirty="0">
                <a:solidFill>
                  <a:srgbClr val="007EAA"/>
                </a:solidFill>
              </a:rPr>
              <a:t> </a:t>
            </a:r>
            <a:r>
              <a:rPr lang="en-US" sz="2000" dirty="0" err="1">
                <a:solidFill>
                  <a:srgbClr val="007EAA"/>
                </a:solidFill>
              </a:rPr>
              <a:t>spletnih</a:t>
            </a:r>
            <a:r>
              <a:rPr lang="en-US" sz="2000" dirty="0">
                <a:solidFill>
                  <a:srgbClr val="007EAA"/>
                </a:solidFill>
              </a:rPr>
              <a:t> </a:t>
            </a:r>
            <a:r>
              <a:rPr lang="en-US" sz="2000" dirty="0" err="1">
                <a:solidFill>
                  <a:srgbClr val="007EAA"/>
                </a:solidFill>
              </a:rPr>
              <a:t>mest</a:t>
            </a:r>
            <a:r>
              <a:rPr lang="en-US" sz="2000" dirty="0">
                <a:solidFill>
                  <a:srgbClr val="007EAA"/>
                </a:solidFill>
              </a:rPr>
              <a:t> (</a:t>
            </a:r>
            <a:r>
              <a:rPr lang="en-US" sz="2000" dirty="0" err="1">
                <a:solidFill>
                  <a:srgbClr val="007EAA"/>
                </a:solidFill>
              </a:rPr>
              <a:t>npr</a:t>
            </a:r>
            <a:r>
              <a:rPr lang="en-US" sz="2000" dirty="0">
                <a:solidFill>
                  <a:srgbClr val="007EAA"/>
                </a:solidFill>
              </a:rPr>
              <a:t>. @evropska_sredstva)</a:t>
            </a:r>
            <a:endParaRPr lang="sl-SI" sz="2000" dirty="0">
              <a:solidFill>
                <a:srgbClr val="007EAA"/>
              </a:solidFill>
            </a:endParaRPr>
          </a:p>
          <a:p>
            <a:pPr algn="just"/>
            <a:endParaRPr lang="sl-SI" sz="2000" dirty="0">
              <a:solidFill>
                <a:srgbClr val="007EAA"/>
              </a:solidFill>
              <a:latin typeface="Noticia Text" panose="02000503060000020004" pitchFamily="2" charset="-18"/>
            </a:endParaRPr>
          </a:p>
          <a:p>
            <a:pPr algn="just"/>
            <a:r>
              <a:rPr lang="en-US" sz="2000" dirty="0"/>
              <a:t> </a:t>
            </a:r>
            <a:endParaRPr lang="sl-SI" sz="2000" dirty="0"/>
          </a:p>
          <a:p>
            <a:pPr algn="just"/>
            <a:endParaRPr lang="sl-SI" sz="2000" dirty="0">
              <a:solidFill>
                <a:srgbClr val="007EAA"/>
              </a:solidFill>
              <a:latin typeface="Noticia Text" panose="02000503060000020004" pitchFamily="2" charset="-18"/>
            </a:endParaRPr>
          </a:p>
          <a:p>
            <a:pPr algn="just"/>
            <a:endParaRPr lang="sl-SI" sz="2000" dirty="0">
              <a:solidFill>
                <a:srgbClr val="007EAA"/>
              </a:solidFill>
              <a:latin typeface="Noticia Text" panose="02000503060000020004" pitchFamily="2" charset="-18"/>
            </a:endParaRPr>
          </a:p>
          <a:p>
            <a:pPr algn="just"/>
            <a:endParaRPr lang="sl-SI" sz="2000" dirty="0">
              <a:solidFill>
                <a:srgbClr val="007EAA"/>
              </a:solidFill>
              <a:latin typeface="Noticia Text" panose="02000503060000020004" pitchFamily="2" charset="-18"/>
            </a:endParaRPr>
          </a:p>
        </p:txBody>
      </p:sp>
    </p:spTree>
    <p:extLst>
      <p:ext uri="{BB962C8B-B14F-4D97-AF65-F5344CB8AC3E}">
        <p14:creationId xmlns:p14="http://schemas.microsoft.com/office/powerpoint/2010/main" val="21460673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F48AB-AC27-57AA-7CF9-C7B98BF81C8E}"/>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4E2BE059-45E3-1DA1-81C3-61208A28E694}"/>
              </a:ext>
            </a:extLst>
          </p:cNvPr>
          <p:cNvSpPr txBox="1"/>
          <p:nvPr/>
        </p:nvSpPr>
        <p:spPr>
          <a:xfrm>
            <a:off x="411701" y="957532"/>
            <a:ext cx="6547986" cy="10618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DRUŽBENI MEDIJI</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2100" b="1" noProof="1">
              <a:solidFill>
                <a:srgbClr val="007EAA"/>
              </a:solidFill>
              <a:latin typeface="Noticia Text" panose="02000503060000020004" pitchFamily="2" charset="-1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Facebook</a:t>
            </a:r>
          </a:p>
        </p:txBody>
      </p:sp>
      <p:pic>
        <p:nvPicPr>
          <p:cNvPr id="4" name="Slika 3">
            <a:extLst>
              <a:ext uri="{FF2B5EF4-FFF2-40B4-BE49-F238E27FC236}">
                <a16:creationId xmlns:a16="http://schemas.microsoft.com/office/drawing/2014/main" id="{81EA1718-8E51-83D9-4F13-BD95AFF1AA9C}"/>
              </a:ext>
            </a:extLst>
          </p:cNvPr>
          <p:cNvPicPr>
            <a:picLocks noChangeAspect="1"/>
          </p:cNvPicPr>
          <p:nvPr/>
        </p:nvPicPr>
        <p:blipFill>
          <a:blip r:embed="rId3"/>
          <a:stretch>
            <a:fillRect/>
          </a:stretch>
        </p:blipFill>
        <p:spPr>
          <a:xfrm>
            <a:off x="2652232" y="1373030"/>
            <a:ext cx="6887536" cy="4686954"/>
          </a:xfrm>
          <a:prstGeom prst="rect">
            <a:avLst/>
          </a:prstGeom>
        </p:spPr>
      </p:pic>
    </p:spTree>
    <p:extLst>
      <p:ext uri="{BB962C8B-B14F-4D97-AF65-F5344CB8AC3E}">
        <p14:creationId xmlns:p14="http://schemas.microsoft.com/office/powerpoint/2010/main" val="4058830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1B8FB-FB9E-309F-EF2E-8630775E3A8A}"/>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DA6085DD-6D9A-A253-F6B4-2FB6DD28AADD}"/>
              </a:ext>
            </a:extLst>
          </p:cNvPr>
          <p:cNvSpPr txBox="1"/>
          <p:nvPr/>
        </p:nvSpPr>
        <p:spPr>
          <a:xfrm>
            <a:off x="411701" y="957532"/>
            <a:ext cx="6547986" cy="10618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DRUŽBENI MEDIJI</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2100" b="1" noProof="1">
              <a:solidFill>
                <a:srgbClr val="007EAA"/>
              </a:solidFill>
              <a:latin typeface="Noticia Text" panose="02000503060000020004" pitchFamily="2" charset="-1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Facebook – Story</a:t>
            </a:r>
          </a:p>
        </p:txBody>
      </p:sp>
      <p:pic>
        <p:nvPicPr>
          <p:cNvPr id="3" name="Slika 2">
            <a:extLst>
              <a:ext uri="{FF2B5EF4-FFF2-40B4-BE49-F238E27FC236}">
                <a16:creationId xmlns:a16="http://schemas.microsoft.com/office/drawing/2014/main" id="{5DD5DB37-0199-4ECB-E0C1-F77F42D6A90A}"/>
              </a:ext>
            </a:extLst>
          </p:cNvPr>
          <p:cNvPicPr>
            <a:picLocks noChangeAspect="1"/>
          </p:cNvPicPr>
          <p:nvPr/>
        </p:nvPicPr>
        <p:blipFill>
          <a:blip r:embed="rId3"/>
          <a:stretch>
            <a:fillRect/>
          </a:stretch>
        </p:blipFill>
        <p:spPr>
          <a:xfrm>
            <a:off x="2844353" y="957532"/>
            <a:ext cx="6503293" cy="5281255"/>
          </a:xfrm>
          <a:prstGeom prst="rect">
            <a:avLst/>
          </a:prstGeom>
        </p:spPr>
      </p:pic>
    </p:spTree>
    <p:extLst>
      <p:ext uri="{BB962C8B-B14F-4D97-AF65-F5344CB8AC3E}">
        <p14:creationId xmlns:p14="http://schemas.microsoft.com/office/powerpoint/2010/main" val="39088759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7A05B-7550-1BD1-4E98-C9458AB8AC0E}"/>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60261CC7-2519-DB9E-2E75-AE6EC770621B}"/>
              </a:ext>
            </a:extLst>
          </p:cNvPr>
          <p:cNvSpPr txBox="1"/>
          <p:nvPr/>
        </p:nvSpPr>
        <p:spPr>
          <a:xfrm>
            <a:off x="411701" y="957532"/>
            <a:ext cx="6547986" cy="10618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DRUŽBENI MEDIJI</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sz="2100" b="1" noProof="1">
              <a:solidFill>
                <a:srgbClr val="007EAA"/>
              </a:solidFill>
              <a:latin typeface="Noticia Text" panose="02000503060000020004" pitchFamily="2" charset="-1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Instagram</a:t>
            </a:r>
          </a:p>
        </p:txBody>
      </p:sp>
      <p:pic>
        <p:nvPicPr>
          <p:cNvPr id="3" name="Slika 2">
            <a:extLst>
              <a:ext uri="{FF2B5EF4-FFF2-40B4-BE49-F238E27FC236}">
                <a16:creationId xmlns:a16="http://schemas.microsoft.com/office/drawing/2014/main" id="{C06CF6E6-C44E-3B69-55D3-4A3B087F55F9}"/>
              </a:ext>
            </a:extLst>
          </p:cNvPr>
          <p:cNvPicPr>
            <a:picLocks noChangeAspect="1"/>
          </p:cNvPicPr>
          <p:nvPr/>
        </p:nvPicPr>
        <p:blipFill>
          <a:blip r:embed="rId3"/>
          <a:stretch>
            <a:fillRect/>
          </a:stretch>
        </p:blipFill>
        <p:spPr>
          <a:xfrm>
            <a:off x="4202712" y="957532"/>
            <a:ext cx="5196734" cy="5286192"/>
          </a:xfrm>
          <a:prstGeom prst="rect">
            <a:avLst/>
          </a:prstGeom>
        </p:spPr>
      </p:pic>
    </p:spTree>
    <p:extLst>
      <p:ext uri="{BB962C8B-B14F-4D97-AF65-F5344CB8AC3E}">
        <p14:creationId xmlns:p14="http://schemas.microsoft.com/office/powerpoint/2010/main" val="2881116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768A6-5D7A-E641-A425-95E5E254E7D4}"/>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E28F8D40-6968-9A43-D407-0EBB3415010A}"/>
              </a:ext>
            </a:extLst>
          </p:cNvPr>
          <p:cNvSpPr txBox="1"/>
          <p:nvPr/>
        </p:nvSpPr>
        <p:spPr>
          <a:xfrm>
            <a:off x="411701" y="957532"/>
            <a:ext cx="654798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DOKUMENTI IN KOMUNIKACIJSKO GRADIVO</a:t>
            </a:r>
          </a:p>
        </p:txBody>
      </p:sp>
      <p:pic>
        <p:nvPicPr>
          <p:cNvPr id="2" name="Slika 1">
            <a:extLst>
              <a:ext uri="{FF2B5EF4-FFF2-40B4-BE49-F238E27FC236}">
                <a16:creationId xmlns:a16="http://schemas.microsoft.com/office/drawing/2014/main" id="{C486B7E3-AF4C-1A1E-0134-9D04573C8A4F}"/>
              </a:ext>
            </a:extLst>
          </p:cNvPr>
          <p:cNvPicPr>
            <a:picLocks noChangeAspect="1"/>
          </p:cNvPicPr>
          <p:nvPr/>
        </p:nvPicPr>
        <p:blipFill>
          <a:blip r:embed="rId3"/>
          <a:stretch>
            <a:fillRect/>
          </a:stretch>
        </p:blipFill>
        <p:spPr>
          <a:xfrm>
            <a:off x="6341807" y="957532"/>
            <a:ext cx="4055807" cy="5672031"/>
          </a:xfrm>
          <a:prstGeom prst="rect">
            <a:avLst/>
          </a:prstGeom>
        </p:spPr>
      </p:pic>
      <p:sp>
        <p:nvSpPr>
          <p:cNvPr id="4" name="PoljeZBesedilom 3">
            <a:extLst>
              <a:ext uri="{FF2B5EF4-FFF2-40B4-BE49-F238E27FC236}">
                <a16:creationId xmlns:a16="http://schemas.microsoft.com/office/drawing/2014/main" id="{A4A2A4ED-A168-940C-3555-1FA5188A872C}"/>
              </a:ext>
            </a:extLst>
          </p:cNvPr>
          <p:cNvSpPr txBox="1"/>
          <p:nvPr/>
        </p:nvSpPr>
        <p:spPr>
          <a:xfrm>
            <a:off x="411701" y="2173227"/>
            <a:ext cx="5213729" cy="2246769"/>
          </a:xfrm>
          <a:prstGeom prst="rect">
            <a:avLst/>
          </a:prstGeom>
          <a:noFill/>
        </p:spPr>
        <p:txBody>
          <a:bodyPr wrap="square">
            <a:spAutoFit/>
          </a:bodyPr>
          <a:lstStyle/>
          <a:p>
            <a:pPr algn="just"/>
            <a:r>
              <a:rPr lang="sl-SI" sz="2000" dirty="0">
                <a:solidFill>
                  <a:srgbClr val="007EAA"/>
                </a:solidFill>
              </a:rPr>
              <a:t>Projekt (vstaviti ime), se izvaja na podlagi potrjene Strategije lokalnega razvoja LASR (vstaviti ime)</a:t>
            </a:r>
          </a:p>
          <a:p>
            <a:pPr algn="just"/>
            <a:endParaRPr lang="sl-SI" sz="2000" dirty="0">
              <a:solidFill>
                <a:srgbClr val="007EAA"/>
              </a:solidFill>
            </a:endParaRPr>
          </a:p>
          <a:p>
            <a:pPr algn="just"/>
            <a:r>
              <a:rPr lang="sl-SI" sz="2000" dirty="0">
                <a:solidFill>
                  <a:srgbClr val="007EAA"/>
                </a:solidFill>
              </a:rPr>
              <a:t>in je sofinanciran s sredstvi Evropske unije iz Evropskega sklada za pomorstvo, ribištvo in akvakulturo 2021-2027.</a:t>
            </a:r>
          </a:p>
        </p:txBody>
      </p:sp>
    </p:spTree>
    <p:extLst>
      <p:ext uri="{BB962C8B-B14F-4D97-AF65-F5344CB8AC3E}">
        <p14:creationId xmlns:p14="http://schemas.microsoft.com/office/powerpoint/2010/main" val="34697600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5F88B-DDC6-DE8C-E60D-6FDFC065C6DA}"/>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0B6A88FE-1D81-67FD-4D9E-E1280924785F}"/>
              </a:ext>
            </a:extLst>
          </p:cNvPr>
          <p:cNvSpPr txBox="1"/>
          <p:nvPr/>
        </p:nvSpPr>
        <p:spPr>
          <a:xfrm>
            <a:off x="411701" y="957532"/>
            <a:ext cx="654798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DOKUMENTI IN KOMUNIKACIJSKO GRADIVO</a:t>
            </a:r>
          </a:p>
        </p:txBody>
      </p:sp>
      <p:pic>
        <p:nvPicPr>
          <p:cNvPr id="2" name="Slika 1">
            <a:extLst>
              <a:ext uri="{FF2B5EF4-FFF2-40B4-BE49-F238E27FC236}">
                <a16:creationId xmlns:a16="http://schemas.microsoft.com/office/drawing/2014/main" id="{11430584-004B-C8C1-D9DC-2A82DA910A52}"/>
              </a:ext>
            </a:extLst>
          </p:cNvPr>
          <p:cNvPicPr>
            <a:picLocks noChangeAspect="1"/>
          </p:cNvPicPr>
          <p:nvPr/>
        </p:nvPicPr>
        <p:blipFill>
          <a:blip r:embed="rId3"/>
          <a:stretch>
            <a:fillRect/>
          </a:stretch>
        </p:blipFill>
        <p:spPr>
          <a:xfrm>
            <a:off x="571939" y="1890028"/>
            <a:ext cx="8203634" cy="3419391"/>
          </a:xfrm>
          <a:prstGeom prst="rect">
            <a:avLst/>
          </a:prstGeom>
        </p:spPr>
      </p:pic>
    </p:spTree>
    <p:extLst>
      <p:ext uri="{BB962C8B-B14F-4D97-AF65-F5344CB8AC3E}">
        <p14:creationId xmlns:p14="http://schemas.microsoft.com/office/powerpoint/2010/main" val="25100254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A708D-07C0-913F-118F-9C682FAD134A}"/>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D07AAF67-3DCB-FE1B-F17C-8EB802BF4934}"/>
              </a:ext>
            </a:extLst>
          </p:cNvPr>
          <p:cNvSpPr txBox="1"/>
          <p:nvPr/>
        </p:nvSpPr>
        <p:spPr>
          <a:xfrm>
            <a:off x="411701" y="957532"/>
            <a:ext cx="967619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PLAKAT V VELIKOSTI NAJMANJ A3 ALI ENAKOVREDEN ELEKTRONSKI PRIKAZOVALNIK</a:t>
            </a:r>
          </a:p>
        </p:txBody>
      </p:sp>
      <p:pic>
        <p:nvPicPr>
          <p:cNvPr id="3" name="Slika 2">
            <a:extLst>
              <a:ext uri="{FF2B5EF4-FFF2-40B4-BE49-F238E27FC236}">
                <a16:creationId xmlns:a16="http://schemas.microsoft.com/office/drawing/2014/main" id="{31F21BA5-AC7D-5589-ADE0-7EC16825C874}"/>
              </a:ext>
            </a:extLst>
          </p:cNvPr>
          <p:cNvPicPr>
            <a:picLocks noChangeAspect="1"/>
          </p:cNvPicPr>
          <p:nvPr/>
        </p:nvPicPr>
        <p:blipFill>
          <a:blip r:embed="rId3"/>
          <a:stretch>
            <a:fillRect/>
          </a:stretch>
        </p:blipFill>
        <p:spPr>
          <a:xfrm>
            <a:off x="533198" y="1373030"/>
            <a:ext cx="3743834" cy="5357131"/>
          </a:xfrm>
          <a:prstGeom prst="rect">
            <a:avLst/>
          </a:prstGeom>
        </p:spPr>
      </p:pic>
      <p:sp>
        <p:nvSpPr>
          <p:cNvPr id="7" name="PoljeZBesedilom 6">
            <a:extLst>
              <a:ext uri="{FF2B5EF4-FFF2-40B4-BE49-F238E27FC236}">
                <a16:creationId xmlns:a16="http://schemas.microsoft.com/office/drawing/2014/main" id="{1E6D4F3C-EC7D-4927-4430-4CC512757264}"/>
              </a:ext>
            </a:extLst>
          </p:cNvPr>
          <p:cNvSpPr txBox="1"/>
          <p:nvPr/>
        </p:nvSpPr>
        <p:spPr>
          <a:xfrm>
            <a:off x="4508092" y="1373030"/>
            <a:ext cx="6098458" cy="5078313"/>
          </a:xfrm>
          <a:prstGeom prst="rect">
            <a:avLst/>
          </a:prstGeom>
          <a:noFill/>
        </p:spPr>
        <p:txBody>
          <a:bodyPr wrap="square">
            <a:spAutoFit/>
          </a:bodyPr>
          <a:lstStyle/>
          <a:p>
            <a:pPr algn="just"/>
            <a:r>
              <a:rPr lang="sl-SI" dirty="0">
                <a:solidFill>
                  <a:srgbClr val="007EAA"/>
                </a:solidFill>
              </a:rPr>
              <a:t>Za operacije, katerih skupni stroški ne presegajo 100.000 EUR oz. za operacije, katerih skupni stroški presegajo zneske iz zgornjih dveh alinej, vendar ne vsebujejo/obsegajo fizičnih naložb.</a:t>
            </a:r>
          </a:p>
          <a:p>
            <a:pPr algn="just"/>
            <a:endParaRPr lang="sl-SI" dirty="0">
              <a:solidFill>
                <a:srgbClr val="007EAA"/>
              </a:solidFill>
            </a:endParaRPr>
          </a:p>
          <a:p>
            <a:pPr algn="just"/>
            <a:r>
              <a:rPr lang="sl-SI" dirty="0">
                <a:solidFill>
                  <a:srgbClr val="007EAA"/>
                </a:solidFill>
              </a:rPr>
              <a:t>U</a:t>
            </a:r>
            <a:r>
              <a:rPr lang="en-US" dirty="0" err="1">
                <a:solidFill>
                  <a:srgbClr val="007EAA"/>
                </a:solidFill>
              </a:rPr>
              <a:t>pravičenci</a:t>
            </a:r>
            <a:r>
              <a:rPr lang="en-US" dirty="0">
                <a:solidFill>
                  <a:srgbClr val="007EAA"/>
                </a:solidFill>
              </a:rPr>
              <a:t> </a:t>
            </a:r>
            <a:r>
              <a:rPr lang="en-US" dirty="0" err="1">
                <a:solidFill>
                  <a:srgbClr val="007EAA"/>
                </a:solidFill>
              </a:rPr>
              <a:t>na</a:t>
            </a:r>
            <a:r>
              <a:rPr lang="en-US" dirty="0">
                <a:solidFill>
                  <a:srgbClr val="007EAA"/>
                </a:solidFill>
              </a:rPr>
              <a:t> dobro </a:t>
            </a:r>
            <a:r>
              <a:rPr lang="en-US" dirty="0" err="1">
                <a:solidFill>
                  <a:srgbClr val="007EAA"/>
                </a:solidFill>
              </a:rPr>
              <a:t>vidnem</a:t>
            </a:r>
            <a:r>
              <a:rPr lang="en-US" dirty="0">
                <a:solidFill>
                  <a:srgbClr val="007EAA"/>
                </a:solidFill>
              </a:rPr>
              <a:t> </a:t>
            </a:r>
            <a:r>
              <a:rPr lang="en-US" dirty="0" err="1">
                <a:solidFill>
                  <a:srgbClr val="007EAA"/>
                </a:solidFill>
              </a:rPr>
              <a:t>javnem</a:t>
            </a:r>
            <a:r>
              <a:rPr lang="en-US" dirty="0">
                <a:solidFill>
                  <a:srgbClr val="007EAA"/>
                </a:solidFill>
              </a:rPr>
              <a:t> </a:t>
            </a:r>
            <a:r>
              <a:rPr lang="en-US" dirty="0" err="1">
                <a:solidFill>
                  <a:srgbClr val="007EAA"/>
                </a:solidFill>
              </a:rPr>
              <a:t>mestu</a:t>
            </a:r>
            <a:r>
              <a:rPr lang="en-US" dirty="0">
                <a:solidFill>
                  <a:srgbClr val="007EAA"/>
                </a:solidFill>
              </a:rPr>
              <a:t> </a:t>
            </a:r>
            <a:r>
              <a:rPr lang="en-US" dirty="0" err="1">
                <a:solidFill>
                  <a:srgbClr val="007EAA"/>
                </a:solidFill>
              </a:rPr>
              <a:t>namestijo</a:t>
            </a:r>
            <a:r>
              <a:rPr lang="en-US" dirty="0">
                <a:solidFill>
                  <a:srgbClr val="007EAA"/>
                </a:solidFill>
              </a:rPr>
              <a:t> </a:t>
            </a:r>
            <a:r>
              <a:rPr lang="en-US" dirty="0" err="1">
                <a:solidFill>
                  <a:srgbClr val="007EAA"/>
                </a:solidFill>
              </a:rPr>
              <a:t>vsaj</a:t>
            </a:r>
            <a:r>
              <a:rPr lang="en-US" dirty="0">
                <a:solidFill>
                  <a:srgbClr val="007EAA"/>
                </a:solidFill>
              </a:rPr>
              <a:t> </a:t>
            </a:r>
            <a:r>
              <a:rPr lang="en-US" dirty="0" err="1">
                <a:solidFill>
                  <a:srgbClr val="007EAA"/>
                </a:solidFill>
              </a:rPr>
              <a:t>en</a:t>
            </a:r>
            <a:r>
              <a:rPr lang="en-US" dirty="0">
                <a:solidFill>
                  <a:srgbClr val="007EAA"/>
                </a:solidFill>
              </a:rPr>
              <a:t> </a:t>
            </a:r>
            <a:r>
              <a:rPr lang="en-US" dirty="0" err="1">
                <a:solidFill>
                  <a:srgbClr val="007EAA"/>
                </a:solidFill>
              </a:rPr>
              <a:t>plakat</a:t>
            </a:r>
            <a:r>
              <a:rPr lang="en-US" dirty="0">
                <a:solidFill>
                  <a:srgbClr val="007EAA"/>
                </a:solidFill>
              </a:rPr>
              <a:t> </a:t>
            </a:r>
            <a:r>
              <a:rPr lang="en-US" b="1" u="sng" dirty="0">
                <a:solidFill>
                  <a:srgbClr val="007EAA"/>
                </a:solidFill>
              </a:rPr>
              <a:t>v </a:t>
            </a:r>
            <a:r>
              <a:rPr lang="en-US" b="1" u="sng" dirty="0" err="1">
                <a:solidFill>
                  <a:srgbClr val="007EAA"/>
                </a:solidFill>
              </a:rPr>
              <a:t>velikosti</a:t>
            </a:r>
            <a:r>
              <a:rPr lang="en-US" b="1" u="sng" dirty="0">
                <a:solidFill>
                  <a:srgbClr val="007EAA"/>
                </a:solidFill>
              </a:rPr>
              <a:t> </a:t>
            </a:r>
            <a:r>
              <a:rPr lang="en-US" b="1" u="sng" dirty="0" err="1">
                <a:solidFill>
                  <a:srgbClr val="007EAA"/>
                </a:solidFill>
              </a:rPr>
              <a:t>najmanj</a:t>
            </a:r>
            <a:r>
              <a:rPr lang="en-US" b="1" u="sng" dirty="0">
                <a:solidFill>
                  <a:srgbClr val="007EAA"/>
                </a:solidFill>
              </a:rPr>
              <a:t> A3</a:t>
            </a:r>
            <a:r>
              <a:rPr lang="en-US" dirty="0">
                <a:solidFill>
                  <a:srgbClr val="007EAA"/>
                </a:solidFill>
              </a:rPr>
              <a:t> </a:t>
            </a:r>
            <a:r>
              <a:rPr lang="en-US" dirty="0" err="1">
                <a:solidFill>
                  <a:srgbClr val="007EAA"/>
                </a:solidFill>
              </a:rPr>
              <a:t>ali</a:t>
            </a:r>
            <a:r>
              <a:rPr lang="en-US" dirty="0">
                <a:solidFill>
                  <a:srgbClr val="007EAA"/>
                </a:solidFill>
              </a:rPr>
              <a:t> </a:t>
            </a:r>
            <a:r>
              <a:rPr lang="en-US" b="1" u="sng" dirty="0" err="1">
                <a:solidFill>
                  <a:srgbClr val="007EAA"/>
                </a:solidFill>
              </a:rPr>
              <a:t>enakovreden</a:t>
            </a:r>
            <a:r>
              <a:rPr lang="en-US" b="1" u="sng" dirty="0">
                <a:solidFill>
                  <a:srgbClr val="007EAA"/>
                </a:solidFill>
              </a:rPr>
              <a:t> </a:t>
            </a:r>
            <a:r>
              <a:rPr lang="en-US" b="1" u="sng" dirty="0" err="1">
                <a:solidFill>
                  <a:srgbClr val="007EAA"/>
                </a:solidFill>
              </a:rPr>
              <a:t>elektronski</a:t>
            </a:r>
            <a:r>
              <a:rPr lang="en-US" b="1" u="sng" dirty="0">
                <a:solidFill>
                  <a:srgbClr val="007EAA"/>
                </a:solidFill>
              </a:rPr>
              <a:t> </a:t>
            </a:r>
            <a:r>
              <a:rPr lang="en-US" b="1" u="sng" dirty="0" err="1">
                <a:solidFill>
                  <a:srgbClr val="007EAA"/>
                </a:solidFill>
              </a:rPr>
              <a:t>prikazovalnik</a:t>
            </a:r>
            <a:r>
              <a:rPr lang="en-US" dirty="0">
                <a:solidFill>
                  <a:srgbClr val="007EAA"/>
                </a:solidFill>
              </a:rPr>
              <a:t> z </a:t>
            </a:r>
            <a:r>
              <a:rPr lang="en-US" dirty="0" err="1">
                <a:solidFill>
                  <a:srgbClr val="007EAA"/>
                </a:solidFill>
              </a:rPr>
              <a:t>informacijami</a:t>
            </a:r>
            <a:r>
              <a:rPr lang="en-US" dirty="0">
                <a:solidFill>
                  <a:srgbClr val="007EAA"/>
                </a:solidFill>
              </a:rPr>
              <a:t> o </a:t>
            </a:r>
            <a:r>
              <a:rPr lang="en-US" dirty="0" err="1">
                <a:solidFill>
                  <a:srgbClr val="007EAA"/>
                </a:solidFill>
              </a:rPr>
              <a:t>operaciji</a:t>
            </a:r>
            <a:r>
              <a:rPr lang="en-US" dirty="0">
                <a:solidFill>
                  <a:srgbClr val="007EAA"/>
                </a:solidFill>
              </a:rPr>
              <a:t>, </a:t>
            </a:r>
            <a:r>
              <a:rPr lang="en-US" dirty="0" err="1">
                <a:solidFill>
                  <a:srgbClr val="007EAA"/>
                </a:solidFill>
              </a:rPr>
              <a:t>pri</a:t>
            </a:r>
            <a:r>
              <a:rPr lang="en-US" dirty="0">
                <a:solidFill>
                  <a:srgbClr val="007EAA"/>
                </a:solidFill>
              </a:rPr>
              <a:t> </a:t>
            </a:r>
            <a:r>
              <a:rPr lang="en-US" dirty="0" err="1">
                <a:solidFill>
                  <a:srgbClr val="007EAA"/>
                </a:solidFill>
              </a:rPr>
              <a:t>čemer</a:t>
            </a:r>
            <a:r>
              <a:rPr lang="en-US" dirty="0">
                <a:solidFill>
                  <a:srgbClr val="007EAA"/>
                </a:solidFill>
              </a:rPr>
              <a:t> </a:t>
            </a:r>
            <a:r>
              <a:rPr lang="en-US" dirty="0" err="1">
                <a:solidFill>
                  <a:srgbClr val="007EAA"/>
                </a:solidFill>
              </a:rPr>
              <a:t>morajo</a:t>
            </a:r>
            <a:r>
              <a:rPr lang="en-US" dirty="0">
                <a:solidFill>
                  <a:srgbClr val="007EAA"/>
                </a:solidFill>
              </a:rPr>
              <a:t> </a:t>
            </a:r>
            <a:r>
              <a:rPr lang="en-US" dirty="0" err="1">
                <a:solidFill>
                  <a:srgbClr val="007EAA"/>
                </a:solidFill>
              </a:rPr>
              <a:t>izpostaviti</a:t>
            </a:r>
            <a:r>
              <a:rPr lang="en-US" dirty="0">
                <a:solidFill>
                  <a:srgbClr val="007EAA"/>
                </a:solidFill>
              </a:rPr>
              <a:t> </a:t>
            </a:r>
            <a:r>
              <a:rPr lang="en-US" dirty="0" err="1">
                <a:solidFill>
                  <a:srgbClr val="007EAA"/>
                </a:solidFill>
              </a:rPr>
              <a:t>podporo</a:t>
            </a:r>
            <a:r>
              <a:rPr lang="en-US" dirty="0">
                <a:solidFill>
                  <a:srgbClr val="007EAA"/>
                </a:solidFill>
              </a:rPr>
              <a:t> </a:t>
            </a:r>
            <a:r>
              <a:rPr lang="en-US" dirty="0" err="1">
                <a:solidFill>
                  <a:srgbClr val="007EAA"/>
                </a:solidFill>
              </a:rPr>
              <a:t>iz</a:t>
            </a:r>
            <a:r>
              <a:rPr lang="en-US" dirty="0">
                <a:solidFill>
                  <a:srgbClr val="007EAA"/>
                </a:solidFill>
              </a:rPr>
              <a:t> </a:t>
            </a:r>
            <a:r>
              <a:rPr lang="en-US" dirty="0" err="1">
                <a:solidFill>
                  <a:srgbClr val="007EAA"/>
                </a:solidFill>
              </a:rPr>
              <a:t>skladov</a:t>
            </a:r>
            <a:r>
              <a:rPr lang="sl-SI" dirty="0">
                <a:solidFill>
                  <a:srgbClr val="007EAA"/>
                </a:solidFill>
              </a:rPr>
              <a:t>.</a:t>
            </a:r>
          </a:p>
          <a:p>
            <a:pPr algn="just"/>
            <a:endParaRPr lang="sl-SI" dirty="0">
              <a:solidFill>
                <a:srgbClr val="007EAA"/>
              </a:solidFill>
            </a:endParaRPr>
          </a:p>
          <a:p>
            <a:pPr algn="just"/>
            <a:r>
              <a:rPr lang="sl-SI" dirty="0">
                <a:solidFill>
                  <a:srgbClr val="007EAA"/>
                </a:solidFill>
              </a:rPr>
              <a:t>Namesti se, </a:t>
            </a:r>
            <a:r>
              <a:rPr lang="en-US" dirty="0">
                <a:solidFill>
                  <a:srgbClr val="007EAA"/>
                </a:solidFill>
              </a:rPr>
              <a:t>ko je za </a:t>
            </a:r>
            <a:r>
              <a:rPr lang="en-US" dirty="0" err="1">
                <a:solidFill>
                  <a:srgbClr val="007EAA"/>
                </a:solidFill>
              </a:rPr>
              <a:t>operacijo</a:t>
            </a:r>
            <a:r>
              <a:rPr lang="en-US" dirty="0">
                <a:solidFill>
                  <a:srgbClr val="007EAA"/>
                </a:solidFill>
              </a:rPr>
              <a:t> </a:t>
            </a:r>
            <a:r>
              <a:rPr lang="en-US" dirty="0" err="1">
                <a:solidFill>
                  <a:srgbClr val="007EAA"/>
                </a:solidFill>
              </a:rPr>
              <a:t>izdana</a:t>
            </a:r>
            <a:r>
              <a:rPr lang="en-US" dirty="0">
                <a:solidFill>
                  <a:srgbClr val="007EAA"/>
                </a:solidFill>
              </a:rPr>
              <a:t> </a:t>
            </a:r>
            <a:r>
              <a:rPr lang="en-US" dirty="0" err="1">
                <a:solidFill>
                  <a:srgbClr val="007EAA"/>
                </a:solidFill>
              </a:rPr>
              <a:t>odločitev</a:t>
            </a:r>
            <a:r>
              <a:rPr lang="en-US" dirty="0">
                <a:solidFill>
                  <a:srgbClr val="007EAA"/>
                </a:solidFill>
              </a:rPr>
              <a:t> o </a:t>
            </a:r>
            <a:r>
              <a:rPr lang="en-US" dirty="0" err="1">
                <a:solidFill>
                  <a:srgbClr val="007EAA"/>
                </a:solidFill>
              </a:rPr>
              <a:t>podpori</a:t>
            </a:r>
            <a:r>
              <a:rPr lang="en-US" dirty="0">
                <a:solidFill>
                  <a:srgbClr val="007EAA"/>
                </a:solidFill>
              </a:rPr>
              <a:t> </a:t>
            </a:r>
            <a:r>
              <a:rPr lang="en-US" dirty="0" err="1">
                <a:solidFill>
                  <a:srgbClr val="007EAA"/>
                </a:solidFill>
              </a:rPr>
              <a:t>ali</a:t>
            </a:r>
            <a:r>
              <a:rPr lang="en-US" dirty="0">
                <a:solidFill>
                  <a:srgbClr val="007EAA"/>
                </a:solidFill>
              </a:rPr>
              <a:t> </a:t>
            </a:r>
            <a:r>
              <a:rPr lang="en-US" dirty="0" err="1">
                <a:solidFill>
                  <a:srgbClr val="007EAA"/>
                </a:solidFill>
              </a:rPr>
              <a:t>sklenjena</a:t>
            </a:r>
            <a:r>
              <a:rPr lang="en-US" dirty="0">
                <a:solidFill>
                  <a:srgbClr val="007EAA"/>
                </a:solidFill>
              </a:rPr>
              <a:t> </a:t>
            </a:r>
            <a:r>
              <a:rPr lang="en-US" dirty="0" err="1">
                <a:solidFill>
                  <a:srgbClr val="007EAA"/>
                </a:solidFill>
              </a:rPr>
              <a:t>pogodba</a:t>
            </a:r>
            <a:r>
              <a:rPr lang="en-US" dirty="0">
                <a:solidFill>
                  <a:srgbClr val="007EAA"/>
                </a:solidFill>
              </a:rPr>
              <a:t> o </a:t>
            </a:r>
            <a:r>
              <a:rPr lang="en-US" dirty="0" err="1">
                <a:solidFill>
                  <a:srgbClr val="007EAA"/>
                </a:solidFill>
              </a:rPr>
              <a:t>sofinanciranju</a:t>
            </a:r>
            <a:r>
              <a:rPr lang="en-US" dirty="0">
                <a:solidFill>
                  <a:srgbClr val="007EAA"/>
                </a:solidFill>
              </a:rPr>
              <a:t>, </a:t>
            </a:r>
            <a:r>
              <a:rPr lang="en-US" dirty="0" err="1">
                <a:solidFill>
                  <a:srgbClr val="007EAA"/>
                </a:solidFill>
              </a:rPr>
              <a:t>oziroma</a:t>
            </a:r>
            <a:r>
              <a:rPr lang="en-US" dirty="0">
                <a:solidFill>
                  <a:srgbClr val="007EAA"/>
                </a:solidFill>
              </a:rPr>
              <a:t>, ko se </a:t>
            </a:r>
            <a:r>
              <a:rPr lang="en-US" dirty="0" err="1">
                <a:solidFill>
                  <a:srgbClr val="007EAA"/>
                </a:solidFill>
              </a:rPr>
              <a:t>začne</a:t>
            </a:r>
            <a:r>
              <a:rPr lang="en-US" dirty="0">
                <a:solidFill>
                  <a:srgbClr val="007EAA"/>
                </a:solidFill>
              </a:rPr>
              <a:t> </a:t>
            </a:r>
            <a:r>
              <a:rPr lang="en-US" dirty="0" err="1">
                <a:solidFill>
                  <a:srgbClr val="007EAA"/>
                </a:solidFill>
              </a:rPr>
              <a:t>izvajati</a:t>
            </a:r>
            <a:r>
              <a:rPr lang="en-US" dirty="0">
                <a:solidFill>
                  <a:srgbClr val="007EAA"/>
                </a:solidFill>
              </a:rPr>
              <a:t>, in mora </a:t>
            </a:r>
            <a:r>
              <a:rPr lang="en-US" dirty="0" err="1">
                <a:solidFill>
                  <a:srgbClr val="007EAA"/>
                </a:solidFill>
              </a:rPr>
              <a:t>trajati</a:t>
            </a:r>
            <a:r>
              <a:rPr lang="en-US" dirty="0">
                <a:solidFill>
                  <a:srgbClr val="007EAA"/>
                </a:solidFill>
              </a:rPr>
              <a:t> </a:t>
            </a:r>
            <a:r>
              <a:rPr lang="en-US" dirty="0" err="1">
                <a:solidFill>
                  <a:srgbClr val="007EAA"/>
                </a:solidFill>
              </a:rPr>
              <a:t>ves</a:t>
            </a:r>
            <a:r>
              <a:rPr lang="en-US" dirty="0">
                <a:solidFill>
                  <a:srgbClr val="007EAA"/>
                </a:solidFill>
              </a:rPr>
              <a:t> </a:t>
            </a:r>
            <a:r>
              <a:rPr lang="en-US" dirty="0" err="1">
                <a:solidFill>
                  <a:srgbClr val="007EAA"/>
                </a:solidFill>
              </a:rPr>
              <a:t>čas</a:t>
            </a:r>
            <a:r>
              <a:rPr lang="en-US" dirty="0">
                <a:solidFill>
                  <a:srgbClr val="007EAA"/>
                </a:solidFill>
              </a:rPr>
              <a:t> </a:t>
            </a:r>
            <a:r>
              <a:rPr lang="en-US" dirty="0" err="1">
                <a:solidFill>
                  <a:srgbClr val="007EAA"/>
                </a:solidFill>
              </a:rPr>
              <a:t>operacije</a:t>
            </a:r>
            <a:r>
              <a:rPr lang="en-US" dirty="0">
                <a:solidFill>
                  <a:srgbClr val="007EAA"/>
                </a:solidFill>
              </a:rPr>
              <a:t> – do </a:t>
            </a:r>
            <a:r>
              <a:rPr lang="en-US" dirty="0" err="1">
                <a:solidFill>
                  <a:srgbClr val="007EAA"/>
                </a:solidFill>
              </a:rPr>
              <a:t>zaključka</a:t>
            </a:r>
            <a:r>
              <a:rPr lang="en-US" dirty="0">
                <a:solidFill>
                  <a:srgbClr val="007EAA"/>
                </a:solidFill>
              </a:rPr>
              <a:t> </a:t>
            </a:r>
            <a:r>
              <a:rPr lang="en-US" dirty="0" err="1">
                <a:solidFill>
                  <a:srgbClr val="007EAA"/>
                </a:solidFill>
              </a:rPr>
              <a:t>operacije</a:t>
            </a:r>
            <a:r>
              <a:rPr lang="en-US" dirty="0">
                <a:solidFill>
                  <a:srgbClr val="007EAA"/>
                </a:solidFill>
              </a:rPr>
              <a:t> (do </a:t>
            </a:r>
            <a:r>
              <a:rPr lang="en-US" dirty="0" err="1">
                <a:solidFill>
                  <a:srgbClr val="007EAA"/>
                </a:solidFill>
              </a:rPr>
              <a:t>zadnjega</a:t>
            </a:r>
            <a:r>
              <a:rPr lang="en-US" dirty="0">
                <a:solidFill>
                  <a:srgbClr val="007EAA"/>
                </a:solidFill>
              </a:rPr>
              <a:t> </a:t>
            </a:r>
            <a:r>
              <a:rPr lang="en-US" dirty="0" err="1">
                <a:solidFill>
                  <a:srgbClr val="007EAA"/>
                </a:solidFill>
              </a:rPr>
              <a:t>izplačila</a:t>
            </a:r>
            <a:r>
              <a:rPr lang="en-US" dirty="0">
                <a:solidFill>
                  <a:srgbClr val="007EAA"/>
                </a:solidFill>
              </a:rPr>
              <a:t>) oz. v </a:t>
            </a:r>
            <a:r>
              <a:rPr lang="en-US" dirty="0" err="1">
                <a:solidFill>
                  <a:srgbClr val="007EAA"/>
                </a:solidFill>
              </a:rPr>
              <a:t>primeru</a:t>
            </a:r>
            <a:r>
              <a:rPr lang="en-US" dirty="0">
                <a:solidFill>
                  <a:srgbClr val="007EAA"/>
                </a:solidFill>
              </a:rPr>
              <a:t> </a:t>
            </a:r>
            <a:r>
              <a:rPr lang="en-US" dirty="0" err="1">
                <a:solidFill>
                  <a:srgbClr val="007EAA"/>
                </a:solidFill>
              </a:rPr>
              <a:t>dogodka</a:t>
            </a:r>
            <a:r>
              <a:rPr lang="en-US" dirty="0">
                <a:solidFill>
                  <a:srgbClr val="007EAA"/>
                </a:solidFill>
              </a:rPr>
              <a:t> do </a:t>
            </a:r>
            <a:r>
              <a:rPr lang="en-US" dirty="0" err="1">
                <a:solidFill>
                  <a:srgbClr val="007EAA"/>
                </a:solidFill>
              </a:rPr>
              <a:t>zaključka</a:t>
            </a:r>
            <a:r>
              <a:rPr lang="en-US" dirty="0">
                <a:solidFill>
                  <a:srgbClr val="007EAA"/>
                </a:solidFill>
              </a:rPr>
              <a:t> </a:t>
            </a:r>
            <a:r>
              <a:rPr lang="en-US" dirty="0" err="1">
                <a:solidFill>
                  <a:srgbClr val="007EAA"/>
                </a:solidFill>
              </a:rPr>
              <a:t>dogodka</a:t>
            </a:r>
            <a:r>
              <a:rPr lang="en-US" dirty="0">
                <a:solidFill>
                  <a:srgbClr val="007EAA"/>
                </a:solidFill>
              </a:rPr>
              <a:t>.</a:t>
            </a:r>
            <a:endParaRPr lang="sl-SI" dirty="0">
              <a:solidFill>
                <a:srgbClr val="007EAA"/>
              </a:solidFill>
            </a:endParaRPr>
          </a:p>
          <a:p>
            <a:pPr algn="just"/>
            <a:endParaRPr lang="sl-SI" dirty="0">
              <a:solidFill>
                <a:srgbClr val="007EAA"/>
              </a:solidFill>
            </a:endParaRPr>
          </a:p>
          <a:p>
            <a:pPr algn="just"/>
            <a:r>
              <a:rPr lang="sl-SI" dirty="0">
                <a:solidFill>
                  <a:srgbClr val="007EAA"/>
                </a:solidFill>
              </a:rPr>
              <a:t>N</a:t>
            </a:r>
            <a:r>
              <a:rPr lang="en-US" dirty="0" err="1">
                <a:solidFill>
                  <a:srgbClr val="007EAA"/>
                </a:solidFill>
              </a:rPr>
              <a:t>amesti</a:t>
            </a:r>
            <a:r>
              <a:rPr lang="en-US" dirty="0">
                <a:solidFill>
                  <a:srgbClr val="007EAA"/>
                </a:solidFill>
              </a:rPr>
              <a:t> </a:t>
            </a:r>
            <a:r>
              <a:rPr lang="sl-SI" dirty="0">
                <a:solidFill>
                  <a:srgbClr val="007EAA"/>
                </a:solidFill>
              </a:rPr>
              <a:t>se </a:t>
            </a:r>
            <a:r>
              <a:rPr lang="en-US" dirty="0" err="1">
                <a:solidFill>
                  <a:srgbClr val="007EAA"/>
                </a:solidFill>
              </a:rPr>
              <a:t>tja</a:t>
            </a:r>
            <a:r>
              <a:rPr lang="en-US" dirty="0">
                <a:solidFill>
                  <a:srgbClr val="007EAA"/>
                </a:solidFill>
              </a:rPr>
              <a:t>, </a:t>
            </a:r>
            <a:r>
              <a:rPr lang="en-US" dirty="0" err="1">
                <a:solidFill>
                  <a:srgbClr val="007EAA"/>
                </a:solidFill>
              </a:rPr>
              <a:t>kjer</a:t>
            </a:r>
            <a:r>
              <a:rPr lang="en-US" dirty="0">
                <a:solidFill>
                  <a:srgbClr val="007EAA"/>
                </a:solidFill>
              </a:rPr>
              <a:t> je </a:t>
            </a:r>
            <a:r>
              <a:rPr lang="en-US" dirty="0" err="1">
                <a:solidFill>
                  <a:srgbClr val="007EAA"/>
                </a:solidFill>
              </a:rPr>
              <a:t>največja</a:t>
            </a:r>
            <a:r>
              <a:rPr lang="en-US" dirty="0">
                <a:solidFill>
                  <a:srgbClr val="007EAA"/>
                </a:solidFill>
              </a:rPr>
              <a:t> </a:t>
            </a:r>
            <a:r>
              <a:rPr lang="en-US" dirty="0" err="1">
                <a:solidFill>
                  <a:srgbClr val="007EAA"/>
                </a:solidFill>
              </a:rPr>
              <a:t>koncentracija</a:t>
            </a:r>
            <a:r>
              <a:rPr lang="en-US" dirty="0">
                <a:solidFill>
                  <a:srgbClr val="007EAA"/>
                </a:solidFill>
              </a:rPr>
              <a:t> </a:t>
            </a:r>
            <a:r>
              <a:rPr lang="en-US" dirty="0" err="1">
                <a:solidFill>
                  <a:srgbClr val="007EAA"/>
                </a:solidFill>
              </a:rPr>
              <a:t>izvajanja</a:t>
            </a:r>
            <a:r>
              <a:rPr lang="en-US" dirty="0">
                <a:solidFill>
                  <a:srgbClr val="007EAA"/>
                </a:solidFill>
              </a:rPr>
              <a:t> </a:t>
            </a:r>
            <a:r>
              <a:rPr lang="en-US" dirty="0" err="1">
                <a:solidFill>
                  <a:srgbClr val="007EAA"/>
                </a:solidFill>
              </a:rPr>
              <a:t>operacije</a:t>
            </a:r>
            <a:r>
              <a:rPr lang="en-US" dirty="0">
                <a:solidFill>
                  <a:srgbClr val="007EAA"/>
                </a:solidFill>
              </a:rPr>
              <a:t>, </a:t>
            </a:r>
            <a:r>
              <a:rPr lang="en-US" dirty="0" err="1">
                <a:solidFill>
                  <a:srgbClr val="007EAA"/>
                </a:solidFill>
              </a:rPr>
              <a:t>če</a:t>
            </a:r>
            <a:r>
              <a:rPr lang="en-US" dirty="0">
                <a:solidFill>
                  <a:srgbClr val="007EAA"/>
                </a:solidFill>
              </a:rPr>
              <a:t> to </a:t>
            </a:r>
            <a:r>
              <a:rPr lang="en-US" dirty="0" err="1">
                <a:solidFill>
                  <a:srgbClr val="007EAA"/>
                </a:solidFill>
              </a:rPr>
              <a:t>ni</a:t>
            </a:r>
            <a:r>
              <a:rPr lang="en-US" dirty="0">
                <a:solidFill>
                  <a:srgbClr val="007EAA"/>
                </a:solidFill>
              </a:rPr>
              <a:t> </a:t>
            </a:r>
            <a:r>
              <a:rPr lang="en-US" dirty="0" err="1">
                <a:solidFill>
                  <a:srgbClr val="007EAA"/>
                </a:solidFill>
              </a:rPr>
              <a:t>mogoče</a:t>
            </a:r>
            <a:r>
              <a:rPr lang="en-US" dirty="0">
                <a:solidFill>
                  <a:srgbClr val="007EAA"/>
                </a:solidFill>
              </a:rPr>
              <a:t>, pa </a:t>
            </a:r>
            <a:r>
              <a:rPr lang="en-US" dirty="0" err="1">
                <a:solidFill>
                  <a:srgbClr val="007EAA"/>
                </a:solidFill>
              </a:rPr>
              <a:t>na</a:t>
            </a:r>
            <a:r>
              <a:rPr lang="en-US" dirty="0">
                <a:solidFill>
                  <a:srgbClr val="007EAA"/>
                </a:solidFill>
              </a:rPr>
              <a:t> </a:t>
            </a:r>
            <a:r>
              <a:rPr lang="en-US" dirty="0" err="1">
                <a:solidFill>
                  <a:srgbClr val="007EAA"/>
                </a:solidFill>
              </a:rPr>
              <a:t>naslovu</a:t>
            </a:r>
            <a:r>
              <a:rPr lang="en-US" dirty="0">
                <a:solidFill>
                  <a:srgbClr val="007EAA"/>
                </a:solidFill>
              </a:rPr>
              <a:t> </a:t>
            </a:r>
            <a:r>
              <a:rPr lang="en-US" dirty="0" err="1">
                <a:solidFill>
                  <a:srgbClr val="007EAA"/>
                </a:solidFill>
              </a:rPr>
              <a:t>upravičenca</a:t>
            </a:r>
            <a:r>
              <a:rPr lang="sl-SI" dirty="0">
                <a:solidFill>
                  <a:srgbClr val="007EAA"/>
                </a:solidFill>
              </a:rPr>
              <a:t>.</a:t>
            </a:r>
          </a:p>
        </p:txBody>
      </p:sp>
    </p:spTree>
    <p:extLst>
      <p:ext uri="{BB962C8B-B14F-4D97-AF65-F5344CB8AC3E}">
        <p14:creationId xmlns:p14="http://schemas.microsoft.com/office/powerpoint/2010/main" val="641565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A748F4D5-5412-22D6-804C-424D8E6ADD9F}"/>
              </a:ext>
            </a:extLst>
          </p:cNvPr>
          <p:cNvSpPr txBox="1"/>
          <p:nvPr/>
        </p:nvSpPr>
        <p:spPr>
          <a:xfrm>
            <a:off x="363852" y="1713020"/>
            <a:ext cx="9077328" cy="2492990"/>
          </a:xfrm>
          <a:prstGeom prst="rect">
            <a:avLst/>
          </a:prstGeom>
          <a:noFill/>
        </p:spPr>
        <p:txBody>
          <a:bodyPr wrap="square">
            <a:spAutoFit/>
          </a:bodyPr>
          <a:lstStyle/>
          <a:p>
            <a:r>
              <a:rPr lang="sl-SI" sz="2100" b="1" noProof="1">
                <a:solidFill>
                  <a:srgbClr val="007EAA"/>
                </a:solidFill>
                <a:latin typeface="Noticia Text" panose="02000503060000020004" pitchFamily="2" charset="-18"/>
              </a:rPr>
              <a:t>Člen 48 Uredbe (EU) 2021/1060</a:t>
            </a:r>
          </a:p>
          <a:p>
            <a:endParaRPr lang="sl-SI" sz="1400" noProof="1">
              <a:latin typeface="Montserrat" pitchFamily="2" charset="-18"/>
            </a:endParaRPr>
          </a:p>
          <a:p>
            <a:pPr algn="just"/>
            <a:r>
              <a:rPr lang="sl-SI" sz="2000" i="1" noProof="1">
                <a:solidFill>
                  <a:srgbClr val="007EAA"/>
                </a:solidFill>
                <a:latin typeface="Noticia Text" panose="02000503060000020004" pitchFamily="2" charset="-18"/>
              </a:rPr>
              <a:t>(2) Vsak organ upravljanja določi skrbnika komuniciranja za vsak program. </a:t>
            </a:r>
            <a:endParaRPr lang="sl-SI" sz="2000" noProof="1">
              <a:latin typeface="Noticia Text" panose="02000503060000020004"/>
            </a:endParaRPr>
          </a:p>
          <a:p>
            <a:pPr algn="just"/>
            <a:endParaRPr lang="sl-SI" sz="2000" noProof="1">
              <a:latin typeface="Noticia Text" panose="02000503060000020004"/>
            </a:endParaRPr>
          </a:p>
          <a:p>
            <a:pPr algn="just"/>
            <a:r>
              <a:rPr lang="sl-SI" sz="2000" noProof="1">
                <a:latin typeface="Noticia Text" panose="02000503060000020004"/>
              </a:rPr>
              <a:t>Skrbnica za komuniciranje P ESPRA 2021-2027 sem Petra Filipi, članica delovne skupine INFORM-SI, moja namestnica pa je ga. Nives Otoničar.  </a:t>
            </a:r>
          </a:p>
          <a:p>
            <a:pPr algn="just"/>
            <a:endParaRPr lang="sl-SI" sz="2000" noProof="1">
              <a:latin typeface="Noticia Text" panose="02000503060000020004"/>
            </a:endParaRPr>
          </a:p>
          <a:p>
            <a:endParaRPr lang="sl-SI" sz="2100" b="1" noProof="1">
              <a:solidFill>
                <a:srgbClr val="007EAA"/>
              </a:solidFill>
              <a:latin typeface="Noticia Text" panose="02000503060000020004" pitchFamily="2" charset="-18"/>
            </a:endParaRPr>
          </a:p>
        </p:txBody>
      </p:sp>
      <p:sp>
        <p:nvSpPr>
          <p:cNvPr id="6" name="TextBox 2">
            <a:extLst>
              <a:ext uri="{FF2B5EF4-FFF2-40B4-BE49-F238E27FC236}">
                <a16:creationId xmlns:a16="http://schemas.microsoft.com/office/drawing/2014/main" id="{F6D3B431-84F2-C875-B82A-5B12FC7EE141}"/>
              </a:ext>
            </a:extLst>
          </p:cNvPr>
          <p:cNvSpPr txBox="1"/>
          <p:nvPr/>
        </p:nvSpPr>
        <p:spPr>
          <a:xfrm>
            <a:off x="363852" y="1028198"/>
            <a:ext cx="7485017" cy="1061829"/>
          </a:xfrm>
          <a:prstGeom prst="rect">
            <a:avLst/>
          </a:prstGeom>
          <a:noFill/>
        </p:spPr>
        <p:txBody>
          <a:bodyPr wrap="square" rtlCol="0">
            <a:spAutoFit/>
          </a:bodyPr>
          <a:lstStyle/>
          <a:p>
            <a:r>
              <a:rPr lang="sl-SI" sz="2100" b="1" noProof="1">
                <a:solidFill>
                  <a:srgbClr val="007EAA"/>
                </a:solidFill>
                <a:latin typeface="Noticia Text" panose="02000503060000020004" pitchFamily="2" charset="-18"/>
              </a:rPr>
              <a:t>PRAVNA PODLAGA</a:t>
            </a:r>
          </a:p>
          <a:p>
            <a:endParaRPr lang="sl-SI" sz="2100" b="1" noProof="1">
              <a:solidFill>
                <a:srgbClr val="007EAA"/>
              </a:solidFill>
              <a:latin typeface="Noticia Text" panose="02000503060000020004" pitchFamily="2" charset="-18"/>
            </a:endParaRPr>
          </a:p>
          <a:p>
            <a:endParaRPr lang="en-SI" sz="2100" dirty="0"/>
          </a:p>
        </p:txBody>
      </p:sp>
    </p:spTree>
    <p:extLst>
      <p:ext uri="{BB962C8B-B14F-4D97-AF65-F5344CB8AC3E}">
        <p14:creationId xmlns:p14="http://schemas.microsoft.com/office/powerpoint/2010/main" val="234412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8931C-B642-0C9B-382E-856382D959F1}"/>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E61803A9-B528-D9CB-C678-DED29F540BAD}"/>
              </a:ext>
            </a:extLst>
          </p:cNvPr>
          <p:cNvSpPr txBox="1"/>
          <p:nvPr/>
        </p:nvSpPr>
        <p:spPr>
          <a:xfrm>
            <a:off x="411701" y="957532"/>
            <a:ext cx="967619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PLAKAT V VELIKOSTI NAJMANJ A3 ALI ENAKOVREDEN ELEKTRONSKI PRIKAZOVALNIK</a:t>
            </a:r>
          </a:p>
        </p:txBody>
      </p:sp>
      <p:pic>
        <p:nvPicPr>
          <p:cNvPr id="4" name="Slika 3">
            <a:extLst>
              <a:ext uri="{FF2B5EF4-FFF2-40B4-BE49-F238E27FC236}">
                <a16:creationId xmlns:a16="http://schemas.microsoft.com/office/drawing/2014/main" id="{B6A1CF42-F098-3B9D-F0BB-9270FD7A9BA4}"/>
              </a:ext>
            </a:extLst>
          </p:cNvPr>
          <p:cNvPicPr>
            <a:picLocks noChangeAspect="1"/>
          </p:cNvPicPr>
          <p:nvPr/>
        </p:nvPicPr>
        <p:blipFill>
          <a:blip r:embed="rId3"/>
          <a:stretch>
            <a:fillRect/>
          </a:stretch>
        </p:blipFill>
        <p:spPr>
          <a:xfrm>
            <a:off x="5014051" y="2475840"/>
            <a:ext cx="2237483" cy="2321599"/>
          </a:xfrm>
          <a:prstGeom prst="rect">
            <a:avLst/>
          </a:prstGeom>
        </p:spPr>
      </p:pic>
      <p:sp>
        <p:nvSpPr>
          <p:cNvPr id="6" name="PoljeZBesedilom 5">
            <a:extLst>
              <a:ext uri="{FF2B5EF4-FFF2-40B4-BE49-F238E27FC236}">
                <a16:creationId xmlns:a16="http://schemas.microsoft.com/office/drawing/2014/main" id="{62C9699D-C1C4-2975-2098-CFA632C2F247}"/>
              </a:ext>
            </a:extLst>
          </p:cNvPr>
          <p:cNvSpPr txBox="1"/>
          <p:nvPr/>
        </p:nvSpPr>
        <p:spPr>
          <a:xfrm>
            <a:off x="7325117" y="1512982"/>
            <a:ext cx="2541554" cy="4524315"/>
          </a:xfrm>
          <a:prstGeom prst="rect">
            <a:avLst/>
          </a:prstGeom>
          <a:solidFill>
            <a:schemeClr val="lt1"/>
          </a:solidFill>
        </p:spPr>
        <p:txBody>
          <a:bodyPr wrap="square">
            <a:spAutoFit/>
          </a:bodyPr>
          <a:lstStyle/>
          <a:p>
            <a:r>
              <a:rPr lang="sl-SI" dirty="0">
                <a:solidFill>
                  <a:srgbClr val="007EAA"/>
                </a:solidFill>
              </a:rPr>
              <a:t>Ker je izdelava plakatov stroškovno učinkovita, lahko upravičenci za zagotovitev prepoznavnosti razmislijo o postavitvi plakata na več lokacijah, npr. na lokaciji izvajanja operacije in na sedežu upravičenca. </a:t>
            </a:r>
          </a:p>
          <a:p>
            <a:endParaRPr lang="sl-SI" dirty="0">
              <a:solidFill>
                <a:srgbClr val="007EAA"/>
              </a:solidFill>
            </a:endParaRPr>
          </a:p>
          <a:p>
            <a:r>
              <a:rPr lang="en-US" dirty="0" err="1">
                <a:solidFill>
                  <a:srgbClr val="007EAA"/>
                </a:solidFill>
              </a:rPr>
              <a:t>Poškodovano</a:t>
            </a:r>
            <a:r>
              <a:rPr lang="en-US" dirty="0">
                <a:solidFill>
                  <a:srgbClr val="007EAA"/>
                </a:solidFill>
              </a:rPr>
              <a:t> </a:t>
            </a:r>
            <a:r>
              <a:rPr lang="en-US" dirty="0" err="1">
                <a:solidFill>
                  <a:srgbClr val="007EAA"/>
                </a:solidFill>
              </a:rPr>
              <a:t>ali</a:t>
            </a:r>
            <a:r>
              <a:rPr lang="en-US" dirty="0">
                <a:solidFill>
                  <a:srgbClr val="007EAA"/>
                </a:solidFill>
              </a:rPr>
              <a:t> </a:t>
            </a:r>
            <a:r>
              <a:rPr lang="en-US" dirty="0" err="1">
                <a:solidFill>
                  <a:srgbClr val="007EAA"/>
                </a:solidFill>
              </a:rPr>
              <a:t>zbledelo</a:t>
            </a:r>
            <a:r>
              <a:rPr lang="en-US" dirty="0">
                <a:solidFill>
                  <a:srgbClr val="007EAA"/>
                </a:solidFill>
              </a:rPr>
              <a:t> </a:t>
            </a:r>
            <a:r>
              <a:rPr lang="en-US" dirty="0" err="1">
                <a:solidFill>
                  <a:srgbClr val="007EAA"/>
                </a:solidFill>
              </a:rPr>
              <a:t>označitev</a:t>
            </a:r>
            <a:r>
              <a:rPr lang="en-US" dirty="0">
                <a:solidFill>
                  <a:srgbClr val="007EAA"/>
                </a:solidFill>
              </a:rPr>
              <a:t> je v </a:t>
            </a:r>
            <a:r>
              <a:rPr lang="en-US" dirty="0" err="1">
                <a:solidFill>
                  <a:srgbClr val="007EAA"/>
                </a:solidFill>
              </a:rPr>
              <a:t>času</a:t>
            </a:r>
            <a:r>
              <a:rPr lang="en-US" dirty="0">
                <a:solidFill>
                  <a:srgbClr val="007EAA"/>
                </a:solidFill>
              </a:rPr>
              <a:t> </a:t>
            </a:r>
            <a:r>
              <a:rPr lang="en-US" dirty="0" err="1">
                <a:solidFill>
                  <a:srgbClr val="007EAA"/>
                </a:solidFill>
              </a:rPr>
              <a:t>trajanja</a:t>
            </a:r>
            <a:r>
              <a:rPr lang="en-US" dirty="0">
                <a:solidFill>
                  <a:srgbClr val="007EAA"/>
                </a:solidFill>
              </a:rPr>
              <a:t> </a:t>
            </a:r>
            <a:r>
              <a:rPr lang="en-US" dirty="0" err="1">
                <a:solidFill>
                  <a:srgbClr val="007EAA"/>
                </a:solidFill>
              </a:rPr>
              <a:t>operacije</a:t>
            </a:r>
            <a:r>
              <a:rPr lang="en-US" dirty="0">
                <a:solidFill>
                  <a:srgbClr val="007EAA"/>
                </a:solidFill>
              </a:rPr>
              <a:t> </a:t>
            </a:r>
            <a:r>
              <a:rPr lang="en-US" dirty="0" err="1">
                <a:solidFill>
                  <a:srgbClr val="007EAA"/>
                </a:solidFill>
              </a:rPr>
              <a:t>upravičenec</a:t>
            </a:r>
            <a:r>
              <a:rPr lang="en-US" dirty="0">
                <a:solidFill>
                  <a:srgbClr val="007EAA"/>
                </a:solidFill>
              </a:rPr>
              <a:t> </a:t>
            </a:r>
            <a:r>
              <a:rPr lang="en-US" dirty="0" err="1">
                <a:solidFill>
                  <a:srgbClr val="007EAA"/>
                </a:solidFill>
              </a:rPr>
              <a:t>dolžan</a:t>
            </a:r>
            <a:r>
              <a:rPr lang="en-US" dirty="0">
                <a:solidFill>
                  <a:srgbClr val="007EAA"/>
                </a:solidFill>
              </a:rPr>
              <a:t> </a:t>
            </a:r>
            <a:r>
              <a:rPr lang="en-US" dirty="0" err="1">
                <a:solidFill>
                  <a:srgbClr val="007EAA"/>
                </a:solidFill>
              </a:rPr>
              <a:t>nadomestiti</a:t>
            </a:r>
            <a:r>
              <a:rPr lang="en-US" dirty="0">
                <a:solidFill>
                  <a:srgbClr val="007EAA"/>
                </a:solidFill>
              </a:rPr>
              <a:t> z novo. </a:t>
            </a:r>
            <a:endParaRPr lang="sl-SI" dirty="0">
              <a:solidFill>
                <a:srgbClr val="007EAA"/>
              </a:solidFill>
            </a:endParaRPr>
          </a:p>
        </p:txBody>
      </p:sp>
      <p:sp>
        <p:nvSpPr>
          <p:cNvPr id="10" name="PoljeZBesedilom 9">
            <a:extLst>
              <a:ext uri="{FF2B5EF4-FFF2-40B4-BE49-F238E27FC236}">
                <a16:creationId xmlns:a16="http://schemas.microsoft.com/office/drawing/2014/main" id="{7158F305-481B-6DD8-BF43-15E1AD670D9A}"/>
              </a:ext>
            </a:extLst>
          </p:cNvPr>
          <p:cNvSpPr txBox="1"/>
          <p:nvPr/>
        </p:nvSpPr>
        <p:spPr>
          <a:xfrm>
            <a:off x="235106" y="1512982"/>
            <a:ext cx="4705362" cy="5078313"/>
          </a:xfrm>
          <a:prstGeom prst="rect">
            <a:avLst/>
          </a:prstGeom>
          <a:solidFill>
            <a:srgbClr val="0085AC"/>
          </a:solidFill>
        </p:spPr>
        <p:txBody>
          <a:bodyPr wrap="square">
            <a:spAutoFit/>
          </a:bodyPr>
          <a:lstStyle/>
          <a:p>
            <a:r>
              <a:rPr lang="sl-SI" b="1" u="sng" dirty="0"/>
              <a:t>PLAKAT A3 mora vsebovati:</a:t>
            </a:r>
          </a:p>
          <a:p>
            <a:r>
              <a:rPr lang="sl-SI" dirty="0"/>
              <a:t>NAZIV AKTIVNOSTI/ NASLOV (ime operacije ali njen cilj)</a:t>
            </a:r>
          </a:p>
          <a:p>
            <a:r>
              <a:rPr lang="sl-SI" dirty="0"/>
              <a:t>OBVEZNI ELEMENTI OZNAČEVANJA</a:t>
            </a:r>
          </a:p>
          <a:p>
            <a:r>
              <a:rPr lang="sl-SI" dirty="0"/>
              <a:t>OPIS PROJEKTA (200-400 znakov)</a:t>
            </a:r>
          </a:p>
          <a:p>
            <a:r>
              <a:rPr lang="sl-SI" dirty="0"/>
              <a:t>SPLETNA STRAN za dodatne informacije o projektu oz. </a:t>
            </a:r>
            <a:r>
              <a:rPr lang="sl-SI" dirty="0">
                <a:hlinkClick r:id="rId4"/>
              </a:rPr>
              <a:t>www.evropskasredstva.si</a:t>
            </a:r>
            <a:endParaRPr lang="sl-SI" dirty="0"/>
          </a:p>
          <a:p>
            <a:endParaRPr lang="sl-SI" dirty="0"/>
          </a:p>
          <a:p>
            <a:r>
              <a:rPr lang="sl-SI" b="1" u="sng" dirty="0"/>
              <a:t>PRIPOROČENI ELEMENTI:</a:t>
            </a:r>
          </a:p>
          <a:p>
            <a:r>
              <a:rPr lang="sl-SI" dirty="0"/>
              <a:t>FINANČNI VLOŽEK (skupen znesek in EU sofinanciranje)</a:t>
            </a:r>
          </a:p>
          <a:p>
            <a:r>
              <a:rPr lang="sl-SI" dirty="0"/>
              <a:t>TRAJANJE (časovni okvir projekta)</a:t>
            </a:r>
          </a:p>
          <a:p>
            <a:r>
              <a:rPr lang="sl-SI" dirty="0"/>
              <a:t>SLIKA/ FOTOGRAFIJA PROJEKTA </a:t>
            </a:r>
          </a:p>
          <a:p>
            <a:r>
              <a:rPr lang="sl-SI" dirty="0"/>
              <a:t>QR KODA</a:t>
            </a:r>
          </a:p>
          <a:p>
            <a:r>
              <a:rPr lang="sl-SI" dirty="0"/>
              <a:t>OBJAVA ODGOVORNEGA ZA OBJAVO</a:t>
            </a:r>
          </a:p>
          <a:p>
            <a:r>
              <a:rPr lang="sl-SI" dirty="0"/>
              <a:t>GRAFIČNI ELEMENT RIBICE</a:t>
            </a:r>
          </a:p>
          <a:p>
            <a:r>
              <a:rPr lang="sl-SI" dirty="0"/>
              <a:t>LOGOTIPI DRUGIH PARTNERJEV V PROJEKTU (največ 2)</a:t>
            </a:r>
          </a:p>
        </p:txBody>
      </p:sp>
    </p:spTree>
    <p:extLst>
      <p:ext uri="{BB962C8B-B14F-4D97-AF65-F5344CB8AC3E}">
        <p14:creationId xmlns:p14="http://schemas.microsoft.com/office/powerpoint/2010/main" val="17211565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56047-2D6A-3C36-6108-23658699BC18}"/>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62D2FC30-CA72-C6F1-E5E0-7571068E2C40}"/>
              </a:ext>
            </a:extLst>
          </p:cNvPr>
          <p:cNvSpPr txBox="1"/>
          <p:nvPr/>
        </p:nvSpPr>
        <p:spPr>
          <a:xfrm>
            <a:off x="411701" y="957532"/>
            <a:ext cx="967619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PLAKAT V VELIKOSTI NAJMANJ A3 ALI ENAKOVREDEN ELEKTRONSKI PRIKAZOVALNIK</a:t>
            </a:r>
          </a:p>
        </p:txBody>
      </p:sp>
      <p:sp>
        <p:nvSpPr>
          <p:cNvPr id="3" name="PoljeZBesedilom 2">
            <a:extLst>
              <a:ext uri="{FF2B5EF4-FFF2-40B4-BE49-F238E27FC236}">
                <a16:creationId xmlns:a16="http://schemas.microsoft.com/office/drawing/2014/main" id="{8D6828A3-8B1D-1BFB-D1C9-22C6F240763F}"/>
              </a:ext>
            </a:extLst>
          </p:cNvPr>
          <p:cNvSpPr txBox="1"/>
          <p:nvPr/>
        </p:nvSpPr>
        <p:spPr>
          <a:xfrm>
            <a:off x="411701" y="2188891"/>
            <a:ext cx="9440222" cy="1200329"/>
          </a:xfrm>
          <a:prstGeom prst="rect">
            <a:avLst/>
          </a:prstGeom>
          <a:noFill/>
        </p:spPr>
        <p:txBody>
          <a:bodyPr wrap="square">
            <a:spAutoFit/>
          </a:bodyPr>
          <a:lstStyle/>
          <a:p>
            <a:pPr algn="just"/>
            <a:r>
              <a:rPr lang="sl-SI" dirty="0">
                <a:solidFill>
                  <a:srgbClr val="007EAA"/>
                </a:solidFill>
              </a:rPr>
              <a:t>Če zavezanec za označevanje izvaja več operacij v okviru P ESPRA 2021-2027, se lahko vir sofinanciranja označi na enem skupnem plakatu najmanj velikosti A3, </a:t>
            </a:r>
            <a:r>
              <a:rPr lang="sl-SI" dirty="0" err="1">
                <a:solidFill>
                  <a:srgbClr val="007EAA"/>
                </a:solidFill>
              </a:rPr>
              <a:t>obrazložitveni</a:t>
            </a:r>
            <a:r>
              <a:rPr lang="sl-SI" dirty="0">
                <a:solidFill>
                  <a:srgbClr val="007EAA"/>
                </a:solidFill>
              </a:rPr>
              <a:t> tabli iz obstojnega materiala najmanj velikosti A3 ali po velikosti enakovrednem elektronskem prikazovalniku.</a:t>
            </a:r>
          </a:p>
        </p:txBody>
      </p:sp>
    </p:spTree>
    <p:extLst>
      <p:ext uri="{BB962C8B-B14F-4D97-AF65-F5344CB8AC3E}">
        <p14:creationId xmlns:p14="http://schemas.microsoft.com/office/powerpoint/2010/main" val="8666879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89590-A8AB-975E-3208-4B14D5898F44}"/>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78965E67-D0A5-80B5-2BE3-0E679C520659}"/>
              </a:ext>
            </a:extLst>
          </p:cNvPr>
          <p:cNvSpPr txBox="1"/>
          <p:nvPr/>
        </p:nvSpPr>
        <p:spPr>
          <a:xfrm>
            <a:off x="411701" y="957532"/>
            <a:ext cx="654798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TRAJNA TABLA ALI PANO</a:t>
            </a:r>
          </a:p>
        </p:txBody>
      </p:sp>
      <p:pic>
        <p:nvPicPr>
          <p:cNvPr id="6" name="Slika 5">
            <a:extLst>
              <a:ext uri="{FF2B5EF4-FFF2-40B4-BE49-F238E27FC236}">
                <a16:creationId xmlns:a16="http://schemas.microsoft.com/office/drawing/2014/main" id="{BD7EDD7F-6D04-D124-0951-938B41B6EF3C}"/>
              </a:ext>
            </a:extLst>
          </p:cNvPr>
          <p:cNvPicPr>
            <a:picLocks noChangeAspect="1"/>
          </p:cNvPicPr>
          <p:nvPr/>
        </p:nvPicPr>
        <p:blipFill>
          <a:blip r:embed="rId3"/>
          <a:stretch>
            <a:fillRect/>
          </a:stretch>
        </p:blipFill>
        <p:spPr>
          <a:xfrm>
            <a:off x="411701" y="1592826"/>
            <a:ext cx="5090468" cy="4307642"/>
          </a:xfrm>
          <a:prstGeom prst="rect">
            <a:avLst/>
          </a:prstGeom>
        </p:spPr>
      </p:pic>
      <p:sp>
        <p:nvSpPr>
          <p:cNvPr id="9" name="PoljeZBesedilom 8">
            <a:extLst>
              <a:ext uri="{FF2B5EF4-FFF2-40B4-BE49-F238E27FC236}">
                <a16:creationId xmlns:a16="http://schemas.microsoft.com/office/drawing/2014/main" id="{C2222CEB-CA14-6BB0-DEE3-53111B62A580}"/>
              </a:ext>
            </a:extLst>
          </p:cNvPr>
          <p:cNvSpPr txBox="1"/>
          <p:nvPr/>
        </p:nvSpPr>
        <p:spPr>
          <a:xfrm>
            <a:off x="5901079" y="1373030"/>
            <a:ext cx="4157506" cy="2031325"/>
          </a:xfrm>
          <a:prstGeom prst="rect">
            <a:avLst/>
          </a:prstGeom>
          <a:solidFill>
            <a:schemeClr val="lt1"/>
          </a:solidFill>
        </p:spPr>
        <p:txBody>
          <a:bodyPr wrap="square">
            <a:spAutoFit/>
          </a:bodyPr>
          <a:lstStyle/>
          <a:p>
            <a:pPr algn="just"/>
            <a:r>
              <a:rPr lang="sl-SI" dirty="0">
                <a:solidFill>
                  <a:srgbClr val="007EAA"/>
                </a:solidFill>
              </a:rPr>
              <a:t>N</a:t>
            </a:r>
            <a:r>
              <a:rPr lang="en-US" dirty="0" err="1">
                <a:solidFill>
                  <a:srgbClr val="007EAA"/>
                </a:solidFill>
              </a:rPr>
              <a:t>amesti</a:t>
            </a:r>
            <a:r>
              <a:rPr lang="en-US" dirty="0">
                <a:solidFill>
                  <a:srgbClr val="007EAA"/>
                </a:solidFill>
              </a:rPr>
              <a:t> </a:t>
            </a:r>
            <a:r>
              <a:rPr lang="sl-SI" dirty="0">
                <a:solidFill>
                  <a:srgbClr val="007EAA"/>
                </a:solidFill>
              </a:rPr>
              <a:t>se jo </a:t>
            </a:r>
            <a:r>
              <a:rPr lang="en-US" dirty="0" err="1">
                <a:solidFill>
                  <a:srgbClr val="007EAA"/>
                </a:solidFill>
              </a:rPr>
              <a:t>tja</a:t>
            </a:r>
            <a:r>
              <a:rPr lang="en-US" dirty="0">
                <a:solidFill>
                  <a:srgbClr val="007EAA"/>
                </a:solidFill>
              </a:rPr>
              <a:t>, </a:t>
            </a:r>
            <a:r>
              <a:rPr lang="en-US" dirty="0" err="1">
                <a:solidFill>
                  <a:srgbClr val="007EAA"/>
                </a:solidFill>
              </a:rPr>
              <a:t>kjer</a:t>
            </a:r>
            <a:r>
              <a:rPr lang="en-US" dirty="0">
                <a:solidFill>
                  <a:srgbClr val="007EAA"/>
                </a:solidFill>
              </a:rPr>
              <a:t> je </a:t>
            </a:r>
            <a:r>
              <a:rPr lang="en-US" dirty="0" err="1">
                <a:solidFill>
                  <a:srgbClr val="007EAA"/>
                </a:solidFill>
              </a:rPr>
              <a:t>največja</a:t>
            </a:r>
            <a:r>
              <a:rPr lang="en-US" dirty="0">
                <a:solidFill>
                  <a:srgbClr val="007EAA"/>
                </a:solidFill>
              </a:rPr>
              <a:t> </a:t>
            </a:r>
            <a:r>
              <a:rPr lang="en-US" dirty="0" err="1">
                <a:solidFill>
                  <a:srgbClr val="007EAA"/>
                </a:solidFill>
              </a:rPr>
              <a:t>koncentracija</a:t>
            </a:r>
            <a:r>
              <a:rPr lang="en-US" dirty="0">
                <a:solidFill>
                  <a:srgbClr val="007EAA"/>
                </a:solidFill>
              </a:rPr>
              <a:t> </a:t>
            </a:r>
            <a:r>
              <a:rPr lang="en-US" dirty="0" err="1">
                <a:solidFill>
                  <a:srgbClr val="007EAA"/>
                </a:solidFill>
              </a:rPr>
              <a:t>izvajanja</a:t>
            </a:r>
            <a:r>
              <a:rPr lang="en-US" dirty="0">
                <a:solidFill>
                  <a:srgbClr val="007EAA"/>
                </a:solidFill>
              </a:rPr>
              <a:t> </a:t>
            </a:r>
            <a:r>
              <a:rPr lang="en-US" dirty="0" err="1">
                <a:solidFill>
                  <a:srgbClr val="007EAA"/>
                </a:solidFill>
              </a:rPr>
              <a:t>operacije</a:t>
            </a:r>
            <a:r>
              <a:rPr lang="en-US" dirty="0">
                <a:solidFill>
                  <a:srgbClr val="007EAA"/>
                </a:solidFill>
              </a:rPr>
              <a:t>, </a:t>
            </a:r>
            <a:r>
              <a:rPr lang="en-US" dirty="0" err="1">
                <a:solidFill>
                  <a:srgbClr val="007EAA"/>
                </a:solidFill>
              </a:rPr>
              <a:t>če</a:t>
            </a:r>
            <a:r>
              <a:rPr lang="en-US" dirty="0">
                <a:solidFill>
                  <a:srgbClr val="007EAA"/>
                </a:solidFill>
              </a:rPr>
              <a:t> to </a:t>
            </a:r>
            <a:r>
              <a:rPr lang="en-US" dirty="0" err="1">
                <a:solidFill>
                  <a:srgbClr val="007EAA"/>
                </a:solidFill>
              </a:rPr>
              <a:t>ni</a:t>
            </a:r>
            <a:r>
              <a:rPr lang="en-US" dirty="0">
                <a:solidFill>
                  <a:srgbClr val="007EAA"/>
                </a:solidFill>
              </a:rPr>
              <a:t> </a:t>
            </a:r>
            <a:r>
              <a:rPr lang="en-US" dirty="0" err="1">
                <a:solidFill>
                  <a:srgbClr val="007EAA"/>
                </a:solidFill>
              </a:rPr>
              <a:t>mogoče</a:t>
            </a:r>
            <a:r>
              <a:rPr lang="en-US" dirty="0">
                <a:solidFill>
                  <a:srgbClr val="007EAA"/>
                </a:solidFill>
              </a:rPr>
              <a:t>, pa </a:t>
            </a:r>
            <a:r>
              <a:rPr lang="en-US" dirty="0" err="1">
                <a:solidFill>
                  <a:srgbClr val="007EAA"/>
                </a:solidFill>
              </a:rPr>
              <a:t>na</a:t>
            </a:r>
            <a:r>
              <a:rPr lang="en-US" dirty="0">
                <a:solidFill>
                  <a:srgbClr val="007EAA"/>
                </a:solidFill>
              </a:rPr>
              <a:t> </a:t>
            </a:r>
            <a:r>
              <a:rPr lang="en-US" dirty="0" err="1">
                <a:solidFill>
                  <a:srgbClr val="007EAA"/>
                </a:solidFill>
              </a:rPr>
              <a:t>naslovu</a:t>
            </a:r>
            <a:r>
              <a:rPr lang="en-US" dirty="0">
                <a:solidFill>
                  <a:srgbClr val="007EAA"/>
                </a:solidFill>
              </a:rPr>
              <a:t> </a:t>
            </a:r>
            <a:r>
              <a:rPr lang="en-US" dirty="0" err="1">
                <a:solidFill>
                  <a:srgbClr val="007EAA"/>
                </a:solidFill>
              </a:rPr>
              <a:t>upravičenca</a:t>
            </a:r>
            <a:r>
              <a:rPr lang="sl-SI" dirty="0">
                <a:solidFill>
                  <a:srgbClr val="007EAA"/>
                </a:solidFill>
              </a:rPr>
              <a:t>.</a:t>
            </a:r>
          </a:p>
          <a:p>
            <a:pPr algn="just"/>
            <a:endParaRPr lang="sl-SI" dirty="0">
              <a:solidFill>
                <a:srgbClr val="007EAA"/>
              </a:solidFill>
            </a:endParaRPr>
          </a:p>
          <a:p>
            <a:pPr algn="just"/>
            <a:r>
              <a:rPr lang="sl-SI" dirty="0">
                <a:solidFill>
                  <a:srgbClr val="007EAA"/>
                </a:solidFill>
              </a:rPr>
              <a:t>T</a:t>
            </a:r>
            <a:r>
              <a:rPr lang="en-US" dirty="0" err="1">
                <a:solidFill>
                  <a:srgbClr val="007EAA"/>
                </a:solidFill>
              </a:rPr>
              <a:t>akoj</a:t>
            </a:r>
            <a:r>
              <a:rPr lang="en-US" dirty="0">
                <a:solidFill>
                  <a:srgbClr val="007EAA"/>
                </a:solidFill>
              </a:rPr>
              <a:t> ko se </a:t>
            </a:r>
            <a:r>
              <a:rPr lang="en-US" dirty="0" err="1">
                <a:solidFill>
                  <a:srgbClr val="007EAA"/>
                </a:solidFill>
              </a:rPr>
              <a:t>začne</a:t>
            </a:r>
            <a:r>
              <a:rPr lang="en-US" dirty="0">
                <a:solidFill>
                  <a:srgbClr val="007EAA"/>
                </a:solidFill>
              </a:rPr>
              <a:t> </a:t>
            </a:r>
            <a:r>
              <a:rPr lang="en-US" dirty="0" err="1">
                <a:solidFill>
                  <a:srgbClr val="007EAA"/>
                </a:solidFill>
              </a:rPr>
              <a:t>dejansko</a:t>
            </a:r>
            <a:r>
              <a:rPr lang="en-US" dirty="0">
                <a:solidFill>
                  <a:srgbClr val="007EAA"/>
                </a:solidFill>
              </a:rPr>
              <a:t> </a:t>
            </a:r>
            <a:r>
              <a:rPr lang="en-US" dirty="0" err="1">
                <a:solidFill>
                  <a:srgbClr val="007EAA"/>
                </a:solidFill>
              </a:rPr>
              <a:t>izvajanje</a:t>
            </a:r>
            <a:r>
              <a:rPr lang="en-US" dirty="0">
                <a:solidFill>
                  <a:srgbClr val="007EAA"/>
                </a:solidFill>
              </a:rPr>
              <a:t> </a:t>
            </a:r>
            <a:r>
              <a:rPr lang="en-US" dirty="0" err="1">
                <a:solidFill>
                  <a:srgbClr val="007EAA"/>
                </a:solidFill>
              </a:rPr>
              <a:t>operacij</a:t>
            </a:r>
            <a:r>
              <a:rPr lang="en-US" dirty="0">
                <a:solidFill>
                  <a:srgbClr val="007EAA"/>
                </a:solidFill>
              </a:rPr>
              <a:t>, ki </a:t>
            </a:r>
            <a:r>
              <a:rPr lang="en-US" dirty="0" err="1">
                <a:solidFill>
                  <a:srgbClr val="007EAA"/>
                </a:solidFill>
              </a:rPr>
              <a:t>vključujejo</a:t>
            </a:r>
            <a:r>
              <a:rPr lang="en-US" dirty="0">
                <a:solidFill>
                  <a:srgbClr val="007EAA"/>
                </a:solidFill>
              </a:rPr>
              <a:t> </a:t>
            </a:r>
            <a:r>
              <a:rPr lang="en-US" dirty="0" err="1">
                <a:solidFill>
                  <a:srgbClr val="007EAA"/>
                </a:solidFill>
              </a:rPr>
              <a:t>fizične</a:t>
            </a:r>
            <a:r>
              <a:rPr lang="en-US" dirty="0">
                <a:solidFill>
                  <a:srgbClr val="007EAA"/>
                </a:solidFill>
              </a:rPr>
              <a:t> </a:t>
            </a:r>
            <a:r>
              <a:rPr lang="en-US" dirty="0" err="1">
                <a:solidFill>
                  <a:srgbClr val="007EAA"/>
                </a:solidFill>
              </a:rPr>
              <a:t>naložbe</a:t>
            </a:r>
            <a:r>
              <a:rPr lang="en-US" dirty="0">
                <a:solidFill>
                  <a:srgbClr val="007EAA"/>
                </a:solidFill>
              </a:rPr>
              <a:t> oz. ko se </a:t>
            </a:r>
            <a:r>
              <a:rPr lang="en-US" dirty="0" err="1">
                <a:solidFill>
                  <a:srgbClr val="007EAA"/>
                </a:solidFill>
              </a:rPr>
              <a:t>namesti</a:t>
            </a:r>
            <a:r>
              <a:rPr lang="en-US" dirty="0">
                <a:solidFill>
                  <a:srgbClr val="007EAA"/>
                </a:solidFill>
              </a:rPr>
              <a:t> </a:t>
            </a:r>
            <a:r>
              <a:rPr lang="en-US" dirty="0" err="1">
                <a:solidFill>
                  <a:srgbClr val="007EAA"/>
                </a:solidFill>
              </a:rPr>
              <a:t>kupljena</a:t>
            </a:r>
            <a:r>
              <a:rPr lang="en-US" dirty="0">
                <a:solidFill>
                  <a:srgbClr val="007EAA"/>
                </a:solidFill>
              </a:rPr>
              <a:t> </a:t>
            </a:r>
            <a:r>
              <a:rPr lang="en-US" dirty="0" err="1">
                <a:solidFill>
                  <a:srgbClr val="007EAA"/>
                </a:solidFill>
              </a:rPr>
              <a:t>oprema</a:t>
            </a:r>
            <a:r>
              <a:rPr lang="sl-SI" dirty="0">
                <a:solidFill>
                  <a:srgbClr val="007EAA"/>
                </a:solidFill>
              </a:rPr>
              <a:t>.</a:t>
            </a:r>
          </a:p>
        </p:txBody>
      </p:sp>
    </p:spTree>
    <p:extLst>
      <p:ext uri="{BB962C8B-B14F-4D97-AF65-F5344CB8AC3E}">
        <p14:creationId xmlns:p14="http://schemas.microsoft.com/office/powerpoint/2010/main" val="3318668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F3CBB-8515-9800-5DB0-0D53A31F4F92}"/>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78623523-736F-3520-24D6-8667AA186FDC}"/>
              </a:ext>
            </a:extLst>
          </p:cNvPr>
          <p:cNvSpPr txBox="1"/>
          <p:nvPr/>
        </p:nvSpPr>
        <p:spPr>
          <a:xfrm>
            <a:off x="411701" y="957532"/>
            <a:ext cx="654798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rPr>
              <a:t>TRAJNA TABLA ALI PANO</a:t>
            </a:r>
          </a:p>
        </p:txBody>
      </p:sp>
      <p:sp>
        <p:nvSpPr>
          <p:cNvPr id="2" name="PoljeZBesedilom 1">
            <a:extLst>
              <a:ext uri="{FF2B5EF4-FFF2-40B4-BE49-F238E27FC236}">
                <a16:creationId xmlns:a16="http://schemas.microsoft.com/office/drawing/2014/main" id="{A9530C1D-1E00-AF30-8509-278159CE87B3}"/>
              </a:ext>
            </a:extLst>
          </p:cNvPr>
          <p:cNvSpPr txBox="1"/>
          <p:nvPr/>
        </p:nvSpPr>
        <p:spPr>
          <a:xfrm>
            <a:off x="411701" y="1512982"/>
            <a:ext cx="4705362" cy="4801314"/>
          </a:xfrm>
          <a:prstGeom prst="rect">
            <a:avLst/>
          </a:prstGeom>
          <a:solidFill>
            <a:srgbClr val="0085AC"/>
          </a:solidFill>
        </p:spPr>
        <p:txBody>
          <a:bodyPr wrap="square">
            <a:spAutoFit/>
          </a:bodyPr>
          <a:lstStyle/>
          <a:p>
            <a:r>
              <a:rPr lang="sl-SI" b="1" u="sng" dirty="0"/>
              <a:t>TRAJNA TABLA ALI PANO mora vsebovati:</a:t>
            </a:r>
          </a:p>
          <a:p>
            <a:r>
              <a:rPr lang="sl-SI" dirty="0"/>
              <a:t>NASLOV (ime operacije ali njen cilj)</a:t>
            </a:r>
          </a:p>
          <a:p>
            <a:r>
              <a:rPr lang="sl-SI" dirty="0"/>
              <a:t>OBVEZNI ELEMENTI OZNAČEVANJA</a:t>
            </a:r>
          </a:p>
          <a:p>
            <a:r>
              <a:rPr lang="sl-SI" dirty="0"/>
              <a:t>OPIS PROJEKTA (200-400 znakov)</a:t>
            </a:r>
          </a:p>
          <a:p>
            <a:r>
              <a:rPr lang="sl-SI" dirty="0"/>
              <a:t>SPLETNA STRAN za dodatne informacije o projektu oz. </a:t>
            </a:r>
            <a:r>
              <a:rPr lang="sl-SI" dirty="0">
                <a:hlinkClick r:id="rId3"/>
              </a:rPr>
              <a:t>www.evropskasredstva.si</a:t>
            </a:r>
            <a:endParaRPr lang="sl-SI" dirty="0"/>
          </a:p>
          <a:p>
            <a:endParaRPr lang="sl-SI" dirty="0"/>
          </a:p>
          <a:p>
            <a:r>
              <a:rPr lang="sl-SI" b="1" u="sng" dirty="0"/>
              <a:t>PRIPOROČENI ELEMENTI:</a:t>
            </a:r>
          </a:p>
          <a:p>
            <a:r>
              <a:rPr lang="sl-SI" dirty="0"/>
              <a:t>FINANČNI VLOŽEK (skupen znesek in EU sofinanciranje)</a:t>
            </a:r>
          </a:p>
          <a:p>
            <a:r>
              <a:rPr lang="sl-SI" dirty="0"/>
              <a:t>TRAJANJE (časovni okvir projekta)</a:t>
            </a:r>
          </a:p>
          <a:p>
            <a:r>
              <a:rPr lang="sl-SI" dirty="0"/>
              <a:t>SLIKA/ FOTOGRAFIJA PROJEKTA </a:t>
            </a:r>
          </a:p>
          <a:p>
            <a:r>
              <a:rPr lang="sl-SI" dirty="0"/>
              <a:t>QR KODA</a:t>
            </a:r>
          </a:p>
          <a:p>
            <a:r>
              <a:rPr lang="sl-SI" dirty="0"/>
              <a:t>OBJAVA ODGOVORNEGA ZA OBJAVO</a:t>
            </a:r>
          </a:p>
          <a:p>
            <a:r>
              <a:rPr lang="sl-SI" dirty="0"/>
              <a:t>GRAFIČNI ELEMENT RIBICE</a:t>
            </a:r>
          </a:p>
          <a:p>
            <a:r>
              <a:rPr lang="sl-SI" dirty="0"/>
              <a:t>LOGOTIPI DRUGIH PARTNERJEV V PROJEKTU (največ 2)</a:t>
            </a:r>
          </a:p>
        </p:txBody>
      </p:sp>
      <p:sp>
        <p:nvSpPr>
          <p:cNvPr id="4" name="PoljeZBesedilom 3">
            <a:extLst>
              <a:ext uri="{FF2B5EF4-FFF2-40B4-BE49-F238E27FC236}">
                <a16:creationId xmlns:a16="http://schemas.microsoft.com/office/drawing/2014/main" id="{5DC112CD-E6B4-7F9D-9EC2-111DDFC0DF1B}"/>
              </a:ext>
            </a:extLst>
          </p:cNvPr>
          <p:cNvSpPr txBox="1"/>
          <p:nvPr/>
        </p:nvSpPr>
        <p:spPr>
          <a:xfrm>
            <a:off x="5394222" y="2132414"/>
            <a:ext cx="5416345" cy="3970318"/>
          </a:xfrm>
          <a:prstGeom prst="rect">
            <a:avLst/>
          </a:prstGeom>
          <a:noFill/>
        </p:spPr>
        <p:txBody>
          <a:bodyPr wrap="square">
            <a:spAutoFit/>
          </a:bodyPr>
          <a:lstStyle/>
          <a:p>
            <a:pPr algn="just"/>
            <a:r>
              <a:rPr lang="sl-SI" dirty="0">
                <a:solidFill>
                  <a:srgbClr val="007EAA"/>
                </a:solidFill>
              </a:rPr>
              <a:t>Trajna tabla ali pano se praviloma namesti na lokaciji izvajanja operacije. Če upravičenec zaradi objektivnih razlogov (na primer omejitve zaradi določil Pravilnika o prometni signalizaciji in prometni opremi na javnih cestah – Ur. l. RS št. 46/2000 z vsemi spremembami; Pravilnika o označevanju zavarovanih območij naravnih vrednot – Ur. l. RS št. 117/2002 z vsemi spremembami) trajne table ali panoja ne more postaviti na lokaciji operacije, jo lahko izjemoma postavi na lokaciji upravičenca ali na drugi ustrezni lokaciji in o tem obvesti PT, ki poda pojasnilo na poziv OU. V tem primeru mora upravičenec hraniti dokazilo, ki dokazuje upravičenost objektivnih razlogov.</a:t>
            </a:r>
          </a:p>
          <a:p>
            <a:r>
              <a:rPr lang="sl-SI" dirty="0"/>
              <a:t> </a:t>
            </a:r>
          </a:p>
        </p:txBody>
      </p:sp>
    </p:spTree>
    <p:extLst>
      <p:ext uri="{BB962C8B-B14F-4D97-AF65-F5344CB8AC3E}">
        <p14:creationId xmlns:p14="http://schemas.microsoft.com/office/powerpoint/2010/main" val="5732396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590C6-A23F-D521-ECBD-6A940D8FA103}"/>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EEFB29B8-5911-AC30-B244-168286E1FB51}"/>
              </a:ext>
            </a:extLst>
          </p:cNvPr>
          <p:cNvSpPr txBox="1"/>
          <p:nvPr/>
        </p:nvSpPr>
        <p:spPr>
          <a:xfrm>
            <a:off x="411701" y="957532"/>
            <a:ext cx="9676196" cy="415498"/>
          </a:xfrm>
          <a:prstGeom prst="rect">
            <a:avLst/>
          </a:prstGeom>
          <a:noFill/>
        </p:spPr>
        <p:txBody>
          <a:bodyPr wrap="square">
            <a:spAutoFit/>
          </a:bodyPr>
          <a:lstStyle/>
          <a:p>
            <a:pPr lvl="0">
              <a:defRPr/>
            </a:pPr>
            <a:r>
              <a:rPr lang="sl-SI" sz="2100" b="1" noProof="1">
                <a:solidFill>
                  <a:srgbClr val="007EAA"/>
                </a:solidFill>
                <a:latin typeface="Noticia Text" panose="02000503060000020004" pitchFamily="2" charset="-18"/>
              </a:rPr>
              <a:t>TRAJNA TABLA ALI PANO</a:t>
            </a:r>
          </a:p>
        </p:txBody>
      </p:sp>
      <p:sp>
        <p:nvSpPr>
          <p:cNvPr id="3" name="PoljeZBesedilom 2">
            <a:extLst>
              <a:ext uri="{FF2B5EF4-FFF2-40B4-BE49-F238E27FC236}">
                <a16:creationId xmlns:a16="http://schemas.microsoft.com/office/drawing/2014/main" id="{6B20AA38-5A31-32F0-47D7-C0198D79F9F0}"/>
              </a:ext>
            </a:extLst>
          </p:cNvPr>
          <p:cNvSpPr txBox="1"/>
          <p:nvPr/>
        </p:nvSpPr>
        <p:spPr>
          <a:xfrm>
            <a:off x="411701" y="1510465"/>
            <a:ext cx="9440222" cy="1200329"/>
          </a:xfrm>
          <a:prstGeom prst="rect">
            <a:avLst/>
          </a:prstGeom>
          <a:noFill/>
        </p:spPr>
        <p:txBody>
          <a:bodyPr wrap="square">
            <a:spAutoFit/>
          </a:bodyPr>
          <a:lstStyle/>
          <a:p>
            <a:pPr algn="just"/>
            <a:r>
              <a:rPr lang="en-US" dirty="0">
                <a:solidFill>
                  <a:srgbClr val="007EAA"/>
                </a:solidFill>
              </a:rPr>
              <a:t>Kadar </a:t>
            </a:r>
            <a:r>
              <a:rPr lang="en-US" dirty="0" err="1">
                <a:solidFill>
                  <a:srgbClr val="007EAA"/>
                </a:solidFill>
              </a:rPr>
              <a:t>na</a:t>
            </a:r>
            <a:r>
              <a:rPr lang="en-US" dirty="0">
                <a:solidFill>
                  <a:srgbClr val="007EAA"/>
                </a:solidFill>
              </a:rPr>
              <a:t> </a:t>
            </a:r>
            <a:r>
              <a:rPr lang="en-US" dirty="0" err="1">
                <a:solidFill>
                  <a:srgbClr val="007EAA"/>
                </a:solidFill>
              </a:rPr>
              <a:t>istem</a:t>
            </a:r>
            <a:r>
              <a:rPr lang="en-US" dirty="0">
                <a:solidFill>
                  <a:srgbClr val="007EAA"/>
                </a:solidFill>
              </a:rPr>
              <a:t> </a:t>
            </a:r>
            <a:r>
              <a:rPr lang="en-US" dirty="0" err="1">
                <a:solidFill>
                  <a:srgbClr val="007EAA"/>
                </a:solidFill>
              </a:rPr>
              <a:t>mestu</a:t>
            </a:r>
            <a:r>
              <a:rPr lang="en-US" dirty="0">
                <a:solidFill>
                  <a:srgbClr val="007EAA"/>
                </a:solidFill>
              </a:rPr>
              <a:t> </a:t>
            </a:r>
            <a:r>
              <a:rPr lang="en-US" dirty="0" err="1">
                <a:solidFill>
                  <a:srgbClr val="007EAA"/>
                </a:solidFill>
              </a:rPr>
              <a:t>poteka</a:t>
            </a:r>
            <a:r>
              <a:rPr lang="en-US" dirty="0">
                <a:solidFill>
                  <a:srgbClr val="007EAA"/>
                </a:solidFill>
              </a:rPr>
              <a:t> </a:t>
            </a:r>
            <a:r>
              <a:rPr lang="en-US" dirty="0" err="1">
                <a:solidFill>
                  <a:srgbClr val="007EAA"/>
                </a:solidFill>
              </a:rPr>
              <a:t>več</a:t>
            </a:r>
            <a:r>
              <a:rPr lang="en-US" dirty="0">
                <a:solidFill>
                  <a:srgbClr val="007EAA"/>
                </a:solidFill>
              </a:rPr>
              <a:t> </a:t>
            </a:r>
            <a:r>
              <a:rPr lang="en-US" dirty="0" err="1">
                <a:solidFill>
                  <a:srgbClr val="007EAA"/>
                </a:solidFill>
              </a:rPr>
              <a:t>dejavnosti</a:t>
            </a:r>
            <a:r>
              <a:rPr lang="en-US" dirty="0">
                <a:solidFill>
                  <a:srgbClr val="007EAA"/>
                </a:solidFill>
              </a:rPr>
              <a:t>, ki so </a:t>
            </a:r>
            <a:r>
              <a:rPr lang="en-US" dirty="0" err="1">
                <a:solidFill>
                  <a:srgbClr val="007EAA"/>
                </a:solidFill>
              </a:rPr>
              <a:t>podprte</a:t>
            </a:r>
            <a:r>
              <a:rPr lang="en-US" dirty="0">
                <a:solidFill>
                  <a:srgbClr val="007EAA"/>
                </a:solidFill>
              </a:rPr>
              <a:t> </a:t>
            </a:r>
            <a:r>
              <a:rPr lang="en-US" dirty="0" err="1">
                <a:solidFill>
                  <a:srgbClr val="007EAA"/>
                </a:solidFill>
              </a:rPr>
              <a:t>iz</a:t>
            </a:r>
            <a:r>
              <a:rPr lang="en-US" dirty="0">
                <a:solidFill>
                  <a:srgbClr val="007EAA"/>
                </a:solidFill>
              </a:rPr>
              <a:t> </a:t>
            </a:r>
            <a:r>
              <a:rPr lang="en-US" dirty="0" err="1">
                <a:solidFill>
                  <a:srgbClr val="007EAA"/>
                </a:solidFill>
              </a:rPr>
              <a:t>istega</a:t>
            </a:r>
            <a:r>
              <a:rPr lang="en-US" dirty="0">
                <a:solidFill>
                  <a:srgbClr val="007EAA"/>
                </a:solidFill>
              </a:rPr>
              <a:t> </a:t>
            </a:r>
            <a:r>
              <a:rPr lang="en-US" dirty="0" err="1">
                <a:solidFill>
                  <a:srgbClr val="007EAA"/>
                </a:solidFill>
              </a:rPr>
              <a:t>ali</a:t>
            </a:r>
            <a:r>
              <a:rPr lang="en-US" dirty="0">
                <a:solidFill>
                  <a:srgbClr val="007EAA"/>
                </a:solidFill>
              </a:rPr>
              <a:t> </a:t>
            </a:r>
            <a:r>
              <a:rPr lang="en-US" dirty="0" err="1">
                <a:solidFill>
                  <a:srgbClr val="007EAA"/>
                </a:solidFill>
              </a:rPr>
              <a:t>različnih</a:t>
            </a:r>
            <a:r>
              <a:rPr lang="en-US" dirty="0">
                <a:solidFill>
                  <a:srgbClr val="007EAA"/>
                </a:solidFill>
              </a:rPr>
              <a:t> </a:t>
            </a:r>
            <a:r>
              <a:rPr lang="en-US" dirty="0" err="1">
                <a:solidFill>
                  <a:srgbClr val="007EAA"/>
                </a:solidFill>
              </a:rPr>
              <a:t>skladov</a:t>
            </a:r>
            <a:r>
              <a:rPr lang="en-US" dirty="0">
                <a:solidFill>
                  <a:srgbClr val="007EAA"/>
                </a:solidFill>
              </a:rPr>
              <a:t>, </a:t>
            </a:r>
            <a:r>
              <a:rPr lang="en-US" dirty="0" err="1">
                <a:solidFill>
                  <a:srgbClr val="007EAA"/>
                </a:solidFill>
              </a:rPr>
              <a:t>ali</a:t>
            </a:r>
            <a:r>
              <a:rPr lang="en-US" dirty="0">
                <a:solidFill>
                  <a:srgbClr val="007EAA"/>
                </a:solidFill>
              </a:rPr>
              <a:t> </a:t>
            </a:r>
            <a:r>
              <a:rPr lang="en-US" dirty="0" err="1">
                <a:solidFill>
                  <a:srgbClr val="007EAA"/>
                </a:solidFill>
              </a:rPr>
              <a:t>kadar</a:t>
            </a:r>
            <a:r>
              <a:rPr lang="en-US" dirty="0">
                <a:solidFill>
                  <a:srgbClr val="007EAA"/>
                </a:solidFill>
              </a:rPr>
              <a:t> je za </a:t>
            </a:r>
            <a:r>
              <a:rPr lang="en-US" dirty="0" err="1">
                <a:solidFill>
                  <a:srgbClr val="007EAA"/>
                </a:solidFill>
              </a:rPr>
              <a:t>isto</a:t>
            </a:r>
            <a:r>
              <a:rPr lang="en-US" dirty="0">
                <a:solidFill>
                  <a:srgbClr val="007EAA"/>
                </a:solidFill>
              </a:rPr>
              <a:t> </a:t>
            </a:r>
            <a:r>
              <a:rPr lang="en-US" dirty="0" err="1">
                <a:solidFill>
                  <a:srgbClr val="007EAA"/>
                </a:solidFill>
              </a:rPr>
              <a:t>operacijo</a:t>
            </a:r>
            <a:r>
              <a:rPr lang="en-US" dirty="0">
                <a:solidFill>
                  <a:srgbClr val="007EAA"/>
                </a:solidFill>
              </a:rPr>
              <a:t> </a:t>
            </a:r>
            <a:r>
              <a:rPr lang="en-US" dirty="0" err="1">
                <a:solidFill>
                  <a:srgbClr val="007EAA"/>
                </a:solidFill>
              </a:rPr>
              <a:t>pozneje</a:t>
            </a:r>
            <a:r>
              <a:rPr lang="en-US" dirty="0">
                <a:solidFill>
                  <a:srgbClr val="007EAA"/>
                </a:solidFill>
              </a:rPr>
              <a:t> </a:t>
            </a:r>
            <a:r>
              <a:rPr lang="en-US" dirty="0" err="1">
                <a:solidFill>
                  <a:srgbClr val="007EAA"/>
                </a:solidFill>
              </a:rPr>
              <a:t>dodeljeno</a:t>
            </a:r>
            <a:r>
              <a:rPr lang="en-US" dirty="0">
                <a:solidFill>
                  <a:srgbClr val="007EAA"/>
                </a:solidFill>
              </a:rPr>
              <a:t> </a:t>
            </a:r>
            <a:r>
              <a:rPr lang="en-US" dirty="0" err="1">
                <a:solidFill>
                  <a:srgbClr val="007EAA"/>
                </a:solidFill>
              </a:rPr>
              <a:t>dodatno</a:t>
            </a:r>
            <a:r>
              <a:rPr lang="en-US" dirty="0">
                <a:solidFill>
                  <a:srgbClr val="007EAA"/>
                </a:solidFill>
              </a:rPr>
              <a:t> (so)</a:t>
            </a:r>
            <a:r>
              <a:rPr lang="en-US" dirty="0" err="1">
                <a:solidFill>
                  <a:srgbClr val="007EAA"/>
                </a:solidFill>
              </a:rPr>
              <a:t>financiranje</a:t>
            </a:r>
            <a:r>
              <a:rPr lang="en-US" dirty="0">
                <a:solidFill>
                  <a:srgbClr val="007EAA"/>
                </a:solidFill>
              </a:rPr>
              <a:t>, </a:t>
            </a:r>
            <a:r>
              <a:rPr lang="en-US" dirty="0" err="1">
                <a:solidFill>
                  <a:srgbClr val="007EAA"/>
                </a:solidFill>
              </a:rPr>
              <a:t>zadostuje</a:t>
            </a:r>
            <a:r>
              <a:rPr lang="en-US" dirty="0">
                <a:solidFill>
                  <a:srgbClr val="007EAA"/>
                </a:solidFill>
              </a:rPr>
              <a:t> </a:t>
            </a:r>
            <a:r>
              <a:rPr lang="en-US" dirty="0" err="1">
                <a:solidFill>
                  <a:srgbClr val="007EAA"/>
                </a:solidFill>
              </a:rPr>
              <a:t>postavitev</a:t>
            </a:r>
            <a:r>
              <a:rPr lang="en-US" dirty="0">
                <a:solidFill>
                  <a:srgbClr val="007EAA"/>
                </a:solidFill>
              </a:rPr>
              <a:t> </a:t>
            </a:r>
            <a:r>
              <a:rPr lang="en-US" dirty="0" err="1">
                <a:solidFill>
                  <a:srgbClr val="007EAA"/>
                </a:solidFill>
              </a:rPr>
              <a:t>vsaj</a:t>
            </a:r>
            <a:r>
              <a:rPr lang="en-US" dirty="0">
                <a:solidFill>
                  <a:srgbClr val="007EAA"/>
                </a:solidFill>
              </a:rPr>
              <a:t> </a:t>
            </a:r>
            <a:r>
              <a:rPr lang="en-US" dirty="0" err="1">
                <a:solidFill>
                  <a:srgbClr val="007EAA"/>
                </a:solidFill>
              </a:rPr>
              <a:t>ene</a:t>
            </a:r>
            <a:r>
              <a:rPr lang="en-US" dirty="0">
                <a:solidFill>
                  <a:srgbClr val="007EAA"/>
                </a:solidFill>
              </a:rPr>
              <a:t> </a:t>
            </a:r>
            <a:r>
              <a:rPr lang="en-US" dirty="0" err="1">
                <a:solidFill>
                  <a:srgbClr val="007EAA"/>
                </a:solidFill>
              </a:rPr>
              <a:t>trajne</a:t>
            </a:r>
            <a:r>
              <a:rPr lang="en-US" dirty="0">
                <a:solidFill>
                  <a:srgbClr val="007EAA"/>
                </a:solidFill>
              </a:rPr>
              <a:t> table </a:t>
            </a:r>
            <a:r>
              <a:rPr lang="en-US" dirty="0" err="1">
                <a:solidFill>
                  <a:srgbClr val="007EAA"/>
                </a:solidFill>
              </a:rPr>
              <a:t>ali</a:t>
            </a:r>
            <a:r>
              <a:rPr lang="en-US" dirty="0">
                <a:solidFill>
                  <a:srgbClr val="007EAA"/>
                </a:solidFill>
              </a:rPr>
              <a:t> </a:t>
            </a:r>
            <a:r>
              <a:rPr lang="en-US" dirty="0" err="1">
                <a:solidFill>
                  <a:srgbClr val="007EAA"/>
                </a:solidFill>
              </a:rPr>
              <a:t>panoja</a:t>
            </a:r>
            <a:r>
              <a:rPr lang="en-US" dirty="0">
                <a:solidFill>
                  <a:srgbClr val="007EAA"/>
                </a:solidFill>
              </a:rPr>
              <a:t>.</a:t>
            </a:r>
            <a:r>
              <a:rPr lang="sl-SI" dirty="0">
                <a:solidFill>
                  <a:srgbClr val="007EAA"/>
                </a:solidFill>
              </a:rPr>
              <a:t> </a:t>
            </a:r>
            <a:r>
              <a:rPr lang="en-US" dirty="0" err="1">
                <a:solidFill>
                  <a:srgbClr val="007EAA"/>
                </a:solidFill>
              </a:rPr>
              <a:t>Takšnega</a:t>
            </a:r>
            <a:r>
              <a:rPr lang="en-US" dirty="0">
                <a:solidFill>
                  <a:srgbClr val="007EAA"/>
                </a:solidFill>
              </a:rPr>
              <a:t> </a:t>
            </a:r>
            <a:r>
              <a:rPr lang="en-US" dirty="0" err="1">
                <a:solidFill>
                  <a:srgbClr val="007EAA"/>
                </a:solidFill>
              </a:rPr>
              <a:t>panoja</a:t>
            </a:r>
            <a:r>
              <a:rPr lang="en-US" dirty="0">
                <a:solidFill>
                  <a:srgbClr val="007EAA"/>
                </a:solidFill>
              </a:rPr>
              <a:t> oz. </a:t>
            </a:r>
            <a:r>
              <a:rPr lang="en-US" dirty="0" err="1">
                <a:solidFill>
                  <a:srgbClr val="007EAA"/>
                </a:solidFill>
              </a:rPr>
              <a:t>trajne</a:t>
            </a:r>
            <a:r>
              <a:rPr lang="en-US" dirty="0">
                <a:solidFill>
                  <a:srgbClr val="007EAA"/>
                </a:solidFill>
              </a:rPr>
              <a:t> table </a:t>
            </a:r>
            <a:r>
              <a:rPr lang="en-US" dirty="0" err="1">
                <a:solidFill>
                  <a:srgbClr val="007EAA"/>
                </a:solidFill>
              </a:rPr>
              <a:t>ni</a:t>
            </a:r>
            <a:r>
              <a:rPr lang="en-US" dirty="0">
                <a:solidFill>
                  <a:srgbClr val="007EAA"/>
                </a:solidFill>
              </a:rPr>
              <a:t> </a:t>
            </a:r>
            <a:r>
              <a:rPr lang="en-US" dirty="0" err="1">
                <a:solidFill>
                  <a:srgbClr val="007EAA"/>
                </a:solidFill>
              </a:rPr>
              <a:t>mogoče</a:t>
            </a:r>
            <a:r>
              <a:rPr lang="en-US" dirty="0">
                <a:solidFill>
                  <a:srgbClr val="007EAA"/>
                </a:solidFill>
              </a:rPr>
              <a:t> </a:t>
            </a:r>
            <a:r>
              <a:rPr lang="en-US" dirty="0" err="1">
                <a:solidFill>
                  <a:srgbClr val="007EAA"/>
                </a:solidFill>
              </a:rPr>
              <a:t>ustvariti</a:t>
            </a:r>
            <a:r>
              <a:rPr lang="en-US" dirty="0">
                <a:solidFill>
                  <a:srgbClr val="007EAA"/>
                </a:solidFill>
              </a:rPr>
              <a:t> v </a:t>
            </a:r>
            <a:r>
              <a:rPr lang="en-US" dirty="0" err="1">
                <a:solidFill>
                  <a:srgbClr val="007EAA"/>
                </a:solidFill>
              </a:rPr>
              <a:t>spletnem</a:t>
            </a:r>
            <a:r>
              <a:rPr lang="en-US" dirty="0">
                <a:solidFill>
                  <a:srgbClr val="007EAA"/>
                </a:solidFill>
              </a:rPr>
              <a:t> </a:t>
            </a:r>
            <a:r>
              <a:rPr lang="en-US" dirty="0" err="1">
                <a:solidFill>
                  <a:srgbClr val="007EAA"/>
                </a:solidFill>
              </a:rPr>
              <a:t>generatorju</a:t>
            </a:r>
            <a:r>
              <a:rPr lang="en-US" dirty="0">
                <a:solidFill>
                  <a:srgbClr val="007EAA"/>
                </a:solidFill>
              </a:rPr>
              <a:t>, </a:t>
            </a:r>
            <a:r>
              <a:rPr lang="en-US" dirty="0" err="1">
                <a:solidFill>
                  <a:srgbClr val="007EAA"/>
                </a:solidFill>
              </a:rPr>
              <a:t>zato</a:t>
            </a:r>
            <a:r>
              <a:rPr lang="en-US" dirty="0">
                <a:solidFill>
                  <a:srgbClr val="007EAA"/>
                </a:solidFill>
              </a:rPr>
              <a:t> ga/jo je </a:t>
            </a:r>
            <a:r>
              <a:rPr lang="en-US" dirty="0" err="1">
                <a:solidFill>
                  <a:srgbClr val="007EAA"/>
                </a:solidFill>
              </a:rPr>
              <a:t>treba</a:t>
            </a:r>
            <a:r>
              <a:rPr lang="en-US" dirty="0">
                <a:solidFill>
                  <a:srgbClr val="007EAA"/>
                </a:solidFill>
              </a:rPr>
              <a:t> </a:t>
            </a:r>
            <a:r>
              <a:rPr lang="en-US" dirty="0" err="1">
                <a:solidFill>
                  <a:srgbClr val="007EAA"/>
                </a:solidFill>
              </a:rPr>
              <a:t>oblikovati</a:t>
            </a:r>
            <a:r>
              <a:rPr lang="en-US" dirty="0">
                <a:solidFill>
                  <a:srgbClr val="007EAA"/>
                </a:solidFill>
              </a:rPr>
              <a:t> </a:t>
            </a:r>
            <a:r>
              <a:rPr lang="en-US" dirty="0" err="1">
                <a:solidFill>
                  <a:srgbClr val="007EAA"/>
                </a:solidFill>
              </a:rPr>
              <a:t>ločeno</a:t>
            </a:r>
            <a:r>
              <a:rPr lang="en-US" dirty="0">
                <a:solidFill>
                  <a:srgbClr val="007EAA"/>
                </a:solidFill>
              </a:rPr>
              <a:t>. </a:t>
            </a:r>
            <a:r>
              <a:rPr lang="en-US" dirty="0" err="1">
                <a:solidFill>
                  <a:srgbClr val="007EAA"/>
                </a:solidFill>
              </a:rPr>
              <a:t>Oblikovalska</a:t>
            </a:r>
            <a:r>
              <a:rPr lang="en-US" dirty="0">
                <a:solidFill>
                  <a:srgbClr val="007EAA"/>
                </a:solidFill>
              </a:rPr>
              <a:t> </a:t>
            </a:r>
            <a:r>
              <a:rPr lang="en-US" dirty="0" err="1">
                <a:solidFill>
                  <a:srgbClr val="007EAA"/>
                </a:solidFill>
              </a:rPr>
              <a:t>rešitev</a:t>
            </a:r>
            <a:r>
              <a:rPr lang="en-US" dirty="0">
                <a:solidFill>
                  <a:srgbClr val="007EAA"/>
                </a:solidFill>
              </a:rPr>
              <a:t> </a:t>
            </a:r>
            <a:r>
              <a:rPr lang="en-US" dirty="0" err="1">
                <a:solidFill>
                  <a:srgbClr val="007EAA"/>
                </a:solidFill>
              </a:rPr>
              <a:t>naj</a:t>
            </a:r>
            <a:r>
              <a:rPr lang="en-US" dirty="0">
                <a:solidFill>
                  <a:srgbClr val="007EAA"/>
                </a:solidFill>
              </a:rPr>
              <a:t> v </a:t>
            </a:r>
            <a:r>
              <a:rPr lang="en-US" dirty="0" err="1">
                <a:solidFill>
                  <a:srgbClr val="007EAA"/>
                </a:solidFill>
              </a:rPr>
              <a:t>čim</a:t>
            </a:r>
            <a:r>
              <a:rPr lang="en-US" dirty="0">
                <a:solidFill>
                  <a:srgbClr val="007EAA"/>
                </a:solidFill>
              </a:rPr>
              <a:t> </a:t>
            </a:r>
            <a:r>
              <a:rPr lang="en-US" dirty="0" err="1">
                <a:solidFill>
                  <a:srgbClr val="007EAA"/>
                </a:solidFill>
              </a:rPr>
              <a:t>večji</a:t>
            </a:r>
            <a:r>
              <a:rPr lang="en-US" dirty="0">
                <a:solidFill>
                  <a:srgbClr val="007EAA"/>
                </a:solidFill>
              </a:rPr>
              <a:t> meri </a:t>
            </a:r>
            <a:r>
              <a:rPr lang="en-US" dirty="0" err="1">
                <a:solidFill>
                  <a:srgbClr val="007EAA"/>
                </a:solidFill>
              </a:rPr>
              <a:t>sledi</a:t>
            </a:r>
            <a:r>
              <a:rPr lang="en-US" dirty="0">
                <a:solidFill>
                  <a:srgbClr val="007EAA"/>
                </a:solidFill>
              </a:rPr>
              <a:t> </a:t>
            </a:r>
            <a:r>
              <a:rPr lang="en-US" dirty="0" err="1">
                <a:solidFill>
                  <a:srgbClr val="007EAA"/>
                </a:solidFill>
              </a:rPr>
              <a:t>enotni</a:t>
            </a:r>
            <a:r>
              <a:rPr lang="en-US" dirty="0">
                <a:solidFill>
                  <a:srgbClr val="007EAA"/>
                </a:solidFill>
              </a:rPr>
              <a:t> </a:t>
            </a:r>
            <a:r>
              <a:rPr lang="en-US" dirty="0" err="1">
                <a:solidFill>
                  <a:srgbClr val="007EAA"/>
                </a:solidFill>
              </a:rPr>
              <a:t>podobi</a:t>
            </a:r>
            <a:r>
              <a:rPr lang="sl-SI" dirty="0">
                <a:solidFill>
                  <a:srgbClr val="007EAA"/>
                </a:solidFill>
              </a:rPr>
              <a:t>.</a:t>
            </a:r>
            <a:r>
              <a:rPr lang="en-US" dirty="0">
                <a:solidFill>
                  <a:srgbClr val="007EAA"/>
                </a:solidFill>
              </a:rPr>
              <a:t> </a:t>
            </a:r>
            <a:endParaRPr lang="sl-SI" dirty="0">
              <a:solidFill>
                <a:srgbClr val="007EAA"/>
              </a:solidFill>
            </a:endParaRPr>
          </a:p>
        </p:txBody>
      </p:sp>
      <p:pic>
        <p:nvPicPr>
          <p:cNvPr id="2" name="Slika 1">
            <a:extLst>
              <a:ext uri="{FF2B5EF4-FFF2-40B4-BE49-F238E27FC236}">
                <a16:creationId xmlns:a16="http://schemas.microsoft.com/office/drawing/2014/main" id="{69CC333E-9F8F-78DB-3D2E-972F35340BCD}"/>
              </a:ext>
            </a:extLst>
          </p:cNvPr>
          <p:cNvPicPr>
            <a:picLocks noChangeAspect="1"/>
          </p:cNvPicPr>
          <p:nvPr/>
        </p:nvPicPr>
        <p:blipFill>
          <a:blip r:embed="rId3"/>
          <a:stretch>
            <a:fillRect/>
          </a:stretch>
        </p:blipFill>
        <p:spPr>
          <a:xfrm>
            <a:off x="2185674" y="2848229"/>
            <a:ext cx="3910326" cy="3283374"/>
          </a:xfrm>
          <a:prstGeom prst="rect">
            <a:avLst/>
          </a:prstGeom>
        </p:spPr>
      </p:pic>
      <p:sp>
        <p:nvSpPr>
          <p:cNvPr id="6" name="PoljeZBesedilom 5">
            <a:extLst>
              <a:ext uri="{FF2B5EF4-FFF2-40B4-BE49-F238E27FC236}">
                <a16:creationId xmlns:a16="http://schemas.microsoft.com/office/drawing/2014/main" id="{17FB5469-0C6A-F906-F09A-B1DDE1421D09}"/>
              </a:ext>
            </a:extLst>
          </p:cNvPr>
          <p:cNvSpPr txBox="1"/>
          <p:nvPr/>
        </p:nvSpPr>
        <p:spPr>
          <a:xfrm>
            <a:off x="6599031" y="3105834"/>
            <a:ext cx="4395646" cy="1477328"/>
          </a:xfrm>
          <a:prstGeom prst="rect">
            <a:avLst/>
          </a:prstGeom>
          <a:noFill/>
        </p:spPr>
        <p:txBody>
          <a:bodyPr wrap="square">
            <a:spAutoFit/>
          </a:bodyPr>
          <a:lstStyle/>
          <a:p>
            <a:r>
              <a:rPr lang="sl-SI" dirty="0">
                <a:solidFill>
                  <a:srgbClr val="007EAA"/>
                </a:solidFill>
              </a:rPr>
              <a:t>Trajna namestitev, zato izbira materialov in tiska, ki so odporni na vremenske vplive.</a:t>
            </a:r>
          </a:p>
          <a:p>
            <a:endParaRPr lang="sl-SI" dirty="0">
              <a:solidFill>
                <a:srgbClr val="007EAA"/>
              </a:solidFill>
            </a:endParaRPr>
          </a:p>
          <a:p>
            <a:r>
              <a:rPr lang="sl-SI" dirty="0">
                <a:solidFill>
                  <a:srgbClr val="007EAA"/>
                </a:solidFill>
              </a:rPr>
              <a:t>Trajna tabla ne pomeni vstavitve plakata v trajni okvir ali </a:t>
            </a:r>
            <a:r>
              <a:rPr lang="sl-SI" dirty="0" err="1">
                <a:solidFill>
                  <a:srgbClr val="007EAA"/>
                </a:solidFill>
              </a:rPr>
              <a:t>plastifikacije</a:t>
            </a:r>
            <a:r>
              <a:rPr lang="sl-SI" dirty="0">
                <a:solidFill>
                  <a:srgbClr val="007EAA"/>
                </a:solidFill>
              </a:rPr>
              <a:t> A3 papirja.</a:t>
            </a:r>
          </a:p>
        </p:txBody>
      </p:sp>
    </p:spTree>
    <p:extLst>
      <p:ext uri="{BB962C8B-B14F-4D97-AF65-F5344CB8AC3E}">
        <p14:creationId xmlns:p14="http://schemas.microsoft.com/office/powerpoint/2010/main" val="25157527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C430D-768C-CC83-69FA-4E911F9ED1AB}"/>
            </a:ext>
          </a:extLst>
        </p:cNvPr>
        <p:cNvGrpSpPr/>
        <p:nvPr/>
      </p:nvGrpSpPr>
      <p:grpSpPr>
        <a:xfrm>
          <a:off x="0" y="0"/>
          <a:ext cx="0" cy="0"/>
          <a:chOff x="0" y="0"/>
          <a:chExt cx="0" cy="0"/>
        </a:xfrm>
      </p:grpSpPr>
      <p:pic>
        <p:nvPicPr>
          <p:cNvPr id="16" name="Slika 15">
            <a:extLst>
              <a:ext uri="{FF2B5EF4-FFF2-40B4-BE49-F238E27FC236}">
                <a16:creationId xmlns:a16="http://schemas.microsoft.com/office/drawing/2014/main" id="{FB09F532-96BA-5932-4857-8E84803A45D3}"/>
              </a:ext>
            </a:extLst>
          </p:cNvPr>
          <p:cNvPicPr>
            <a:picLocks noChangeAspect="1"/>
          </p:cNvPicPr>
          <p:nvPr/>
        </p:nvPicPr>
        <p:blipFill>
          <a:blip r:embed="rId3"/>
          <a:stretch>
            <a:fillRect/>
          </a:stretch>
        </p:blipFill>
        <p:spPr>
          <a:xfrm>
            <a:off x="1501857" y="638358"/>
            <a:ext cx="8320569" cy="5984365"/>
          </a:xfrm>
          <a:prstGeom prst="rect">
            <a:avLst/>
          </a:prstGeom>
        </p:spPr>
      </p:pic>
    </p:spTree>
    <p:extLst>
      <p:ext uri="{BB962C8B-B14F-4D97-AF65-F5344CB8AC3E}">
        <p14:creationId xmlns:p14="http://schemas.microsoft.com/office/powerpoint/2010/main" val="16028945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924A3-60D7-1240-53F2-1ADC07259EF2}"/>
            </a:ext>
          </a:extLst>
        </p:cNvPr>
        <p:cNvGrpSpPr/>
        <p:nvPr/>
      </p:nvGrpSpPr>
      <p:grpSpPr>
        <a:xfrm>
          <a:off x="0" y="0"/>
          <a:ext cx="0" cy="0"/>
          <a:chOff x="0" y="0"/>
          <a:chExt cx="0" cy="0"/>
        </a:xfrm>
      </p:grpSpPr>
      <p:sp>
        <p:nvSpPr>
          <p:cNvPr id="5" name="PoljeZBesedilom 4">
            <a:extLst>
              <a:ext uri="{FF2B5EF4-FFF2-40B4-BE49-F238E27FC236}">
                <a16:creationId xmlns:a16="http://schemas.microsoft.com/office/drawing/2014/main" id="{59530EDB-10C2-3EFB-6A87-1FBB07717809}"/>
              </a:ext>
            </a:extLst>
          </p:cNvPr>
          <p:cNvSpPr txBox="1"/>
          <p:nvPr/>
        </p:nvSpPr>
        <p:spPr>
          <a:xfrm>
            <a:off x="411701" y="957532"/>
            <a:ext cx="654798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2100" b="1" noProof="1">
                <a:solidFill>
                  <a:srgbClr val="007EAA"/>
                </a:solidFill>
                <a:latin typeface="Noticia Text" panose="02000503060000020004" pitchFamily="2" charset="-18"/>
              </a:rPr>
              <a:t>PROMOCIJSKI MATERIAL</a:t>
            </a:r>
            <a:endParaRPr kumimoji="0" lang="sl-SI" sz="2100" b="1" i="0" u="none" strike="noStrike" kern="1200" cap="none" spc="0" normalizeH="0" baseline="0" noProof="1">
              <a:ln>
                <a:noFill/>
              </a:ln>
              <a:solidFill>
                <a:srgbClr val="007EAA"/>
              </a:solidFill>
              <a:effectLst/>
              <a:uLnTx/>
              <a:uFillTx/>
              <a:latin typeface="Noticia Text" panose="02000503060000020004" pitchFamily="2" charset="-18"/>
              <a:ea typeface="+mn-ea"/>
              <a:cs typeface="+mn-cs"/>
            </a:endParaRPr>
          </a:p>
        </p:txBody>
      </p:sp>
      <p:pic>
        <p:nvPicPr>
          <p:cNvPr id="6" name="Slika 5">
            <a:extLst>
              <a:ext uri="{FF2B5EF4-FFF2-40B4-BE49-F238E27FC236}">
                <a16:creationId xmlns:a16="http://schemas.microsoft.com/office/drawing/2014/main" id="{6A9A63C7-3209-DE82-F9FB-ED065240A921}"/>
              </a:ext>
            </a:extLst>
          </p:cNvPr>
          <p:cNvPicPr>
            <a:picLocks noChangeAspect="1"/>
          </p:cNvPicPr>
          <p:nvPr/>
        </p:nvPicPr>
        <p:blipFill>
          <a:blip r:embed="rId3"/>
          <a:stretch>
            <a:fillRect/>
          </a:stretch>
        </p:blipFill>
        <p:spPr>
          <a:xfrm>
            <a:off x="5357030" y="1122307"/>
            <a:ext cx="3998834" cy="5234247"/>
          </a:xfrm>
          <a:prstGeom prst="rect">
            <a:avLst/>
          </a:prstGeom>
        </p:spPr>
      </p:pic>
    </p:spTree>
    <p:extLst>
      <p:ext uri="{BB962C8B-B14F-4D97-AF65-F5344CB8AC3E}">
        <p14:creationId xmlns:p14="http://schemas.microsoft.com/office/powerpoint/2010/main" val="10501981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67072-AC3F-E085-EC02-661CDFA7614D}"/>
            </a:ext>
          </a:extLst>
        </p:cNvPr>
        <p:cNvGrpSpPr/>
        <p:nvPr/>
      </p:nvGrpSpPr>
      <p:grpSpPr>
        <a:xfrm>
          <a:off x="0" y="0"/>
          <a:ext cx="0" cy="0"/>
          <a:chOff x="0" y="0"/>
          <a:chExt cx="0" cy="0"/>
        </a:xfrm>
      </p:grpSpPr>
      <p:pic>
        <p:nvPicPr>
          <p:cNvPr id="4" name="Slika 3">
            <a:extLst>
              <a:ext uri="{FF2B5EF4-FFF2-40B4-BE49-F238E27FC236}">
                <a16:creationId xmlns:a16="http://schemas.microsoft.com/office/drawing/2014/main" id="{2F30D11C-20D6-9EF4-7250-8AC75802EF1B}"/>
              </a:ext>
            </a:extLst>
          </p:cNvPr>
          <p:cNvPicPr>
            <a:picLocks noChangeAspect="1"/>
          </p:cNvPicPr>
          <p:nvPr/>
        </p:nvPicPr>
        <p:blipFill>
          <a:blip r:embed="rId3"/>
          <a:stretch>
            <a:fillRect/>
          </a:stretch>
        </p:blipFill>
        <p:spPr>
          <a:xfrm>
            <a:off x="456449" y="1365625"/>
            <a:ext cx="2821378" cy="4147943"/>
          </a:xfrm>
          <a:prstGeom prst="rect">
            <a:avLst/>
          </a:prstGeom>
        </p:spPr>
      </p:pic>
      <p:sp>
        <p:nvSpPr>
          <p:cNvPr id="7" name="PoljeZBesedilom 6">
            <a:extLst>
              <a:ext uri="{FF2B5EF4-FFF2-40B4-BE49-F238E27FC236}">
                <a16:creationId xmlns:a16="http://schemas.microsoft.com/office/drawing/2014/main" id="{779B44C4-DA71-F5CC-3E3A-B8FE82768913}"/>
              </a:ext>
            </a:extLst>
          </p:cNvPr>
          <p:cNvSpPr txBox="1"/>
          <p:nvPr/>
        </p:nvSpPr>
        <p:spPr>
          <a:xfrm>
            <a:off x="456449" y="5558140"/>
            <a:ext cx="3432645" cy="400110"/>
          </a:xfrm>
          <a:prstGeom prst="rect">
            <a:avLst/>
          </a:prstGeom>
          <a:noFill/>
        </p:spPr>
        <p:txBody>
          <a:bodyPr wrap="square">
            <a:spAutoFit/>
          </a:bodyPr>
          <a:lstStyle/>
          <a:p>
            <a:r>
              <a:rPr kumimoji="0" lang="sl-SI" sz="2000" b="0" u="none" strike="noStrike" kern="1200" cap="none" spc="0" normalizeH="0" baseline="0" noProof="1">
                <a:ln>
                  <a:noFill/>
                </a:ln>
                <a:solidFill>
                  <a:srgbClr val="007EAA"/>
                </a:solidFill>
                <a:effectLst/>
                <a:uLnTx/>
                <a:uFillTx/>
                <a:latin typeface="Noticia Text" panose="02000503060000020004" pitchFamily="2" charset="-18"/>
                <a:ea typeface="+mn-ea"/>
                <a:cs typeface="+mn-cs"/>
              </a:rPr>
              <a:t>V beli različici na temni podlagi</a:t>
            </a:r>
            <a:endParaRPr lang="sl-SI" dirty="0"/>
          </a:p>
        </p:txBody>
      </p:sp>
      <p:pic>
        <p:nvPicPr>
          <p:cNvPr id="11" name="Slika 10">
            <a:extLst>
              <a:ext uri="{FF2B5EF4-FFF2-40B4-BE49-F238E27FC236}">
                <a16:creationId xmlns:a16="http://schemas.microsoft.com/office/drawing/2014/main" id="{F0C9684A-0119-2816-4D6E-216777A621CD}"/>
              </a:ext>
            </a:extLst>
          </p:cNvPr>
          <p:cNvPicPr>
            <a:picLocks noChangeAspect="1"/>
          </p:cNvPicPr>
          <p:nvPr/>
        </p:nvPicPr>
        <p:blipFill>
          <a:blip r:embed="rId4"/>
          <a:stretch>
            <a:fillRect/>
          </a:stretch>
        </p:blipFill>
        <p:spPr>
          <a:xfrm>
            <a:off x="4065905" y="2964426"/>
            <a:ext cx="6461660" cy="2493974"/>
          </a:xfrm>
          <a:prstGeom prst="rect">
            <a:avLst/>
          </a:prstGeom>
        </p:spPr>
      </p:pic>
      <p:pic>
        <p:nvPicPr>
          <p:cNvPr id="15" name="Slika 14">
            <a:extLst>
              <a:ext uri="{FF2B5EF4-FFF2-40B4-BE49-F238E27FC236}">
                <a16:creationId xmlns:a16="http://schemas.microsoft.com/office/drawing/2014/main" id="{C2DF3A8D-CB63-E2E6-B879-C0695E74B9E0}"/>
              </a:ext>
            </a:extLst>
          </p:cNvPr>
          <p:cNvPicPr>
            <a:picLocks noChangeAspect="1"/>
          </p:cNvPicPr>
          <p:nvPr/>
        </p:nvPicPr>
        <p:blipFill>
          <a:blip r:embed="rId5"/>
          <a:stretch>
            <a:fillRect/>
          </a:stretch>
        </p:blipFill>
        <p:spPr>
          <a:xfrm>
            <a:off x="3117323" y="1399600"/>
            <a:ext cx="8158046" cy="880916"/>
          </a:xfrm>
          <a:prstGeom prst="rect">
            <a:avLst/>
          </a:prstGeom>
        </p:spPr>
      </p:pic>
    </p:spTree>
    <p:extLst>
      <p:ext uri="{BB962C8B-B14F-4D97-AF65-F5344CB8AC3E}">
        <p14:creationId xmlns:p14="http://schemas.microsoft.com/office/powerpoint/2010/main" val="7619899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68634-A9AD-9DB1-0A35-88815BEC00F5}"/>
            </a:ext>
          </a:extLst>
        </p:cNvPr>
        <p:cNvGrpSpPr/>
        <p:nvPr/>
      </p:nvGrpSpPr>
      <p:grpSpPr>
        <a:xfrm>
          <a:off x="0" y="0"/>
          <a:ext cx="0" cy="0"/>
          <a:chOff x="0" y="0"/>
          <a:chExt cx="0" cy="0"/>
        </a:xfrm>
      </p:grpSpPr>
      <p:sp>
        <p:nvSpPr>
          <p:cNvPr id="6" name="TextBox 2">
            <a:extLst>
              <a:ext uri="{FF2B5EF4-FFF2-40B4-BE49-F238E27FC236}">
                <a16:creationId xmlns:a16="http://schemas.microsoft.com/office/drawing/2014/main" id="{BD3A1668-0C75-277E-3D17-5556BB52A5E9}"/>
              </a:ext>
            </a:extLst>
          </p:cNvPr>
          <p:cNvSpPr txBox="1"/>
          <p:nvPr/>
        </p:nvSpPr>
        <p:spPr>
          <a:xfrm>
            <a:off x="367959" y="1062922"/>
            <a:ext cx="7485017" cy="738664"/>
          </a:xfrm>
          <a:prstGeom prst="rect">
            <a:avLst/>
          </a:prstGeom>
          <a:noFill/>
        </p:spPr>
        <p:txBody>
          <a:bodyPr wrap="square" rtlCol="0">
            <a:spAutoFit/>
          </a:bodyPr>
          <a:lstStyle/>
          <a:p>
            <a:r>
              <a:rPr lang="sl-SI" sz="2100" b="1" noProof="1">
                <a:solidFill>
                  <a:srgbClr val="007EAA"/>
                </a:solidFill>
                <a:latin typeface="Noticia Text" panose="02000503060000020004" pitchFamily="2" charset="-18"/>
              </a:rPr>
              <a:t>Primeri označevanja na promocijskem materialu:</a:t>
            </a:r>
          </a:p>
          <a:p>
            <a:endParaRPr lang="en-SI" sz="2100" dirty="0"/>
          </a:p>
        </p:txBody>
      </p:sp>
      <p:pic>
        <p:nvPicPr>
          <p:cNvPr id="3" name="Slika 2">
            <a:extLst>
              <a:ext uri="{FF2B5EF4-FFF2-40B4-BE49-F238E27FC236}">
                <a16:creationId xmlns:a16="http://schemas.microsoft.com/office/drawing/2014/main" id="{7012A10B-2A52-931D-16B4-A3F8CF9885B9}"/>
              </a:ext>
            </a:extLst>
          </p:cNvPr>
          <p:cNvPicPr>
            <a:picLocks noChangeAspect="1"/>
          </p:cNvPicPr>
          <p:nvPr/>
        </p:nvPicPr>
        <p:blipFill>
          <a:blip r:embed="rId3"/>
          <a:stretch>
            <a:fillRect/>
          </a:stretch>
        </p:blipFill>
        <p:spPr>
          <a:xfrm>
            <a:off x="194382" y="1432254"/>
            <a:ext cx="2516245" cy="2358081"/>
          </a:xfrm>
          <a:prstGeom prst="rect">
            <a:avLst/>
          </a:prstGeom>
        </p:spPr>
      </p:pic>
      <p:pic>
        <p:nvPicPr>
          <p:cNvPr id="8" name="Slika 7">
            <a:extLst>
              <a:ext uri="{FF2B5EF4-FFF2-40B4-BE49-F238E27FC236}">
                <a16:creationId xmlns:a16="http://schemas.microsoft.com/office/drawing/2014/main" id="{8B7AA069-D22B-981A-AB1D-9C81DF43AED9}"/>
              </a:ext>
            </a:extLst>
          </p:cNvPr>
          <p:cNvPicPr>
            <a:picLocks noChangeAspect="1"/>
          </p:cNvPicPr>
          <p:nvPr/>
        </p:nvPicPr>
        <p:blipFill>
          <a:blip r:embed="rId4"/>
          <a:stretch>
            <a:fillRect/>
          </a:stretch>
        </p:blipFill>
        <p:spPr>
          <a:xfrm>
            <a:off x="8555628" y="2370183"/>
            <a:ext cx="2903643" cy="2467288"/>
          </a:xfrm>
          <a:prstGeom prst="rect">
            <a:avLst/>
          </a:prstGeom>
        </p:spPr>
      </p:pic>
      <p:pic>
        <p:nvPicPr>
          <p:cNvPr id="10" name="Slika 9">
            <a:extLst>
              <a:ext uri="{FF2B5EF4-FFF2-40B4-BE49-F238E27FC236}">
                <a16:creationId xmlns:a16="http://schemas.microsoft.com/office/drawing/2014/main" id="{007773B7-006D-3C31-F198-962F5462EEFB}"/>
              </a:ext>
            </a:extLst>
          </p:cNvPr>
          <p:cNvPicPr>
            <a:picLocks noChangeAspect="1"/>
          </p:cNvPicPr>
          <p:nvPr/>
        </p:nvPicPr>
        <p:blipFill>
          <a:blip r:embed="rId5"/>
          <a:stretch>
            <a:fillRect/>
          </a:stretch>
        </p:blipFill>
        <p:spPr>
          <a:xfrm>
            <a:off x="5971668" y="722925"/>
            <a:ext cx="2723225" cy="6134819"/>
          </a:xfrm>
          <a:prstGeom prst="rect">
            <a:avLst/>
          </a:prstGeom>
        </p:spPr>
      </p:pic>
      <p:pic>
        <p:nvPicPr>
          <p:cNvPr id="17" name="Slika 16">
            <a:extLst>
              <a:ext uri="{FF2B5EF4-FFF2-40B4-BE49-F238E27FC236}">
                <a16:creationId xmlns:a16="http://schemas.microsoft.com/office/drawing/2014/main" id="{664D7D74-2A7E-0034-AF59-7172085CC210}"/>
              </a:ext>
            </a:extLst>
          </p:cNvPr>
          <p:cNvPicPr>
            <a:picLocks noChangeAspect="1"/>
          </p:cNvPicPr>
          <p:nvPr/>
        </p:nvPicPr>
        <p:blipFill>
          <a:blip r:embed="rId6"/>
          <a:stretch>
            <a:fillRect/>
          </a:stretch>
        </p:blipFill>
        <p:spPr>
          <a:xfrm>
            <a:off x="2884204" y="1603770"/>
            <a:ext cx="3087464" cy="2972362"/>
          </a:xfrm>
          <a:prstGeom prst="rect">
            <a:avLst/>
          </a:prstGeom>
        </p:spPr>
      </p:pic>
    </p:spTree>
    <p:extLst>
      <p:ext uri="{BB962C8B-B14F-4D97-AF65-F5344CB8AC3E}">
        <p14:creationId xmlns:p14="http://schemas.microsoft.com/office/powerpoint/2010/main" val="246122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jeZBesedilom 5">
            <a:extLst>
              <a:ext uri="{FF2B5EF4-FFF2-40B4-BE49-F238E27FC236}">
                <a16:creationId xmlns:a16="http://schemas.microsoft.com/office/drawing/2014/main" id="{F3311A7D-9630-1E43-277C-F0B4C25AF99E}"/>
              </a:ext>
            </a:extLst>
          </p:cNvPr>
          <p:cNvSpPr txBox="1"/>
          <p:nvPr/>
        </p:nvSpPr>
        <p:spPr>
          <a:xfrm>
            <a:off x="257172" y="1681338"/>
            <a:ext cx="10487028" cy="1015663"/>
          </a:xfrm>
          <a:prstGeom prst="rect">
            <a:avLst/>
          </a:prstGeom>
          <a:noFill/>
        </p:spPr>
        <p:txBody>
          <a:bodyPr wrap="square" rtlCol="0">
            <a:spAutoFit/>
          </a:bodyPr>
          <a:lstStyle/>
          <a:p>
            <a:pPr algn="just"/>
            <a:r>
              <a:rPr lang="sl-SI" sz="2000" dirty="0">
                <a:latin typeface="Noticia Text" panose="02000503060000020004"/>
              </a:rPr>
              <a:t>Kmetijsko-živilski sejem AGRA 2023 (Gornja Radgona, avgust 2023)</a:t>
            </a:r>
          </a:p>
          <a:p>
            <a:pPr marL="342900" indent="-342900" algn="just">
              <a:buAutoNum type="arabicPeriod"/>
            </a:pPr>
            <a:endParaRPr lang="sl-SI" sz="2000" dirty="0">
              <a:latin typeface="Montserrat" pitchFamily="2" charset="-18"/>
            </a:endParaRPr>
          </a:p>
          <a:p>
            <a:pPr marL="342900" indent="-342900" algn="just">
              <a:buAutoNum type="arabicPeriod"/>
            </a:pPr>
            <a:endParaRPr lang="sl-SI" sz="2000" dirty="0">
              <a:latin typeface="Montserrat" pitchFamily="2" charset="-18"/>
            </a:endParaRPr>
          </a:p>
        </p:txBody>
      </p:sp>
      <p:pic>
        <p:nvPicPr>
          <p:cNvPr id="9" name="Slika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3697" y="2411631"/>
            <a:ext cx="3737183" cy="2534442"/>
          </a:xfrm>
          <a:prstGeom prst="rect">
            <a:avLst/>
          </a:prstGeom>
        </p:spPr>
      </p:pic>
      <p:pic>
        <p:nvPicPr>
          <p:cNvPr id="4" name="Slika 3"/>
          <p:cNvPicPr>
            <a:picLocks noChangeAspect="1"/>
          </p:cNvPicPr>
          <p:nvPr/>
        </p:nvPicPr>
        <p:blipFill>
          <a:blip r:embed="rId4"/>
          <a:stretch>
            <a:fillRect/>
          </a:stretch>
        </p:blipFill>
        <p:spPr>
          <a:xfrm>
            <a:off x="4365349" y="2358771"/>
            <a:ext cx="4769955" cy="2587302"/>
          </a:xfrm>
          <a:prstGeom prst="rect">
            <a:avLst/>
          </a:prstGeom>
        </p:spPr>
      </p:pic>
      <p:pic>
        <p:nvPicPr>
          <p:cNvPr id="12" name="Slika 11"/>
          <p:cNvPicPr>
            <a:picLocks noChangeAspect="1"/>
          </p:cNvPicPr>
          <p:nvPr/>
        </p:nvPicPr>
        <p:blipFill>
          <a:blip r:embed="rId5"/>
          <a:stretch>
            <a:fillRect/>
          </a:stretch>
        </p:blipFill>
        <p:spPr>
          <a:xfrm>
            <a:off x="9359773" y="1850457"/>
            <a:ext cx="2022094" cy="1971079"/>
          </a:xfrm>
          <a:prstGeom prst="rect">
            <a:avLst/>
          </a:prstGeom>
        </p:spPr>
      </p:pic>
      <p:pic>
        <p:nvPicPr>
          <p:cNvPr id="13" name="Slika 12"/>
          <p:cNvPicPr>
            <a:picLocks noChangeAspect="1"/>
          </p:cNvPicPr>
          <p:nvPr/>
        </p:nvPicPr>
        <p:blipFill>
          <a:blip r:embed="rId6"/>
          <a:stretch>
            <a:fillRect/>
          </a:stretch>
        </p:blipFill>
        <p:spPr>
          <a:xfrm>
            <a:off x="9359773" y="3990655"/>
            <a:ext cx="2022094" cy="1670859"/>
          </a:xfrm>
          <a:prstGeom prst="rect">
            <a:avLst/>
          </a:prstGeom>
        </p:spPr>
      </p:pic>
      <p:sp>
        <p:nvSpPr>
          <p:cNvPr id="8" name="PoljeZBesedilom 7">
            <a:extLst>
              <a:ext uri="{FF2B5EF4-FFF2-40B4-BE49-F238E27FC236}">
                <a16:creationId xmlns:a16="http://schemas.microsoft.com/office/drawing/2014/main" id="{A748F4D5-5412-22D6-804C-424D8E6ADD9F}"/>
              </a:ext>
            </a:extLst>
          </p:cNvPr>
          <p:cNvSpPr txBox="1"/>
          <p:nvPr/>
        </p:nvSpPr>
        <p:spPr>
          <a:xfrm>
            <a:off x="257172" y="1034392"/>
            <a:ext cx="10113648" cy="415498"/>
          </a:xfrm>
          <a:prstGeom prst="rect">
            <a:avLst/>
          </a:prstGeom>
          <a:noFill/>
        </p:spPr>
        <p:txBody>
          <a:bodyPr wrap="square">
            <a:spAutoFit/>
          </a:bodyPr>
          <a:lstStyle/>
          <a:p>
            <a:r>
              <a:rPr lang="sl-SI" sz="2100" b="1" dirty="0">
                <a:solidFill>
                  <a:srgbClr val="007EAA"/>
                </a:solidFill>
                <a:latin typeface="Noticia Text" panose="02000503060000020004" pitchFamily="2" charset="-18"/>
              </a:rPr>
              <a:t>OZNAČEVANJE NA DOGODKIH</a:t>
            </a:r>
          </a:p>
        </p:txBody>
      </p:sp>
    </p:spTree>
    <p:extLst>
      <p:ext uri="{BB962C8B-B14F-4D97-AF65-F5344CB8AC3E}">
        <p14:creationId xmlns:p14="http://schemas.microsoft.com/office/powerpoint/2010/main" val="391033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210EF-E8C4-FE7C-12DD-1A1911F0D04F}"/>
            </a:ext>
          </a:extLst>
        </p:cNvPr>
        <p:cNvGrpSpPr/>
        <p:nvPr/>
      </p:nvGrpSpPr>
      <p:grpSpPr>
        <a:xfrm>
          <a:off x="0" y="0"/>
          <a:ext cx="0" cy="0"/>
          <a:chOff x="0" y="0"/>
          <a:chExt cx="0" cy="0"/>
        </a:xfrm>
      </p:grpSpPr>
      <p:sp>
        <p:nvSpPr>
          <p:cNvPr id="2" name="PoljeZBesedilom 1">
            <a:extLst>
              <a:ext uri="{FF2B5EF4-FFF2-40B4-BE49-F238E27FC236}">
                <a16:creationId xmlns:a16="http://schemas.microsoft.com/office/drawing/2014/main" id="{7BD1EECA-7A5E-D4A4-7A7E-7A7F1EC42EEB}"/>
              </a:ext>
            </a:extLst>
          </p:cNvPr>
          <p:cNvSpPr txBox="1"/>
          <p:nvPr/>
        </p:nvSpPr>
        <p:spPr>
          <a:xfrm>
            <a:off x="363852" y="1885549"/>
            <a:ext cx="9077328" cy="2569934"/>
          </a:xfrm>
          <a:prstGeom prst="rect">
            <a:avLst/>
          </a:prstGeom>
          <a:noFill/>
        </p:spPr>
        <p:txBody>
          <a:bodyPr wrap="square">
            <a:spAutoFit/>
          </a:bodyPr>
          <a:lstStyle/>
          <a:p>
            <a:pPr algn="just"/>
            <a:endParaRPr lang="sl-SI" sz="2000" noProof="1">
              <a:solidFill>
                <a:srgbClr val="007EAA"/>
              </a:solidFill>
              <a:latin typeface="Noticia Text" panose="02000503060000020004" pitchFamily="2" charset="-18"/>
            </a:endParaRPr>
          </a:p>
          <a:p>
            <a:pPr marL="342900" indent="-342900" algn="just">
              <a:buFontTx/>
              <a:buChar char="-"/>
            </a:pPr>
            <a:r>
              <a:rPr lang="sl-SI" sz="2000" noProof="1">
                <a:solidFill>
                  <a:srgbClr val="007EAA"/>
                </a:solidFill>
                <a:latin typeface="Noticia Text" panose="02000503060000020004" pitchFamily="2" charset="-18"/>
              </a:rPr>
              <a:t>širiti informacije o sofinanciranju iz javnih sredstev;</a:t>
            </a:r>
          </a:p>
          <a:p>
            <a:pPr marL="342900" indent="-342900" algn="just">
              <a:buFontTx/>
              <a:buChar char="-"/>
            </a:pPr>
            <a:r>
              <a:rPr lang="sl-SI" sz="2000" noProof="1">
                <a:solidFill>
                  <a:srgbClr val="007EAA"/>
                </a:solidFill>
                <a:latin typeface="Noticia Text" panose="02000503060000020004" pitchFamily="2" charset="-18"/>
              </a:rPr>
              <a:t>zagotoviti usklajenost in razpoznavnost programa, prednostnih nalog ter ukrepov;</a:t>
            </a:r>
          </a:p>
          <a:p>
            <a:pPr marL="342900" indent="-342900" algn="just">
              <a:buFontTx/>
              <a:buChar char="-"/>
            </a:pPr>
            <a:r>
              <a:rPr lang="sl-SI" sz="2000" noProof="1">
                <a:solidFill>
                  <a:srgbClr val="007EAA"/>
                </a:solidFill>
                <a:latin typeface="Noticia Text" panose="02000503060000020004" pitchFamily="2" charset="-18"/>
              </a:rPr>
              <a:t>predstavljati pozitivno vlogo finančnih pomoči javnih sredstev;</a:t>
            </a:r>
          </a:p>
          <a:p>
            <a:pPr marL="342900" indent="-342900" algn="just">
              <a:buFontTx/>
              <a:buChar char="-"/>
            </a:pPr>
            <a:r>
              <a:rPr lang="sl-SI" sz="2000" noProof="1">
                <a:solidFill>
                  <a:srgbClr val="007EAA"/>
                </a:solidFill>
                <a:latin typeface="Noticia Text" panose="02000503060000020004" pitchFamily="2" charset="-18"/>
              </a:rPr>
              <a:t>povečati zanimanje možnih upravičencev za koriščenje finančnih sredstev iz ESPRA;</a:t>
            </a:r>
          </a:p>
          <a:p>
            <a:pPr marL="342900" indent="-342900" algn="just">
              <a:buFontTx/>
              <a:buChar char="-"/>
            </a:pPr>
            <a:r>
              <a:rPr lang="sl-SI" sz="2000" noProof="1">
                <a:solidFill>
                  <a:srgbClr val="007EAA"/>
                </a:solidFill>
                <a:latin typeface="Noticia Text" panose="02000503060000020004" pitchFamily="2" charset="-18"/>
              </a:rPr>
              <a:t>povečati preglednost P ESPRA 2021-2027.</a:t>
            </a:r>
          </a:p>
          <a:p>
            <a:pPr algn="just"/>
            <a:endParaRPr lang="sl-SI" sz="2000" noProof="1">
              <a:latin typeface="Noticia Text" panose="02000503060000020004"/>
            </a:endParaRPr>
          </a:p>
          <a:p>
            <a:endParaRPr lang="sl-SI" sz="2100" b="1" noProof="1">
              <a:solidFill>
                <a:srgbClr val="007EAA"/>
              </a:solidFill>
              <a:latin typeface="Noticia Text" panose="02000503060000020004" pitchFamily="2" charset="-18"/>
            </a:endParaRPr>
          </a:p>
        </p:txBody>
      </p:sp>
      <p:sp>
        <p:nvSpPr>
          <p:cNvPr id="6" name="TextBox 2">
            <a:extLst>
              <a:ext uri="{FF2B5EF4-FFF2-40B4-BE49-F238E27FC236}">
                <a16:creationId xmlns:a16="http://schemas.microsoft.com/office/drawing/2014/main" id="{FE5E38A3-1CEC-2070-34E0-3FE3E18185F2}"/>
              </a:ext>
            </a:extLst>
          </p:cNvPr>
          <p:cNvSpPr txBox="1"/>
          <p:nvPr/>
        </p:nvSpPr>
        <p:spPr>
          <a:xfrm>
            <a:off x="363852" y="1028198"/>
            <a:ext cx="8124540" cy="738664"/>
          </a:xfrm>
          <a:prstGeom prst="rect">
            <a:avLst/>
          </a:prstGeom>
          <a:noFill/>
        </p:spPr>
        <p:txBody>
          <a:bodyPr wrap="square" rtlCol="0">
            <a:spAutoFit/>
          </a:bodyPr>
          <a:lstStyle/>
          <a:p>
            <a:r>
              <a:rPr lang="sl-SI" sz="2100" b="1" noProof="1">
                <a:solidFill>
                  <a:srgbClr val="007EAA"/>
                </a:solidFill>
                <a:latin typeface="Noticia Text" panose="02000503060000020004" pitchFamily="2" charset="-18"/>
              </a:rPr>
              <a:t>KLJUČNI CILJI UKREPOV INFORMIRANJA IN OBVEŠČANJA JAVNOSTI SO:</a:t>
            </a:r>
          </a:p>
          <a:p>
            <a:endParaRPr lang="en-SI" sz="2100" dirty="0"/>
          </a:p>
        </p:txBody>
      </p:sp>
    </p:spTree>
    <p:extLst>
      <p:ext uri="{BB962C8B-B14F-4D97-AF65-F5344CB8AC3E}">
        <p14:creationId xmlns:p14="http://schemas.microsoft.com/office/powerpoint/2010/main" val="181278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A748F4D5-5412-22D6-804C-424D8E6ADD9F}"/>
              </a:ext>
            </a:extLst>
          </p:cNvPr>
          <p:cNvSpPr txBox="1"/>
          <p:nvPr/>
        </p:nvSpPr>
        <p:spPr>
          <a:xfrm>
            <a:off x="257173" y="946875"/>
            <a:ext cx="10113648" cy="415498"/>
          </a:xfrm>
          <a:prstGeom prst="rect">
            <a:avLst/>
          </a:prstGeom>
          <a:noFill/>
        </p:spPr>
        <p:txBody>
          <a:bodyPr wrap="square">
            <a:spAutoFit/>
          </a:bodyPr>
          <a:lstStyle/>
          <a:p>
            <a:r>
              <a:rPr lang="sl-SI" sz="2100" b="1" dirty="0">
                <a:solidFill>
                  <a:srgbClr val="007EAA"/>
                </a:solidFill>
                <a:latin typeface="Noticia Text" panose="02000503060000020004" pitchFamily="2" charset="-18"/>
              </a:rPr>
              <a:t>OZNAČEVANJE NA DOGODKIH</a:t>
            </a:r>
          </a:p>
        </p:txBody>
      </p:sp>
      <p:sp>
        <p:nvSpPr>
          <p:cNvPr id="6" name="PoljeZBesedilom 5">
            <a:extLst>
              <a:ext uri="{FF2B5EF4-FFF2-40B4-BE49-F238E27FC236}">
                <a16:creationId xmlns:a16="http://schemas.microsoft.com/office/drawing/2014/main" id="{F3311A7D-9630-1E43-277C-F0B4C25AF99E}"/>
              </a:ext>
            </a:extLst>
          </p:cNvPr>
          <p:cNvSpPr txBox="1"/>
          <p:nvPr/>
        </p:nvSpPr>
        <p:spPr>
          <a:xfrm>
            <a:off x="257173" y="1675118"/>
            <a:ext cx="9488994" cy="5016758"/>
          </a:xfrm>
          <a:prstGeom prst="rect">
            <a:avLst/>
          </a:prstGeom>
          <a:noFill/>
        </p:spPr>
        <p:txBody>
          <a:bodyPr wrap="square" rtlCol="0">
            <a:spAutoFit/>
          </a:bodyPr>
          <a:lstStyle/>
          <a:p>
            <a:pPr algn="just"/>
            <a:r>
              <a:rPr lang="sl-SI" sz="2000" dirty="0">
                <a:latin typeface="Noticia Text" panose="02000503060000020004"/>
              </a:rPr>
              <a:t>Udeležba na dogodku ob 20-letnici Slovenije v EU (Nova Gorica, 9. maj 2024)</a:t>
            </a:r>
          </a:p>
          <a:p>
            <a:pPr marL="457200" indent="-457200" algn="just">
              <a:buAutoNum type="arabicPeriod"/>
            </a:pPr>
            <a:endParaRPr lang="sl-SI" sz="2000" dirty="0">
              <a:latin typeface="Noticia Text" panose="02000503060000020004"/>
            </a:endParaRPr>
          </a:p>
          <a:p>
            <a:pPr marL="457200" indent="-457200" algn="just">
              <a:buAutoNum type="arabicPeriod"/>
            </a:pPr>
            <a:endParaRPr lang="sl-SI" sz="2000" dirty="0">
              <a:latin typeface="Noticia Text" panose="02000503060000020004"/>
            </a:endParaRPr>
          </a:p>
          <a:p>
            <a:pPr marL="457200" indent="-457200" algn="just">
              <a:buAutoNum type="arabicPeriod"/>
            </a:pPr>
            <a:endParaRPr lang="sl-SI" sz="2000" dirty="0">
              <a:latin typeface="Noticia Text" panose="02000503060000020004"/>
            </a:endParaRPr>
          </a:p>
          <a:p>
            <a:pPr marL="457200" indent="-457200" algn="just">
              <a:buAutoNum type="arabicPeriod"/>
            </a:pPr>
            <a:endParaRPr lang="sl-SI" sz="2000" dirty="0">
              <a:latin typeface="Noticia Text" panose="02000503060000020004"/>
            </a:endParaRPr>
          </a:p>
          <a:p>
            <a:pPr algn="just"/>
            <a:endParaRPr lang="sl-SI" sz="2000" dirty="0">
              <a:latin typeface="Noticia Text" panose="02000503060000020004"/>
            </a:endParaRPr>
          </a:p>
          <a:p>
            <a:pPr algn="just"/>
            <a:endParaRPr lang="sl-SI" sz="2000" dirty="0">
              <a:latin typeface="Noticia Text" panose="02000503060000020004"/>
            </a:endParaRPr>
          </a:p>
          <a:p>
            <a:pPr algn="just"/>
            <a:endParaRPr lang="sl-SI" sz="2000" dirty="0">
              <a:latin typeface="Noticia Text" panose="02000503060000020004"/>
            </a:endParaRPr>
          </a:p>
          <a:p>
            <a:pPr marL="457200" indent="-457200" algn="just">
              <a:buAutoNum type="arabicPeriod"/>
            </a:pPr>
            <a:endParaRPr lang="sl-SI" sz="2000" dirty="0">
              <a:latin typeface="Noticia Text" panose="02000503060000020004"/>
            </a:endParaRPr>
          </a:p>
          <a:p>
            <a:pPr lvl="1" algn="just"/>
            <a:endParaRPr lang="sl-SI" sz="2000" dirty="0">
              <a:latin typeface="Noticia Text" panose="02000503060000020004"/>
            </a:endParaRPr>
          </a:p>
          <a:p>
            <a:pPr lvl="1" algn="just"/>
            <a:endParaRPr lang="sl-SI" sz="2000" dirty="0">
              <a:latin typeface="Noticia Text" panose="02000503060000020004"/>
            </a:endParaRPr>
          </a:p>
          <a:p>
            <a:pPr lvl="1" algn="just"/>
            <a:endParaRPr lang="sl-SI" sz="2000" dirty="0">
              <a:latin typeface="Noticia Text" panose="02000503060000020004"/>
            </a:endParaRPr>
          </a:p>
          <a:p>
            <a:pPr lvl="1" algn="just"/>
            <a:endParaRPr lang="sl-SI" sz="2000" dirty="0">
              <a:latin typeface="Noticia Text" panose="02000503060000020004"/>
            </a:endParaRPr>
          </a:p>
          <a:p>
            <a:pPr lvl="1" algn="just"/>
            <a:endParaRPr lang="sl-SI" sz="2000" dirty="0">
              <a:latin typeface="Noticia Text" panose="02000503060000020004"/>
            </a:endParaRPr>
          </a:p>
          <a:p>
            <a:pPr lvl="1" algn="just"/>
            <a:endParaRPr lang="sl-SI" sz="2000" dirty="0">
              <a:latin typeface="Noticia Text" panose="02000503060000020004"/>
            </a:endParaRPr>
          </a:p>
          <a:p>
            <a:pPr marL="342900" indent="-342900" algn="just">
              <a:buAutoNum type="arabicPeriod"/>
            </a:pPr>
            <a:endParaRPr lang="sl-SI" sz="2000" dirty="0">
              <a:latin typeface="Montserrat" pitchFamily="2" charset="-18"/>
            </a:endParaRPr>
          </a:p>
        </p:txBody>
      </p:sp>
      <p:pic>
        <p:nvPicPr>
          <p:cNvPr id="8" name="Slika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3495401" y="3091267"/>
            <a:ext cx="3947764" cy="2960823"/>
          </a:xfrm>
          <a:prstGeom prst="rect">
            <a:avLst/>
          </a:prstGeom>
        </p:spPr>
      </p:pic>
      <p:pic>
        <p:nvPicPr>
          <p:cNvPr id="10" name="Slika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003" y="2580791"/>
            <a:ext cx="2582039" cy="3964769"/>
          </a:xfrm>
          <a:prstGeom prst="rect">
            <a:avLst/>
          </a:prstGeom>
        </p:spPr>
      </p:pic>
    </p:spTree>
    <p:extLst>
      <p:ext uri="{BB962C8B-B14F-4D97-AF65-F5344CB8AC3E}">
        <p14:creationId xmlns:p14="http://schemas.microsoft.com/office/powerpoint/2010/main" val="8584843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slov 2">
            <a:extLst>
              <a:ext uri="{FF2B5EF4-FFF2-40B4-BE49-F238E27FC236}">
                <a16:creationId xmlns:a16="http://schemas.microsoft.com/office/drawing/2014/main" id="{29056392-3A06-885E-E5CA-A7874EF8FC62}"/>
              </a:ext>
            </a:extLst>
          </p:cNvPr>
          <p:cNvSpPr>
            <a:spLocks noGrp="1"/>
          </p:cNvSpPr>
          <p:nvPr>
            <p:ph type="subTitle" idx="1"/>
          </p:nvPr>
        </p:nvSpPr>
        <p:spPr>
          <a:xfrm>
            <a:off x="847447" y="2188164"/>
            <a:ext cx="9144000" cy="1655762"/>
          </a:xfrm>
        </p:spPr>
        <p:txBody>
          <a:bodyPr>
            <a:normAutofit fontScale="92500" lnSpcReduction="20000"/>
          </a:bodyPr>
          <a:lstStyle/>
          <a:p>
            <a:pPr algn="l"/>
            <a:endParaRPr lang="sl-SI" dirty="0">
              <a:hlinkClick r:id="rId3"/>
            </a:endParaRPr>
          </a:p>
          <a:p>
            <a:pPr algn="l"/>
            <a:r>
              <a:rPr lang="sl-SI" sz="2200" dirty="0">
                <a:solidFill>
                  <a:srgbClr val="007EAA"/>
                </a:solidFill>
                <a:latin typeface="Noticia Text" panose="02000503060000020004" pitchFamily="2" charset="-18"/>
              </a:rPr>
              <a:t>Pri oblikovanju trajne table ali plakata si pomagajte s spletnim generatorjem, ki ga je pripravila Evropska komisija:</a:t>
            </a:r>
            <a:endParaRPr lang="sl-SI" sz="2200" dirty="0">
              <a:solidFill>
                <a:srgbClr val="007EAA"/>
              </a:solidFill>
              <a:latin typeface="Noticia Text" panose="02000503060000020004" pitchFamily="2" charset="-18"/>
              <a:hlinkClick r:id="rId3">
                <a:extLst>
                  <a:ext uri="{A12FA001-AC4F-418D-AE19-62706E023703}">
                    <ahyp:hlinkClr xmlns:ahyp="http://schemas.microsoft.com/office/drawing/2018/hyperlinkcolor" val="tx"/>
                  </a:ext>
                </a:extLst>
              </a:hlinkClick>
            </a:endParaRPr>
          </a:p>
          <a:p>
            <a:pPr algn="l"/>
            <a:endParaRPr lang="sl-SI" sz="2000" dirty="0">
              <a:solidFill>
                <a:srgbClr val="007EAA"/>
              </a:solidFill>
              <a:latin typeface="Noticia Text" panose="02000503060000020004" pitchFamily="2" charset="-18"/>
              <a:hlinkClick r:id="rId3"/>
            </a:endParaRPr>
          </a:p>
          <a:p>
            <a:pPr algn="l"/>
            <a:r>
              <a:rPr lang="sl-SI" dirty="0" err="1">
                <a:hlinkClick r:id="rId3"/>
              </a:rPr>
              <a:t>Inforegio</a:t>
            </a:r>
            <a:r>
              <a:rPr lang="sl-SI" dirty="0">
                <a:hlinkClick r:id="rId3"/>
              </a:rPr>
              <a:t> - </a:t>
            </a:r>
            <a:r>
              <a:rPr lang="sl-SI" dirty="0" err="1">
                <a:hlinkClick r:id="rId3"/>
              </a:rPr>
              <a:t>Online</a:t>
            </a:r>
            <a:r>
              <a:rPr lang="sl-SI" dirty="0">
                <a:hlinkClick r:id="rId3"/>
              </a:rPr>
              <a:t> Generator</a:t>
            </a:r>
            <a:endParaRPr lang="sl-SI" dirty="0"/>
          </a:p>
        </p:txBody>
      </p:sp>
      <p:sp>
        <p:nvSpPr>
          <p:cNvPr id="5" name="PoljeZBesedilom 4">
            <a:extLst>
              <a:ext uri="{FF2B5EF4-FFF2-40B4-BE49-F238E27FC236}">
                <a16:creationId xmlns:a16="http://schemas.microsoft.com/office/drawing/2014/main" id="{8C1890A6-78FC-BFAB-3D00-0C78D1B767D7}"/>
              </a:ext>
            </a:extLst>
          </p:cNvPr>
          <p:cNvSpPr txBox="1"/>
          <p:nvPr/>
        </p:nvSpPr>
        <p:spPr>
          <a:xfrm>
            <a:off x="729460" y="1168101"/>
            <a:ext cx="10113648" cy="415498"/>
          </a:xfrm>
          <a:prstGeom prst="rect">
            <a:avLst/>
          </a:prstGeom>
          <a:noFill/>
        </p:spPr>
        <p:txBody>
          <a:bodyPr wrap="square">
            <a:spAutoFit/>
          </a:bodyPr>
          <a:lstStyle/>
          <a:p>
            <a:r>
              <a:rPr lang="sl-SI" sz="2100" b="1" dirty="0">
                <a:solidFill>
                  <a:srgbClr val="007EAA"/>
                </a:solidFill>
                <a:latin typeface="Noticia Text" panose="02000503060000020004" pitchFamily="2" charset="-18"/>
              </a:rPr>
              <a:t>SPLETNI GENERATOR EVROPSKE KOMISIJE</a:t>
            </a:r>
            <a:endParaRPr lang="sl-SI" sz="2000" dirty="0">
              <a:solidFill>
                <a:srgbClr val="007EAA"/>
              </a:solidFill>
              <a:latin typeface="Noticia Text" panose="02000503060000020004" pitchFamily="2" charset="-18"/>
            </a:endParaRPr>
          </a:p>
        </p:txBody>
      </p:sp>
    </p:spTree>
    <p:extLst>
      <p:ext uri="{BB962C8B-B14F-4D97-AF65-F5344CB8AC3E}">
        <p14:creationId xmlns:p14="http://schemas.microsoft.com/office/powerpoint/2010/main" val="40894848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62EA9-6543-54A4-9A23-9A117E454F10}"/>
            </a:ext>
          </a:extLst>
        </p:cNvPr>
        <p:cNvGrpSpPr/>
        <p:nvPr/>
      </p:nvGrpSpPr>
      <p:grpSpPr>
        <a:xfrm>
          <a:off x="0" y="0"/>
          <a:ext cx="0" cy="0"/>
          <a:chOff x="0" y="0"/>
          <a:chExt cx="0" cy="0"/>
        </a:xfrm>
      </p:grpSpPr>
      <p:sp>
        <p:nvSpPr>
          <p:cNvPr id="3" name="Podnaslov 2">
            <a:extLst>
              <a:ext uri="{FF2B5EF4-FFF2-40B4-BE49-F238E27FC236}">
                <a16:creationId xmlns:a16="http://schemas.microsoft.com/office/drawing/2014/main" id="{DFD67265-F68C-4D1C-BD9D-AE4A4C86D7DE}"/>
              </a:ext>
            </a:extLst>
          </p:cNvPr>
          <p:cNvSpPr>
            <a:spLocks noGrp="1"/>
          </p:cNvSpPr>
          <p:nvPr>
            <p:ph type="subTitle" idx="1"/>
          </p:nvPr>
        </p:nvSpPr>
        <p:spPr>
          <a:xfrm>
            <a:off x="847447" y="2188164"/>
            <a:ext cx="9144000" cy="1655762"/>
          </a:xfrm>
        </p:spPr>
        <p:txBody>
          <a:bodyPr>
            <a:normAutofit/>
          </a:bodyPr>
          <a:lstStyle/>
          <a:p>
            <a:pPr algn="l"/>
            <a:endParaRPr lang="sl-SI" dirty="0">
              <a:hlinkClick r:id="rId3"/>
            </a:endParaRPr>
          </a:p>
          <a:p>
            <a:pPr algn="l"/>
            <a:endParaRPr lang="sl-SI" sz="2000" dirty="0">
              <a:solidFill>
                <a:srgbClr val="007EAA"/>
              </a:solidFill>
              <a:latin typeface="Noticia Text" panose="02000503060000020004" pitchFamily="2" charset="-18"/>
              <a:hlinkClick r:id="rId3"/>
            </a:endParaRPr>
          </a:p>
        </p:txBody>
      </p:sp>
      <p:sp>
        <p:nvSpPr>
          <p:cNvPr id="5" name="PoljeZBesedilom 4">
            <a:extLst>
              <a:ext uri="{FF2B5EF4-FFF2-40B4-BE49-F238E27FC236}">
                <a16:creationId xmlns:a16="http://schemas.microsoft.com/office/drawing/2014/main" id="{37427E71-7BCA-2AB7-663F-C6475AA52FBC}"/>
              </a:ext>
            </a:extLst>
          </p:cNvPr>
          <p:cNvSpPr txBox="1"/>
          <p:nvPr/>
        </p:nvSpPr>
        <p:spPr>
          <a:xfrm>
            <a:off x="685215" y="1182849"/>
            <a:ext cx="10113648" cy="415498"/>
          </a:xfrm>
          <a:prstGeom prst="rect">
            <a:avLst/>
          </a:prstGeom>
          <a:noFill/>
        </p:spPr>
        <p:txBody>
          <a:bodyPr wrap="square">
            <a:spAutoFit/>
          </a:bodyPr>
          <a:lstStyle/>
          <a:p>
            <a:r>
              <a:rPr lang="sl-SI" sz="2100" b="1" dirty="0">
                <a:solidFill>
                  <a:srgbClr val="007EAA"/>
                </a:solidFill>
                <a:latin typeface="Noticia Text" panose="02000503060000020004" pitchFamily="2" charset="-18"/>
              </a:rPr>
              <a:t>EU PROJEKT, MOJ PROJEKT</a:t>
            </a:r>
            <a:endParaRPr lang="sl-SI" sz="2000" dirty="0">
              <a:solidFill>
                <a:srgbClr val="007EAA"/>
              </a:solidFill>
              <a:latin typeface="Noticia Text" panose="02000503060000020004" pitchFamily="2" charset="-18"/>
            </a:endParaRPr>
          </a:p>
        </p:txBody>
      </p:sp>
      <p:pic>
        <p:nvPicPr>
          <p:cNvPr id="4" name="Slika 3">
            <a:extLst>
              <a:ext uri="{FF2B5EF4-FFF2-40B4-BE49-F238E27FC236}">
                <a16:creationId xmlns:a16="http://schemas.microsoft.com/office/drawing/2014/main" id="{3ED4A846-0799-C52A-BCD7-401756CAA1C7}"/>
              </a:ext>
            </a:extLst>
          </p:cNvPr>
          <p:cNvPicPr>
            <a:picLocks noChangeAspect="1"/>
          </p:cNvPicPr>
          <p:nvPr/>
        </p:nvPicPr>
        <p:blipFill>
          <a:blip r:embed="rId4"/>
          <a:stretch>
            <a:fillRect/>
          </a:stretch>
        </p:blipFill>
        <p:spPr>
          <a:xfrm>
            <a:off x="847447" y="1598346"/>
            <a:ext cx="8639173" cy="4902061"/>
          </a:xfrm>
          <a:prstGeom prst="rect">
            <a:avLst/>
          </a:prstGeom>
        </p:spPr>
      </p:pic>
    </p:spTree>
    <p:extLst>
      <p:ext uri="{BB962C8B-B14F-4D97-AF65-F5344CB8AC3E}">
        <p14:creationId xmlns:p14="http://schemas.microsoft.com/office/powerpoint/2010/main" val="30436263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20BB6-6EEE-237D-876B-352331279481}"/>
            </a:ext>
          </a:extLst>
        </p:cNvPr>
        <p:cNvGrpSpPr/>
        <p:nvPr/>
      </p:nvGrpSpPr>
      <p:grpSpPr>
        <a:xfrm>
          <a:off x="0" y="0"/>
          <a:ext cx="0" cy="0"/>
          <a:chOff x="0" y="0"/>
          <a:chExt cx="0" cy="0"/>
        </a:xfrm>
      </p:grpSpPr>
      <p:sp>
        <p:nvSpPr>
          <p:cNvPr id="3" name="Podnaslov 2">
            <a:extLst>
              <a:ext uri="{FF2B5EF4-FFF2-40B4-BE49-F238E27FC236}">
                <a16:creationId xmlns:a16="http://schemas.microsoft.com/office/drawing/2014/main" id="{2A5FB42A-9314-09C6-5A35-A84515A6F9AF}"/>
              </a:ext>
            </a:extLst>
          </p:cNvPr>
          <p:cNvSpPr>
            <a:spLocks noGrp="1"/>
          </p:cNvSpPr>
          <p:nvPr>
            <p:ph type="subTitle" idx="1"/>
          </p:nvPr>
        </p:nvSpPr>
        <p:spPr>
          <a:xfrm>
            <a:off x="847447" y="2188164"/>
            <a:ext cx="9144000" cy="1655762"/>
          </a:xfrm>
        </p:spPr>
        <p:txBody>
          <a:bodyPr>
            <a:normAutofit/>
          </a:bodyPr>
          <a:lstStyle/>
          <a:p>
            <a:pPr algn="l"/>
            <a:endParaRPr lang="sl-SI" dirty="0">
              <a:hlinkClick r:id="rId3"/>
            </a:endParaRPr>
          </a:p>
          <a:p>
            <a:pPr algn="l"/>
            <a:endParaRPr lang="sl-SI" sz="2000" dirty="0">
              <a:solidFill>
                <a:srgbClr val="007EAA"/>
              </a:solidFill>
              <a:latin typeface="Noticia Text" panose="02000503060000020004" pitchFamily="2" charset="-18"/>
              <a:hlinkClick r:id="rId3"/>
            </a:endParaRPr>
          </a:p>
        </p:txBody>
      </p:sp>
      <p:sp>
        <p:nvSpPr>
          <p:cNvPr id="5" name="PoljeZBesedilom 4">
            <a:extLst>
              <a:ext uri="{FF2B5EF4-FFF2-40B4-BE49-F238E27FC236}">
                <a16:creationId xmlns:a16="http://schemas.microsoft.com/office/drawing/2014/main" id="{0AD99D7D-6360-D930-6292-F2B7BD0F4900}"/>
              </a:ext>
            </a:extLst>
          </p:cNvPr>
          <p:cNvSpPr txBox="1"/>
          <p:nvPr/>
        </p:nvSpPr>
        <p:spPr>
          <a:xfrm>
            <a:off x="685215" y="1182849"/>
            <a:ext cx="10113648" cy="415498"/>
          </a:xfrm>
          <a:prstGeom prst="rect">
            <a:avLst/>
          </a:prstGeom>
          <a:noFill/>
        </p:spPr>
        <p:txBody>
          <a:bodyPr wrap="square">
            <a:spAutoFit/>
          </a:bodyPr>
          <a:lstStyle/>
          <a:p>
            <a:r>
              <a:rPr lang="sl-SI" sz="2100" b="1" dirty="0">
                <a:solidFill>
                  <a:srgbClr val="007EAA"/>
                </a:solidFill>
                <a:latin typeface="Noticia Text" panose="02000503060000020004" pitchFamily="2" charset="-18"/>
              </a:rPr>
              <a:t>RIBOMATI</a:t>
            </a:r>
            <a:endParaRPr lang="sl-SI" sz="2000" dirty="0">
              <a:solidFill>
                <a:srgbClr val="007EAA"/>
              </a:solidFill>
              <a:latin typeface="Noticia Text" panose="02000503060000020004" pitchFamily="2" charset="-18"/>
            </a:endParaRPr>
          </a:p>
        </p:txBody>
      </p:sp>
      <p:pic>
        <p:nvPicPr>
          <p:cNvPr id="4" name="Slika 3">
            <a:extLst>
              <a:ext uri="{FF2B5EF4-FFF2-40B4-BE49-F238E27FC236}">
                <a16:creationId xmlns:a16="http://schemas.microsoft.com/office/drawing/2014/main" id="{ADD01A3B-C409-ED60-ED4E-71D2C98364F1}"/>
              </a:ext>
            </a:extLst>
          </p:cNvPr>
          <p:cNvPicPr>
            <a:picLocks noChangeAspect="1"/>
          </p:cNvPicPr>
          <p:nvPr/>
        </p:nvPicPr>
        <p:blipFill>
          <a:blip r:embed="rId4"/>
          <a:stretch>
            <a:fillRect/>
          </a:stretch>
        </p:blipFill>
        <p:spPr>
          <a:xfrm>
            <a:off x="847447" y="1995287"/>
            <a:ext cx="4678460" cy="3933565"/>
          </a:xfrm>
          <a:prstGeom prst="rect">
            <a:avLst/>
          </a:prstGeom>
        </p:spPr>
      </p:pic>
      <p:pic>
        <p:nvPicPr>
          <p:cNvPr id="7" name="Slika 6">
            <a:extLst>
              <a:ext uri="{FF2B5EF4-FFF2-40B4-BE49-F238E27FC236}">
                <a16:creationId xmlns:a16="http://schemas.microsoft.com/office/drawing/2014/main" id="{E2DDC95B-4B21-2FE9-64D5-7D6F103D6B2C}"/>
              </a:ext>
            </a:extLst>
          </p:cNvPr>
          <p:cNvPicPr>
            <a:picLocks noChangeAspect="1"/>
          </p:cNvPicPr>
          <p:nvPr/>
        </p:nvPicPr>
        <p:blipFill>
          <a:blip r:embed="rId5"/>
          <a:stretch>
            <a:fillRect/>
          </a:stretch>
        </p:blipFill>
        <p:spPr>
          <a:xfrm>
            <a:off x="6096000" y="1627151"/>
            <a:ext cx="3445535" cy="4669836"/>
          </a:xfrm>
          <a:prstGeom prst="rect">
            <a:avLst/>
          </a:prstGeom>
        </p:spPr>
      </p:pic>
    </p:spTree>
    <p:extLst>
      <p:ext uri="{BB962C8B-B14F-4D97-AF65-F5344CB8AC3E}">
        <p14:creationId xmlns:p14="http://schemas.microsoft.com/office/powerpoint/2010/main" val="25906417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A748F4D5-5412-22D6-804C-424D8E6ADD9F}"/>
              </a:ext>
            </a:extLst>
          </p:cNvPr>
          <p:cNvSpPr txBox="1"/>
          <p:nvPr/>
        </p:nvSpPr>
        <p:spPr>
          <a:xfrm>
            <a:off x="4127522" y="2798058"/>
            <a:ext cx="4360817" cy="1261884"/>
          </a:xfrm>
          <a:prstGeom prst="rect">
            <a:avLst/>
          </a:prstGeom>
          <a:noFill/>
        </p:spPr>
        <p:txBody>
          <a:bodyPr wrap="square">
            <a:spAutoFit/>
          </a:bodyPr>
          <a:lstStyle/>
          <a:p>
            <a:r>
              <a:rPr lang="sl-SI" sz="2800" b="1" dirty="0">
                <a:solidFill>
                  <a:srgbClr val="007EAA"/>
                </a:solidFill>
                <a:latin typeface="Noticia Text" panose="02000503060000020004" pitchFamily="2" charset="-18"/>
              </a:rPr>
              <a:t>Hvala za pozornost!</a:t>
            </a:r>
          </a:p>
          <a:p>
            <a:endParaRPr lang="sl-SI" sz="2400" b="1" dirty="0">
              <a:solidFill>
                <a:srgbClr val="007EAA"/>
              </a:solidFill>
              <a:latin typeface="Noticia Text" panose="02000503060000020004" pitchFamily="2" charset="-18"/>
            </a:endParaRPr>
          </a:p>
          <a:p>
            <a:r>
              <a:rPr lang="sl-SI" sz="2400" b="1" dirty="0">
                <a:solidFill>
                  <a:srgbClr val="007EAA"/>
                </a:solidFill>
                <a:latin typeface="Noticia Text" panose="02000503060000020004" pitchFamily="2" charset="-18"/>
              </a:rPr>
              <a:t>      petra.filipi@gov.si</a:t>
            </a:r>
            <a:endParaRPr lang="sl-SI" sz="2400" dirty="0">
              <a:solidFill>
                <a:srgbClr val="007EAA"/>
              </a:solidFill>
              <a:latin typeface="Noticia Text" panose="02000503060000020004" pitchFamily="2" charset="-18"/>
            </a:endParaRPr>
          </a:p>
        </p:txBody>
      </p:sp>
    </p:spTree>
    <p:extLst>
      <p:ext uri="{BB962C8B-B14F-4D97-AF65-F5344CB8AC3E}">
        <p14:creationId xmlns:p14="http://schemas.microsoft.com/office/powerpoint/2010/main" val="1469003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3E151-1632-C1F7-B459-34D9A14B97F3}"/>
            </a:ext>
          </a:extLst>
        </p:cNvPr>
        <p:cNvGrpSpPr/>
        <p:nvPr/>
      </p:nvGrpSpPr>
      <p:grpSpPr>
        <a:xfrm>
          <a:off x="0" y="0"/>
          <a:ext cx="0" cy="0"/>
          <a:chOff x="0" y="0"/>
          <a:chExt cx="0" cy="0"/>
        </a:xfrm>
      </p:grpSpPr>
      <p:sp>
        <p:nvSpPr>
          <p:cNvPr id="2" name="PoljeZBesedilom 1">
            <a:extLst>
              <a:ext uri="{FF2B5EF4-FFF2-40B4-BE49-F238E27FC236}">
                <a16:creationId xmlns:a16="http://schemas.microsoft.com/office/drawing/2014/main" id="{B36A2B58-45CB-9F6E-36C6-D821BD8B547D}"/>
              </a:ext>
            </a:extLst>
          </p:cNvPr>
          <p:cNvSpPr txBox="1"/>
          <p:nvPr/>
        </p:nvSpPr>
        <p:spPr>
          <a:xfrm>
            <a:off x="363852" y="1713020"/>
            <a:ext cx="9077328" cy="1246495"/>
          </a:xfrm>
          <a:prstGeom prst="rect">
            <a:avLst/>
          </a:prstGeom>
          <a:noFill/>
        </p:spPr>
        <p:txBody>
          <a:bodyPr wrap="square">
            <a:spAutoFit/>
          </a:bodyPr>
          <a:lstStyle/>
          <a:p>
            <a:endParaRPr lang="sl-SI" sz="1400" noProof="1">
              <a:latin typeface="Montserrat" pitchFamily="2" charset="-18"/>
            </a:endParaRPr>
          </a:p>
          <a:p>
            <a:pPr algn="just"/>
            <a:r>
              <a:rPr lang="sl-SI" sz="2000" noProof="1">
                <a:solidFill>
                  <a:srgbClr val="007EAA"/>
                </a:solidFill>
                <a:latin typeface="Noticia Text" panose="02000503060000020004" pitchFamily="2" charset="-18"/>
              </a:rPr>
              <a:t>Verzije Navodil:</a:t>
            </a:r>
            <a:endParaRPr lang="sl-SI" sz="2000" noProof="1">
              <a:latin typeface="Noticia Text" panose="02000503060000020004"/>
            </a:endParaRPr>
          </a:p>
          <a:p>
            <a:pPr algn="just"/>
            <a:endParaRPr lang="sl-SI" sz="2000" noProof="1">
              <a:latin typeface="Noticia Text" panose="02000503060000020004"/>
            </a:endParaRPr>
          </a:p>
          <a:p>
            <a:endParaRPr lang="sl-SI" sz="2100" b="1" noProof="1">
              <a:solidFill>
                <a:srgbClr val="007EAA"/>
              </a:solidFill>
              <a:latin typeface="Noticia Text" panose="02000503060000020004" pitchFamily="2" charset="-18"/>
            </a:endParaRPr>
          </a:p>
        </p:txBody>
      </p:sp>
      <p:sp>
        <p:nvSpPr>
          <p:cNvPr id="6" name="TextBox 2">
            <a:extLst>
              <a:ext uri="{FF2B5EF4-FFF2-40B4-BE49-F238E27FC236}">
                <a16:creationId xmlns:a16="http://schemas.microsoft.com/office/drawing/2014/main" id="{5FCC916E-38B2-3D8D-C936-3CC2204AC7BB}"/>
              </a:ext>
            </a:extLst>
          </p:cNvPr>
          <p:cNvSpPr txBox="1"/>
          <p:nvPr/>
        </p:nvSpPr>
        <p:spPr>
          <a:xfrm>
            <a:off x="363852" y="1028198"/>
            <a:ext cx="7485017" cy="1061829"/>
          </a:xfrm>
          <a:prstGeom prst="rect">
            <a:avLst/>
          </a:prstGeom>
          <a:noFill/>
        </p:spPr>
        <p:txBody>
          <a:bodyPr wrap="square" rtlCol="0">
            <a:spAutoFit/>
          </a:bodyPr>
          <a:lstStyle/>
          <a:p>
            <a:r>
              <a:rPr lang="sl-SI" sz="2100" b="1" noProof="1">
                <a:solidFill>
                  <a:srgbClr val="007EAA"/>
                </a:solidFill>
                <a:latin typeface="Noticia Text" panose="02000503060000020004" pitchFamily="2" charset="-18"/>
              </a:rPr>
              <a:t>Navodila za informiranje, obveščanje in komuniciranje projektov iz P ESPRA 2021-2027</a:t>
            </a:r>
          </a:p>
          <a:p>
            <a:endParaRPr lang="en-SI" sz="2100" dirty="0"/>
          </a:p>
        </p:txBody>
      </p:sp>
      <p:graphicFrame>
        <p:nvGraphicFramePr>
          <p:cNvPr id="8" name="Tabela 7">
            <a:extLst>
              <a:ext uri="{FF2B5EF4-FFF2-40B4-BE49-F238E27FC236}">
                <a16:creationId xmlns:a16="http://schemas.microsoft.com/office/drawing/2014/main" id="{0DE8D735-78F7-B604-59E9-8249F88B362A}"/>
              </a:ext>
            </a:extLst>
          </p:cNvPr>
          <p:cNvGraphicFramePr>
            <a:graphicFrameLocks noGrp="1"/>
          </p:cNvGraphicFramePr>
          <p:nvPr>
            <p:extLst>
              <p:ext uri="{D42A27DB-BD31-4B8C-83A1-F6EECF244321}">
                <p14:modId xmlns:p14="http://schemas.microsoft.com/office/powerpoint/2010/main" val="3447888427"/>
              </p:ext>
            </p:extLst>
          </p:nvPr>
        </p:nvGraphicFramePr>
        <p:xfrm>
          <a:off x="2414808" y="2317275"/>
          <a:ext cx="6802934" cy="3739775"/>
        </p:xfrm>
        <a:graphic>
          <a:graphicData uri="http://schemas.openxmlformats.org/drawingml/2006/table">
            <a:tbl>
              <a:tblPr firstRow="1" firstCol="1" bandRow="1"/>
              <a:tblGrid>
                <a:gridCol w="806819">
                  <a:extLst>
                    <a:ext uri="{9D8B030D-6E8A-4147-A177-3AD203B41FA5}">
                      <a16:colId xmlns:a16="http://schemas.microsoft.com/office/drawing/2014/main" val="2854956076"/>
                    </a:ext>
                  </a:extLst>
                </a:gridCol>
                <a:gridCol w="1337716">
                  <a:extLst>
                    <a:ext uri="{9D8B030D-6E8A-4147-A177-3AD203B41FA5}">
                      <a16:colId xmlns:a16="http://schemas.microsoft.com/office/drawing/2014/main" val="1293042176"/>
                    </a:ext>
                  </a:extLst>
                </a:gridCol>
                <a:gridCol w="4658399">
                  <a:extLst>
                    <a:ext uri="{9D8B030D-6E8A-4147-A177-3AD203B41FA5}">
                      <a16:colId xmlns:a16="http://schemas.microsoft.com/office/drawing/2014/main" val="3352630116"/>
                    </a:ext>
                  </a:extLst>
                </a:gridCol>
              </a:tblGrid>
              <a:tr h="284995">
                <a:tc>
                  <a:txBody>
                    <a:bodyPr/>
                    <a:lstStyle/>
                    <a:p>
                      <a:pPr algn="just">
                        <a:lnSpc>
                          <a:spcPts val="1300"/>
                        </a:lnSpc>
                        <a:buNone/>
                      </a:pPr>
                      <a:r>
                        <a:rPr lang="sl-SI" sz="1100" b="1">
                          <a:effectLst/>
                          <a:latin typeface="Arial" panose="020B0604020202020204" pitchFamily="34" charset="0"/>
                          <a:ea typeface="Times New Roman" panose="02020603050405020304" pitchFamily="18" charset="0"/>
                          <a:cs typeface="Arial" panose="020B0604020202020204" pitchFamily="34" charset="0"/>
                        </a:rPr>
                        <a:t>Verzija</a:t>
                      </a:r>
                      <a:endParaRPr lang="sl-SI"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300"/>
                        </a:lnSpc>
                        <a:buNone/>
                      </a:pPr>
                      <a:r>
                        <a:rPr lang="sl-SI" sz="1100" b="1">
                          <a:effectLst/>
                          <a:latin typeface="Arial" panose="020B0604020202020204" pitchFamily="34" charset="0"/>
                          <a:ea typeface="Times New Roman" panose="02020603050405020304" pitchFamily="18" charset="0"/>
                          <a:cs typeface="Arial" panose="020B0604020202020204" pitchFamily="34" charset="0"/>
                        </a:rPr>
                        <a:t>Datum</a:t>
                      </a:r>
                      <a:endParaRPr lang="sl-SI"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300"/>
                        </a:lnSpc>
                        <a:buNone/>
                      </a:pPr>
                      <a:r>
                        <a:rPr lang="sl-SI" sz="1100" b="1">
                          <a:effectLst/>
                          <a:latin typeface="Arial" panose="020B0604020202020204" pitchFamily="34" charset="0"/>
                          <a:ea typeface="Times New Roman" panose="02020603050405020304" pitchFamily="18" charset="0"/>
                          <a:cs typeface="Arial" panose="020B0604020202020204" pitchFamily="34" charset="0"/>
                        </a:rPr>
                        <a:t>Opis</a:t>
                      </a:r>
                      <a:endParaRPr lang="sl-SI"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7587173"/>
                  </a:ext>
                </a:extLst>
              </a:tr>
              <a:tr h="284995">
                <a:tc>
                  <a:txBody>
                    <a:bodyPr/>
                    <a:lstStyle/>
                    <a:p>
                      <a:pPr algn="just">
                        <a:lnSpc>
                          <a:spcPts val="1300"/>
                        </a:lnSpc>
                        <a:buNone/>
                      </a:pPr>
                      <a:r>
                        <a:rPr lang="sl-SI" sz="1100" dirty="0">
                          <a:effectLst/>
                          <a:latin typeface="Arial" panose="020B0604020202020204" pitchFamily="34" charset="0"/>
                          <a:ea typeface="Times New Roman" panose="02020603050405020304" pitchFamily="18" charset="0"/>
                          <a:cs typeface="Arial" panose="020B0604020202020204" pitchFamily="34" charset="0"/>
                        </a:rPr>
                        <a:t>1.0</a:t>
                      </a:r>
                      <a:endParaRPr lang="sl-SI"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300"/>
                        </a:lnSpc>
                        <a:buNone/>
                      </a:pPr>
                      <a:r>
                        <a:rPr lang="sl-SI" sz="1100">
                          <a:effectLst/>
                          <a:latin typeface="Arial" panose="020B0604020202020204" pitchFamily="34" charset="0"/>
                          <a:ea typeface="Times New Roman" panose="02020603050405020304" pitchFamily="18" charset="0"/>
                          <a:cs typeface="Arial" panose="020B0604020202020204" pitchFamily="34" charset="0"/>
                        </a:rPr>
                        <a:t>6. 11. 2023</a:t>
                      </a:r>
                      <a:endParaRPr lang="sl-SI"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300"/>
                        </a:lnSpc>
                        <a:buNone/>
                      </a:pPr>
                      <a:r>
                        <a:rPr lang="sl-SI" sz="1100">
                          <a:effectLst/>
                          <a:latin typeface="Arial" panose="020B0604020202020204" pitchFamily="34" charset="0"/>
                          <a:ea typeface="Times New Roman" panose="02020603050405020304" pitchFamily="18" charset="0"/>
                          <a:cs typeface="Arial" panose="020B0604020202020204" pitchFamily="34" charset="0"/>
                        </a:rPr>
                        <a:t>Osnovna verzija navodil.</a:t>
                      </a:r>
                      <a:endParaRPr lang="sl-SI"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3764932"/>
                  </a:ext>
                </a:extLst>
              </a:tr>
              <a:tr h="1258246">
                <a:tc>
                  <a:txBody>
                    <a:bodyPr/>
                    <a:lstStyle/>
                    <a:p>
                      <a:pPr algn="just">
                        <a:lnSpc>
                          <a:spcPts val="1300"/>
                        </a:lnSpc>
                        <a:buNone/>
                      </a:pPr>
                      <a:r>
                        <a:rPr lang="sl-SI" sz="1100">
                          <a:effectLst/>
                          <a:latin typeface="Arial" panose="020B0604020202020204" pitchFamily="34" charset="0"/>
                          <a:ea typeface="Times New Roman" panose="02020603050405020304" pitchFamily="18" charset="0"/>
                          <a:cs typeface="Arial" panose="020B0604020202020204" pitchFamily="34" charset="0"/>
                        </a:rPr>
                        <a:t>1.1</a:t>
                      </a:r>
                      <a:endParaRPr lang="sl-SI"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300"/>
                        </a:lnSpc>
                        <a:buNone/>
                      </a:pPr>
                      <a:r>
                        <a:rPr lang="sl-SI" sz="1100">
                          <a:effectLst/>
                          <a:latin typeface="Arial" panose="020B0604020202020204" pitchFamily="34" charset="0"/>
                          <a:ea typeface="Times New Roman" panose="02020603050405020304" pitchFamily="18" charset="0"/>
                          <a:cs typeface="Arial" panose="020B0604020202020204" pitchFamily="34" charset="0"/>
                        </a:rPr>
                        <a:t>15. 4. 2024</a:t>
                      </a:r>
                      <a:endParaRPr lang="sl-SI"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300"/>
                        </a:lnSpc>
                        <a:buNone/>
                      </a:pPr>
                      <a:r>
                        <a:rPr lang="sl-SI" sz="1100" dirty="0">
                          <a:effectLst/>
                          <a:latin typeface="Arial" panose="020B0604020202020204" pitchFamily="34" charset="0"/>
                          <a:ea typeface="Times New Roman" panose="02020603050405020304" pitchFamily="18" charset="0"/>
                          <a:cs typeface="Arial" panose="020B0604020202020204" pitchFamily="34" charset="0"/>
                        </a:rPr>
                        <a:t>Manjša sprememba, povezana z natančnejšo definicijo višine skupne javne podpore pri obveznosti označevanja ter omemba obveznosti označevanja v primeru fizične osebe (oboje str. 15)</a:t>
                      </a:r>
                      <a:endParaRPr lang="sl-SI"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16305"/>
                  </a:ext>
                </a:extLst>
              </a:tr>
              <a:tr h="1911539">
                <a:tc>
                  <a:txBody>
                    <a:bodyPr/>
                    <a:lstStyle/>
                    <a:p>
                      <a:pPr algn="just">
                        <a:lnSpc>
                          <a:spcPts val="1300"/>
                        </a:lnSpc>
                        <a:buNone/>
                      </a:pPr>
                      <a:r>
                        <a:rPr lang="sl-SI" sz="1100">
                          <a:effectLst/>
                          <a:latin typeface="Arial" panose="020B0604020202020204" pitchFamily="34" charset="0"/>
                          <a:ea typeface="Times New Roman" panose="02020603050405020304" pitchFamily="18" charset="0"/>
                          <a:cs typeface="Arial" panose="020B0604020202020204" pitchFamily="34" charset="0"/>
                        </a:rPr>
                        <a:t>2.0</a:t>
                      </a:r>
                      <a:endParaRPr lang="sl-SI" sz="1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300"/>
                        </a:lnSpc>
                        <a:buNone/>
                      </a:pPr>
                      <a:r>
                        <a:rPr lang="sl-SI" sz="1100" dirty="0">
                          <a:effectLst/>
                          <a:latin typeface="Arial" panose="020B0604020202020204" pitchFamily="34" charset="0"/>
                          <a:ea typeface="Times New Roman" panose="02020603050405020304" pitchFamily="18" charset="0"/>
                          <a:cs typeface="Arial" panose="020B0604020202020204" pitchFamily="34" charset="0"/>
                        </a:rPr>
                        <a:t>November 2025</a:t>
                      </a:r>
                      <a:endParaRPr lang="sl-SI"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300"/>
                        </a:lnSpc>
                        <a:buNone/>
                      </a:pPr>
                      <a:r>
                        <a:rPr lang="sl-SI" sz="1100" dirty="0">
                          <a:effectLst/>
                          <a:latin typeface="Arial" panose="020B0604020202020204" pitchFamily="34" charset="0"/>
                          <a:ea typeface="Times New Roman" panose="02020603050405020304" pitchFamily="18" charset="0"/>
                          <a:cs typeface="Arial" panose="020B0604020202020204" pitchFamily="34" charset="0"/>
                        </a:rPr>
                        <a:t>Slogovne spremembe v vseh poglavjih, bistvene vsebinske spremembe pa v poglavjih 5. Obvezni in neobvezni elementi označevanja, 6.6 A3 plakat in </a:t>
                      </a:r>
                      <a:r>
                        <a:rPr lang="sl-SI" sz="1100" dirty="0" err="1">
                          <a:effectLst/>
                          <a:latin typeface="Arial" panose="020B0604020202020204" pitchFamily="34" charset="0"/>
                          <a:ea typeface="Times New Roman" panose="02020603050405020304" pitchFamily="18" charset="0"/>
                          <a:cs typeface="Arial" panose="020B0604020202020204" pitchFamily="34" charset="0"/>
                        </a:rPr>
                        <a:t>obrazložitvena</a:t>
                      </a:r>
                      <a:r>
                        <a:rPr lang="sl-SI" sz="1100" dirty="0">
                          <a:effectLst/>
                          <a:latin typeface="Arial" panose="020B0604020202020204" pitchFamily="34" charset="0"/>
                          <a:ea typeface="Times New Roman" panose="02020603050405020304" pitchFamily="18" charset="0"/>
                          <a:cs typeface="Arial" panose="020B0604020202020204" pitchFamily="34" charset="0"/>
                        </a:rPr>
                        <a:t> tabla.</a:t>
                      </a:r>
                      <a:endParaRPr lang="sl-SI"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75094941"/>
                  </a:ext>
                </a:extLst>
              </a:tr>
            </a:tbl>
          </a:graphicData>
        </a:graphic>
      </p:graphicFrame>
    </p:spTree>
    <p:extLst>
      <p:ext uri="{BB962C8B-B14F-4D97-AF65-F5344CB8AC3E}">
        <p14:creationId xmlns:p14="http://schemas.microsoft.com/office/powerpoint/2010/main" val="264481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7EC95-6415-4144-62A5-9A723E5CC704}"/>
            </a:ext>
          </a:extLst>
        </p:cNvPr>
        <p:cNvGrpSpPr/>
        <p:nvPr/>
      </p:nvGrpSpPr>
      <p:grpSpPr>
        <a:xfrm>
          <a:off x="0" y="0"/>
          <a:ext cx="0" cy="0"/>
          <a:chOff x="0" y="0"/>
          <a:chExt cx="0" cy="0"/>
        </a:xfrm>
      </p:grpSpPr>
      <p:sp>
        <p:nvSpPr>
          <p:cNvPr id="2" name="PoljeZBesedilom 1">
            <a:extLst>
              <a:ext uri="{FF2B5EF4-FFF2-40B4-BE49-F238E27FC236}">
                <a16:creationId xmlns:a16="http://schemas.microsoft.com/office/drawing/2014/main" id="{0A52B2C5-0DA4-A5A4-7EA7-EE6BF34C11EE}"/>
              </a:ext>
            </a:extLst>
          </p:cNvPr>
          <p:cNvSpPr txBox="1"/>
          <p:nvPr/>
        </p:nvSpPr>
        <p:spPr>
          <a:xfrm>
            <a:off x="363852" y="1626757"/>
            <a:ext cx="9116578" cy="5078313"/>
          </a:xfrm>
          <a:prstGeom prst="rect">
            <a:avLst/>
          </a:prstGeom>
          <a:noFill/>
        </p:spPr>
        <p:txBody>
          <a:bodyPr wrap="square">
            <a:spAutoFit/>
          </a:bodyPr>
          <a:lstStyle/>
          <a:p>
            <a:pPr marL="342900" indent="-342900" algn="just">
              <a:buFontTx/>
              <a:buChar char="-"/>
            </a:pPr>
            <a:r>
              <a:rPr lang="sl-SI" sz="2000" noProof="1">
                <a:solidFill>
                  <a:srgbClr val="007EAA"/>
                </a:solidFill>
                <a:latin typeface="Noticia Text" panose="02000503060000020004" pitchFamily="2" charset="-18"/>
              </a:rPr>
              <a:t>Promocija ESPRA 2021-2027 ter predstavitev doseženih rezultatov projektov</a:t>
            </a:r>
          </a:p>
          <a:p>
            <a:pPr lvl="2" algn="just"/>
            <a:r>
              <a:rPr lang="sl-SI" dirty="0">
                <a:solidFill>
                  <a:srgbClr val="007EAA"/>
                </a:solidFill>
                <a:latin typeface="Noticia Text" panose="02000503060000020004" pitchFamily="2" charset="-18"/>
              </a:rPr>
              <a:t>- priprava celostne grafične podobe komuniciranja ESPRA 2021-2027;</a:t>
            </a:r>
          </a:p>
          <a:p>
            <a:pPr lvl="2" algn="just"/>
            <a:r>
              <a:rPr lang="sl-SI" dirty="0">
                <a:solidFill>
                  <a:srgbClr val="007EAA"/>
                </a:solidFill>
                <a:latin typeface="Noticia Text" panose="02000503060000020004" pitchFamily="2" charset="-18"/>
              </a:rPr>
              <a:t>- skrb za vsebine na spletni strani, ki se nanašajo na ažurne informacije ESPRA;</a:t>
            </a:r>
          </a:p>
          <a:p>
            <a:pPr lvl="2" algn="just"/>
            <a:r>
              <a:rPr lang="sl-SI" dirty="0">
                <a:solidFill>
                  <a:srgbClr val="007EAA"/>
                </a:solidFill>
                <a:latin typeface="Noticia Text" panose="02000503060000020004" pitchFamily="2" charset="-18"/>
              </a:rPr>
              <a:t>- obveščanje javnosti ter občasno in po potrebi izvajanje promocije v ustreznih medijih (radio, televizija, časopisi);</a:t>
            </a:r>
          </a:p>
          <a:p>
            <a:pPr lvl="2" algn="just"/>
            <a:r>
              <a:rPr lang="sl-SI" dirty="0">
                <a:solidFill>
                  <a:srgbClr val="007EAA"/>
                </a:solidFill>
                <a:latin typeface="Noticia Text" panose="02000503060000020004" pitchFamily="2" charset="-18"/>
              </a:rPr>
              <a:t>- priprava in distribucija promocijskega tiskanega gradiva ter promocijskega materiala;</a:t>
            </a:r>
          </a:p>
          <a:p>
            <a:pPr lvl="2" algn="just"/>
            <a:r>
              <a:rPr lang="sl-SI" dirty="0">
                <a:solidFill>
                  <a:srgbClr val="007EAA"/>
                </a:solidFill>
                <a:latin typeface="Noticia Text" panose="02000503060000020004" pitchFamily="2" charset="-18"/>
              </a:rPr>
              <a:t>- organizacija seminarjev, delavnic in okroglih miz;</a:t>
            </a:r>
          </a:p>
          <a:p>
            <a:pPr lvl="2" algn="just"/>
            <a:r>
              <a:rPr lang="sl-SI" dirty="0">
                <a:solidFill>
                  <a:srgbClr val="007EAA"/>
                </a:solidFill>
                <a:latin typeface="Noticia Text" panose="02000503060000020004" pitchFamily="2" charset="-18"/>
              </a:rPr>
              <a:t>- organizacija in sodelovanje na sejmih, razstavah in drugih dogodkih, namenjenih prepoznavnosti sklada.</a:t>
            </a:r>
          </a:p>
          <a:p>
            <a:pPr algn="just"/>
            <a:endParaRPr lang="sl-SI" sz="2000" noProof="1">
              <a:solidFill>
                <a:srgbClr val="007EAA"/>
              </a:solidFill>
              <a:latin typeface="Noticia Text" panose="02000503060000020004" pitchFamily="2" charset="-18"/>
            </a:endParaRPr>
          </a:p>
          <a:p>
            <a:pPr marL="342900" indent="-342900" algn="just">
              <a:buFontTx/>
              <a:buChar char="-"/>
            </a:pPr>
            <a:r>
              <a:rPr lang="sl-SI" sz="2000" noProof="1">
                <a:solidFill>
                  <a:srgbClr val="007EAA"/>
                </a:solidFill>
                <a:latin typeface="Noticia Text" panose="02000503060000020004" pitchFamily="2" charset="-18"/>
              </a:rPr>
              <a:t>Skupne dejavnosti v okviru </a:t>
            </a:r>
            <a:r>
              <a:rPr lang="sl-SI" sz="2000" noProof="1">
                <a:solidFill>
                  <a:srgbClr val="007EAA"/>
                </a:solidFill>
                <a:latin typeface="Noticia Text" panose="02000503060000020004" pitchFamily="2" charset="-18"/>
                <a:hlinkClick r:id="rId3"/>
              </a:rPr>
              <a:t>www.evropskasredstva.si</a:t>
            </a:r>
            <a:r>
              <a:rPr lang="sl-SI" sz="2000" noProof="1">
                <a:solidFill>
                  <a:srgbClr val="007EAA"/>
                </a:solidFill>
                <a:latin typeface="Noticia Text" panose="02000503060000020004" pitchFamily="2" charset="-18"/>
              </a:rPr>
              <a:t> (npr. EU projekt – Moj projekt, nastopanje na sejmih, potujoči pisarni Evropskih sredstev itd.)</a:t>
            </a:r>
          </a:p>
          <a:p>
            <a:pPr algn="just"/>
            <a:endParaRPr lang="sl-SI" sz="2000" noProof="1">
              <a:latin typeface="Noticia Text" panose="02000503060000020004"/>
            </a:endParaRPr>
          </a:p>
          <a:p>
            <a:pPr marL="342900" indent="-342900" algn="just">
              <a:buFontTx/>
              <a:buChar char="-"/>
            </a:pPr>
            <a:r>
              <a:rPr lang="sl-SI" sz="2000" noProof="1">
                <a:solidFill>
                  <a:srgbClr val="007EAA"/>
                </a:solidFill>
                <a:latin typeface="Noticia Text" panose="02000503060000020004" pitchFamily="2" charset="-18"/>
              </a:rPr>
              <a:t>Svetovalka Ema (</a:t>
            </a:r>
            <a:r>
              <a:rPr lang="sl-SI" sz="2000" noProof="1">
                <a:solidFill>
                  <a:srgbClr val="007EAA"/>
                </a:solidFill>
                <a:latin typeface="Noticia Text" panose="02000503060000020004" pitchFamily="2" charset="-18"/>
                <a:hlinkClick r:id="rId4"/>
              </a:rPr>
              <a:t>eutocka.mkrr@gov.si</a:t>
            </a:r>
            <a:r>
              <a:rPr lang="sl-SI" sz="2000" noProof="1">
                <a:solidFill>
                  <a:srgbClr val="007EAA"/>
                </a:solidFill>
                <a:latin typeface="Noticia Text" panose="02000503060000020004" pitchFamily="2" charset="-18"/>
              </a:rPr>
              <a:t> oz. 080 20 23)</a:t>
            </a:r>
          </a:p>
          <a:p>
            <a:pPr marL="342900" indent="-342900" algn="just">
              <a:buFontTx/>
              <a:buChar char="-"/>
            </a:pPr>
            <a:endParaRPr lang="sl-SI" sz="2000" noProof="1">
              <a:solidFill>
                <a:srgbClr val="007EAA"/>
              </a:solidFill>
              <a:latin typeface="Noticia Text" panose="02000503060000020004" pitchFamily="2" charset="-18"/>
            </a:endParaRPr>
          </a:p>
          <a:p>
            <a:pPr marL="342900" indent="-342900" algn="just">
              <a:buFontTx/>
              <a:buChar char="-"/>
            </a:pPr>
            <a:endParaRPr lang="sl-SI" sz="2000" noProof="1">
              <a:solidFill>
                <a:srgbClr val="007EAA"/>
              </a:solidFill>
              <a:latin typeface="Noticia Text" panose="02000503060000020004" pitchFamily="2" charset="-18"/>
            </a:endParaRPr>
          </a:p>
          <a:p>
            <a:pPr marL="342900" indent="-342900" algn="just">
              <a:buFontTx/>
              <a:buChar char="-"/>
            </a:pPr>
            <a:endParaRPr lang="sl-SI" sz="2000" noProof="1">
              <a:solidFill>
                <a:srgbClr val="007EAA"/>
              </a:solidFill>
              <a:latin typeface="Noticia Text" panose="02000503060000020004" pitchFamily="2" charset="-18"/>
            </a:endParaRPr>
          </a:p>
        </p:txBody>
      </p:sp>
      <p:sp>
        <p:nvSpPr>
          <p:cNvPr id="6" name="TextBox 2">
            <a:extLst>
              <a:ext uri="{FF2B5EF4-FFF2-40B4-BE49-F238E27FC236}">
                <a16:creationId xmlns:a16="http://schemas.microsoft.com/office/drawing/2014/main" id="{9A00F1F2-BDF2-8575-633E-03A02A2B5153}"/>
              </a:ext>
            </a:extLst>
          </p:cNvPr>
          <p:cNvSpPr txBox="1"/>
          <p:nvPr/>
        </p:nvSpPr>
        <p:spPr>
          <a:xfrm>
            <a:off x="363852" y="1028198"/>
            <a:ext cx="8124540" cy="1061829"/>
          </a:xfrm>
          <a:prstGeom prst="rect">
            <a:avLst/>
          </a:prstGeom>
          <a:noFill/>
        </p:spPr>
        <p:txBody>
          <a:bodyPr wrap="square" rtlCol="0">
            <a:spAutoFit/>
          </a:bodyPr>
          <a:lstStyle/>
          <a:p>
            <a:r>
              <a:rPr lang="sl-SI" sz="2100" b="1" noProof="1">
                <a:solidFill>
                  <a:srgbClr val="007EAA"/>
                </a:solidFill>
                <a:latin typeface="Noticia Text" panose="02000503060000020004" pitchFamily="2" charset="-18"/>
              </a:rPr>
              <a:t>ODGOVORNOST </a:t>
            </a:r>
            <a:r>
              <a:rPr lang="sl-SI" sz="2100" b="1" u="sng" noProof="1">
                <a:solidFill>
                  <a:srgbClr val="007EAA"/>
                </a:solidFill>
                <a:latin typeface="Noticia Text" panose="02000503060000020004" pitchFamily="2" charset="-18"/>
              </a:rPr>
              <a:t>ORGANA UPRAVLJANJA</a:t>
            </a:r>
            <a:r>
              <a:rPr lang="sl-SI" sz="2100" b="1" noProof="1">
                <a:solidFill>
                  <a:srgbClr val="007EAA"/>
                </a:solidFill>
                <a:latin typeface="Noticia Text" panose="02000503060000020004" pitchFamily="2" charset="-18"/>
              </a:rPr>
              <a:t>:</a:t>
            </a:r>
          </a:p>
          <a:p>
            <a:endParaRPr lang="sl-SI" sz="2100" b="1" noProof="1">
              <a:solidFill>
                <a:srgbClr val="007EAA"/>
              </a:solidFill>
              <a:latin typeface="Noticia Text" panose="02000503060000020004" pitchFamily="2" charset="-18"/>
            </a:endParaRPr>
          </a:p>
          <a:p>
            <a:endParaRPr lang="en-SI" sz="2100" dirty="0"/>
          </a:p>
        </p:txBody>
      </p:sp>
    </p:spTree>
    <p:extLst>
      <p:ext uri="{BB962C8B-B14F-4D97-AF65-F5344CB8AC3E}">
        <p14:creationId xmlns:p14="http://schemas.microsoft.com/office/powerpoint/2010/main" val="384050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a:extLst>
              <a:ext uri="{FF2B5EF4-FFF2-40B4-BE49-F238E27FC236}">
                <a16:creationId xmlns:a16="http://schemas.microsoft.com/office/drawing/2014/main" id="{A748F4D5-5412-22D6-804C-424D8E6ADD9F}"/>
              </a:ext>
            </a:extLst>
          </p:cNvPr>
          <p:cNvSpPr txBox="1"/>
          <p:nvPr/>
        </p:nvSpPr>
        <p:spPr>
          <a:xfrm>
            <a:off x="408997" y="1366897"/>
            <a:ext cx="7534277"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0" dirty="0">
                <a:ln>
                  <a:noFill/>
                </a:ln>
                <a:solidFill>
                  <a:srgbClr val="007EAA"/>
                </a:solidFill>
                <a:effectLst/>
                <a:uLnTx/>
                <a:uFillTx/>
                <a:latin typeface="Noticia Text" panose="02000503060000020004" pitchFamily="2" charset="-18"/>
                <a:ea typeface="+mn-ea"/>
                <a:cs typeface="+mn-cs"/>
              </a:rPr>
              <a:t>Primer: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100" b="1" i="0" u="none" strike="noStrike" kern="1200" cap="none" spc="0" normalizeH="0" baseline="0" noProof="0" dirty="0">
                <a:ln>
                  <a:noFill/>
                </a:ln>
                <a:solidFill>
                  <a:srgbClr val="007EAA"/>
                </a:solidFill>
                <a:effectLst/>
                <a:uLnTx/>
                <a:uFillTx/>
                <a:latin typeface="Noticia Text" panose="02000503060000020004" pitchFamily="2" charset="-18"/>
                <a:ea typeface="+mn-ea"/>
                <a:cs typeface="+mn-cs"/>
              </a:rPr>
              <a:t>Brošure z informacijami o skladu ESPRA 2021-2027</a:t>
            </a:r>
            <a:endParaRPr kumimoji="0" lang="sl-SI" sz="2000" b="0" i="0" u="none" strike="noStrike" kern="1200" cap="none" spc="0" normalizeH="0" baseline="0" noProof="0" dirty="0">
              <a:ln>
                <a:noFill/>
              </a:ln>
              <a:solidFill>
                <a:srgbClr val="007EAA"/>
              </a:solidFill>
              <a:effectLst/>
              <a:uLnTx/>
              <a:uFillTx/>
              <a:latin typeface="Noticia Text" panose="02000503060000020004" pitchFamily="2" charset="-18"/>
              <a:ea typeface="+mn-ea"/>
              <a:cs typeface="+mn-cs"/>
            </a:endParaRPr>
          </a:p>
        </p:txBody>
      </p:sp>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426" y="3506620"/>
            <a:ext cx="6890352" cy="2871878"/>
          </a:xfrm>
          <a:prstGeom prst="rect">
            <a:avLst/>
          </a:prstGeom>
        </p:spPr>
      </p:pic>
      <p:sp>
        <p:nvSpPr>
          <p:cNvPr id="6" name="PoljeZBesedilom 5">
            <a:extLst>
              <a:ext uri="{FF2B5EF4-FFF2-40B4-BE49-F238E27FC236}">
                <a16:creationId xmlns:a16="http://schemas.microsoft.com/office/drawing/2014/main" id="{F3311A7D-9630-1E43-277C-F0B4C25AF99E}"/>
              </a:ext>
            </a:extLst>
          </p:cNvPr>
          <p:cNvSpPr txBox="1"/>
          <p:nvPr/>
        </p:nvSpPr>
        <p:spPr>
          <a:xfrm>
            <a:off x="408997" y="2105561"/>
            <a:ext cx="9138288"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sl-SI" sz="1600" b="0" i="0" u="none" strike="noStrike" kern="1200" cap="none" spc="0" normalizeH="0" baseline="0" noProof="0" dirty="0">
                <a:ln>
                  <a:noFill/>
                </a:ln>
                <a:solidFill>
                  <a:prstClr val="black"/>
                </a:solidFill>
                <a:effectLst/>
                <a:uLnTx/>
                <a:uFillTx/>
                <a:latin typeface="Noticia Text" panose="02000503060000020004"/>
                <a:ea typeface="+mn-ea"/>
                <a:cs typeface="+mn-cs"/>
              </a:rPr>
              <a:t>1. brošura: Program za izvajanje ESPRA 2021-2027</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sl-SI" sz="1600" b="0" i="0" u="none" strike="noStrike" kern="1200" cap="none" spc="0" normalizeH="0" baseline="0" noProof="0" dirty="0">
                <a:ln>
                  <a:noFill/>
                </a:ln>
                <a:solidFill>
                  <a:prstClr val="black"/>
                </a:solidFill>
                <a:effectLst/>
                <a:uLnTx/>
                <a:uFillTx/>
                <a:latin typeface="Noticia Text" panose="02000503060000020004"/>
                <a:ea typeface="+mn-ea"/>
                <a:cs typeface="+mn-cs"/>
              </a:rPr>
              <a:t>2. brošura: Morski gospodarski ribolov</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sl-SI" sz="1600" b="0" i="0" u="none" strike="noStrike" kern="1200" cap="none" spc="0" normalizeH="0" baseline="0" noProof="0" dirty="0">
                <a:ln>
                  <a:noFill/>
                </a:ln>
                <a:solidFill>
                  <a:prstClr val="black"/>
                </a:solidFill>
                <a:effectLst/>
                <a:uLnTx/>
                <a:uFillTx/>
                <a:latin typeface="Noticia Text" panose="02000503060000020004"/>
                <a:ea typeface="+mn-ea"/>
                <a:cs typeface="+mn-cs"/>
              </a:rPr>
              <a:t>3. brošura: Akvakultura, predelava in trženje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sl-SI" sz="1600" b="0" i="0" u="none" strike="noStrike" kern="1200" cap="none" spc="0" normalizeH="0" baseline="0" noProof="0" dirty="0">
                <a:ln>
                  <a:noFill/>
                </a:ln>
                <a:solidFill>
                  <a:prstClr val="black"/>
                </a:solidFill>
                <a:effectLst/>
                <a:uLnTx/>
                <a:uFillTx/>
                <a:latin typeface="Noticia Text" panose="02000503060000020004"/>
                <a:ea typeface="+mn-ea"/>
                <a:cs typeface="+mn-cs"/>
              </a:rPr>
              <a:t>4. brošura: Lokalni razvoj, ki ga vodi skupnost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sl-SI" sz="1600" b="0" i="0" u="none" strike="noStrike" kern="1200" cap="none" spc="0" normalizeH="0" baseline="0" noProof="0" dirty="0">
                <a:ln>
                  <a:noFill/>
                </a:ln>
                <a:solidFill>
                  <a:prstClr val="black"/>
                </a:solidFill>
                <a:effectLst/>
                <a:uLnTx/>
                <a:uFillTx/>
                <a:latin typeface="Noticia Text" panose="02000503060000020004"/>
                <a:ea typeface="+mn-ea"/>
                <a:cs typeface="+mn-cs"/>
              </a:rPr>
              <a:t>5. brošura: Celostna pomorska politika</a:t>
            </a:r>
          </a:p>
        </p:txBody>
      </p:sp>
      <p:sp>
        <p:nvSpPr>
          <p:cNvPr id="3" name="TextBox 2">
            <a:extLst>
              <a:ext uri="{FF2B5EF4-FFF2-40B4-BE49-F238E27FC236}">
                <a16:creationId xmlns:a16="http://schemas.microsoft.com/office/drawing/2014/main" id="{CDBC78A4-8DE6-700B-A732-28CAE94A41D4}"/>
              </a:ext>
            </a:extLst>
          </p:cNvPr>
          <p:cNvSpPr txBox="1"/>
          <p:nvPr/>
        </p:nvSpPr>
        <p:spPr>
          <a:xfrm>
            <a:off x="408997" y="1043732"/>
            <a:ext cx="8124540" cy="1061829"/>
          </a:xfrm>
          <a:prstGeom prst="rect">
            <a:avLst/>
          </a:prstGeom>
          <a:noFill/>
        </p:spPr>
        <p:txBody>
          <a:bodyPr wrap="square" rtlCol="0">
            <a:spAutoFit/>
          </a:bodyPr>
          <a:lstStyle/>
          <a:p>
            <a:r>
              <a:rPr lang="sl-SI" sz="2100" b="1" noProof="1">
                <a:solidFill>
                  <a:srgbClr val="007EAA"/>
                </a:solidFill>
                <a:latin typeface="Noticia Text" panose="02000503060000020004" pitchFamily="2" charset="-18"/>
              </a:rPr>
              <a:t>ODGOVORNOST </a:t>
            </a:r>
            <a:r>
              <a:rPr lang="sl-SI" sz="2100" b="1" u="sng" noProof="1">
                <a:solidFill>
                  <a:srgbClr val="007EAA"/>
                </a:solidFill>
                <a:latin typeface="Noticia Text" panose="02000503060000020004" pitchFamily="2" charset="-18"/>
              </a:rPr>
              <a:t>ORGANA UPRAVLJANJA</a:t>
            </a:r>
            <a:r>
              <a:rPr lang="sl-SI" sz="2100" b="1" noProof="1">
                <a:solidFill>
                  <a:srgbClr val="007EAA"/>
                </a:solidFill>
                <a:latin typeface="Noticia Text" panose="02000503060000020004" pitchFamily="2" charset="-18"/>
              </a:rPr>
              <a:t>:</a:t>
            </a:r>
          </a:p>
          <a:p>
            <a:endParaRPr lang="sl-SI" sz="2100" b="1" noProof="1">
              <a:solidFill>
                <a:srgbClr val="007EAA"/>
              </a:solidFill>
              <a:latin typeface="Noticia Text" panose="02000503060000020004" pitchFamily="2" charset="-18"/>
            </a:endParaRPr>
          </a:p>
          <a:p>
            <a:endParaRPr lang="en-SI" sz="2100" dirty="0"/>
          </a:p>
        </p:txBody>
      </p:sp>
    </p:spTree>
    <p:extLst>
      <p:ext uri="{BB962C8B-B14F-4D97-AF65-F5344CB8AC3E}">
        <p14:creationId xmlns:p14="http://schemas.microsoft.com/office/powerpoint/2010/main" val="224870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3955</TotalTime>
  <Words>4088</Words>
  <Application>Microsoft Office PowerPoint</Application>
  <PresentationFormat>Širokozaslonsko</PresentationFormat>
  <Paragraphs>509</Paragraphs>
  <Slides>64</Slides>
  <Notes>64</Notes>
  <HiddenSlides>0</HiddenSlides>
  <MMClips>0</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64</vt:i4>
      </vt:variant>
    </vt:vector>
  </HeadingPairs>
  <TitlesOfParts>
    <vt:vector size="70" baseType="lpstr">
      <vt:lpstr>Arial</vt:lpstr>
      <vt:lpstr>Calibri</vt:lpstr>
      <vt:lpstr>Calibri Light</vt:lpstr>
      <vt:lpstr>Montserrat</vt:lpstr>
      <vt:lpstr>Noticia Text</vt:lpstr>
      <vt:lpstr>Officeova tema</vt:lpstr>
      <vt:lpstr>Predstavitev Navodil za informiranje, obveščanje in komuniciranje projektov iz P ESPRA 2021-2027 </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natalija.stanic@art-design.si</dc:creator>
  <cp:lastModifiedBy>Jure Ušeničnik Schifferstein</cp:lastModifiedBy>
  <cp:revision>265</cp:revision>
  <cp:lastPrinted>2025-11-11T13:31:23Z</cp:lastPrinted>
  <dcterms:created xsi:type="dcterms:W3CDTF">2023-05-23T08:37:57Z</dcterms:created>
  <dcterms:modified xsi:type="dcterms:W3CDTF">2026-06-24T10:50:09Z</dcterms:modified>
</cp:coreProperties>
</file>