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3" r:id="rId8"/>
    <p:sldId id="264" r:id="rId9"/>
    <p:sldId id="315" r:id="rId10"/>
    <p:sldId id="316" r:id="rId11"/>
    <p:sldId id="262" r:id="rId12"/>
    <p:sldId id="266" r:id="rId13"/>
  </p:sldIdLst>
  <p:sldSz cx="18288000" cy="10287000"/>
  <p:notesSz cx="6858000" cy="9144000"/>
  <p:embeddedFontLst>
    <p:embeddedFont>
      <p:font typeface="Garet Bold" panose="020B0604020202020204" charset="-18"/>
      <p:regular r:id="rId14"/>
    </p:embeddedFont>
    <p:embeddedFont>
      <p:font typeface="Inter" panose="020B0604020202020204" charset="0"/>
      <p:regular r:id="rId15"/>
    </p:embeddedFont>
    <p:embeddedFont>
      <p:font typeface="Inter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01" d="100"/>
          <a:sy n="101" d="100"/>
        </p:scale>
        <p:origin x="65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5456" t="-10930" b="-10930"/>
            </a:stretch>
          </a:blipFill>
        </p:spPr>
        <p:txBody>
          <a:bodyPr/>
          <a:lstStyle/>
          <a:p>
            <a:endParaRPr lang="sl-SI"/>
          </a:p>
        </p:txBody>
      </p:sp>
      <p:grpSp>
        <p:nvGrpSpPr>
          <p:cNvPr id="3" name="Group 3"/>
          <p:cNvGrpSpPr/>
          <p:nvPr/>
        </p:nvGrpSpPr>
        <p:grpSpPr>
          <a:xfrm>
            <a:off x="-2264218" y="2448043"/>
            <a:ext cx="19702547" cy="5137741"/>
            <a:chOff x="0" y="0"/>
            <a:chExt cx="2174801" cy="567113"/>
          </a:xfrm>
        </p:grpSpPr>
        <p:sp>
          <p:nvSpPr>
            <p:cNvPr id="4" name="Freeform 4"/>
            <p:cNvSpPr/>
            <p:nvPr/>
          </p:nvSpPr>
          <p:spPr>
            <a:xfrm>
              <a:off x="0" y="0"/>
              <a:ext cx="2174801" cy="567113"/>
            </a:xfrm>
            <a:custGeom>
              <a:avLst/>
              <a:gdLst/>
              <a:ahLst/>
              <a:cxnLst/>
              <a:rect l="l" t="t" r="r" b="b"/>
              <a:pathLst>
                <a:path w="2174801" h="567113">
                  <a:moveTo>
                    <a:pt x="203200" y="0"/>
                  </a:moveTo>
                  <a:lnTo>
                    <a:pt x="2174801" y="0"/>
                  </a:lnTo>
                  <a:lnTo>
                    <a:pt x="1971601" y="567113"/>
                  </a:lnTo>
                  <a:lnTo>
                    <a:pt x="0" y="567113"/>
                  </a:lnTo>
                  <a:lnTo>
                    <a:pt x="203200" y="0"/>
                  </a:lnTo>
                  <a:close/>
                </a:path>
              </a:pathLst>
            </a:custGeom>
            <a:gradFill rotWithShape="1">
              <a:gsLst>
                <a:gs pos="0">
                  <a:srgbClr val="243144">
                    <a:alpha val="100000"/>
                  </a:srgbClr>
                </a:gs>
                <a:gs pos="100000">
                  <a:srgbClr val="374457">
                    <a:alpha val="0"/>
                  </a:srgbClr>
                </a:gs>
              </a:gsLst>
              <a:lin ang="0"/>
            </a:gradFill>
          </p:spPr>
          <p:txBody>
            <a:bodyPr/>
            <a:lstStyle/>
            <a:p>
              <a:endParaRPr lang="sl-SI"/>
            </a:p>
          </p:txBody>
        </p:sp>
        <p:sp>
          <p:nvSpPr>
            <p:cNvPr id="5" name="TextBox 5"/>
            <p:cNvSpPr txBox="1"/>
            <p:nvPr/>
          </p:nvSpPr>
          <p:spPr>
            <a:xfrm>
              <a:off x="101600" y="28575"/>
              <a:ext cx="1971601" cy="538538"/>
            </a:xfrm>
            <a:prstGeom prst="rect">
              <a:avLst/>
            </a:prstGeom>
          </p:spPr>
          <p:txBody>
            <a:bodyPr lIns="50800" tIns="50800" rIns="50800" bIns="50800" rtlCol="0" anchor="ctr"/>
            <a:lstStyle/>
            <a:p>
              <a:pPr algn="ctr">
                <a:lnSpc>
                  <a:spcPts val="2750"/>
                </a:lnSpc>
              </a:pPr>
              <a:endParaRPr/>
            </a:p>
          </p:txBody>
        </p:sp>
      </p:grpSp>
      <p:grpSp>
        <p:nvGrpSpPr>
          <p:cNvPr id="6" name="Group 6"/>
          <p:cNvGrpSpPr/>
          <p:nvPr/>
        </p:nvGrpSpPr>
        <p:grpSpPr>
          <a:xfrm>
            <a:off x="15832085" y="2448043"/>
            <a:ext cx="2052710" cy="3079065"/>
            <a:chOff x="0" y="0"/>
            <a:chExt cx="406400" cy="609600"/>
          </a:xfrm>
        </p:grpSpPr>
        <p:sp>
          <p:nvSpPr>
            <p:cNvPr id="7" name="Freeform 7"/>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FFBD59"/>
            </a:solidFill>
          </p:spPr>
          <p:txBody>
            <a:bodyPr/>
            <a:lstStyle/>
            <a:p>
              <a:endParaRPr lang="sl-SI"/>
            </a:p>
          </p:txBody>
        </p:sp>
        <p:sp>
          <p:nvSpPr>
            <p:cNvPr id="8" name="TextBox 8"/>
            <p:cNvSpPr txBox="1"/>
            <p:nvPr/>
          </p:nvSpPr>
          <p:spPr>
            <a:xfrm>
              <a:off x="101600" y="28575"/>
              <a:ext cx="203200" cy="581025"/>
            </a:xfrm>
            <a:prstGeom prst="rect">
              <a:avLst/>
            </a:prstGeom>
          </p:spPr>
          <p:txBody>
            <a:bodyPr lIns="50800" tIns="50800" rIns="50800" bIns="50800" rtlCol="0" anchor="ctr"/>
            <a:lstStyle/>
            <a:p>
              <a:pPr algn="ctr">
                <a:lnSpc>
                  <a:spcPts val="2750"/>
                </a:lnSpc>
              </a:pPr>
              <a:endParaRPr/>
            </a:p>
          </p:txBody>
        </p:sp>
      </p:grpSp>
      <p:grpSp>
        <p:nvGrpSpPr>
          <p:cNvPr id="9" name="Group 9"/>
          <p:cNvGrpSpPr/>
          <p:nvPr/>
        </p:nvGrpSpPr>
        <p:grpSpPr>
          <a:xfrm>
            <a:off x="16579889" y="3267300"/>
            <a:ext cx="3871377" cy="3884141"/>
            <a:chOff x="0" y="0"/>
            <a:chExt cx="607597" cy="609600"/>
          </a:xfrm>
        </p:grpSpPr>
        <p:sp>
          <p:nvSpPr>
            <p:cNvPr id="10" name="Freeform 10"/>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a:p>
          </p:txBody>
        </p:sp>
        <p:sp>
          <p:nvSpPr>
            <p:cNvPr id="11" name="TextBox 11"/>
            <p:cNvSpPr txBox="1"/>
            <p:nvPr/>
          </p:nvSpPr>
          <p:spPr>
            <a:xfrm>
              <a:off x="101600" y="28575"/>
              <a:ext cx="404397" cy="581025"/>
            </a:xfrm>
            <a:prstGeom prst="rect">
              <a:avLst/>
            </a:prstGeom>
          </p:spPr>
          <p:txBody>
            <a:bodyPr lIns="50800" tIns="50800" rIns="50800" bIns="50800" rtlCol="0" anchor="ctr"/>
            <a:lstStyle/>
            <a:p>
              <a:pPr algn="ctr">
                <a:lnSpc>
                  <a:spcPts val="2750"/>
                </a:lnSpc>
              </a:pPr>
              <a:endParaRPr/>
            </a:p>
          </p:txBody>
        </p:sp>
      </p:grpSp>
      <p:sp>
        <p:nvSpPr>
          <p:cNvPr id="12" name="Freeform 12"/>
          <p:cNvSpPr/>
          <p:nvPr/>
        </p:nvSpPr>
        <p:spPr>
          <a:xfrm rot="5400000">
            <a:off x="16020172" y="-15916"/>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13" name="Freeform 13"/>
          <p:cNvSpPr/>
          <p:nvPr/>
        </p:nvSpPr>
        <p:spPr>
          <a:xfrm>
            <a:off x="5861547" y="9132345"/>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4" name="Freeform 14"/>
          <p:cNvSpPr/>
          <p:nvPr/>
        </p:nvSpPr>
        <p:spPr>
          <a:xfrm>
            <a:off x="1509312" y="797557"/>
            <a:ext cx="1670601" cy="851310"/>
          </a:xfrm>
          <a:custGeom>
            <a:avLst/>
            <a:gdLst/>
            <a:ahLst/>
            <a:cxnLst/>
            <a:rect l="l" t="t" r="r" b="b"/>
            <a:pathLst>
              <a:path w="1670601" h="851310">
                <a:moveTo>
                  <a:pt x="0" y="0"/>
                </a:moveTo>
                <a:lnTo>
                  <a:pt x="1670601" y="0"/>
                </a:lnTo>
                <a:lnTo>
                  <a:pt x="1670601" y="851310"/>
                </a:lnTo>
                <a:lnTo>
                  <a:pt x="0" y="851310"/>
                </a:lnTo>
                <a:lnTo>
                  <a:pt x="0" y="0"/>
                </a:lnTo>
                <a:close/>
              </a:path>
            </a:pathLst>
          </a:custGeom>
          <a:blipFill>
            <a:blip r:embed="rId5"/>
            <a:stretch>
              <a:fillRect/>
            </a:stretch>
          </a:blipFill>
        </p:spPr>
        <p:txBody>
          <a:bodyPr/>
          <a:lstStyle/>
          <a:p>
            <a:endParaRPr lang="sl-SI"/>
          </a:p>
        </p:txBody>
      </p:sp>
      <p:sp>
        <p:nvSpPr>
          <p:cNvPr id="15" name="TextBox 15"/>
          <p:cNvSpPr txBox="1"/>
          <p:nvPr/>
        </p:nvSpPr>
        <p:spPr>
          <a:xfrm>
            <a:off x="1395328" y="2868731"/>
            <a:ext cx="13372420" cy="4291731"/>
          </a:xfrm>
          <a:prstGeom prst="rect">
            <a:avLst/>
          </a:prstGeom>
        </p:spPr>
        <p:txBody>
          <a:bodyPr lIns="0" tIns="0" rIns="0" bIns="0" rtlCol="0" anchor="t">
            <a:spAutoFit/>
          </a:bodyPr>
          <a:lstStyle/>
          <a:p>
            <a:pPr algn="l">
              <a:lnSpc>
                <a:spcPts val="11199"/>
              </a:lnSpc>
            </a:pPr>
            <a:r>
              <a:rPr lang="en-US" sz="10181" b="1">
                <a:solidFill>
                  <a:srgbClr val="FFFFFF"/>
                </a:solidFill>
                <a:latin typeface="Garet Bold"/>
                <a:ea typeface="Garet Bold"/>
                <a:cs typeface="Garet Bold"/>
                <a:sym typeface="Garet Bold"/>
              </a:rPr>
              <a:t>VEČLETNI FINANČNI OKVIR 2028-34</a:t>
            </a:r>
          </a:p>
        </p:txBody>
      </p:sp>
      <p:sp>
        <p:nvSpPr>
          <p:cNvPr id="16" name="Freeform 16"/>
          <p:cNvSpPr/>
          <p:nvPr/>
        </p:nvSpPr>
        <p:spPr>
          <a:xfrm>
            <a:off x="3557198" y="738497"/>
            <a:ext cx="3675563" cy="969430"/>
          </a:xfrm>
          <a:custGeom>
            <a:avLst/>
            <a:gdLst/>
            <a:ahLst/>
            <a:cxnLst/>
            <a:rect l="l" t="t" r="r" b="b"/>
            <a:pathLst>
              <a:path w="3675563" h="969430">
                <a:moveTo>
                  <a:pt x="0" y="0"/>
                </a:moveTo>
                <a:lnTo>
                  <a:pt x="3675562" y="0"/>
                </a:lnTo>
                <a:lnTo>
                  <a:pt x="3675562" y="969430"/>
                </a:lnTo>
                <a:lnTo>
                  <a:pt x="0" y="969430"/>
                </a:lnTo>
                <a:lnTo>
                  <a:pt x="0" y="0"/>
                </a:lnTo>
                <a:close/>
              </a:path>
            </a:pathLst>
          </a:custGeom>
          <a:blipFill>
            <a:blip r:embed="rId6"/>
            <a:stretch>
              <a:fillRect/>
            </a:stretch>
          </a:blipFill>
        </p:spPr>
        <p:txBody>
          <a:bodyPr/>
          <a:lstStyle/>
          <a:p>
            <a:endParaRPr lang="sl-SI"/>
          </a:p>
        </p:txBody>
      </p:sp>
      <p:sp>
        <p:nvSpPr>
          <p:cNvPr id="17" name="TextBox 17"/>
          <p:cNvSpPr txBox="1"/>
          <p:nvPr/>
        </p:nvSpPr>
        <p:spPr>
          <a:xfrm>
            <a:off x="1395328" y="9002688"/>
            <a:ext cx="4323739" cy="390308"/>
          </a:xfrm>
          <a:prstGeom prst="rect">
            <a:avLst/>
          </a:prstGeom>
        </p:spPr>
        <p:txBody>
          <a:bodyPr lIns="0" tIns="0" rIns="0" bIns="0" rtlCol="0" anchor="t">
            <a:spAutoFit/>
          </a:bodyPr>
          <a:lstStyle/>
          <a:p>
            <a:pPr algn="l">
              <a:lnSpc>
                <a:spcPts val="3161"/>
              </a:lnSpc>
            </a:pPr>
            <a:r>
              <a:rPr lang="sl-SI" sz="2258" b="1" dirty="0">
                <a:solidFill>
                  <a:srgbClr val="FFFFFF"/>
                </a:solidFill>
                <a:latin typeface="Inter Bold"/>
                <a:ea typeface="Inter Bold"/>
                <a:cs typeface="Inter Bold"/>
                <a:sym typeface="Inter Bold"/>
              </a:rPr>
              <a:t>Celje</a:t>
            </a:r>
            <a:r>
              <a:rPr lang="en-US" sz="2258" b="1" dirty="0">
                <a:solidFill>
                  <a:srgbClr val="FFFFFF"/>
                </a:solidFill>
                <a:latin typeface="Inter Bold"/>
                <a:ea typeface="Inter Bold"/>
                <a:cs typeface="Inter Bold"/>
                <a:sym typeface="Inter Bold"/>
              </a:rPr>
              <a:t>, </a:t>
            </a:r>
            <a:r>
              <a:rPr lang="sl-SI" sz="2258" b="1" dirty="0">
                <a:solidFill>
                  <a:srgbClr val="FFFFFF"/>
                </a:solidFill>
                <a:latin typeface="Inter Bold"/>
                <a:ea typeface="Inter Bold"/>
                <a:cs typeface="Inter Bold"/>
                <a:sym typeface="Inter Bold"/>
              </a:rPr>
              <a:t>22</a:t>
            </a:r>
            <a:r>
              <a:rPr lang="en-US" sz="2258" b="1" dirty="0">
                <a:solidFill>
                  <a:srgbClr val="FFFFFF"/>
                </a:solidFill>
                <a:latin typeface="Inter Bold"/>
                <a:ea typeface="Inter Bold"/>
                <a:cs typeface="Inter Bold"/>
                <a:sym typeface="Inter Bold"/>
              </a:rPr>
              <a:t>. </a:t>
            </a:r>
            <a:r>
              <a:rPr lang="sl-SI" sz="2258" b="1" dirty="0">
                <a:solidFill>
                  <a:srgbClr val="FFFFFF"/>
                </a:solidFill>
                <a:latin typeface="Inter Bold"/>
                <a:ea typeface="Inter Bold"/>
                <a:cs typeface="Inter Bold"/>
                <a:sym typeface="Inter Bold"/>
              </a:rPr>
              <a:t>oktober</a:t>
            </a:r>
            <a:r>
              <a:rPr lang="en-US" sz="2258" b="1" dirty="0">
                <a:solidFill>
                  <a:srgbClr val="FFFFFF"/>
                </a:solidFill>
                <a:latin typeface="Inter Bold"/>
                <a:ea typeface="Inter Bold"/>
                <a:cs typeface="Inter Bold"/>
                <a:sym typeface="Inter Bold"/>
              </a:rPr>
              <a:t> 2026</a:t>
            </a:r>
          </a:p>
        </p:txBody>
      </p:sp>
      <p:sp>
        <p:nvSpPr>
          <p:cNvPr id="18" name="TextBox 18"/>
          <p:cNvSpPr txBox="1"/>
          <p:nvPr/>
        </p:nvSpPr>
        <p:spPr>
          <a:xfrm>
            <a:off x="13334504" y="9002688"/>
            <a:ext cx="3924796" cy="390308"/>
          </a:xfrm>
          <a:prstGeom prst="rect">
            <a:avLst/>
          </a:prstGeom>
        </p:spPr>
        <p:txBody>
          <a:bodyPr lIns="0" tIns="0" rIns="0" bIns="0" rtlCol="0" anchor="t">
            <a:spAutoFit/>
          </a:bodyPr>
          <a:lstStyle/>
          <a:p>
            <a:pPr algn="l">
              <a:lnSpc>
                <a:spcPts val="3161"/>
              </a:lnSpc>
            </a:pPr>
            <a:r>
              <a:rPr lang="en-US" sz="2258" b="1">
                <a:solidFill>
                  <a:srgbClr val="FFFFFF"/>
                </a:solidFill>
                <a:latin typeface="Inter Bold"/>
                <a:ea typeface="Inter Bold"/>
                <a:cs typeface="Inter Bold"/>
                <a:sym typeface="Inter Bold"/>
              </a:rPr>
              <a:t>evropskasredstva.si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78985" y="8136821"/>
            <a:ext cx="2750850" cy="4126275"/>
            <a:chOff x="0" y="0"/>
            <a:chExt cx="406400" cy="609600"/>
          </a:xfrm>
        </p:grpSpPr>
        <p:sp>
          <p:nvSpPr>
            <p:cNvPr id="3" name="Freeform 3"/>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FFBD59"/>
            </a:solidFill>
          </p:spPr>
          <p:txBody>
            <a:bodyPr/>
            <a:lstStyle/>
            <a:p>
              <a:endParaRPr lang="sl-SI" dirty="0"/>
            </a:p>
          </p:txBody>
        </p:sp>
        <p:sp>
          <p:nvSpPr>
            <p:cNvPr id="4" name="TextBox 4"/>
            <p:cNvSpPr txBox="1"/>
            <p:nvPr/>
          </p:nvSpPr>
          <p:spPr>
            <a:xfrm>
              <a:off x="101600" y="28575"/>
              <a:ext cx="203200" cy="581025"/>
            </a:xfrm>
            <a:prstGeom prst="rect">
              <a:avLst/>
            </a:prstGeom>
          </p:spPr>
          <p:txBody>
            <a:bodyPr lIns="50800" tIns="50800" rIns="50800" bIns="50800" rtlCol="0" anchor="ctr"/>
            <a:lstStyle/>
            <a:p>
              <a:pPr algn="ctr">
                <a:lnSpc>
                  <a:spcPts val="2750"/>
                </a:lnSpc>
              </a:pPr>
              <a:endParaRPr lang="sl-SI" dirty="0"/>
            </a:p>
          </p:txBody>
        </p:sp>
      </p:grpSp>
      <p:grpSp>
        <p:nvGrpSpPr>
          <p:cNvPr id="5" name="Group 5"/>
          <p:cNvGrpSpPr/>
          <p:nvPr/>
        </p:nvGrpSpPr>
        <p:grpSpPr>
          <a:xfrm>
            <a:off x="-462471" y="4648633"/>
            <a:ext cx="16928174" cy="989734"/>
            <a:chOff x="0" y="0"/>
            <a:chExt cx="10426454" cy="609600"/>
          </a:xfrm>
        </p:grpSpPr>
        <p:sp>
          <p:nvSpPr>
            <p:cNvPr id="6" name="Freeform 6"/>
            <p:cNvSpPr/>
            <p:nvPr/>
          </p:nvSpPr>
          <p:spPr>
            <a:xfrm>
              <a:off x="0" y="0"/>
              <a:ext cx="10426454" cy="609600"/>
            </a:xfrm>
            <a:custGeom>
              <a:avLst/>
              <a:gdLst/>
              <a:ahLst/>
              <a:cxnLst/>
              <a:rect l="l" t="t" r="r" b="b"/>
              <a:pathLst>
                <a:path w="10426454" h="609600">
                  <a:moveTo>
                    <a:pt x="203200" y="0"/>
                  </a:moveTo>
                  <a:lnTo>
                    <a:pt x="10426454" y="0"/>
                  </a:lnTo>
                  <a:lnTo>
                    <a:pt x="10223254" y="609600"/>
                  </a:lnTo>
                  <a:lnTo>
                    <a:pt x="0" y="609600"/>
                  </a:lnTo>
                  <a:lnTo>
                    <a:pt x="203200" y="0"/>
                  </a:lnTo>
                  <a:close/>
                </a:path>
              </a:pathLst>
            </a:custGeom>
            <a:solidFill>
              <a:srgbClr val="FFBD59"/>
            </a:solidFill>
          </p:spPr>
          <p:txBody>
            <a:bodyPr/>
            <a:lstStyle/>
            <a:p>
              <a:endParaRPr lang="sl-SI" dirty="0"/>
            </a:p>
          </p:txBody>
        </p:sp>
        <p:sp>
          <p:nvSpPr>
            <p:cNvPr id="7" name="TextBox 7"/>
            <p:cNvSpPr txBox="1"/>
            <p:nvPr/>
          </p:nvSpPr>
          <p:spPr>
            <a:xfrm>
              <a:off x="101600" y="28575"/>
              <a:ext cx="10223254" cy="581025"/>
            </a:xfrm>
            <a:prstGeom prst="rect">
              <a:avLst/>
            </a:prstGeom>
          </p:spPr>
          <p:txBody>
            <a:bodyPr lIns="50800" tIns="50800" rIns="50800" bIns="50800" rtlCol="0" anchor="ctr"/>
            <a:lstStyle/>
            <a:p>
              <a:pPr algn="ctr">
                <a:lnSpc>
                  <a:spcPts val="2750"/>
                </a:lnSpc>
              </a:pPr>
              <a:endParaRPr lang="sl-SI" dirty="0"/>
            </a:p>
          </p:txBody>
        </p:sp>
      </p:grpSp>
      <p:sp>
        <p:nvSpPr>
          <p:cNvPr id="8" name="AutoShape 8"/>
          <p:cNvSpPr/>
          <p:nvPr/>
        </p:nvSpPr>
        <p:spPr>
          <a:xfrm flipH="1">
            <a:off x="9556315" y="5394693"/>
            <a:ext cx="19050" cy="2397005"/>
          </a:xfrm>
          <a:prstGeom prst="line">
            <a:avLst/>
          </a:prstGeom>
          <a:ln w="38100" cap="flat">
            <a:solidFill>
              <a:srgbClr val="243144"/>
            </a:solidFill>
            <a:prstDash val="solid"/>
            <a:headEnd type="none" w="sm" len="sm"/>
            <a:tailEnd type="none" w="sm" len="sm"/>
          </a:ln>
        </p:spPr>
        <p:txBody>
          <a:bodyPr/>
          <a:lstStyle/>
          <a:p>
            <a:endParaRPr lang="sl-SI" dirty="0"/>
          </a:p>
        </p:txBody>
      </p:sp>
      <p:grpSp>
        <p:nvGrpSpPr>
          <p:cNvPr id="9" name="Group 9"/>
          <p:cNvGrpSpPr/>
          <p:nvPr/>
        </p:nvGrpSpPr>
        <p:grpSpPr>
          <a:xfrm>
            <a:off x="-3297435" y="9121693"/>
            <a:ext cx="7223073" cy="7246887"/>
            <a:chOff x="0" y="0"/>
            <a:chExt cx="607597" cy="609600"/>
          </a:xfrm>
        </p:grpSpPr>
        <p:sp>
          <p:nvSpPr>
            <p:cNvPr id="10" name="Freeform 10"/>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dirty="0"/>
            </a:p>
          </p:txBody>
        </p:sp>
        <p:sp>
          <p:nvSpPr>
            <p:cNvPr id="11" name="TextBox 11"/>
            <p:cNvSpPr txBox="1"/>
            <p:nvPr/>
          </p:nvSpPr>
          <p:spPr>
            <a:xfrm>
              <a:off x="101600" y="28575"/>
              <a:ext cx="404397" cy="581025"/>
            </a:xfrm>
            <a:prstGeom prst="rect">
              <a:avLst/>
            </a:prstGeom>
          </p:spPr>
          <p:txBody>
            <a:bodyPr lIns="50800" tIns="50800" rIns="50800" bIns="50800" rtlCol="0" anchor="ctr"/>
            <a:lstStyle/>
            <a:p>
              <a:pPr algn="ctr">
                <a:lnSpc>
                  <a:spcPts val="2750"/>
                </a:lnSpc>
              </a:pPr>
              <a:endParaRPr lang="sl-SI" dirty="0"/>
            </a:p>
          </p:txBody>
        </p:sp>
      </p:grpSp>
      <p:grpSp>
        <p:nvGrpSpPr>
          <p:cNvPr id="12" name="Group 12"/>
          <p:cNvGrpSpPr/>
          <p:nvPr/>
        </p:nvGrpSpPr>
        <p:grpSpPr>
          <a:xfrm>
            <a:off x="10030581" y="6485168"/>
            <a:ext cx="358816" cy="35881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sl-SI" dirty="0"/>
            </a:p>
          </p:txBody>
        </p:sp>
        <p:sp>
          <p:nvSpPr>
            <p:cNvPr id="14" name="TextBox 14"/>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sp>
        <p:nvSpPr>
          <p:cNvPr id="15" name="Freeform 15"/>
          <p:cNvSpPr/>
          <p:nvPr/>
        </p:nvSpPr>
        <p:spPr>
          <a:xfrm rot="5400000">
            <a:off x="16292840" y="198303"/>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dirty="0"/>
          </a:p>
        </p:txBody>
      </p:sp>
      <p:sp>
        <p:nvSpPr>
          <p:cNvPr id="16" name="Freeform 16"/>
          <p:cNvSpPr/>
          <p:nvPr/>
        </p:nvSpPr>
        <p:spPr>
          <a:xfrm>
            <a:off x="5157276" y="9472845"/>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dirty="0"/>
          </a:p>
        </p:txBody>
      </p:sp>
      <p:grpSp>
        <p:nvGrpSpPr>
          <p:cNvPr id="17" name="Group 17"/>
          <p:cNvGrpSpPr/>
          <p:nvPr/>
        </p:nvGrpSpPr>
        <p:grpSpPr>
          <a:xfrm>
            <a:off x="2837917" y="3676985"/>
            <a:ext cx="3086100" cy="866873"/>
            <a:chOff x="0" y="0"/>
            <a:chExt cx="812800" cy="228312"/>
          </a:xfrm>
        </p:grpSpPr>
        <p:sp>
          <p:nvSpPr>
            <p:cNvPr id="18" name="Freeform 18"/>
            <p:cNvSpPr/>
            <p:nvPr/>
          </p:nvSpPr>
          <p:spPr>
            <a:xfrm>
              <a:off x="0" y="0"/>
              <a:ext cx="812800" cy="228312"/>
            </a:xfrm>
            <a:custGeom>
              <a:avLst/>
              <a:gdLst/>
              <a:ahLst/>
              <a:cxnLst/>
              <a:rect l="l" t="t" r="r" b="b"/>
              <a:pathLst>
                <a:path w="812800" h="228312">
                  <a:moveTo>
                    <a:pt x="0" y="0"/>
                  </a:moveTo>
                  <a:lnTo>
                    <a:pt x="812800" y="0"/>
                  </a:lnTo>
                  <a:lnTo>
                    <a:pt x="812800" y="228312"/>
                  </a:lnTo>
                  <a:lnTo>
                    <a:pt x="0" y="228312"/>
                  </a:lnTo>
                  <a:close/>
                </a:path>
              </a:pathLst>
            </a:custGeom>
            <a:solidFill>
              <a:srgbClr val="243144"/>
            </a:solidFill>
          </p:spPr>
          <p:txBody>
            <a:bodyPr/>
            <a:lstStyle/>
            <a:p>
              <a:endParaRPr lang="sl-SI" dirty="0"/>
            </a:p>
          </p:txBody>
        </p:sp>
        <p:sp>
          <p:nvSpPr>
            <p:cNvPr id="19" name="TextBox 19"/>
            <p:cNvSpPr txBox="1"/>
            <p:nvPr/>
          </p:nvSpPr>
          <p:spPr>
            <a:xfrm>
              <a:off x="0" y="28575"/>
              <a:ext cx="812800" cy="199737"/>
            </a:xfrm>
            <a:prstGeom prst="rect">
              <a:avLst/>
            </a:prstGeom>
          </p:spPr>
          <p:txBody>
            <a:bodyPr lIns="50800" tIns="50800" rIns="50800" bIns="50800" rtlCol="0" anchor="ctr"/>
            <a:lstStyle/>
            <a:p>
              <a:pPr algn="ctr">
                <a:lnSpc>
                  <a:spcPts val="2750"/>
                </a:lnSpc>
              </a:pPr>
              <a:endParaRPr lang="sl-SI" dirty="0"/>
            </a:p>
          </p:txBody>
        </p:sp>
      </p:grpSp>
      <p:grpSp>
        <p:nvGrpSpPr>
          <p:cNvPr id="20" name="Group 20"/>
          <p:cNvGrpSpPr/>
          <p:nvPr/>
        </p:nvGrpSpPr>
        <p:grpSpPr>
          <a:xfrm>
            <a:off x="6749049" y="3397032"/>
            <a:ext cx="3984235" cy="1147453"/>
            <a:chOff x="0" y="0"/>
            <a:chExt cx="1049346" cy="302210"/>
          </a:xfrm>
        </p:grpSpPr>
        <p:sp>
          <p:nvSpPr>
            <p:cNvPr id="21" name="Freeform 21"/>
            <p:cNvSpPr/>
            <p:nvPr/>
          </p:nvSpPr>
          <p:spPr>
            <a:xfrm>
              <a:off x="0" y="0"/>
              <a:ext cx="1049346" cy="302210"/>
            </a:xfrm>
            <a:custGeom>
              <a:avLst/>
              <a:gdLst/>
              <a:ahLst/>
              <a:cxnLst/>
              <a:rect l="l" t="t" r="r" b="b"/>
              <a:pathLst>
                <a:path w="1049346" h="302210">
                  <a:moveTo>
                    <a:pt x="0" y="0"/>
                  </a:moveTo>
                  <a:lnTo>
                    <a:pt x="1049346" y="0"/>
                  </a:lnTo>
                  <a:lnTo>
                    <a:pt x="1049346" y="302210"/>
                  </a:lnTo>
                  <a:lnTo>
                    <a:pt x="0" y="302210"/>
                  </a:lnTo>
                  <a:close/>
                </a:path>
              </a:pathLst>
            </a:custGeom>
            <a:solidFill>
              <a:srgbClr val="243144"/>
            </a:solidFill>
          </p:spPr>
          <p:txBody>
            <a:bodyPr/>
            <a:lstStyle/>
            <a:p>
              <a:endParaRPr lang="sl-SI" dirty="0"/>
            </a:p>
          </p:txBody>
        </p:sp>
        <p:sp>
          <p:nvSpPr>
            <p:cNvPr id="22" name="TextBox 22"/>
            <p:cNvSpPr txBox="1"/>
            <p:nvPr/>
          </p:nvSpPr>
          <p:spPr>
            <a:xfrm>
              <a:off x="0" y="28575"/>
              <a:ext cx="1049346" cy="273635"/>
            </a:xfrm>
            <a:prstGeom prst="rect">
              <a:avLst/>
            </a:prstGeom>
          </p:spPr>
          <p:txBody>
            <a:bodyPr lIns="50800" tIns="50800" rIns="50800" bIns="50800" rtlCol="0" anchor="ctr"/>
            <a:lstStyle/>
            <a:p>
              <a:pPr algn="ctr">
                <a:lnSpc>
                  <a:spcPts val="2750"/>
                </a:lnSpc>
              </a:pPr>
              <a:endParaRPr lang="sl-SI" dirty="0"/>
            </a:p>
          </p:txBody>
        </p:sp>
      </p:grpSp>
      <p:grpSp>
        <p:nvGrpSpPr>
          <p:cNvPr id="23" name="Group 23"/>
          <p:cNvGrpSpPr/>
          <p:nvPr/>
        </p:nvGrpSpPr>
        <p:grpSpPr>
          <a:xfrm>
            <a:off x="1840873" y="5743142"/>
            <a:ext cx="4345768" cy="866873"/>
            <a:chOff x="0" y="0"/>
            <a:chExt cx="1144565" cy="228312"/>
          </a:xfrm>
        </p:grpSpPr>
        <p:sp>
          <p:nvSpPr>
            <p:cNvPr id="24" name="Freeform 24"/>
            <p:cNvSpPr/>
            <p:nvPr/>
          </p:nvSpPr>
          <p:spPr>
            <a:xfrm>
              <a:off x="0" y="0"/>
              <a:ext cx="1144565" cy="228312"/>
            </a:xfrm>
            <a:custGeom>
              <a:avLst/>
              <a:gdLst/>
              <a:ahLst/>
              <a:cxnLst/>
              <a:rect l="l" t="t" r="r" b="b"/>
              <a:pathLst>
                <a:path w="1144565" h="228312">
                  <a:moveTo>
                    <a:pt x="0" y="0"/>
                  </a:moveTo>
                  <a:lnTo>
                    <a:pt x="1144565" y="0"/>
                  </a:lnTo>
                  <a:lnTo>
                    <a:pt x="1144565" y="228312"/>
                  </a:lnTo>
                  <a:lnTo>
                    <a:pt x="0" y="228312"/>
                  </a:lnTo>
                  <a:close/>
                </a:path>
              </a:pathLst>
            </a:custGeom>
            <a:solidFill>
              <a:srgbClr val="243144"/>
            </a:solidFill>
          </p:spPr>
          <p:txBody>
            <a:bodyPr/>
            <a:lstStyle/>
            <a:p>
              <a:endParaRPr lang="sl-SI" dirty="0"/>
            </a:p>
          </p:txBody>
        </p:sp>
        <p:sp>
          <p:nvSpPr>
            <p:cNvPr id="25" name="TextBox 25"/>
            <p:cNvSpPr txBox="1"/>
            <p:nvPr/>
          </p:nvSpPr>
          <p:spPr>
            <a:xfrm>
              <a:off x="0" y="28575"/>
              <a:ext cx="1144565" cy="199737"/>
            </a:xfrm>
            <a:prstGeom prst="rect">
              <a:avLst/>
            </a:prstGeom>
          </p:spPr>
          <p:txBody>
            <a:bodyPr lIns="50800" tIns="50800" rIns="50800" bIns="50800" rtlCol="0" anchor="ctr"/>
            <a:lstStyle/>
            <a:p>
              <a:pPr algn="ctr">
                <a:lnSpc>
                  <a:spcPts val="2750"/>
                </a:lnSpc>
              </a:pPr>
              <a:endParaRPr lang="sl-SI" dirty="0"/>
            </a:p>
          </p:txBody>
        </p:sp>
      </p:grpSp>
      <p:grpSp>
        <p:nvGrpSpPr>
          <p:cNvPr id="26" name="Group 26"/>
          <p:cNvGrpSpPr/>
          <p:nvPr/>
        </p:nvGrpSpPr>
        <p:grpSpPr>
          <a:xfrm>
            <a:off x="8329702" y="5729464"/>
            <a:ext cx="5293012" cy="837434"/>
            <a:chOff x="0" y="0"/>
            <a:chExt cx="1394044" cy="220559"/>
          </a:xfrm>
        </p:grpSpPr>
        <p:sp>
          <p:nvSpPr>
            <p:cNvPr id="27" name="Freeform 27"/>
            <p:cNvSpPr/>
            <p:nvPr/>
          </p:nvSpPr>
          <p:spPr>
            <a:xfrm>
              <a:off x="0" y="0"/>
              <a:ext cx="1394044" cy="220559"/>
            </a:xfrm>
            <a:custGeom>
              <a:avLst/>
              <a:gdLst/>
              <a:ahLst/>
              <a:cxnLst/>
              <a:rect l="l" t="t" r="r" b="b"/>
              <a:pathLst>
                <a:path w="1394044" h="220559">
                  <a:moveTo>
                    <a:pt x="0" y="0"/>
                  </a:moveTo>
                  <a:lnTo>
                    <a:pt x="1394044" y="0"/>
                  </a:lnTo>
                  <a:lnTo>
                    <a:pt x="1394044" y="220559"/>
                  </a:lnTo>
                  <a:lnTo>
                    <a:pt x="0" y="220559"/>
                  </a:lnTo>
                  <a:close/>
                </a:path>
              </a:pathLst>
            </a:custGeom>
            <a:solidFill>
              <a:srgbClr val="243144"/>
            </a:solidFill>
          </p:spPr>
          <p:txBody>
            <a:bodyPr/>
            <a:lstStyle/>
            <a:p>
              <a:endParaRPr lang="sl-SI" dirty="0"/>
            </a:p>
          </p:txBody>
        </p:sp>
        <p:sp>
          <p:nvSpPr>
            <p:cNvPr id="28" name="TextBox 28"/>
            <p:cNvSpPr txBox="1"/>
            <p:nvPr/>
          </p:nvSpPr>
          <p:spPr>
            <a:xfrm>
              <a:off x="0" y="28575"/>
              <a:ext cx="1394044" cy="191984"/>
            </a:xfrm>
            <a:prstGeom prst="rect">
              <a:avLst/>
            </a:prstGeom>
          </p:spPr>
          <p:txBody>
            <a:bodyPr lIns="50800" tIns="50800" rIns="50800" bIns="50800" rtlCol="0" anchor="ctr"/>
            <a:lstStyle/>
            <a:p>
              <a:pPr algn="ctr">
                <a:lnSpc>
                  <a:spcPts val="2750"/>
                </a:lnSpc>
              </a:pPr>
              <a:endParaRPr lang="sl-SI" dirty="0"/>
            </a:p>
          </p:txBody>
        </p:sp>
      </p:grpSp>
      <p:grpSp>
        <p:nvGrpSpPr>
          <p:cNvPr id="29" name="Group 29"/>
          <p:cNvGrpSpPr/>
          <p:nvPr/>
        </p:nvGrpSpPr>
        <p:grpSpPr>
          <a:xfrm>
            <a:off x="9548096" y="6711759"/>
            <a:ext cx="4084143" cy="837434"/>
            <a:chOff x="0" y="0"/>
            <a:chExt cx="1075659" cy="220559"/>
          </a:xfrm>
        </p:grpSpPr>
        <p:sp>
          <p:nvSpPr>
            <p:cNvPr id="30" name="Freeform 30"/>
            <p:cNvSpPr/>
            <p:nvPr/>
          </p:nvSpPr>
          <p:spPr>
            <a:xfrm>
              <a:off x="0" y="0"/>
              <a:ext cx="1075659" cy="220559"/>
            </a:xfrm>
            <a:custGeom>
              <a:avLst/>
              <a:gdLst/>
              <a:ahLst/>
              <a:cxnLst/>
              <a:rect l="l" t="t" r="r" b="b"/>
              <a:pathLst>
                <a:path w="1075659" h="220559">
                  <a:moveTo>
                    <a:pt x="0" y="0"/>
                  </a:moveTo>
                  <a:lnTo>
                    <a:pt x="1075659" y="0"/>
                  </a:lnTo>
                  <a:lnTo>
                    <a:pt x="1075659" y="220559"/>
                  </a:lnTo>
                  <a:lnTo>
                    <a:pt x="0" y="220559"/>
                  </a:lnTo>
                  <a:close/>
                </a:path>
              </a:pathLst>
            </a:custGeom>
            <a:solidFill>
              <a:srgbClr val="243144"/>
            </a:solidFill>
          </p:spPr>
          <p:txBody>
            <a:bodyPr/>
            <a:lstStyle/>
            <a:p>
              <a:endParaRPr lang="sl-SI" dirty="0"/>
            </a:p>
          </p:txBody>
        </p:sp>
        <p:sp>
          <p:nvSpPr>
            <p:cNvPr id="31" name="TextBox 31"/>
            <p:cNvSpPr txBox="1"/>
            <p:nvPr/>
          </p:nvSpPr>
          <p:spPr>
            <a:xfrm>
              <a:off x="0" y="28575"/>
              <a:ext cx="1075659" cy="191984"/>
            </a:xfrm>
            <a:prstGeom prst="rect">
              <a:avLst/>
            </a:prstGeom>
          </p:spPr>
          <p:txBody>
            <a:bodyPr lIns="50800" tIns="50800" rIns="50800" bIns="50800" rtlCol="0" anchor="ctr"/>
            <a:lstStyle/>
            <a:p>
              <a:pPr algn="ctr">
                <a:lnSpc>
                  <a:spcPts val="2750"/>
                </a:lnSpc>
              </a:pPr>
              <a:endParaRPr lang="sl-SI" dirty="0"/>
            </a:p>
          </p:txBody>
        </p:sp>
      </p:grpSp>
      <p:grpSp>
        <p:nvGrpSpPr>
          <p:cNvPr id="32" name="Group 32"/>
          <p:cNvGrpSpPr/>
          <p:nvPr/>
        </p:nvGrpSpPr>
        <p:grpSpPr>
          <a:xfrm>
            <a:off x="11205540" y="3398949"/>
            <a:ext cx="3626042" cy="1147453"/>
            <a:chOff x="0" y="0"/>
            <a:chExt cx="955007" cy="302210"/>
          </a:xfrm>
        </p:grpSpPr>
        <p:sp>
          <p:nvSpPr>
            <p:cNvPr id="33" name="Freeform 33"/>
            <p:cNvSpPr/>
            <p:nvPr/>
          </p:nvSpPr>
          <p:spPr>
            <a:xfrm>
              <a:off x="0" y="0"/>
              <a:ext cx="955007" cy="302210"/>
            </a:xfrm>
            <a:custGeom>
              <a:avLst/>
              <a:gdLst/>
              <a:ahLst/>
              <a:cxnLst/>
              <a:rect l="l" t="t" r="r" b="b"/>
              <a:pathLst>
                <a:path w="955007" h="302210">
                  <a:moveTo>
                    <a:pt x="0" y="0"/>
                  </a:moveTo>
                  <a:lnTo>
                    <a:pt x="955007" y="0"/>
                  </a:lnTo>
                  <a:lnTo>
                    <a:pt x="955007" y="302210"/>
                  </a:lnTo>
                  <a:lnTo>
                    <a:pt x="0" y="302210"/>
                  </a:lnTo>
                  <a:close/>
                </a:path>
              </a:pathLst>
            </a:custGeom>
            <a:solidFill>
              <a:srgbClr val="243144"/>
            </a:solidFill>
          </p:spPr>
          <p:txBody>
            <a:bodyPr/>
            <a:lstStyle/>
            <a:p>
              <a:endParaRPr lang="sl-SI" dirty="0"/>
            </a:p>
          </p:txBody>
        </p:sp>
        <p:sp>
          <p:nvSpPr>
            <p:cNvPr id="34" name="TextBox 34"/>
            <p:cNvSpPr txBox="1"/>
            <p:nvPr/>
          </p:nvSpPr>
          <p:spPr>
            <a:xfrm>
              <a:off x="0" y="28575"/>
              <a:ext cx="955007" cy="273635"/>
            </a:xfrm>
            <a:prstGeom prst="rect">
              <a:avLst/>
            </a:prstGeom>
          </p:spPr>
          <p:txBody>
            <a:bodyPr lIns="50800" tIns="50800" rIns="50800" bIns="50800" rtlCol="0" anchor="ctr"/>
            <a:lstStyle/>
            <a:p>
              <a:pPr algn="ctr">
                <a:lnSpc>
                  <a:spcPts val="2750"/>
                </a:lnSpc>
              </a:pPr>
              <a:endParaRPr lang="sl-SI" dirty="0"/>
            </a:p>
          </p:txBody>
        </p:sp>
      </p:grpSp>
      <p:grpSp>
        <p:nvGrpSpPr>
          <p:cNvPr id="35" name="Group 35"/>
          <p:cNvGrpSpPr/>
          <p:nvPr/>
        </p:nvGrpSpPr>
        <p:grpSpPr>
          <a:xfrm>
            <a:off x="12989112" y="2149266"/>
            <a:ext cx="4392897" cy="1147453"/>
            <a:chOff x="0" y="0"/>
            <a:chExt cx="1156977" cy="302210"/>
          </a:xfrm>
        </p:grpSpPr>
        <p:sp>
          <p:nvSpPr>
            <p:cNvPr id="36" name="Freeform 36"/>
            <p:cNvSpPr/>
            <p:nvPr/>
          </p:nvSpPr>
          <p:spPr>
            <a:xfrm>
              <a:off x="0" y="0"/>
              <a:ext cx="1156977" cy="302210"/>
            </a:xfrm>
            <a:custGeom>
              <a:avLst/>
              <a:gdLst/>
              <a:ahLst/>
              <a:cxnLst/>
              <a:rect l="l" t="t" r="r" b="b"/>
              <a:pathLst>
                <a:path w="1156977" h="302210">
                  <a:moveTo>
                    <a:pt x="0" y="0"/>
                  </a:moveTo>
                  <a:lnTo>
                    <a:pt x="1156977" y="0"/>
                  </a:lnTo>
                  <a:lnTo>
                    <a:pt x="1156977" y="302210"/>
                  </a:lnTo>
                  <a:lnTo>
                    <a:pt x="0" y="302210"/>
                  </a:lnTo>
                  <a:close/>
                </a:path>
              </a:pathLst>
            </a:custGeom>
            <a:solidFill>
              <a:srgbClr val="243144"/>
            </a:solidFill>
          </p:spPr>
          <p:txBody>
            <a:bodyPr/>
            <a:lstStyle/>
            <a:p>
              <a:endParaRPr lang="sl-SI" dirty="0"/>
            </a:p>
          </p:txBody>
        </p:sp>
        <p:sp>
          <p:nvSpPr>
            <p:cNvPr id="37" name="TextBox 37"/>
            <p:cNvSpPr txBox="1"/>
            <p:nvPr/>
          </p:nvSpPr>
          <p:spPr>
            <a:xfrm>
              <a:off x="0" y="28575"/>
              <a:ext cx="1156977" cy="273635"/>
            </a:xfrm>
            <a:prstGeom prst="rect">
              <a:avLst/>
            </a:prstGeom>
          </p:spPr>
          <p:txBody>
            <a:bodyPr lIns="50800" tIns="50800" rIns="50800" bIns="50800" rtlCol="0" anchor="ctr"/>
            <a:lstStyle/>
            <a:p>
              <a:pPr algn="ctr">
                <a:lnSpc>
                  <a:spcPts val="2750"/>
                </a:lnSpc>
              </a:pPr>
              <a:endParaRPr lang="sl-SI" dirty="0"/>
            </a:p>
          </p:txBody>
        </p:sp>
      </p:grpSp>
      <p:grpSp>
        <p:nvGrpSpPr>
          <p:cNvPr id="38" name="Group 38"/>
          <p:cNvGrpSpPr/>
          <p:nvPr/>
        </p:nvGrpSpPr>
        <p:grpSpPr>
          <a:xfrm>
            <a:off x="9537265" y="7692068"/>
            <a:ext cx="4094973" cy="799296"/>
            <a:chOff x="0" y="0"/>
            <a:chExt cx="608347" cy="570917"/>
          </a:xfrm>
        </p:grpSpPr>
        <p:sp>
          <p:nvSpPr>
            <p:cNvPr id="39" name="Freeform 39"/>
            <p:cNvSpPr/>
            <p:nvPr/>
          </p:nvSpPr>
          <p:spPr>
            <a:xfrm>
              <a:off x="0" y="0"/>
              <a:ext cx="608347" cy="570917"/>
            </a:xfrm>
            <a:custGeom>
              <a:avLst/>
              <a:gdLst/>
              <a:ahLst/>
              <a:cxnLst/>
              <a:rect l="l" t="t" r="r" b="b"/>
              <a:pathLst>
                <a:path w="608347" h="570917">
                  <a:moveTo>
                    <a:pt x="0" y="0"/>
                  </a:moveTo>
                  <a:lnTo>
                    <a:pt x="608347" y="0"/>
                  </a:lnTo>
                  <a:lnTo>
                    <a:pt x="608347" y="570917"/>
                  </a:lnTo>
                  <a:lnTo>
                    <a:pt x="0" y="570917"/>
                  </a:lnTo>
                  <a:close/>
                </a:path>
              </a:pathLst>
            </a:custGeom>
            <a:solidFill>
              <a:srgbClr val="243144"/>
            </a:solidFill>
          </p:spPr>
          <p:txBody>
            <a:bodyPr/>
            <a:lstStyle/>
            <a:p>
              <a:endParaRPr lang="sl-SI" dirty="0"/>
            </a:p>
          </p:txBody>
        </p:sp>
        <p:sp>
          <p:nvSpPr>
            <p:cNvPr id="40" name="TextBox 40"/>
            <p:cNvSpPr txBox="1"/>
            <p:nvPr/>
          </p:nvSpPr>
          <p:spPr>
            <a:xfrm>
              <a:off x="0" y="28575"/>
              <a:ext cx="608347" cy="542342"/>
            </a:xfrm>
            <a:prstGeom prst="rect">
              <a:avLst/>
            </a:prstGeom>
          </p:spPr>
          <p:txBody>
            <a:bodyPr lIns="50800" tIns="50800" rIns="50800" bIns="50800" rtlCol="0" anchor="ctr"/>
            <a:lstStyle/>
            <a:p>
              <a:pPr algn="ctr">
                <a:lnSpc>
                  <a:spcPts val="2750"/>
                </a:lnSpc>
              </a:pPr>
              <a:endParaRPr lang="sl-SI" dirty="0"/>
            </a:p>
          </p:txBody>
        </p:sp>
      </p:grpSp>
      <p:sp>
        <p:nvSpPr>
          <p:cNvPr id="41" name="TextBox 41"/>
          <p:cNvSpPr txBox="1"/>
          <p:nvPr/>
        </p:nvSpPr>
        <p:spPr>
          <a:xfrm>
            <a:off x="6891954" y="3456727"/>
            <a:ext cx="3698426" cy="989964"/>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1. polovica 2027: države članice in regije organizirajo obvezna posvetovanja z deležniki</a:t>
            </a:r>
          </a:p>
        </p:txBody>
      </p:sp>
      <p:sp>
        <p:nvSpPr>
          <p:cNvPr id="42" name="TextBox 42"/>
          <p:cNvSpPr txBox="1"/>
          <p:nvPr/>
        </p:nvSpPr>
        <p:spPr>
          <a:xfrm>
            <a:off x="3038677" y="3763077"/>
            <a:ext cx="3157922" cy="656589"/>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julij 2025: EK predstavi predloge uredb</a:t>
            </a:r>
          </a:p>
        </p:txBody>
      </p:sp>
      <p:sp>
        <p:nvSpPr>
          <p:cNvPr id="43" name="TextBox 43"/>
          <p:cNvSpPr txBox="1"/>
          <p:nvPr/>
        </p:nvSpPr>
        <p:spPr>
          <a:xfrm>
            <a:off x="1028700" y="4984717"/>
            <a:ext cx="1713614"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2025</a:t>
            </a:r>
          </a:p>
        </p:txBody>
      </p:sp>
      <p:sp>
        <p:nvSpPr>
          <p:cNvPr id="44" name="TextBox 44"/>
          <p:cNvSpPr txBox="1"/>
          <p:nvPr/>
        </p:nvSpPr>
        <p:spPr>
          <a:xfrm>
            <a:off x="3701139" y="4984750"/>
            <a:ext cx="1713614"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2026</a:t>
            </a:r>
          </a:p>
        </p:txBody>
      </p:sp>
      <p:sp>
        <p:nvSpPr>
          <p:cNvPr id="45" name="TextBox 45"/>
          <p:cNvSpPr txBox="1"/>
          <p:nvPr/>
        </p:nvSpPr>
        <p:spPr>
          <a:xfrm>
            <a:off x="6749049" y="4984750"/>
            <a:ext cx="1713614"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2027</a:t>
            </a:r>
          </a:p>
        </p:txBody>
      </p:sp>
      <p:sp>
        <p:nvSpPr>
          <p:cNvPr id="46" name="TextBox 46"/>
          <p:cNvSpPr txBox="1"/>
          <p:nvPr/>
        </p:nvSpPr>
        <p:spPr>
          <a:xfrm>
            <a:off x="11205540" y="4984717"/>
            <a:ext cx="1713614"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2028</a:t>
            </a:r>
          </a:p>
        </p:txBody>
      </p:sp>
      <p:sp>
        <p:nvSpPr>
          <p:cNvPr id="47" name="TextBox 47"/>
          <p:cNvSpPr txBox="1"/>
          <p:nvPr/>
        </p:nvSpPr>
        <p:spPr>
          <a:xfrm>
            <a:off x="2024067" y="5829234"/>
            <a:ext cx="4172532" cy="656589"/>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2025/2026: usklajevanje predlogov uredb na delovnih telesih Sveta EU</a:t>
            </a:r>
          </a:p>
        </p:txBody>
      </p:sp>
      <p:sp>
        <p:nvSpPr>
          <p:cNvPr id="48" name="TextBox 48"/>
          <p:cNvSpPr txBox="1"/>
          <p:nvPr/>
        </p:nvSpPr>
        <p:spPr>
          <a:xfrm>
            <a:off x="8515448" y="5789158"/>
            <a:ext cx="5107266" cy="656589"/>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razprave med državami članicami/regijami in Komisijo o pripravi načrtov za NRP</a:t>
            </a:r>
          </a:p>
        </p:txBody>
      </p:sp>
      <p:sp>
        <p:nvSpPr>
          <p:cNvPr id="49" name="TextBox 49"/>
          <p:cNvSpPr txBox="1"/>
          <p:nvPr/>
        </p:nvSpPr>
        <p:spPr>
          <a:xfrm>
            <a:off x="9676056" y="6805885"/>
            <a:ext cx="4064472" cy="656589"/>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poleti 2027: sprejem uredb EU ter finančnega okvira na ravni EU</a:t>
            </a:r>
          </a:p>
        </p:txBody>
      </p:sp>
      <p:sp>
        <p:nvSpPr>
          <p:cNvPr id="50" name="AutoShape 50"/>
          <p:cNvSpPr/>
          <p:nvPr/>
        </p:nvSpPr>
        <p:spPr>
          <a:xfrm>
            <a:off x="13008162" y="3263358"/>
            <a:ext cx="10400" cy="1628798"/>
          </a:xfrm>
          <a:prstGeom prst="line">
            <a:avLst/>
          </a:prstGeom>
          <a:ln w="38100" cap="flat">
            <a:solidFill>
              <a:srgbClr val="243144"/>
            </a:solidFill>
            <a:prstDash val="solid"/>
            <a:headEnd type="none" w="sm" len="sm"/>
            <a:tailEnd type="none" w="sm" len="sm"/>
          </a:ln>
        </p:spPr>
        <p:txBody>
          <a:bodyPr/>
          <a:lstStyle/>
          <a:p>
            <a:endParaRPr lang="sl-SI" dirty="0"/>
          </a:p>
        </p:txBody>
      </p:sp>
      <p:sp>
        <p:nvSpPr>
          <p:cNvPr id="51" name="TextBox 51"/>
          <p:cNvSpPr txBox="1"/>
          <p:nvPr/>
        </p:nvSpPr>
        <p:spPr>
          <a:xfrm>
            <a:off x="11289911" y="3458644"/>
            <a:ext cx="3541672" cy="989964"/>
          </a:xfrm>
          <a:prstGeom prst="rect">
            <a:avLst/>
          </a:prstGeom>
        </p:spPr>
        <p:txBody>
          <a:bodyPr lIns="0" tIns="0" rIns="0" bIns="0" rtlCol="0" anchor="t">
            <a:spAutoFit/>
          </a:bodyPr>
          <a:lstStyle/>
          <a:p>
            <a:pPr algn="l">
              <a:lnSpc>
                <a:spcPts val="2660"/>
              </a:lnSpc>
            </a:pPr>
            <a:r>
              <a:rPr lang="sl-SI" sz="1900" dirty="0">
                <a:solidFill>
                  <a:srgbClr val="FFFFFF"/>
                </a:solidFill>
                <a:latin typeface="Inter"/>
                <a:ea typeface="Inter"/>
                <a:cs typeface="Inter"/>
                <a:sym typeface="Inter"/>
              </a:rPr>
              <a:t>31. 1. 2028: rok za predložitev Načrtov za NRP v formalno potrditev na EK</a:t>
            </a:r>
          </a:p>
        </p:txBody>
      </p:sp>
      <p:sp>
        <p:nvSpPr>
          <p:cNvPr id="52" name="TextBox 52"/>
          <p:cNvSpPr txBox="1"/>
          <p:nvPr/>
        </p:nvSpPr>
        <p:spPr>
          <a:xfrm>
            <a:off x="13103509" y="2208960"/>
            <a:ext cx="4278500" cy="1009507"/>
          </a:xfrm>
          <a:prstGeom prst="rect">
            <a:avLst/>
          </a:prstGeom>
        </p:spPr>
        <p:txBody>
          <a:bodyPr wrap="square" lIns="0" tIns="0" rIns="0" bIns="0" rtlCol="0" anchor="t">
            <a:spAutoFit/>
          </a:bodyPr>
          <a:lstStyle/>
          <a:p>
            <a:pPr algn="l">
              <a:lnSpc>
                <a:spcPts val="2660"/>
              </a:lnSpc>
            </a:pPr>
            <a:r>
              <a:rPr lang="sl-SI" sz="1900" dirty="0">
                <a:solidFill>
                  <a:srgbClr val="FFFFFF"/>
                </a:solidFill>
                <a:latin typeface="Inter"/>
                <a:ea typeface="Inter"/>
                <a:cs typeface="Inter"/>
                <a:sym typeface="Inter"/>
              </a:rPr>
              <a:t>31</a:t>
            </a:r>
            <a:r>
              <a:rPr lang="sl-SI" sz="1900" noProof="0" dirty="0">
                <a:solidFill>
                  <a:srgbClr val="FFFFFF"/>
                </a:solidFill>
                <a:latin typeface="Inter"/>
                <a:ea typeface="Inter"/>
                <a:cs typeface="Inter"/>
                <a:sym typeface="Inter"/>
              </a:rPr>
              <a:t>. 7. 2028: rok za potrditev Načrtov za NRP s strani Sveta EU, če se želi prejeti pred-financiranje za 2028</a:t>
            </a:r>
            <a:endParaRPr lang="sl-SI" sz="1900" dirty="0">
              <a:solidFill>
                <a:srgbClr val="FFFFFF"/>
              </a:solidFill>
              <a:latin typeface="Inter"/>
              <a:ea typeface="Inter"/>
              <a:cs typeface="Inter"/>
              <a:sym typeface="Inter"/>
            </a:endParaRPr>
          </a:p>
        </p:txBody>
      </p:sp>
      <p:sp>
        <p:nvSpPr>
          <p:cNvPr id="53" name="TextBox 53"/>
          <p:cNvSpPr txBox="1"/>
          <p:nvPr/>
        </p:nvSpPr>
        <p:spPr>
          <a:xfrm>
            <a:off x="9676056" y="7753749"/>
            <a:ext cx="3927608" cy="1009507"/>
          </a:xfrm>
          <a:prstGeom prst="rect">
            <a:avLst/>
          </a:prstGeom>
        </p:spPr>
        <p:txBody>
          <a:bodyPr wrap="square" lIns="0" tIns="0" rIns="0" bIns="0" rtlCol="0" anchor="t">
            <a:spAutoFit/>
          </a:bodyPr>
          <a:lstStyle/>
          <a:p>
            <a:pPr algn="l">
              <a:lnSpc>
                <a:spcPts val="2660"/>
              </a:lnSpc>
            </a:pPr>
            <a:r>
              <a:rPr lang="sl-SI" sz="1900" noProof="0" dirty="0">
                <a:solidFill>
                  <a:srgbClr val="FFFFFF"/>
                </a:solidFill>
                <a:latin typeface="Inter"/>
                <a:ea typeface="Inter"/>
                <a:cs typeface="Inter"/>
                <a:sym typeface="Inter"/>
              </a:rPr>
              <a:t>od junija 2027: države članice začnejo predlagati Načrte za NRP v pregled na EK</a:t>
            </a:r>
          </a:p>
        </p:txBody>
      </p:sp>
      <p:sp>
        <p:nvSpPr>
          <p:cNvPr id="54" name="TextBox 54"/>
          <p:cNvSpPr txBox="1"/>
          <p:nvPr/>
        </p:nvSpPr>
        <p:spPr>
          <a:xfrm>
            <a:off x="1379688" y="871631"/>
            <a:ext cx="9596520" cy="2740025"/>
          </a:xfrm>
          <a:prstGeom prst="rect">
            <a:avLst/>
          </a:prstGeom>
        </p:spPr>
        <p:txBody>
          <a:bodyPr lIns="0" tIns="0" rIns="0" bIns="0" rtlCol="0" anchor="t">
            <a:spAutoFit/>
          </a:bodyPr>
          <a:lstStyle/>
          <a:p>
            <a:pPr algn="l">
              <a:lnSpc>
                <a:spcPts val="7150"/>
              </a:lnSpc>
            </a:pPr>
            <a:r>
              <a:rPr lang="sl-SI" sz="6500" b="1" dirty="0">
                <a:solidFill>
                  <a:srgbClr val="243144"/>
                </a:solidFill>
                <a:latin typeface="Garet Bold"/>
                <a:ea typeface="Garet Bold"/>
                <a:cs typeface="Garet Bold"/>
                <a:sym typeface="Garet Bold"/>
              </a:rPr>
              <a:t>Zakonodajni postopek na ravni EU</a:t>
            </a:r>
          </a:p>
          <a:p>
            <a:pPr algn="l">
              <a:lnSpc>
                <a:spcPts val="7150"/>
              </a:lnSpc>
            </a:pPr>
            <a:endParaRPr lang="sl-SI" sz="6500" b="1" dirty="0">
              <a:solidFill>
                <a:srgbClr val="243144"/>
              </a:solidFill>
              <a:latin typeface="Garet Bold"/>
              <a:ea typeface="Garet Bold"/>
              <a:cs typeface="Garet Bold"/>
              <a:sym typeface="Garet Bold"/>
            </a:endParaRPr>
          </a:p>
        </p:txBody>
      </p:sp>
      <p:sp>
        <p:nvSpPr>
          <p:cNvPr id="55" name="AutoShape 55"/>
          <p:cNvSpPr/>
          <p:nvPr/>
        </p:nvSpPr>
        <p:spPr>
          <a:xfrm flipH="1">
            <a:off x="2856967" y="4543858"/>
            <a:ext cx="0" cy="348298"/>
          </a:xfrm>
          <a:prstGeom prst="line">
            <a:avLst/>
          </a:prstGeom>
          <a:ln w="38100" cap="flat">
            <a:solidFill>
              <a:srgbClr val="243144"/>
            </a:solidFill>
            <a:prstDash val="solid"/>
            <a:headEnd type="none" w="sm" len="sm"/>
            <a:tailEnd type="none" w="sm" len="sm"/>
          </a:ln>
        </p:spPr>
        <p:txBody>
          <a:bodyPr/>
          <a:lstStyle/>
          <a:p>
            <a:endParaRPr lang="sl-SI" dirty="0"/>
          </a:p>
        </p:txBody>
      </p:sp>
      <p:sp>
        <p:nvSpPr>
          <p:cNvPr id="56" name="AutoShape 56"/>
          <p:cNvSpPr/>
          <p:nvPr/>
        </p:nvSpPr>
        <p:spPr>
          <a:xfrm flipH="1">
            <a:off x="6768099" y="4543858"/>
            <a:ext cx="0" cy="348298"/>
          </a:xfrm>
          <a:prstGeom prst="line">
            <a:avLst/>
          </a:prstGeom>
          <a:ln w="38100" cap="flat">
            <a:solidFill>
              <a:srgbClr val="243144"/>
            </a:solidFill>
            <a:prstDash val="solid"/>
            <a:headEnd type="none" w="sm" len="sm"/>
            <a:tailEnd type="none" w="sm" len="sm"/>
          </a:ln>
        </p:spPr>
        <p:txBody>
          <a:bodyPr/>
          <a:lstStyle/>
          <a:p>
            <a:endParaRPr lang="sl-SI" dirty="0"/>
          </a:p>
        </p:txBody>
      </p:sp>
      <p:sp>
        <p:nvSpPr>
          <p:cNvPr id="57" name="AutoShape 57"/>
          <p:cNvSpPr/>
          <p:nvPr/>
        </p:nvSpPr>
        <p:spPr>
          <a:xfrm flipH="1">
            <a:off x="1859923" y="5394844"/>
            <a:ext cx="0" cy="348298"/>
          </a:xfrm>
          <a:prstGeom prst="line">
            <a:avLst/>
          </a:prstGeom>
          <a:ln w="38100" cap="flat">
            <a:solidFill>
              <a:srgbClr val="243144"/>
            </a:solidFill>
            <a:prstDash val="solid"/>
            <a:headEnd type="none" w="sm" len="sm"/>
            <a:tailEnd type="none" w="sm" len="sm"/>
          </a:ln>
        </p:spPr>
        <p:txBody>
          <a:bodyPr/>
          <a:lstStyle/>
          <a:p>
            <a:endParaRPr lang="sl-SI" dirty="0"/>
          </a:p>
        </p:txBody>
      </p:sp>
      <p:sp>
        <p:nvSpPr>
          <p:cNvPr id="58" name="AutoShape 58"/>
          <p:cNvSpPr/>
          <p:nvPr/>
        </p:nvSpPr>
        <p:spPr>
          <a:xfrm flipH="1">
            <a:off x="11224590" y="4543858"/>
            <a:ext cx="0" cy="348298"/>
          </a:xfrm>
          <a:prstGeom prst="line">
            <a:avLst/>
          </a:prstGeom>
          <a:ln w="38100" cap="flat">
            <a:solidFill>
              <a:srgbClr val="243144"/>
            </a:solidFill>
            <a:prstDash val="solid"/>
            <a:headEnd type="none" w="sm" len="sm"/>
            <a:tailEnd type="none" w="sm" len="sm"/>
          </a:ln>
        </p:spPr>
        <p:txBody>
          <a:bodyPr/>
          <a:lstStyle/>
          <a:p>
            <a:endParaRPr lang="sl-SI" dirty="0"/>
          </a:p>
        </p:txBody>
      </p:sp>
      <p:sp>
        <p:nvSpPr>
          <p:cNvPr id="59" name="AutoShape 59"/>
          <p:cNvSpPr/>
          <p:nvPr/>
        </p:nvSpPr>
        <p:spPr>
          <a:xfrm flipH="1">
            <a:off x="8348752" y="5394844"/>
            <a:ext cx="0" cy="348298"/>
          </a:xfrm>
          <a:prstGeom prst="line">
            <a:avLst/>
          </a:prstGeom>
          <a:ln w="38100" cap="flat">
            <a:solidFill>
              <a:srgbClr val="243144"/>
            </a:solidFill>
            <a:prstDash val="solid"/>
            <a:headEnd type="none" w="sm" len="sm"/>
            <a:tailEnd type="none" w="sm" len="sm"/>
          </a:ln>
        </p:spPr>
        <p:txBody>
          <a:bodyPr/>
          <a:lstStyle/>
          <a:p>
            <a:endParaRPr lang="sl-SI"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394935" y="2874851"/>
            <a:ext cx="1893065" cy="2268649"/>
            <a:chOff x="0" y="0"/>
            <a:chExt cx="508678" cy="609600"/>
          </a:xfrm>
        </p:grpSpPr>
        <p:sp>
          <p:nvSpPr>
            <p:cNvPr id="3" name="Freeform 3"/>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dirty="0"/>
            </a:p>
          </p:txBody>
        </p:sp>
        <p:sp>
          <p:nvSpPr>
            <p:cNvPr id="4" name="TextBox 4"/>
            <p:cNvSpPr txBox="1"/>
            <p:nvPr/>
          </p:nvSpPr>
          <p:spPr>
            <a:xfrm>
              <a:off x="101600" y="28575"/>
              <a:ext cx="305478" cy="581025"/>
            </a:xfrm>
            <a:prstGeom prst="rect">
              <a:avLst/>
            </a:prstGeom>
          </p:spPr>
          <p:txBody>
            <a:bodyPr lIns="50800" tIns="50800" rIns="50800" bIns="50800" rtlCol="0" anchor="ctr"/>
            <a:lstStyle/>
            <a:p>
              <a:pPr algn="ctr">
                <a:lnSpc>
                  <a:spcPts val="2750"/>
                </a:lnSpc>
              </a:pPr>
              <a:endParaRPr lang="sl-SI" dirty="0"/>
            </a:p>
          </p:txBody>
        </p:sp>
      </p:grpSp>
      <p:grpSp>
        <p:nvGrpSpPr>
          <p:cNvPr id="5" name="Group 5"/>
          <p:cNvGrpSpPr/>
          <p:nvPr/>
        </p:nvGrpSpPr>
        <p:grpSpPr>
          <a:xfrm>
            <a:off x="16935196" y="1921495"/>
            <a:ext cx="5134281" cy="3984380"/>
            <a:chOff x="0" y="0"/>
            <a:chExt cx="785532" cy="609600"/>
          </a:xfrm>
        </p:grpSpPr>
        <p:sp>
          <p:nvSpPr>
            <p:cNvPr id="6" name="Freeform 6"/>
            <p:cNvSpPr/>
            <p:nvPr/>
          </p:nvSpPr>
          <p:spPr>
            <a:xfrm>
              <a:off x="0" y="0"/>
              <a:ext cx="785532" cy="609600"/>
            </a:xfrm>
            <a:custGeom>
              <a:avLst/>
              <a:gdLst/>
              <a:ahLst/>
              <a:cxnLst/>
              <a:rect l="l" t="t" r="r" b="b"/>
              <a:pathLst>
                <a:path w="785532" h="609600">
                  <a:moveTo>
                    <a:pt x="203200" y="0"/>
                  </a:moveTo>
                  <a:lnTo>
                    <a:pt x="785532" y="0"/>
                  </a:lnTo>
                  <a:lnTo>
                    <a:pt x="582332" y="609600"/>
                  </a:lnTo>
                  <a:lnTo>
                    <a:pt x="0" y="609600"/>
                  </a:lnTo>
                  <a:lnTo>
                    <a:pt x="203200" y="0"/>
                  </a:lnTo>
                  <a:close/>
                </a:path>
              </a:pathLst>
            </a:custGeom>
            <a:solidFill>
              <a:srgbClr val="243144"/>
            </a:solidFill>
          </p:spPr>
          <p:txBody>
            <a:bodyPr/>
            <a:lstStyle/>
            <a:p>
              <a:endParaRPr lang="sl-SI" dirty="0"/>
            </a:p>
          </p:txBody>
        </p:sp>
        <p:sp>
          <p:nvSpPr>
            <p:cNvPr id="7" name="TextBox 7"/>
            <p:cNvSpPr txBox="1"/>
            <p:nvPr/>
          </p:nvSpPr>
          <p:spPr>
            <a:xfrm>
              <a:off x="101600" y="28575"/>
              <a:ext cx="582332" cy="581025"/>
            </a:xfrm>
            <a:prstGeom prst="rect">
              <a:avLst/>
            </a:prstGeom>
          </p:spPr>
          <p:txBody>
            <a:bodyPr lIns="50800" tIns="50800" rIns="50800" bIns="50800" rtlCol="0" anchor="ctr"/>
            <a:lstStyle/>
            <a:p>
              <a:pPr algn="ctr">
                <a:lnSpc>
                  <a:spcPts val="2750"/>
                </a:lnSpc>
              </a:pPr>
              <a:endParaRPr lang="sl-SI" dirty="0"/>
            </a:p>
          </p:txBody>
        </p:sp>
      </p:grpSp>
      <p:grpSp>
        <p:nvGrpSpPr>
          <p:cNvPr id="8" name="Group 8"/>
          <p:cNvGrpSpPr/>
          <p:nvPr/>
        </p:nvGrpSpPr>
        <p:grpSpPr>
          <a:xfrm>
            <a:off x="12213305" y="-217846"/>
            <a:ext cx="7919001" cy="4278682"/>
            <a:chOff x="0" y="0"/>
            <a:chExt cx="1128250" cy="609600"/>
          </a:xfrm>
        </p:grpSpPr>
        <p:sp>
          <p:nvSpPr>
            <p:cNvPr id="9" name="Freeform 9"/>
            <p:cNvSpPr/>
            <p:nvPr/>
          </p:nvSpPr>
          <p:spPr>
            <a:xfrm>
              <a:off x="0" y="0"/>
              <a:ext cx="1128250" cy="609600"/>
            </a:xfrm>
            <a:custGeom>
              <a:avLst/>
              <a:gdLst/>
              <a:ahLst/>
              <a:cxnLst/>
              <a:rect l="l" t="t" r="r" b="b"/>
              <a:pathLst>
                <a:path w="1128250" h="609600">
                  <a:moveTo>
                    <a:pt x="203200" y="0"/>
                  </a:moveTo>
                  <a:lnTo>
                    <a:pt x="1128250" y="0"/>
                  </a:lnTo>
                  <a:lnTo>
                    <a:pt x="925050" y="609600"/>
                  </a:lnTo>
                  <a:lnTo>
                    <a:pt x="0" y="609600"/>
                  </a:lnTo>
                  <a:lnTo>
                    <a:pt x="203200" y="0"/>
                  </a:lnTo>
                  <a:close/>
                </a:path>
              </a:pathLst>
            </a:custGeom>
            <a:blipFill>
              <a:blip r:embed="rId2"/>
              <a:stretch>
                <a:fillRect t="-11693" b="-11693"/>
              </a:stretch>
            </a:blipFill>
          </p:spPr>
          <p:txBody>
            <a:bodyPr/>
            <a:lstStyle/>
            <a:p>
              <a:endParaRPr lang="sl-SI" dirty="0"/>
            </a:p>
          </p:txBody>
        </p:sp>
      </p:grpSp>
      <p:grpSp>
        <p:nvGrpSpPr>
          <p:cNvPr id="10" name="Group 10"/>
          <p:cNvGrpSpPr/>
          <p:nvPr/>
        </p:nvGrpSpPr>
        <p:grpSpPr>
          <a:xfrm>
            <a:off x="1897698" y="3156930"/>
            <a:ext cx="590720" cy="59072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12" name="TextBox 12"/>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grpSp>
        <p:nvGrpSpPr>
          <p:cNvPr id="13" name="Group 13"/>
          <p:cNvGrpSpPr/>
          <p:nvPr/>
        </p:nvGrpSpPr>
        <p:grpSpPr>
          <a:xfrm>
            <a:off x="1897698" y="4009175"/>
            <a:ext cx="590720" cy="59072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15" name="TextBox 15"/>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grpSp>
        <p:nvGrpSpPr>
          <p:cNvPr id="16" name="Group 16"/>
          <p:cNvGrpSpPr/>
          <p:nvPr/>
        </p:nvGrpSpPr>
        <p:grpSpPr>
          <a:xfrm>
            <a:off x="1897698" y="4830497"/>
            <a:ext cx="590720" cy="59072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18" name="TextBox 18"/>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grpSp>
        <p:nvGrpSpPr>
          <p:cNvPr id="19" name="Group 19"/>
          <p:cNvGrpSpPr/>
          <p:nvPr/>
        </p:nvGrpSpPr>
        <p:grpSpPr>
          <a:xfrm>
            <a:off x="-2246730" y="9583916"/>
            <a:ext cx="12262456" cy="2899470"/>
            <a:chOff x="0" y="0"/>
            <a:chExt cx="2578124" cy="609600"/>
          </a:xfrm>
        </p:grpSpPr>
        <p:sp>
          <p:nvSpPr>
            <p:cNvPr id="20" name="Freeform 20"/>
            <p:cNvSpPr/>
            <p:nvPr/>
          </p:nvSpPr>
          <p:spPr>
            <a:xfrm>
              <a:off x="0" y="0"/>
              <a:ext cx="2578124" cy="609600"/>
            </a:xfrm>
            <a:custGeom>
              <a:avLst/>
              <a:gdLst/>
              <a:ahLst/>
              <a:cxnLst/>
              <a:rect l="l" t="t" r="r" b="b"/>
              <a:pathLst>
                <a:path w="2578124" h="609600">
                  <a:moveTo>
                    <a:pt x="203200" y="0"/>
                  </a:moveTo>
                  <a:lnTo>
                    <a:pt x="2578124" y="0"/>
                  </a:lnTo>
                  <a:lnTo>
                    <a:pt x="2374924" y="609600"/>
                  </a:lnTo>
                  <a:lnTo>
                    <a:pt x="0" y="609600"/>
                  </a:lnTo>
                  <a:lnTo>
                    <a:pt x="203200" y="0"/>
                  </a:lnTo>
                  <a:close/>
                </a:path>
              </a:pathLst>
            </a:custGeom>
            <a:solidFill>
              <a:srgbClr val="243144"/>
            </a:solidFill>
          </p:spPr>
          <p:txBody>
            <a:bodyPr/>
            <a:lstStyle/>
            <a:p>
              <a:endParaRPr lang="sl-SI" dirty="0"/>
            </a:p>
          </p:txBody>
        </p:sp>
        <p:sp>
          <p:nvSpPr>
            <p:cNvPr id="21" name="TextBox 21"/>
            <p:cNvSpPr txBox="1"/>
            <p:nvPr/>
          </p:nvSpPr>
          <p:spPr>
            <a:xfrm>
              <a:off x="101600" y="28575"/>
              <a:ext cx="2374924" cy="581025"/>
            </a:xfrm>
            <a:prstGeom prst="rect">
              <a:avLst/>
            </a:prstGeom>
          </p:spPr>
          <p:txBody>
            <a:bodyPr lIns="50800" tIns="50800" rIns="50800" bIns="50800" rtlCol="0" anchor="ctr"/>
            <a:lstStyle/>
            <a:p>
              <a:pPr algn="ctr">
                <a:lnSpc>
                  <a:spcPts val="2750"/>
                </a:lnSpc>
              </a:pPr>
              <a:endParaRPr lang="sl-SI" dirty="0"/>
            </a:p>
          </p:txBody>
        </p:sp>
      </p:grpSp>
      <p:sp>
        <p:nvSpPr>
          <p:cNvPr id="22" name="Freeform 22"/>
          <p:cNvSpPr/>
          <p:nvPr/>
        </p:nvSpPr>
        <p:spPr>
          <a:xfrm rot="5400000">
            <a:off x="16730830" y="5565886"/>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dirty="0"/>
          </a:p>
        </p:txBody>
      </p:sp>
      <p:sp>
        <p:nvSpPr>
          <p:cNvPr id="23" name="Freeform 23"/>
          <p:cNvSpPr/>
          <p:nvPr/>
        </p:nvSpPr>
        <p:spPr>
          <a:xfrm>
            <a:off x="16224538" y="9583916"/>
            <a:ext cx="1079365" cy="178586"/>
          </a:xfrm>
          <a:custGeom>
            <a:avLst/>
            <a:gdLst/>
            <a:ahLst/>
            <a:cxnLst/>
            <a:rect l="l" t="t" r="r" b="b"/>
            <a:pathLst>
              <a:path w="1079365" h="178586">
                <a:moveTo>
                  <a:pt x="0" y="0"/>
                </a:moveTo>
                <a:lnTo>
                  <a:pt x="1079364" y="0"/>
                </a:lnTo>
                <a:lnTo>
                  <a:pt x="1079364" y="178586"/>
                </a:lnTo>
                <a:lnTo>
                  <a:pt x="0" y="1785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dirty="0"/>
          </a:p>
        </p:txBody>
      </p:sp>
      <p:sp>
        <p:nvSpPr>
          <p:cNvPr id="24" name="TextBox 24"/>
          <p:cNvSpPr txBox="1"/>
          <p:nvPr/>
        </p:nvSpPr>
        <p:spPr>
          <a:xfrm>
            <a:off x="3884498" y="8124254"/>
            <a:ext cx="13666389" cy="1316991"/>
          </a:xfrm>
          <a:prstGeom prst="rect">
            <a:avLst/>
          </a:prstGeom>
        </p:spPr>
        <p:txBody>
          <a:bodyPr lIns="0" tIns="0" rIns="0" bIns="0" rtlCol="0" anchor="t">
            <a:spAutoFit/>
          </a:bodyPr>
          <a:lstStyle/>
          <a:p>
            <a:pPr algn="r">
              <a:lnSpc>
                <a:spcPts val="3520"/>
              </a:lnSpc>
            </a:pPr>
            <a:r>
              <a:rPr lang="sl-SI" sz="3200" b="1" noProof="0" dirty="0">
                <a:solidFill>
                  <a:srgbClr val="243144"/>
                </a:solidFill>
                <a:latin typeface="Garet Bold"/>
                <a:ea typeface="Garet Bold"/>
                <a:cs typeface="Garet Bold"/>
                <a:sym typeface="Garet Bold"/>
              </a:rPr>
              <a:t>Cilj večletnega finančnega okvirja (VFO) je okrepiti suverenost Evrope, povečati konkurenčnost in okrepiti odpornost</a:t>
            </a:r>
            <a:r>
              <a:rPr lang="sl-SI" sz="3200" b="1" dirty="0">
                <a:solidFill>
                  <a:srgbClr val="243144"/>
                </a:solidFill>
                <a:latin typeface="Garet Bold"/>
                <a:ea typeface="Garet Bold"/>
                <a:cs typeface="Garet Bold"/>
                <a:sym typeface="Garet Bold"/>
              </a:rPr>
              <a:t>.</a:t>
            </a:r>
          </a:p>
          <a:p>
            <a:pPr algn="r">
              <a:lnSpc>
                <a:spcPts val="3520"/>
              </a:lnSpc>
            </a:pPr>
            <a:endParaRPr lang="sl-SI" sz="3200" b="1" dirty="0">
              <a:solidFill>
                <a:srgbClr val="243144"/>
              </a:solidFill>
              <a:latin typeface="Garet Bold"/>
              <a:ea typeface="Garet Bold"/>
              <a:cs typeface="Garet Bold"/>
              <a:sym typeface="Garet Bold"/>
            </a:endParaRPr>
          </a:p>
        </p:txBody>
      </p:sp>
      <p:sp>
        <p:nvSpPr>
          <p:cNvPr id="25" name="TextBox 25"/>
          <p:cNvSpPr txBox="1"/>
          <p:nvPr/>
        </p:nvSpPr>
        <p:spPr>
          <a:xfrm>
            <a:off x="1965350" y="3295701"/>
            <a:ext cx="691075" cy="346141"/>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01.</a:t>
            </a:r>
          </a:p>
        </p:txBody>
      </p:sp>
      <p:sp>
        <p:nvSpPr>
          <p:cNvPr id="26" name="TextBox 26"/>
          <p:cNvSpPr txBox="1"/>
          <p:nvPr/>
        </p:nvSpPr>
        <p:spPr>
          <a:xfrm>
            <a:off x="1965350" y="4147946"/>
            <a:ext cx="691075" cy="346141"/>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02.</a:t>
            </a:r>
          </a:p>
        </p:txBody>
      </p:sp>
      <p:sp>
        <p:nvSpPr>
          <p:cNvPr id="27" name="TextBox 27"/>
          <p:cNvSpPr txBox="1"/>
          <p:nvPr/>
        </p:nvSpPr>
        <p:spPr>
          <a:xfrm>
            <a:off x="1965350" y="4969268"/>
            <a:ext cx="691075" cy="346141"/>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03.</a:t>
            </a:r>
          </a:p>
        </p:txBody>
      </p:sp>
      <p:sp>
        <p:nvSpPr>
          <p:cNvPr id="28" name="TextBox 28"/>
          <p:cNvSpPr txBox="1"/>
          <p:nvPr/>
        </p:nvSpPr>
        <p:spPr>
          <a:xfrm>
            <a:off x="2656425" y="3295701"/>
            <a:ext cx="9556880" cy="688975"/>
          </a:xfrm>
          <a:prstGeom prst="rect">
            <a:avLst/>
          </a:prstGeom>
        </p:spPr>
        <p:txBody>
          <a:bodyPr lIns="0" tIns="0" rIns="0" bIns="0" rtlCol="0" anchor="t">
            <a:spAutoFit/>
          </a:bodyPr>
          <a:lstStyle/>
          <a:p>
            <a:pPr algn="l">
              <a:lnSpc>
                <a:spcPts val="2750"/>
              </a:lnSpc>
            </a:pPr>
            <a:r>
              <a:rPr lang="sl-SI" sz="2500" noProof="0" dirty="0">
                <a:solidFill>
                  <a:srgbClr val="000000"/>
                </a:solidFill>
                <a:latin typeface="Inter"/>
                <a:ea typeface="Inter"/>
                <a:cs typeface="Inter"/>
                <a:sym typeface="Inter"/>
              </a:rPr>
              <a:t>vlaganje v ljudi, države članice in regije,</a:t>
            </a:r>
          </a:p>
          <a:p>
            <a:pPr algn="l">
              <a:lnSpc>
                <a:spcPts val="2750"/>
              </a:lnSpc>
            </a:pPr>
            <a:endParaRPr lang="sl-SI" sz="2500" dirty="0">
              <a:solidFill>
                <a:srgbClr val="000000"/>
              </a:solidFill>
              <a:latin typeface="Inter"/>
              <a:ea typeface="Inter"/>
              <a:cs typeface="Inter"/>
              <a:sym typeface="Inter"/>
            </a:endParaRPr>
          </a:p>
        </p:txBody>
      </p:sp>
      <p:sp>
        <p:nvSpPr>
          <p:cNvPr id="29" name="TextBox 29"/>
          <p:cNvSpPr txBox="1"/>
          <p:nvPr/>
        </p:nvSpPr>
        <p:spPr>
          <a:xfrm>
            <a:off x="2702647" y="4145752"/>
            <a:ext cx="10259108" cy="359073"/>
          </a:xfrm>
          <a:prstGeom prst="rect">
            <a:avLst/>
          </a:prstGeom>
        </p:spPr>
        <p:txBody>
          <a:bodyPr lIns="0" tIns="0" rIns="0" bIns="0" rtlCol="0" anchor="t">
            <a:spAutoFit/>
          </a:bodyPr>
          <a:lstStyle/>
          <a:p>
            <a:pPr algn="l">
              <a:lnSpc>
                <a:spcPts val="2750"/>
              </a:lnSpc>
            </a:pPr>
            <a:r>
              <a:rPr lang="sl-SI" sz="2500" noProof="0" dirty="0">
                <a:solidFill>
                  <a:srgbClr val="000000"/>
                </a:solidFill>
                <a:latin typeface="Inter"/>
                <a:ea typeface="Inter"/>
                <a:sym typeface="Inter"/>
              </a:rPr>
              <a:t>spodbujanje izobraževanja, socialnih pravic in demokracije</a:t>
            </a:r>
            <a:r>
              <a:rPr lang="sl-SI" sz="2500" dirty="0">
                <a:solidFill>
                  <a:srgbClr val="000000"/>
                </a:solidFill>
                <a:latin typeface="Inter"/>
                <a:ea typeface="Inter"/>
                <a:cs typeface="Inter"/>
                <a:sym typeface="Inter"/>
              </a:rPr>
              <a:t>,</a:t>
            </a:r>
          </a:p>
        </p:txBody>
      </p:sp>
      <p:sp>
        <p:nvSpPr>
          <p:cNvPr id="30" name="TextBox 30"/>
          <p:cNvSpPr txBox="1"/>
          <p:nvPr/>
        </p:nvSpPr>
        <p:spPr>
          <a:xfrm>
            <a:off x="2694525" y="4969268"/>
            <a:ext cx="11780254" cy="688975"/>
          </a:xfrm>
          <a:prstGeom prst="rect">
            <a:avLst/>
          </a:prstGeom>
        </p:spPr>
        <p:txBody>
          <a:bodyPr lIns="0" tIns="0" rIns="0" bIns="0" rtlCol="0" anchor="t">
            <a:spAutoFit/>
          </a:bodyPr>
          <a:lstStyle/>
          <a:p>
            <a:pPr algn="l">
              <a:lnSpc>
                <a:spcPts val="2750"/>
              </a:lnSpc>
            </a:pPr>
            <a:r>
              <a:rPr lang="sl-SI" sz="2500" dirty="0">
                <a:solidFill>
                  <a:srgbClr val="000000"/>
                </a:solidFill>
                <a:latin typeface="Inter"/>
                <a:ea typeface="Inter"/>
                <a:cs typeface="Inter"/>
                <a:sym typeface="Inter"/>
              </a:rPr>
              <a:t>spodbujanje blaginje s konkurenčnostjo, raziskavami in inovacijami,</a:t>
            </a:r>
          </a:p>
          <a:p>
            <a:pPr algn="l">
              <a:lnSpc>
                <a:spcPts val="2750"/>
              </a:lnSpc>
            </a:pPr>
            <a:endParaRPr lang="sl-SI" sz="2500" dirty="0">
              <a:solidFill>
                <a:srgbClr val="000000"/>
              </a:solidFill>
              <a:latin typeface="Inter"/>
              <a:ea typeface="Inter"/>
              <a:cs typeface="Inter"/>
              <a:sym typeface="Inter"/>
            </a:endParaRPr>
          </a:p>
        </p:txBody>
      </p:sp>
      <p:sp>
        <p:nvSpPr>
          <p:cNvPr id="31" name="TextBox 31"/>
          <p:cNvSpPr txBox="1"/>
          <p:nvPr/>
        </p:nvSpPr>
        <p:spPr>
          <a:xfrm>
            <a:off x="1335933" y="856512"/>
            <a:ext cx="13869857" cy="1835150"/>
          </a:xfrm>
          <a:prstGeom prst="rect">
            <a:avLst/>
          </a:prstGeom>
        </p:spPr>
        <p:txBody>
          <a:bodyPr lIns="0" tIns="0" rIns="0" bIns="0" rtlCol="0" anchor="t">
            <a:spAutoFit/>
          </a:bodyPr>
          <a:lstStyle/>
          <a:p>
            <a:pPr algn="l">
              <a:lnSpc>
                <a:spcPts val="7150"/>
              </a:lnSpc>
            </a:pPr>
            <a:r>
              <a:rPr lang="sl-SI" sz="6500" b="1" dirty="0">
                <a:solidFill>
                  <a:srgbClr val="243144"/>
                </a:solidFill>
                <a:latin typeface="Garet Bold"/>
                <a:ea typeface="Garet Bold"/>
                <a:cs typeface="Garet Bold"/>
                <a:sym typeface="Garet Bold"/>
              </a:rPr>
              <a:t>Šest strateških prednostnih nalog EU za obdobje 2028–2034</a:t>
            </a:r>
          </a:p>
        </p:txBody>
      </p:sp>
      <p:grpSp>
        <p:nvGrpSpPr>
          <p:cNvPr id="32" name="Group 32"/>
          <p:cNvGrpSpPr/>
          <p:nvPr/>
        </p:nvGrpSpPr>
        <p:grpSpPr>
          <a:xfrm>
            <a:off x="1894733" y="5638817"/>
            <a:ext cx="590720" cy="590720"/>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34" name="TextBox 34"/>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sp>
        <p:nvSpPr>
          <p:cNvPr id="35" name="TextBox 35"/>
          <p:cNvSpPr txBox="1"/>
          <p:nvPr/>
        </p:nvSpPr>
        <p:spPr>
          <a:xfrm>
            <a:off x="1962385" y="5777588"/>
            <a:ext cx="691075"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04.</a:t>
            </a:r>
          </a:p>
        </p:txBody>
      </p:sp>
      <p:sp>
        <p:nvSpPr>
          <p:cNvPr id="36" name="TextBox 36"/>
          <p:cNvSpPr txBox="1"/>
          <p:nvPr/>
        </p:nvSpPr>
        <p:spPr>
          <a:xfrm>
            <a:off x="2691561" y="5777588"/>
            <a:ext cx="11780254" cy="688975"/>
          </a:xfrm>
          <a:prstGeom prst="rect">
            <a:avLst/>
          </a:prstGeom>
        </p:spPr>
        <p:txBody>
          <a:bodyPr lIns="0" tIns="0" rIns="0" bIns="0" rtlCol="0" anchor="t">
            <a:spAutoFit/>
          </a:bodyPr>
          <a:lstStyle/>
          <a:p>
            <a:pPr algn="l">
              <a:lnSpc>
                <a:spcPts val="2750"/>
              </a:lnSpc>
            </a:pPr>
            <a:r>
              <a:rPr lang="sl-SI" sz="2500" noProof="0" dirty="0">
                <a:solidFill>
                  <a:srgbClr val="000000"/>
                </a:solidFill>
                <a:latin typeface="Inter"/>
                <a:ea typeface="Inter"/>
                <a:cs typeface="Inter"/>
                <a:sym typeface="Inter"/>
              </a:rPr>
              <a:t>zaščita ljudi ter krepitev pripravljenosti in odpornosti,</a:t>
            </a:r>
          </a:p>
          <a:p>
            <a:pPr algn="l">
              <a:lnSpc>
                <a:spcPts val="2750"/>
              </a:lnSpc>
            </a:pPr>
            <a:endParaRPr lang="sl-SI" sz="2500" dirty="0">
              <a:solidFill>
                <a:srgbClr val="000000"/>
              </a:solidFill>
              <a:latin typeface="Inter"/>
              <a:ea typeface="Inter"/>
              <a:cs typeface="Inter"/>
              <a:sym typeface="Inter"/>
            </a:endParaRPr>
          </a:p>
        </p:txBody>
      </p:sp>
      <p:grpSp>
        <p:nvGrpSpPr>
          <p:cNvPr id="37" name="Group 37"/>
          <p:cNvGrpSpPr/>
          <p:nvPr/>
        </p:nvGrpSpPr>
        <p:grpSpPr>
          <a:xfrm>
            <a:off x="1894733" y="6448613"/>
            <a:ext cx="590720" cy="590720"/>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39" name="TextBox 39"/>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sp>
        <p:nvSpPr>
          <p:cNvPr id="40" name="TextBox 40"/>
          <p:cNvSpPr txBox="1"/>
          <p:nvPr/>
        </p:nvSpPr>
        <p:spPr>
          <a:xfrm>
            <a:off x="1962385" y="6587383"/>
            <a:ext cx="691075"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05.</a:t>
            </a:r>
          </a:p>
        </p:txBody>
      </p:sp>
      <p:sp>
        <p:nvSpPr>
          <p:cNvPr id="41" name="TextBox 41"/>
          <p:cNvSpPr txBox="1"/>
          <p:nvPr/>
        </p:nvSpPr>
        <p:spPr>
          <a:xfrm>
            <a:off x="2691561" y="6587383"/>
            <a:ext cx="11780254" cy="688975"/>
          </a:xfrm>
          <a:prstGeom prst="rect">
            <a:avLst/>
          </a:prstGeom>
        </p:spPr>
        <p:txBody>
          <a:bodyPr lIns="0" tIns="0" rIns="0" bIns="0" rtlCol="0" anchor="t">
            <a:spAutoFit/>
          </a:bodyPr>
          <a:lstStyle/>
          <a:p>
            <a:pPr algn="l">
              <a:lnSpc>
                <a:spcPts val="2750"/>
              </a:lnSpc>
            </a:pPr>
            <a:r>
              <a:rPr lang="sl-SI" sz="2500" dirty="0">
                <a:solidFill>
                  <a:srgbClr val="000000"/>
                </a:solidFill>
                <a:latin typeface="Inter"/>
                <a:ea typeface="Inter"/>
                <a:cs typeface="Inter"/>
                <a:sym typeface="Inter"/>
              </a:rPr>
              <a:t>varovanje Evrope ter</a:t>
            </a:r>
          </a:p>
          <a:p>
            <a:pPr algn="l">
              <a:lnSpc>
                <a:spcPts val="2750"/>
              </a:lnSpc>
            </a:pPr>
            <a:endParaRPr lang="sl-SI" sz="2500" dirty="0">
              <a:solidFill>
                <a:srgbClr val="000000"/>
              </a:solidFill>
              <a:latin typeface="Inter"/>
              <a:ea typeface="Inter"/>
              <a:cs typeface="Inter"/>
              <a:sym typeface="Inter"/>
            </a:endParaRPr>
          </a:p>
        </p:txBody>
      </p:sp>
      <p:grpSp>
        <p:nvGrpSpPr>
          <p:cNvPr id="42" name="Group 42"/>
          <p:cNvGrpSpPr/>
          <p:nvPr/>
        </p:nvGrpSpPr>
        <p:grpSpPr>
          <a:xfrm>
            <a:off x="1894733" y="7258408"/>
            <a:ext cx="590720" cy="590720"/>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txBody>
            <a:bodyPr/>
            <a:lstStyle/>
            <a:p>
              <a:endParaRPr lang="sl-SI" dirty="0"/>
            </a:p>
          </p:txBody>
        </p:sp>
        <p:sp>
          <p:nvSpPr>
            <p:cNvPr id="44" name="TextBox 44"/>
            <p:cNvSpPr txBox="1"/>
            <p:nvPr/>
          </p:nvSpPr>
          <p:spPr>
            <a:xfrm>
              <a:off x="76200" y="104775"/>
              <a:ext cx="660400" cy="631825"/>
            </a:xfrm>
            <a:prstGeom prst="rect">
              <a:avLst/>
            </a:prstGeom>
          </p:spPr>
          <p:txBody>
            <a:bodyPr lIns="50800" tIns="50800" rIns="50800" bIns="50800" rtlCol="0" anchor="ctr"/>
            <a:lstStyle/>
            <a:p>
              <a:pPr algn="ctr">
                <a:lnSpc>
                  <a:spcPts val="2750"/>
                </a:lnSpc>
              </a:pPr>
              <a:endParaRPr lang="sl-SI" dirty="0"/>
            </a:p>
          </p:txBody>
        </p:sp>
      </p:grpSp>
      <p:sp>
        <p:nvSpPr>
          <p:cNvPr id="45" name="TextBox 45"/>
          <p:cNvSpPr txBox="1"/>
          <p:nvPr/>
        </p:nvSpPr>
        <p:spPr>
          <a:xfrm>
            <a:off x="1962385" y="7397179"/>
            <a:ext cx="691075" cy="346075"/>
          </a:xfrm>
          <a:prstGeom prst="rect">
            <a:avLst/>
          </a:prstGeom>
        </p:spPr>
        <p:txBody>
          <a:bodyPr lIns="0" tIns="0" rIns="0" bIns="0" rtlCol="0" anchor="t">
            <a:spAutoFit/>
          </a:bodyPr>
          <a:lstStyle/>
          <a:p>
            <a:pPr algn="l">
              <a:lnSpc>
                <a:spcPts val="2750"/>
              </a:lnSpc>
            </a:pPr>
            <a:r>
              <a:rPr lang="sl-SI" sz="2500" b="1" dirty="0">
                <a:solidFill>
                  <a:srgbClr val="000000"/>
                </a:solidFill>
                <a:latin typeface="Inter Bold"/>
                <a:ea typeface="Inter Bold"/>
                <a:cs typeface="Inter Bold"/>
                <a:sym typeface="Inter Bold"/>
              </a:rPr>
              <a:t>06.</a:t>
            </a:r>
          </a:p>
        </p:txBody>
      </p:sp>
      <p:sp>
        <p:nvSpPr>
          <p:cNvPr id="46" name="TextBox 46"/>
          <p:cNvSpPr txBox="1"/>
          <p:nvPr/>
        </p:nvSpPr>
        <p:spPr>
          <a:xfrm>
            <a:off x="2691561" y="7397179"/>
            <a:ext cx="11780254" cy="688975"/>
          </a:xfrm>
          <a:prstGeom prst="rect">
            <a:avLst/>
          </a:prstGeom>
        </p:spPr>
        <p:txBody>
          <a:bodyPr lIns="0" tIns="0" rIns="0" bIns="0" rtlCol="0" anchor="t">
            <a:spAutoFit/>
          </a:bodyPr>
          <a:lstStyle/>
          <a:p>
            <a:pPr algn="l">
              <a:lnSpc>
                <a:spcPts val="2750"/>
              </a:lnSpc>
            </a:pPr>
            <a:r>
              <a:rPr lang="sl-SI" sz="2500" dirty="0">
                <a:solidFill>
                  <a:srgbClr val="000000"/>
                </a:solidFill>
                <a:latin typeface="Inter"/>
                <a:ea typeface="Inter"/>
                <a:cs typeface="Inter"/>
                <a:sym typeface="Inter"/>
              </a:rPr>
              <a:t>vzpostavljanje partnerstev za močnejšo Evropo v svetu.</a:t>
            </a:r>
          </a:p>
          <a:p>
            <a:pPr algn="l">
              <a:lnSpc>
                <a:spcPts val="2750"/>
              </a:lnSpc>
            </a:pPr>
            <a:endParaRPr lang="sl-SI" sz="2500" dirty="0">
              <a:solidFill>
                <a:srgbClr val="000000"/>
              </a:solidFill>
              <a:latin typeface="Inter"/>
              <a:ea typeface="Inter"/>
              <a:cs typeface="Inter"/>
              <a:sym typeface="Int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0071" y="-911934"/>
            <a:ext cx="1893065" cy="2268649"/>
            <a:chOff x="0" y="0"/>
            <a:chExt cx="508678" cy="609600"/>
          </a:xfrm>
        </p:grpSpPr>
        <p:sp>
          <p:nvSpPr>
            <p:cNvPr id="3" name="Freeform 3"/>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a:p>
          </p:txBody>
        </p:sp>
        <p:sp>
          <p:nvSpPr>
            <p:cNvPr id="4" name="TextBox 4"/>
            <p:cNvSpPr txBox="1"/>
            <p:nvPr/>
          </p:nvSpPr>
          <p:spPr>
            <a:xfrm>
              <a:off x="101600" y="28575"/>
              <a:ext cx="305478" cy="581025"/>
            </a:xfrm>
            <a:prstGeom prst="rect">
              <a:avLst/>
            </a:prstGeom>
          </p:spPr>
          <p:txBody>
            <a:bodyPr lIns="50800" tIns="50800" rIns="50800" bIns="50800" rtlCol="0" anchor="ctr"/>
            <a:lstStyle/>
            <a:p>
              <a:pPr algn="ctr">
                <a:lnSpc>
                  <a:spcPts val="2750"/>
                </a:lnSpc>
              </a:pPr>
              <a:endParaRPr/>
            </a:p>
          </p:txBody>
        </p:sp>
      </p:grpSp>
      <p:sp>
        <p:nvSpPr>
          <p:cNvPr id="5" name="Freeform 5"/>
          <p:cNvSpPr/>
          <p:nvPr/>
        </p:nvSpPr>
        <p:spPr>
          <a:xfrm rot="5400000">
            <a:off x="12378302" y="-53687"/>
            <a:ext cx="408731" cy="2069525"/>
          </a:xfrm>
          <a:custGeom>
            <a:avLst/>
            <a:gdLst/>
            <a:ahLst/>
            <a:cxnLst/>
            <a:rect l="l" t="t" r="r" b="b"/>
            <a:pathLst>
              <a:path w="408731" h="2069525">
                <a:moveTo>
                  <a:pt x="0" y="0"/>
                </a:moveTo>
                <a:lnTo>
                  <a:pt x="408731" y="0"/>
                </a:lnTo>
                <a:lnTo>
                  <a:pt x="408731" y="2069524"/>
                </a:lnTo>
                <a:lnTo>
                  <a:pt x="0" y="20695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a:p>
        </p:txBody>
      </p:sp>
      <p:sp>
        <p:nvSpPr>
          <p:cNvPr id="6" name="Freeform 6"/>
          <p:cNvSpPr/>
          <p:nvPr/>
        </p:nvSpPr>
        <p:spPr>
          <a:xfrm>
            <a:off x="1028700" y="9258300"/>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Freeform 7"/>
          <p:cNvSpPr/>
          <p:nvPr/>
        </p:nvSpPr>
        <p:spPr>
          <a:xfrm>
            <a:off x="7772400" y="1701989"/>
            <a:ext cx="9097938" cy="6396271"/>
          </a:xfrm>
          <a:custGeom>
            <a:avLst/>
            <a:gdLst/>
            <a:ahLst/>
            <a:cxnLst/>
            <a:rect l="l" t="t" r="r" b="b"/>
            <a:pathLst>
              <a:path w="8093674" h="6065561">
                <a:moveTo>
                  <a:pt x="0" y="0"/>
                </a:moveTo>
                <a:lnTo>
                  <a:pt x="8093674" y="0"/>
                </a:lnTo>
                <a:lnTo>
                  <a:pt x="8093674" y="6065560"/>
                </a:lnTo>
                <a:lnTo>
                  <a:pt x="0" y="6065560"/>
                </a:lnTo>
                <a:lnTo>
                  <a:pt x="0" y="0"/>
                </a:lnTo>
                <a:close/>
              </a:path>
            </a:pathLst>
          </a:custGeom>
          <a:blipFill>
            <a:blip r:embed="rId4"/>
            <a:stretch>
              <a:fillRect/>
            </a:stretch>
          </a:blipFill>
        </p:spPr>
        <p:txBody>
          <a:bodyPr/>
          <a:lstStyle/>
          <a:p>
            <a:endParaRPr lang="sl-SI"/>
          </a:p>
        </p:txBody>
      </p:sp>
      <p:sp>
        <p:nvSpPr>
          <p:cNvPr id="8" name="TextBox 8"/>
          <p:cNvSpPr txBox="1"/>
          <p:nvPr/>
        </p:nvSpPr>
        <p:spPr>
          <a:xfrm>
            <a:off x="1028700" y="8790069"/>
            <a:ext cx="3771237" cy="323214"/>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Vir: Evropska komisija</a:t>
            </a:r>
          </a:p>
        </p:txBody>
      </p:sp>
      <p:sp>
        <p:nvSpPr>
          <p:cNvPr id="9" name="TextBox 9"/>
          <p:cNvSpPr txBox="1"/>
          <p:nvPr/>
        </p:nvSpPr>
        <p:spPr>
          <a:xfrm>
            <a:off x="1307437" y="1242591"/>
            <a:ext cx="6004970" cy="7264400"/>
          </a:xfrm>
          <a:prstGeom prst="rect">
            <a:avLst/>
          </a:prstGeom>
        </p:spPr>
        <p:txBody>
          <a:bodyPr lIns="0" tIns="0" rIns="0" bIns="0" rtlCol="0" anchor="t">
            <a:spAutoFit/>
          </a:bodyPr>
          <a:lstStyle/>
          <a:p>
            <a:pPr algn="l">
              <a:lnSpc>
                <a:spcPts val="7150"/>
              </a:lnSpc>
            </a:pPr>
            <a:r>
              <a:rPr lang="en-US" sz="6500" b="1">
                <a:solidFill>
                  <a:srgbClr val="243144"/>
                </a:solidFill>
                <a:latin typeface="Garet Bold"/>
                <a:ea typeface="Garet Bold"/>
                <a:cs typeface="Garet Bold"/>
                <a:sym typeface="Garet Bold"/>
              </a:rPr>
              <a:t>Trenutni predlog skupnega proračuna EU za obdobje 2028–2034 po programih</a:t>
            </a:r>
          </a:p>
          <a:p>
            <a:pPr algn="l">
              <a:lnSpc>
                <a:spcPts val="7150"/>
              </a:lnSpc>
            </a:pPr>
            <a:endParaRPr lang="en-US" sz="6500" b="1">
              <a:solidFill>
                <a:srgbClr val="243144"/>
              </a:solidFill>
              <a:latin typeface="Garet Bold"/>
              <a:ea typeface="Garet Bold"/>
              <a:cs typeface="Garet Bold"/>
              <a:sym typeface="Garet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0071" y="-911934"/>
            <a:ext cx="1893065" cy="2268649"/>
            <a:chOff x="0" y="0"/>
            <a:chExt cx="508678" cy="609600"/>
          </a:xfrm>
        </p:grpSpPr>
        <p:sp>
          <p:nvSpPr>
            <p:cNvPr id="3" name="Freeform 3"/>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a:p>
          </p:txBody>
        </p:sp>
        <p:sp>
          <p:nvSpPr>
            <p:cNvPr id="4" name="TextBox 4"/>
            <p:cNvSpPr txBox="1"/>
            <p:nvPr/>
          </p:nvSpPr>
          <p:spPr>
            <a:xfrm>
              <a:off x="101600" y="28575"/>
              <a:ext cx="305478" cy="581025"/>
            </a:xfrm>
            <a:prstGeom prst="rect">
              <a:avLst/>
            </a:prstGeom>
          </p:spPr>
          <p:txBody>
            <a:bodyPr lIns="50800" tIns="50800" rIns="50800" bIns="50800" rtlCol="0" anchor="ctr"/>
            <a:lstStyle/>
            <a:p>
              <a:pPr algn="ctr">
                <a:lnSpc>
                  <a:spcPts val="2750"/>
                </a:lnSpc>
              </a:pPr>
              <a:endParaRPr/>
            </a:p>
          </p:txBody>
        </p:sp>
      </p:grpSp>
      <p:sp>
        <p:nvSpPr>
          <p:cNvPr id="5" name="Freeform 5"/>
          <p:cNvSpPr/>
          <p:nvPr/>
        </p:nvSpPr>
        <p:spPr>
          <a:xfrm rot="5400000">
            <a:off x="12378302" y="-53687"/>
            <a:ext cx="408731" cy="2069525"/>
          </a:xfrm>
          <a:custGeom>
            <a:avLst/>
            <a:gdLst/>
            <a:ahLst/>
            <a:cxnLst/>
            <a:rect l="l" t="t" r="r" b="b"/>
            <a:pathLst>
              <a:path w="408731" h="2069525">
                <a:moveTo>
                  <a:pt x="0" y="0"/>
                </a:moveTo>
                <a:lnTo>
                  <a:pt x="408731" y="0"/>
                </a:lnTo>
                <a:lnTo>
                  <a:pt x="408731" y="2069524"/>
                </a:lnTo>
                <a:lnTo>
                  <a:pt x="0" y="20695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a:p>
        </p:txBody>
      </p:sp>
      <p:sp>
        <p:nvSpPr>
          <p:cNvPr id="6" name="Freeform 6"/>
          <p:cNvSpPr/>
          <p:nvPr/>
        </p:nvSpPr>
        <p:spPr>
          <a:xfrm>
            <a:off x="1028700" y="9258300"/>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Freeform 7"/>
          <p:cNvSpPr/>
          <p:nvPr/>
        </p:nvSpPr>
        <p:spPr>
          <a:xfrm>
            <a:off x="1028700" y="2056732"/>
            <a:ext cx="11729631" cy="6330277"/>
          </a:xfrm>
          <a:custGeom>
            <a:avLst/>
            <a:gdLst/>
            <a:ahLst/>
            <a:cxnLst/>
            <a:rect l="l" t="t" r="r" b="b"/>
            <a:pathLst>
              <a:path w="11729631" h="6330277">
                <a:moveTo>
                  <a:pt x="0" y="0"/>
                </a:moveTo>
                <a:lnTo>
                  <a:pt x="11729631" y="0"/>
                </a:lnTo>
                <a:lnTo>
                  <a:pt x="11729631" y="6330277"/>
                </a:lnTo>
                <a:lnTo>
                  <a:pt x="0" y="6330277"/>
                </a:lnTo>
                <a:lnTo>
                  <a:pt x="0" y="0"/>
                </a:lnTo>
                <a:close/>
              </a:path>
            </a:pathLst>
          </a:custGeom>
          <a:blipFill>
            <a:blip r:embed="rId4"/>
            <a:stretch>
              <a:fillRect/>
            </a:stretch>
          </a:blipFill>
          <a:ln w="38100" cap="sq">
            <a:solidFill>
              <a:srgbClr val="FFBD59"/>
            </a:solidFill>
            <a:prstDash val="solid"/>
            <a:miter/>
          </a:ln>
        </p:spPr>
        <p:txBody>
          <a:bodyPr/>
          <a:lstStyle/>
          <a:p>
            <a:endParaRPr lang="sl-SI"/>
          </a:p>
        </p:txBody>
      </p:sp>
      <p:sp>
        <p:nvSpPr>
          <p:cNvPr id="8" name="TextBox 8"/>
          <p:cNvSpPr txBox="1"/>
          <p:nvPr/>
        </p:nvSpPr>
        <p:spPr>
          <a:xfrm>
            <a:off x="1028700" y="8790069"/>
            <a:ext cx="3771237" cy="323214"/>
          </a:xfrm>
          <a:prstGeom prst="rect">
            <a:avLst/>
          </a:prstGeom>
        </p:spPr>
        <p:txBody>
          <a:bodyPr lIns="0" tIns="0" rIns="0" bIns="0" rtlCol="0" anchor="t">
            <a:spAutoFit/>
          </a:bodyPr>
          <a:lstStyle/>
          <a:p>
            <a:pPr algn="l">
              <a:lnSpc>
                <a:spcPts val="2660"/>
              </a:lnSpc>
            </a:pPr>
            <a:r>
              <a:rPr lang="en-US" sz="1900">
                <a:solidFill>
                  <a:srgbClr val="737373"/>
                </a:solidFill>
                <a:latin typeface="Inter"/>
                <a:ea typeface="Inter"/>
                <a:cs typeface="Inter"/>
                <a:sym typeface="Inter"/>
              </a:rPr>
              <a:t>Vir: Evropska komisija</a:t>
            </a:r>
          </a:p>
        </p:txBody>
      </p:sp>
      <p:sp>
        <p:nvSpPr>
          <p:cNvPr id="9" name="TextBox 9"/>
          <p:cNvSpPr txBox="1"/>
          <p:nvPr/>
        </p:nvSpPr>
        <p:spPr>
          <a:xfrm>
            <a:off x="12990784" y="1641291"/>
            <a:ext cx="5297216" cy="7930515"/>
          </a:xfrm>
          <a:prstGeom prst="rect">
            <a:avLst/>
          </a:prstGeom>
        </p:spPr>
        <p:txBody>
          <a:bodyPr lIns="0" tIns="0" rIns="0" bIns="0" rtlCol="0" anchor="t">
            <a:spAutoFit/>
          </a:bodyPr>
          <a:lstStyle/>
          <a:p>
            <a:pPr algn="l">
              <a:lnSpc>
                <a:spcPts val="6270"/>
              </a:lnSpc>
            </a:pPr>
            <a:r>
              <a:rPr lang="en-US" sz="5700" b="1">
                <a:solidFill>
                  <a:srgbClr val="243144"/>
                </a:solidFill>
                <a:latin typeface="Garet Bold"/>
                <a:ea typeface="Garet Bold"/>
                <a:cs typeface="Garet Bold"/>
                <a:sym typeface="Garet Bold"/>
              </a:rPr>
              <a:t>Predlog Evropske komisije za vzpostavitev skupnega sklada ter shema Načrta za NRP</a:t>
            </a:r>
          </a:p>
          <a:p>
            <a:pPr algn="l">
              <a:lnSpc>
                <a:spcPts val="6270"/>
              </a:lnSpc>
            </a:pPr>
            <a:endParaRPr lang="en-US" sz="5700" b="1">
              <a:solidFill>
                <a:srgbClr val="243144"/>
              </a:solidFill>
              <a:latin typeface="Garet Bold"/>
              <a:ea typeface="Garet Bold"/>
              <a:cs typeface="Garet Bold"/>
              <a:sym typeface="Garet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46260" y="4245670"/>
            <a:ext cx="4307276" cy="997667"/>
            <a:chOff x="0" y="0"/>
            <a:chExt cx="2631854" cy="609600"/>
          </a:xfrm>
        </p:grpSpPr>
        <p:sp>
          <p:nvSpPr>
            <p:cNvPr id="3" name="Freeform 3"/>
            <p:cNvSpPr/>
            <p:nvPr/>
          </p:nvSpPr>
          <p:spPr>
            <a:xfrm>
              <a:off x="0" y="0"/>
              <a:ext cx="2631854" cy="609600"/>
            </a:xfrm>
            <a:custGeom>
              <a:avLst/>
              <a:gdLst/>
              <a:ahLst/>
              <a:cxnLst/>
              <a:rect l="l" t="t" r="r" b="b"/>
              <a:pathLst>
                <a:path w="2631854" h="609600">
                  <a:moveTo>
                    <a:pt x="203200" y="0"/>
                  </a:moveTo>
                  <a:lnTo>
                    <a:pt x="2631854" y="0"/>
                  </a:lnTo>
                  <a:lnTo>
                    <a:pt x="2428654" y="609600"/>
                  </a:lnTo>
                  <a:lnTo>
                    <a:pt x="0" y="609600"/>
                  </a:lnTo>
                  <a:lnTo>
                    <a:pt x="203200" y="0"/>
                  </a:lnTo>
                  <a:close/>
                </a:path>
              </a:pathLst>
            </a:custGeom>
            <a:solidFill>
              <a:srgbClr val="FFBD59"/>
            </a:solidFill>
          </p:spPr>
          <p:txBody>
            <a:bodyPr/>
            <a:lstStyle/>
            <a:p>
              <a:endParaRPr lang="sl-SI" noProof="0" dirty="0"/>
            </a:p>
          </p:txBody>
        </p:sp>
        <p:sp>
          <p:nvSpPr>
            <p:cNvPr id="4" name="TextBox 4"/>
            <p:cNvSpPr txBox="1"/>
            <p:nvPr/>
          </p:nvSpPr>
          <p:spPr>
            <a:xfrm>
              <a:off x="101600" y="28575"/>
              <a:ext cx="2428654" cy="581025"/>
            </a:xfrm>
            <a:prstGeom prst="rect">
              <a:avLst/>
            </a:prstGeom>
          </p:spPr>
          <p:txBody>
            <a:bodyPr lIns="50800" tIns="50800" rIns="50800" bIns="50800" rtlCol="0" anchor="ctr"/>
            <a:lstStyle/>
            <a:p>
              <a:pPr algn="ctr">
                <a:lnSpc>
                  <a:spcPts val="2750"/>
                </a:lnSpc>
              </a:pPr>
              <a:endParaRPr lang="sl-SI" noProof="0" dirty="0"/>
            </a:p>
          </p:txBody>
        </p:sp>
      </p:grpSp>
      <p:grpSp>
        <p:nvGrpSpPr>
          <p:cNvPr id="5" name="Group 5"/>
          <p:cNvGrpSpPr/>
          <p:nvPr/>
        </p:nvGrpSpPr>
        <p:grpSpPr>
          <a:xfrm>
            <a:off x="5140180" y="6498327"/>
            <a:ext cx="4307276" cy="997667"/>
            <a:chOff x="0" y="0"/>
            <a:chExt cx="2631854" cy="609600"/>
          </a:xfrm>
        </p:grpSpPr>
        <p:sp>
          <p:nvSpPr>
            <p:cNvPr id="6" name="Freeform 6"/>
            <p:cNvSpPr/>
            <p:nvPr/>
          </p:nvSpPr>
          <p:spPr>
            <a:xfrm>
              <a:off x="0" y="0"/>
              <a:ext cx="2631854" cy="609600"/>
            </a:xfrm>
            <a:custGeom>
              <a:avLst/>
              <a:gdLst/>
              <a:ahLst/>
              <a:cxnLst/>
              <a:rect l="l" t="t" r="r" b="b"/>
              <a:pathLst>
                <a:path w="2631854" h="609600">
                  <a:moveTo>
                    <a:pt x="203200" y="0"/>
                  </a:moveTo>
                  <a:lnTo>
                    <a:pt x="2631854" y="0"/>
                  </a:lnTo>
                  <a:lnTo>
                    <a:pt x="2428654" y="609600"/>
                  </a:lnTo>
                  <a:lnTo>
                    <a:pt x="0" y="609600"/>
                  </a:lnTo>
                  <a:lnTo>
                    <a:pt x="203200" y="0"/>
                  </a:lnTo>
                  <a:close/>
                </a:path>
              </a:pathLst>
            </a:custGeom>
            <a:solidFill>
              <a:srgbClr val="FFBD59"/>
            </a:solidFill>
          </p:spPr>
          <p:txBody>
            <a:bodyPr/>
            <a:lstStyle/>
            <a:p>
              <a:endParaRPr lang="sl-SI" noProof="0" dirty="0"/>
            </a:p>
          </p:txBody>
        </p:sp>
        <p:sp>
          <p:nvSpPr>
            <p:cNvPr id="7" name="TextBox 7"/>
            <p:cNvSpPr txBox="1"/>
            <p:nvPr/>
          </p:nvSpPr>
          <p:spPr>
            <a:xfrm>
              <a:off x="101600" y="28575"/>
              <a:ext cx="2428654" cy="581025"/>
            </a:xfrm>
            <a:prstGeom prst="rect">
              <a:avLst/>
            </a:prstGeom>
          </p:spPr>
          <p:txBody>
            <a:bodyPr lIns="50800" tIns="50800" rIns="50800" bIns="50800" rtlCol="0" anchor="ctr"/>
            <a:lstStyle/>
            <a:p>
              <a:pPr algn="ctr">
                <a:lnSpc>
                  <a:spcPts val="2750"/>
                </a:lnSpc>
              </a:pPr>
              <a:endParaRPr lang="sl-SI" noProof="0" dirty="0"/>
            </a:p>
          </p:txBody>
        </p:sp>
      </p:grpSp>
      <p:grpSp>
        <p:nvGrpSpPr>
          <p:cNvPr id="8" name="Group 8"/>
          <p:cNvGrpSpPr/>
          <p:nvPr/>
        </p:nvGrpSpPr>
        <p:grpSpPr>
          <a:xfrm>
            <a:off x="5584279" y="8759466"/>
            <a:ext cx="4307276" cy="997667"/>
            <a:chOff x="0" y="0"/>
            <a:chExt cx="2631854" cy="609600"/>
          </a:xfrm>
        </p:grpSpPr>
        <p:sp>
          <p:nvSpPr>
            <p:cNvPr id="9" name="Freeform 9"/>
            <p:cNvSpPr/>
            <p:nvPr/>
          </p:nvSpPr>
          <p:spPr>
            <a:xfrm>
              <a:off x="0" y="0"/>
              <a:ext cx="2631854" cy="609600"/>
            </a:xfrm>
            <a:custGeom>
              <a:avLst/>
              <a:gdLst/>
              <a:ahLst/>
              <a:cxnLst/>
              <a:rect l="l" t="t" r="r" b="b"/>
              <a:pathLst>
                <a:path w="2631854" h="609600">
                  <a:moveTo>
                    <a:pt x="203200" y="0"/>
                  </a:moveTo>
                  <a:lnTo>
                    <a:pt x="2631854" y="0"/>
                  </a:lnTo>
                  <a:lnTo>
                    <a:pt x="2428654" y="609600"/>
                  </a:lnTo>
                  <a:lnTo>
                    <a:pt x="0" y="609600"/>
                  </a:lnTo>
                  <a:lnTo>
                    <a:pt x="203200" y="0"/>
                  </a:lnTo>
                  <a:close/>
                </a:path>
              </a:pathLst>
            </a:custGeom>
            <a:solidFill>
              <a:srgbClr val="FFBD59"/>
            </a:solidFill>
          </p:spPr>
          <p:txBody>
            <a:bodyPr/>
            <a:lstStyle/>
            <a:p>
              <a:endParaRPr lang="sl-SI" noProof="0" dirty="0"/>
            </a:p>
          </p:txBody>
        </p:sp>
        <p:sp>
          <p:nvSpPr>
            <p:cNvPr id="10" name="TextBox 10"/>
            <p:cNvSpPr txBox="1"/>
            <p:nvPr/>
          </p:nvSpPr>
          <p:spPr>
            <a:xfrm>
              <a:off x="101600" y="28575"/>
              <a:ext cx="2428654" cy="581025"/>
            </a:xfrm>
            <a:prstGeom prst="rect">
              <a:avLst/>
            </a:prstGeom>
          </p:spPr>
          <p:txBody>
            <a:bodyPr lIns="50800" tIns="50800" rIns="50800" bIns="50800" rtlCol="0" anchor="ctr"/>
            <a:lstStyle/>
            <a:p>
              <a:pPr algn="ctr">
                <a:lnSpc>
                  <a:spcPts val="2750"/>
                </a:lnSpc>
              </a:pPr>
              <a:endParaRPr lang="sl-SI" noProof="0" dirty="0"/>
            </a:p>
          </p:txBody>
        </p:sp>
      </p:grpSp>
      <p:grpSp>
        <p:nvGrpSpPr>
          <p:cNvPr id="11" name="Group 11"/>
          <p:cNvGrpSpPr/>
          <p:nvPr/>
        </p:nvGrpSpPr>
        <p:grpSpPr>
          <a:xfrm>
            <a:off x="-217581" y="1917808"/>
            <a:ext cx="7511398" cy="9161039"/>
            <a:chOff x="0" y="0"/>
            <a:chExt cx="1427925" cy="1741524"/>
          </a:xfrm>
        </p:grpSpPr>
        <p:sp>
          <p:nvSpPr>
            <p:cNvPr id="12" name="Freeform 12"/>
            <p:cNvSpPr/>
            <p:nvPr/>
          </p:nvSpPr>
          <p:spPr>
            <a:xfrm>
              <a:off x="0" y="0"/>
              <a:ext cx="1427925" cy="1741524"/>
            </a:xfrm>
            <a:custGeom>
              <a:avLst/>
              <a:gdLst/>
              <a:ahLst/>
              <a:cxnLst/>
              <a:rect l="l" t="t" r="r" b="b"/>
              <a:pathLst>
                <a:path w="1427925" h="1741524">
                  <a:moveTo>
                    <a:pt x="0" y="0"/>
                  </a:moveTo>
                  <a:lnTo>
                    <a:pt x="1427925" y="0"/>
                  </a:lnTo>
                  <a:lnTo>
                    <a:pt x="1427925" y="1741524"/>
                  </a:lnTo>
                  <a:lnTo>
                    <a:pt x="0" y="1741524"/>
                  </a:lnTo>
                  <a:close/>
                </a:path>
              </a:pathLst>
            </a:custGeom>
            <a:blipFill>
              <a:blip r:embed="rId2"/>
              <a:stretch>
                <a:fillRect t="-11494" b="-11494"/>
              </a:stretch>
            </a:blipFill>
          </p:spPr>
          <p:txBody>
            <a:bodyPr/>
            <a:lstStyle/>
            <a:p>
              <a:endParaRPr lang="sl-SI" noProof="0" dirty="0"/>
            </a:p>
          </p:txBody>
        </p:sp>
      </p:grpSp>
      <p:sp>
        <p:nvSpPr>
          <p:cNvPr id="13" name="Freeform 13"/>
          <p:cNvSpPr/>
          <p:nvPr/>
        </p:nvSpPr>
        <p:spPr>
          <a:xfrm>
            <a:off x="8058973" y="4607948"/>
            <a:ext cx="546227" cy="273113"/>
          </a:xfrm>
          <a:custGeom>
            <a:avLst/>
            <a:gdLst/>
            <a:ahLst/>
            <a:cxnLst/>
            <a:rect l="l" t="t" r="r" b="b"/>
            <a:pathLst>
              <a:path w="546227" h="273113">
                <a:moveTo>
                  <a:pt x="0" y="0"/>
                </a:moveTo>
                <a:lnTo>
                  <a:pt x="546226" y="0"/>
                </a:lnTo>
                <a:lnTo>
                  <a:pt x="546226" y="273113"/>
                </a:lnTo>
                <a:lnTo>
                  <a:pt x="0" y="2731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noProof="0" dirty="0"/>
          </a:p>
        </p:txBody>
      </p:sp>
      <p:sp>
        <p:nvSpPr>
          <p:cNvPr id="14" name="Freeform 14"/>
          <p:cNvSpPr/>
          <p:nvPr/>
        </p:nvSpPr>
        <p:spPr>
          <a:xfrm>
            <a:off x="8468560" y="6866312"/>
            <a:ext cx="546227" cy="273113"/>
          </a:xfrm>
          <a:custGeom>
            <a:avLst/>
            <a:gdLst/>
            <a:ahLst/>
            <a:cxnLst/>
            <a:rect l="l" t="t" r="r" b="b"/>
            <a:pathLst>
              <a:path w="546227" h="273113">
                <a:moveTo>
                  <a:pt x="0" y="0"/>
                </a:moveTo>
                <a:lnTo>
                  <a:pt x="546226" y="0"/>
                </a:lnTo>
                <a:lnTo>
                  <a:pt x="546226" y="273114"/>
                </a:lnTo>
                <a:lnTo>
                  <a:pt x="0" y="2731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noProof="0" dirty="0"/>
          </a:p>
        </p:txBody>
      </p:sp>
      <p:grpSp>
        <p:nvGrpSpPr>
          <p:cNvPr id="15" name="Group 15"/>
          <p:cNvGrpSpPr/>
          <p:nvPr/>
        </p:nvGrpSpPr>
        <p:grpSpPr>
          <a:xfrm>
            <a:off x="16012149" y="852830"/>
            <a:ext cx="1893065" cy="2268649"/>
            <a:chOff x="0" y="0"/>
            <a:chExt cx="508678" cy="609600"/>
          </a:xfrm>
        </p:grpSpPr>
        <p:sp>
          <p:nvSpPr>
            <p:cNvPr id="16" name="Freeform 16"/>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noProof="0" dirty="0"/>
            </a:p>
          </p:txBody>
        </p:sp>
        <p:sp>
          <p:nvSpPr>
            <p:cNvPr id="17" name="TextBox 17"/>
            <p:cNvSpPr txBox="1"/>
            <p:nvPr/>
          </p:nvSpPr>
          <p:spPr>
            <a:xfrm>
              <a:off x="101600" y="28575"/>
              <a:ext cx="305478" cy="581025"/>
            </a:xfrm>
            <a:prstGeom prst="rect">
              <a:avLst/>
            </a:prstGeom>
          </p:spPr>
          <p:txBody>
            <a:bodyPr lIns="50800" tIns="50800" rIns="50800" bIns="50800" rtlCol="0" anchor="ctr"/>
            <a:lstStyle/>
            <a:p>
              <a:pPr algn="ctr">
                <a:lnSpc>
                  <a:spcPts val="2750"/>
                </a:lnSpc>
              </a:pPr>
              <a:endParaRPr lang="sl-SI" noProof="0" dirty="0"/>
            </a:p>
          </p:txBody>
        </p:sp>
      </p:grpSp>
      <p:grpSp>
        <p:nvGrpSpPr>
          <p:cNvPr id="18" name="Group 18"/>
          <p:cNvGrpSpPr/>
          <p:nvPr/>
        </p:nvGrpSpPr>
        <p:grpSpPr>
          <a:xfrm>
            <a:off x="16814555" y="-596905"/>
            <a:ext cx="3736264" cy="2899470"/>
            <a:chOff x="0" y="0"/>
            <a:chExt cx="785532" cy="609600"/>
          </a:xfrm>
        </p:grpSpPr>
        <p:sp>
          <p:nvSpPr>
            <p:cNvPr id="19" name="Freeform 19"/>
            <p:cNvSpPr/>
            <p:nvPr/>
          </p:nvSpPr>
          <p:spPr>
            <a:xfrm>
              <a:off x="0" y="0"/>
              <a:ext cx="785532" cy="609600"/>
            </a:xfrm>
            <a:custGeom>
              <a:avLst/>
              <a:gdLst/>
              <a:ahLst/>
              <a:cxnLst/>
              <a:rect l="l" t="t" r="r" b="b"/>
              <a:pathLst>
                <a:path w="785532" h="609600">
                  <a:moveTo>
                    <a:pt x="203200" y="0"/>
                  </a:moveTo>
                  <a:lnTo>
                    <a:pt x="785532" y="0"/>
                  </a:lnTo>
                  <a:lnTo>
                    <a:pt x="582332" y="609600"/>
                  </a:lnTo>
                  <a:lnTo>
                    <a:pt x="0" y="609600"/>
                  </a:lnTo>
                  <a:lnTo>
                    <a:pt x="203200" y="0"/>
                  </a:lnTo>
                  <a:close/>
                </a:path>
              </a:pathLst>
            </a:custGeom>
            <a:solidFill>
              <a:srgbClr val="243144"/>
            </a:solidFill>
          </p:spPr>
          <p:txBody>
            <a:bodyPr/>
            <a:lstStyle/>
            <a:p>
              <a:endParaRPr lang="sl-SI" noProof="0" dirty="0"/>
            </a:p>
          </p:txBody>
        </p:sp>
        <p:sp>
          <p:nvSpPr>
            <p:cNvPr id="20" name="TextBox 20"/>
            <p:cNvSpPr txBox="1"/>
            <p:nvPr/>
          </p:nvSpPr>
          <p:spPr>
            <a:xfrm>
              <a:off x="101600" y="28575"/>
              <a:ext cx="582332" cy="581025"/>
            </a:xfrm>
            <a:prstGeom prst="rect">
              <a:avLst/>
            </a:prstGeom>
          </p:spPr>
          <p:txBody>
            <a:bodyPr lIns="50800" tIns="50800" rIns="50800" bIns="50800" rtlCol="0" anchor="ctr"/>
            <a:lstStyle/>
            <a:p>
              <a:pPr algn="ctr">
                <a:lnSpc>
                  <a:spcPts val="2750"/>
                </a:lnSpc>
              </a:pPr>
              <a:endParaRPr lang="sl-SI" noProof="0" dirty="0"/>
            </a:p>
          </p:txBody>
        </p:sp>
      </p:grpSp>
      <p:sp>
        <p:nvSpPr>
          <p:cNvPr id="21" name="Freeform 21"/>
          <p:cNvSpPr/>
          <p:nvPr/>
        </p:nvSpPr>
        <p:spPr>
          <a:xfrm rot="5400000">
            <a:off x="1601213" y="22433"/>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noProof="0" dirty="0"/>
          </a:p>
        </p:txBody>
      </p:sp>
      <p:sp>
        <p:nvSpPr>
          <p:cNvPr id="22" name="Freeform 22"/>
          <p:cNvSpPr/>
          <p:nvPr/>
        </p:nvSpPr>
        <p:spPr>
          <a:xfrm>
            <a:off x="16825849" y="2756910"/>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l-SI" noProof="0" dirty="0"/>
          </a:p>
        </p:txBody>
      </p:sp>
      <p:sp>
        <p:nvSpPr>
          <p:cNvPr id="23" name="TextBox 23"/>
          <p:cNvSpPr txBox="1"/>
          <p:nvPr/>
        </p:nvSpPr>
        <p:spPr>
          <a:xfrm>
            <a:off x="8432555" y="699635"/>
            <a:ext cx="8115300" cy="3644900"/>
          </a:xfrm>
          <a:prstGeom prst="rect">
            <a:avLst/>
          </a:prstGeom>
        </p:spPr>
        <p:txBody>
          <a:bodyPr lIns="0" tIns="0" rIns="0" bIns="0" rtlCol="0" anchor="t">
            <a:spAutoFit/>
          </a:bodyPr>
          <a:lstStyle/>
          <a:p>
            <a:pPr algn="l">
              <a:lnSpc>
                <a:spcPts val="7150"/>
              </a:lnSpc>
            </a:pPr>
            <a:r>
              <a:rPr lang="sl-SI" sz="6500" b="1" noProof="0" dirty="0">
                <a:solidFill>
                  <a:srgbClr val="243144"/>
                </a:solidFill>
                <a:latin typeface="Garet Bold"/>
                <a:ea typeface="Garet Bold"/>
                <a:cs typeface="Garet Bold"/>
                <a:sym typeface="Garet Bold"/>
              </a:rPr>
              <a:t>Ključna izhodišča za pripravo Načrtov za NRP</a:t>
            </a:r>
          </a:p>
          <a:p>
            <a:pPr algn="l">
              <a:lnSpc>
                <a:spcPts val="7150"/>
              </a:lnSpc>
            </a:pPr>
            <a:endParaRPr lang="sl-SI" sz="6500" b="1" noProof="0" dirty="0">
              <a:solidFill>
                <a:srgbClr val="243144"/>
              </a:solidFill>
              <a:latin typeface="Garet Bold"/>
              <a:ea typeface="Garet Bold"/>
              <a:cs typeface="Garet Bold"/>
              <a:sym typeface="Garet Bold"/>
            </a:endParaRPr>
          </a:p>
        </p:txBody>
      </p:sp>
      <p:sp>
        <p:nvSpPr>
          <p:cNvPr id="24" name="TextBox 24"/>
          <p:cNvSpPr txBox="1"/>
          <p:nvPr/>
        </p:nvSpPr>
        <p:spPr>
          <a:xfrm>
            <a:off x="10042204" y="3902622"/>
            <a:ext cx="7950346" cy="6525799"/>
          </a:xfrm>
          <a:prstGeom prst="rect">
            <a:avLst/>
          </a:prstGeom>
        </p:spPr>
        <p:txBody>
          <a:bodyPr lIns="0" tIns="0" rIns="0" bIns="0" rtlCol="0" anchor="t">
            <a:spAutoFit/>
          </a:bodyPr>
          <a:lstStyle/>
          <a:p>
            <a:pPr marL="498651" lvl="1" indent="-249325"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Ključni cilji Načrta za NRP so:</a:t>
            </a:r>
          </a:p>
          <a:p>
            <a:pPr marL="997301" lvl="2" indent="-332434"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zmanjšanje regionalnih razlik,</a:t>
            </a:r>
          </a:p>
          <a:p>
            <a:pPr marL="997301" lvl="2" indent="-332434"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boj proti revščini,</a:t>
            </a:r>
          </a:p>
          <a:p>
            <a:pPr marL="997301" lvl="2" indent="-332434"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podpora kmetijstvu in ribištvu ter</a:t>
            </a:r>
          </a:p>
          <a:p>
            <a:pPr marL="997301" lvl="2" indent="-332434"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pomoč pri obvladovanju izzivov na mejah.</a:t>
            </a:r>
          </a:p>
          <a:p>
            <a:pPr algn="l">
              <a:lnSpc>
                <a:spcPts val="3233"/>
              </a:lnSpc>
            </a:pPr>
            <a:endParaRPr lang="sl-SI" sz="2309" noProof="0" dirty="0">
              <a:solidFill>
                <a:schemeClr val="tx1">
                  <a:lumMod val="65000"/>
                  <a:lumOff val="35000"/>
                </a:schemeClr>
              </a:solidFill>
              <a:latin typeface="Inter"/>
              <a:ea typeface="Inter"/>
              <a:cs typeface="Inter"/>
              <a:sym typeface="Inter"/>
            </a:endParaRPr>
          </a:p>
          <a:p>
            <a:pPr marL="498651" lvl="1" indent="-249325"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Načelo partnerstva: Načrte za NRP je treba pripraviti in izvajati v tesnem sodelovanju z nacionalnimi, regionalnimi in lokalnimi organi ter ostalimi relevantnimi deležniki kot tudi v sodelovanju z Evropsko komisijo. </a:t>
            </a:r>
          </a:p>
          <a:p>
            <a:pPr algn="l">
              <a:lnSpc>
                <a:spcPts val="3233"/>
              </a:lnSpc>
            </a:pPr>
            <a:endParaRPr lang="sl-SI" sz="2309" noProof="0" dirty="0">
              <a:solidFill>
                <a:schemeClr val="tx1">
                  <a:lumMod val="65000"/>
                  <a:lumOff val="35000"/>
                </a:schemeClr>
              </a:solidFill>
              <a:latin typeface="Inter"/>
              <a:ea typeface="Inter"/>
              <a:cs typeface="Inter"/>
              <a:sym typeface="Inter"/>
            </a:endParaRPr>
          </a:p>
          <a:p>
            <a:pPr marL="498651" lvl="1" indent="-249325" algn="l">
              <a:lnSpc>
                <a:spcPts val="3233"/>
              </a:lnSpc>
              <a:buFont typeface="Arial"/>
              <a:buChar char="•"/>
            </a:pPr>
            <a:r>
              <a:rPr lang="sl-SI" sz="2309" noProof="0" dirty="0">
                <a:solidFill>
                  <a:schemeClr val="tx1">
                    <a:lumMod val="65000"/>
                    <a:lumOff val="35000"/>
                  </a:schemeClr>
                </a:solidFill>
                <a:latin typeface="Inter"/>
                <a:ea typeface="Inter"/>
                <a:cs typeface="Inter"/>
                <a:sym typeface="Inter"/>
              </a:rPr>
              <a:t>Nujno je upoštevanje in naslavljanje izzivov, ugotovljenih v okviru evropskega semestra (priporočil državi članici).</a:t>
            </a:r>
          </a:p>
          <a:p>
            <a:pPr algn="l">
              <a:lnSpc>
                <a:spcPts val="3233"/>
              </a:lnSpc>
            </a:pPr>
            <a:endParaRPr lang="sl-SI" sz="2309" noProof="0" dirty="0">
              <a:solidFill>
                <a:srgbClr val="737373"/>
              </a:solidFill>
              <a:latin typeface="Inter"/>
              <a:ea typeface="Inter"/>
              <a:cs typeface="Inter"/>
              <a:sym typeface="Inter"/>
            </a:endParaRPr>
          </a:p>
        </p:txBody>
      </p:sp>
      <p:sp>
        <p:nvSpPr>
          <p:cNvPr id="25" name="Freeform 25"/>
          <p:cNvSpPr/>
          <p:nvPr/>
        </p:nvSpPr>
        <p:spPr>
          <a:xfrm>
            <a:off x="8749525" y="9121743"/>
            <a:ext cx="546227" cy="273113"/>
          </a:xfrm>
          <a:custGeom>
            <a:avLst/>
            <a:gdLst/>
            <a:ahLst/>
            <a:cxnLst/>
            <a:rect l="l" t="t" r="r" b="b"/>
            <a:pathLst>
              <a:path w="546227" h="273113">
                <a:moveTo>
                  <a:pt x="0" y="0"/>
                </a:moveTo>
                <a:lnTo>
                  <a:pt x="546227" y="0"/>
                </a:lnTo>
                <a:lnTo>
                  <a:pt x="546227" y="273114"/>
                </a:lnTo>
                <a:lnTo>
                  <a:pt x="0" y="2731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09121" y="3592913"/>
            <a:ext cx="7223783" cy="5605905"/>
            <a:chOff x="0" y="0"/>
            <a:chExt cx="785532" cy="609600"/>
          </a:xfrm>
        </p:grpSpPr>
        <p:sp>
          <p:nvSpPr>
            <p:cNvPr id="3" name="Freeform 3"/>
            <p:cNvSpPr/>
            <p:nvPr/>
          </p:nvSpPr>
          <p:spPr>
            <a:xfrm>
              <a:off x="0" y="0"/>
              <a:ext cx="785532" cy="609600"/>
            </a:xfrm>
            <a:custGeom>
              <a:avLst/>
              <a:gdLst/>
              <a:ahLst/>
              <a:cxnLst/>
              <a:rect l="l" t="t" r="r" b="b"/>
              <a:pathLst>
                <a:path w="785532" h="609600">
                  <a:moveTo>
                    <a:pt x="203200" y="0"/>
                  </a:moveTo>
                  <a:lnTo>
                    <a:pt x="785532" y="0"/>
                  </a:lnTo>
                  <a:lnTo>
                    <a:pt x="582332" y="609600"/>
                  </a:lnTo>
                  <a:lnTo>
                    <a:pt x="0" y="609600"/>
                  </a:lnTo>
                  <a:lnTo>
                    <a:pt x="203200" y="0"/>
                  </a:lnTo>
                  <a:close/>
                </a:path>
              </a:pathLst>
            </a:custGeom>
            <a:solidFill>
              <a:srgbClr val="243144"/>
            </a:solidFill>
          </p:spPr>
          <p:txBody>
            <a:bodyPr/>
            <a:lstStyle/>
            <a:p>
              <a:endParaRPr lang="sl-SI" noProof="0" dirty="0"/>
            </a:p>
          </p:txBody>
        </p:sp>
        <p:sp>
          <p:nvSpPr>
            <p:cNvPr id="4" name="TextBox 4"/>
            <p:cNvSpPr txBox="1"/>
            <p:nvPr/>
          </p:nvSpPr>
          <p:spPr>
            <a:xfrm>
              <a:off x="101600" y="28575"/>
              <a:ext cx="582332" cy="581025"/>
            </a:xfrm>
            <a:prstGeom prst="rect">
              <a:avLst/>
            </a:prstGeom>
          </p:spPr>
          <p:txBody>
            <a:bodyPr lIns="50800" tIns="50800" rIns="50800" bIns="50800" rtlCol="0" anchor="ctr"/>
            <a:lstStyle/>
            <a:p>
              <a:pPr algn="ctr">
                <a:lnSpc>
                  <a:spcPts val="2750"/>
                </a:lnSpc>
              </a:pPr>
              <a:endParaRPr lang="sl-SI" noProof="0" dirty="0"/>
            </a:p>
          </p:txBody>
        </p:sp>
      </p:grpSp>
      <p:grpSp>
        <p:nvGrpSpPr>
          <p:cNvPr id="5" name="Group 5"/>
          <p:cNvGrpSpPr/>
          <p:nvPr/>
        </p:nvGrpSpPr>
        <p:grpSpPr>
          <a:xfrm>
            <a:off x="1502771" y="1917808"/>
            <a:ext cx="7282850" cy="8638105"/>
            <a:chOff x="0" y="0"/>
            <a:chExt cx="1384478" cy="1642113"/>
          </a:xfrm>
        </p:grpSpPr>
        <p:sp>
          <p:nvSpPr>
            <p:cNvPr id="6" name="Freeform 6"/>
            <p:cNvSpPr/>
            <p:nvPr/>
          </p:nvSpPr>
          <p:spPr>
            <a:xfrm>
              <a:off x="0" y="0"/>
              <a:ext cx="1384478" cy="1642113"/>
            </a:xfrm>
            <a:custGeom>
              <a:avLst/>
              <a:gdLst/>
              <a:ahLst/>
              <a:cxnLst/>
              <a:rect l="l" t="t" r="r" b="b"/>
              <a:pathLst>
                <a:path w="1384478" h="1642113">
                  <a:moveTo>
                    <a:pt x="0" y="0"/>
                  </a:moveTo>
                  <a:lnTo>
                    <a:pt x="1384478" y="0"/>
                  </a:lnTo>
                  <a:lnTo>
                    <a:pt x="1384478" y="1642113"/>
                  </a:lnTo>
                  <a:lnTo>
                    <a:pt x="0" y="1642113"/>
                  </a:lnTo>
                  <a:close/>
                </a:path>
              </a:pathLst>
            </a:custGeom>
            <a:blipFill>
              <a:blip r:embed="rId2"/>
              <a:stretch>
                <a:fillRect t="-13233" b="-13233"/>
              </a:stretch>
            </a:blipFill>
          </p:spPr>
          <p:txBody>
            <a:bodyPr/>
            <a:lstStyle/>
            <a:p>
              <a:endParaRPr lang="sl-SI" noProof="0" dirty="0"/>
            </a:p>
          </p:txBody>
        </p:sp>
      </p:grpSp>
      <p:grpSp>
        <p:nvGrpSpPr>
          <p:cNvPr id="7" name="Group 7"/>
          <p:cNvGrpSpPr/>
          <p:nvPr/>
        </p:nvGrpSpPr>
        <p:grpSpPr>
          <a:xfrm>
            <a:off x="14838345" y="7575946"/>
            <a:ext cx="1893065" cy="2268649"/>
            <a:chOff x="0" y="0"/>
            <a:chExt cx="508678" cy="609600"/>
          </a:xfrm>
        </p:grpSpPr>
        <p:sp>
          <p:nvSpPr>
            <p:cNvPr id="8" name="Freeform 8"/>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noProof="0" dirty="0"/>
            </a:p>
          </p:txBody>
        </p:sp>
        <p:sp>
          <p:nvSpPr>
            <p:cNvPr id="9" name="TextBox 9"/>
            <p:cNvSpPr txBox="1"/>
            <p:nvPr/>
          </p:nvSpPr>
          <p:spPr>
            <a:xfrm>
              <a:off x="101600" y="28575"/>
              <a:ext cx="305478" cy="581025"/>
            </a:xfrm>
            <a:prstGeom prst="rect">
              <a:avLst/>
            </a:prstGeom>
          </p:spPr>
          <p:txBody>
            <a:bodyPr lIns="50800" tIns="50800" rIns="50800" bIns="50800" rtlCol="0" anchor="ctr"/>
            <a:lstStyle/>
            <a:p>
              <a:pPr algn="ctr">
                <a:lnSpc>
                  <a:spcPts val="2750"/>
                </a:lnSpc>
              </a:pPr>
              <a:endParaRPr lang="sl-SI" noProof="0" dirty="0"/>
            </a:p>
          </p:txBody>
        </p:sp>
      </p:grpSp>
      <p:grpSp>
        <p:nvGrpSpPr>
          <p:cNvPr id="10" name="Group 10"/>
          <p:cNvGrpSpPr/>
          <p:nvPr/>
        </p:nvGrpSpPr>
        <p:grpSpPr>
          <a:xfrm>
            <a:off x="15943991" y="8189083"/>
            <a:ext cx="3736264" cy="2899470"/>
            <a:chOff x="0" y="0"/>
            <a:chExt cx="785532" cy="609600"/>
          </a:xfrm>
        </p:grpSpPr>
        <p:sp>
          <p:nvSpPr>
            <p:cNvPr id="11" name="Freeform 11"/>
            <p:cNvSpPr/>
            <p:nvPr/>
          </p:nvSpPr>
          <p:spPr>
            <a:xfrm>
              <a:off x="0" y="0"/>
              <a:ext cx="785532" cy="609600"/>
            </a:xfrm>
            <a:custGeom>
              <a:avLst/>
              <a:gdLst/>
              <a:ahLst/>
              <a:cxnLst/>
              <a:rect l="l" t="t" r="r" b="b"/>
              <a:pathLst>
                <a:path w="785532" h="609600">
                  <a:moveTo>
                    <a:pt x="203200" y="0"/>
                  </a:moveTo>
                  <a:lnTo>
                    <a:pt x="785532" y="0"/>
                  </a:lnTo>
                  <a:lnTo>
                    <a:pt x="582332" y="609600"/>
                  </a:lnTo>
                  <a:lnTo>
                    <a:pt x="0" y="609600"/>
                  </a:lnTo>
                  <a:lnTo>
                    <a:pt x="203200" y="0"/>
                  </a:lnTo>
                  <a:close/>
                </a:path>
              </a:pathLst>
            </a:custGeom>
            <a:solidFill>
              <a:srgbClr val="243144"/>
            </a:solidFill>
          </p:spPr>
          <p:txBody>
            <a:bodyPr/>
            <a:lstStyle/>
            <a:p>
              <a:endParaRPr lang="sl-SI" noProof="0" dirty="0"/>
            </a:p>
          </p:txBody>
        </p:sp>
        <p:sp>
          <p:nvSpPr>
            <p:cNvPr id="12" name="TextBox 12"/>
            <p:cNvSpPr txBox="1"/>
            <p:nvPr/>
          </p:nvSpPr>
          <p:spPr>
            <a:xfrm>
              <a:off x="101600" y="28575"/>
              <a:ext cx="582332" cy="581025"/>
            </a:xfrm>
            <a:prstGeom prst="rect">
              <a:avLst/>
            </a:prstGeom>
          </p:spPr>
          <p:txBody>
            <a:bodyPr lIns="50800" tIns="50800" rIns="50800" bIns="50800" rtlCol="0" anchor="ctr"/>
            <a:lstStyle/>
            <a:p>
              <a:pPr algn="ctr">
                <a:lnSpc>
                  <a:spcPts val="2750"/>
                </a:lnSpc>
              </a:pPr>
              <a:endParaRPr lang="sl-SI" noProof="0" dirty="0"/>
            </a:p>
          </p:txBody>
        </p:sp>
      </p:grpSp>
      <p:sp>
        <p:nvSpPr>
          <p:cNvPr id="13" name="Freeform 13"/>
          <p:cNvSpPr/>
          <p:nvPr/>
        </p:nvSpPr>
        <p:spPr>
          <a:xfrm rot="5400000">
            <a:off x="16203471" y="-53687"/>
            <a:ext cx="408731" cy="2069525"/>
          </a:xfrm>
          <a:custGeom>
            <a:avLst/>
            <a:gdLst/>
            <a:ahLst/>
            <a:cxnLst/>
            <a:rect l="l" t="t" r="r" b="b"/>
            <a:pathLst>
              <a:path w="408731" h="2069525">
                <a:moveTo>
                  <a:pt x="0" y="0"/>
                </a:moveTo>
                <a:lnTo>
                  <a:pt x="408731" y="0"/>
                </a:lnTo>
                <a:lnTo>
                  <a:pt x="408731" y="2069524"/>
                </a:lnTo>
                <a:lnTo>
                  <a:pt x="0" y="20695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noProof="0" dirty="0"/>
          </a:p>
        </p:txBody>
      </p:sp>
      <p:sp>
        <p:nvSpPr>
          <p:cNvPr id="14" name="Freeform 14"/>
          <p:cNvSpPr/>
          <p:nvPr/>
        </p:nvSpPr>
        <p:spPr>
          <a:xfrm>
            <a:off x="9381303" y="9460232"/>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noProof="0" dirty="0"/>
          </a:p>
        </p:txBody>
      </p:sp>
      <p:sp>
        <p:nvSpPr>
          <p:cNvPr id="15" name="TextBox 15"/>
          <p:cNvSpPr txBox="1"/>
          <p:nvPr/>
        </p:nvSpPr>
        <p:spPr>
          <a:xfrm>
            <a:off x="9144000" y="1887576"/>
            <a:ext cx="7350107" cy="6300123"/>
          </a:xfrm>
          <a:prstGeom prst="rect">
            <a:avLst/>
          </a:prstGeom>
        </p:spPr>
        <p:txBody>
          <a:bodyPr lIns="0" tIns="0" rIns="0" bIns="0" rtlCol="0" anchor="t">
            <a:spAutoFit/>
          </a:bodyPr>
          <a:lstStyle/>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43 % za podnebne cilje</a:t>
            </a:r>
          </a:p>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14 % za socialne cilje</a:t>
            </a:r>
          </a:p>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Načrt za NRP mora biti prilagojen posebnim potrebam držav članic in regij</a:t>
            </a:r>
          </a:p>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Odprava administrativnih ovir</a:t>
            </a:r>
          </a:p>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Pozornost usmeriti tudi na sinergije s centraliziranimi evropskimi programi, zlasti na področju konkurenčnosti, raziskav in inovacij</a:t>
            </a:r>
          </a:p>
          <a:p>
            <a:pPr marL="690881" lvl="1" indent="-345440" algn="l">
              <a:lnSpc>
                <a:spcPts val="4480"/>
              </a:lnSpc>
              <a:buFont typeface="Arial"/>
              <a:buChar char="•"/>
            </a:pPr>
            <a:r>
              <a:rPr lang="sl-SI" sz="2310" noProof="0" dirty="0">
                <a:solidFill>
                  <a:schemeClr val="tx1">
                    <a:lumMod val="65000"/>
                    <a:lumOff val="35000"/>
                  </a:schemeClr>
                </a:solidFill>
                <a:latin typeface="Inter"/>
                <a:ea typeface="Inter"/>
                <a:cs typeface="Inter"/>
                <a:sym typeface="Inter"/>
              </a:rPr>
              <a:t>Upoštevanje končnega pravnega okvira VFO 2028–2034 ter uredbe o NNRP</a:t>
            </a:r>
          </a:p>
          <a:p>
            <a:pPr marL="690881" lvl="1" indent="-345440" algn="l">
              <a:lnSpc>
                <a:spcPts val="4480"/>
              </a:lnSpc>
              <a:buFont typeface="Arial"/>
              <a:buChar char="•"/>
            </a:pPr>
            <a:endParaRPr lang="sl-SI" sz="3200" noProof="0" dirty="0">
              <a:solidFill>
                <a:srgbClr val="737373"/>
              </a:solidFill>
              <a:latin typeface="Inter"/>
              <a:ea typeface="Inter"/>
              <a:cs typeface="Inter"/>
              <a:sym typeface="Int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sl-SI"/>
          </a:p>
        </p:txBody>
      </p:sp>
      <p:grpSp>
        <p:nvGrpSpPr>
          <p:cNvPr id="3" name="Group 3"/>
          <p:cNvGrpSpPr/>
          <p:nvPr/>
        </p:nvGrpSpPr>
        <p:grpSpPr>
          <a:xfrm>
            <a:off x="15832085" y="2448043"/>
            <a:ext cx="2052710" cy="3079065"/>
            <a:chOff x="0" y="0"/>
            <a:chExt cx="406400" cy="609600"/>
          </a:xfrm>
        </p:grpSpPr>
        <p:sp>
          <p:nvSpPr>
            <p:cNvPr id="4" name="Freeform 4"/>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FFBD59"/>
            </a:solidFill>
          </p:spPr>
          <p:txBody>
            <a:bodyPr/>
            <a:lstStyle/>
            <a:p>
              <a:endParaRPr lang="sl-SI"/>
            </a:p>
          </p:txBody>
        </p:sp>
        <p:sp>
          <p:nvSpPr>
            <p:cNvPr id="5" name="TextBox 5"/>
            <p:cNvSpPr txBox="1"/>
            <p:nvPr/>
          </p:nvSpPr>
          <p:spPr>
            <a:xfrm>
              <a:off x="101600" y="28575"/>
              <a:ext cx="203200" cy="581025"/>
            </a:xfrm>
            <a:prstGeom prst="rect">
              <a:avLst/>
            </a:prstGeom>
          </p:spPr>
          <p:txBody>
            <a:bodyPr lIns="50800" tIns="50800" rIns="50800" bIns="50800" rtlCol="0" anchor="ctr"/>
            <a:lstStyle/>
            <a:p>
              <a:pPr algn="ctr">
                <a:lnSpc>
                  <a:spcPts val="2750"/>
                </a:lnSpc>
              </a:pPr>
              <a:endParaRPr/>
            </a:p>
          </p:txBody>
        </p:sp>
      </p:grpSp>
      <p:grpSp>
        <p:nvGrpSpPr>
          <p:cNvPr id="6" name="Group 6"/>
          <p:cNvGrpSpPr/>
          <p:nvPr/>
        </p:nvGrpSpPr>
        <p:grpSpPr>
          <a:xfrm>
            <a:off x="-2057400" y="7739098"/>
            <a:ext cx="16313970" cy="594020"/>
            <a:chOff x="0" y="0"/>
            <a:chExt cx="16741865" cy="609600"/>
          </a:xfrm>
        </p:grpSpPr>
        <p:sp>
          <p:nvSpPr>
            <p:cNvPr id="7" name="Freeform 7"/>
            <p:cNvSpPr/>
            <p:nvPr/>
          </p:nvSpPr>
          <p:spPr>
            <a:xfrm>
              <a:off x="0" y="0"/>
              <a:ext cx="16741865" cy="609600"/>
            </a:xfrm>
            <a:custGeom>
              <a:avLst/>
              <a:gdLst/>
              <a:ahLst/>
              <a:cxnLst/>
              <a:rect l="l" t="t" r="r" b="b"/>
              <a:pathLst>
                <a:path w="16741865" h="609600">
                  <a:moveTo>
                    <a:pt x="203200" y="0"/>
                  </a:moveTo>
                  <a:lnTo>
                    <a:pt x="16741865" y="0"/>
                  </a:lnTo>
                  <a:lnTo>
                    <a:pt x="16538665" y="609600"/>
                  </a:lnTo>
                  <a:lnTo>
                    <a:pt x="0" y="609600"/>
                  </a:lnTo>
                  <a:lnTo>
                    <a:pt x="203200" y="0"/>
                  </a:lnTo>
                  <a:close/>
                </a:path>
              </a:pathLst>
            </a:custGeom>
            <a:solidFill>
              <a:srgbClr val="FFBD59"/>
            </a:solidFill>
          </p:spPr>
          <p:txBody>
            <a:bodyPr/>
            <a:lstStyle/>
            <a:p>
              <a:endParaRPr lang="sl-SI"/>
            </a:p>
          </p:txBody>
        </p:sp>
        <p:sp>
          <p:nvSpPr>
            <p:cNvPr id="8" name="TextBox 8"/>
            <p:cNvSpPr txBox="1"/>
            <p:nvPr/>
          </p:nvSpPr>
          <p:spPr>
            <a:xfrm>
              <a:off x="101600" y="28575"/>
              <a:ext cx="16538665" cy="581025"/>
            </a:xfrm>
            <a:prstGeom prst="rect">
              <a:avLst/>
            </a:prstGeom>
          </p:spPr>
          <p:txBody>
            <a:bodyPr lIns="50800" tIns="50800" rIns="50800" bIns="50800" rtlCol="0" anchor="ctr"/>
            <a:lstStyle/>
            <a:p>
              <a:pPr algn="ctr">
                <a:lnSpc>
                  <a:spcPts val="2750"/>
                </a:lnSpc>
              </a:pPr>
              <a:endParaRPr/>
            </a:p>
          </p:txBody>
        </p:sp>
      </p:grpSp>
      <p:grpSp>
        <p:nvGrpSpPr>
          <p:cNvPr id="9" name="Group 9"/>
          <p:cNvGrpSpPr/>
          <p:nvPr/>
        </p:nvGrpSpPr>
        <p:grpSpPr>
          <a:xfrm>
            <a:off x="16579889" y="3267300"/>
            <a:ext cx="3871377" cy="3884141"/>
            <a:chOff x="0" y="0"/>
            <a:chExt cx="607597" cy="609600"/>
          </a:xfrm>
        </p:grpSpPr>
        <p:sp>
          <p:nvSpPr>
            <p:cNvPr id="10" name="Freeform 10"/>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a:p>
          </p:txBody>
        </p:sp>
        <p:sp>
          <p:nvSpPr>
            <p:cNvPr id="11" name="TextBox 11"/>
            <p:cNvSpPr txBox="1"/>
            <p:nvPr/>
          </p:nvSpPr>
          <p:spPr>
            <a:xfrm>
              <a:off x="101600" y="28575"/>
              <a:ext cx="404397" cy="581025"/>
            </a:xfrm>
            <a:prstGeom prst="rect">
              <a:avLst/>
            </a:prstGeom>
          </p:spPr>
          <p:txBody>
            <a:bodyPr lIns="50800" tIns="50800" rIns="50800" bIns="50800" rtlCol="0" anchor="ctr"/>
            <a:lstStyle/>
            <a:p>
              <a:pPr algn="ctr">
                <a:lnSpc>
                  <a:spcPts val="2750"/>
                </a:lnSpc>
              </a:pPr>
              <a:endParaRPr/>
            </a:p>
          </p:txBody>
        </p:sp>
      </p:grpSp>
      <p:sp>
        <p:nvSpPr>
          <p:cNvPr id="12" name="TextBox 12"/>
          <p:cNvSpPr txBox="1"/>
          <p:nvPr/>
        </p:nvSpPr>
        <p:spPr>
          <a:xfrm>
            <a:off x="1502293" y="2887810"/>
            <a:ext cx="13659559" cy="4700270"/>
          </a:xfrm>
          <a:prstGeom prst="rect">
            <a:avLst/>
          </a:prstGeom>
        </p:spPr>
        <p:txBody>
          <a:bodyPr lIns="0" tIns="0" rIns="0" bIns="0" rtlCol="0" anchor="t">
            <a:spAutoFit/>
          </a:bodyPr>
          <a:lstStyle/>
          <a:p>
            <a:pPr algn="l">
              <a:lnSpc>
                <a:spcPts val="6160"/>
              </a:lnSpc>
            </a:pPr>
            <a:r>
              <a:rPr lang="en-US" sz="5600" b="1">
                <a:solidFill>
                  <a:srgbClr val="FFFFFF"/>
                </a:solidFill>
                <a:latin typeface="Garet Bold"/>
                <a:ea typeface="Garet Bold"/>
                <a:cs typeface="Garet Bold"/>
                <a:sym typeface="Garet Bold"/>
              </a:rPr>
              <a:t>ŽE OB PRIPRAVI NAČRTA ZA NRP BO TREBA ZAGOTOVITI REALISTIČEN ČASOVNI PROFIL REFORM, NALOŽB, MEJNIKOV IN CILJEV TER OCENITI NJIHOVE FINANČNE VREDNOSTI.</a:t>
            </a:r>
          </a:p>
          <a:p>
            <a:pPr algn="l">
              <a:lnSpc>
                <a:spcPts val="6160"/>
              </a:lnSpc>
            </a:pPr>
            <a:endParaRPr lang="en-US" sz="5600" b="1">
              <a:solidFill>
                <a:srgbClr val="FFFFFF"/>
              </a:solidFill>
              <a:latin typeface="Garet Bold"/>
              <a:ea typeface="Garet Bold"/>
              <a:cs typeface="Garet Bold"/>
              <a:sym typeface="Garet Bold"/>
            </a:endParaRPr>
          </a:p>
        </p:txBody>
      </p:sp>
      <p:sp>
        <p:nvSpPr>
          <p:cNvPr id="13" name="Freeform 13"/>
          <p:cNvSpPr/>
          <p:nvPr/>
        </p:nvSpPr>
        <p:spPr>
          <a:xfrm rot="5400000">
            <a:off x="7092944" y="-6062"/>
            <a:ext cx="408731" cy="2069525"/>
          </a:xfrm>
          <a:custGeom>
            <a:avLst/>
            <a:gdLst/>
            <a:ahLst/>
            <a:cxnLst/>
            <a:rect l="l" t="t" r="r" b="b"/>
            <a:pathLst>
              <a:path w="408731" h="2069525">
                <a:moveTo>
                  <a:pt x="0" y="0"/>
                </a:moveTo>
                <a:lnTo>
                  <a:pt x="408731" y="0"/>
                </a:lnTo>
                <a:lnTo>
                  <a:pt x="408731" y="2069524"/>
                </a:lnTo>
                <a:lnTo>
                  <a:pt x="0" y="20695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14" name="Freeform 14"/>
          <p:cNvSpPr/>
          <p:nvPr/>
        </p:nvSpPr>
        <p:spPr>
          <a:xfrm>
            <a:off x="16318758" y="9258300"/>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5" name="TextBox 15"/>
          <p:cNvSpPr txBox="1"/>
          <p:nvPr/>
        </p:nvSpPr>
        <p:spPr>
          <a:xfrm>
            <a:off x="1769249" y="7800659"/>
            <a:ext cx="10429367" cy="470898"/>
          </a:xfrm>
          <a:prstGeom prst="rect">
            <a:avLst/>
          </a:prstGeom>
        </p:spPr>
        <p:txBody>
          <a:bodyPr lIns="0" tIns="0" rIns="0" bIns="0" rtlCol="0" anchor="t">
            <a:spAutoFit/>
          </a:bodyPr>
          <a:lstStyle/>
          <a:p>
            <a:pPr algn="l">
              <a:lnSpc>
                <a:spcPts val="4001"/>
              </a:lnSpc>
            </a:pPr>
            <a:r>
              <a:rPr lang="sl-SI" sz="2858" b="1" noProof="0" dirty="0">
                <a:solidFill>
                  <a:srgbClr val="243144"/>
                </a:solidFill>
                <a:latin typeface="Inter Bold"/>
                <a:ea typeface="Inter Bold"/>
                <a:cs typeface="Inter Bold"/>
                <a:sym typeface="Inter Bold"/>
              </a:rPr>
              <a:t>Država potrebuje regije in regije potrebujejo državo</a:t>
            </a:r>
            <a:r>
              <a:rPr lang="en-US" sz="2858" b="1" dirty="0">
                <a:solidFill>
                  <a:srgbClr val="243144"/>
                </a:solidFill>
                <a:latin typeface="Inter Bold"/>
                <a:ea typeface="Inter Bold"/>
                <a:cs typeface="Inter Bold"/>
                <a:sym typeface="Inter Bold"/>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475B4-C47D-B4A4-DE6C-38CC824EA8A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075366D-2BF9-CE6A-881D-B6E166A3F3F7}"/>
              </a:ext>
            </a:extLst>
          </p:cNvPr>
          <p:cNvGrpSpPr/>
          <p:nvPr/>
        </p:nvGrpSpPr>
        <p:grpSpPr>
          <a:xfrm>
            <a:off x="2978985" y="8136821"/>
            <a:ext cx="2750850" cy="4126275"/>
            <a:chOff x="0" y="0"/>
            <a:chExt cx="406400" cy="609600"/>
          </a:xfrm>
        </p:grpSpPr>
        <p:sp>
          <p:nvSpPr>
            <p:cNvPr id="3" name="Freeform 3">
              <a:extLst>
                <a:ext uri="{FF2B5EF4-FFF2-40B4-BE49-F238E27FC236}">
                  <a16:creationId xmlns:a16="http://schemas.microsoft.com/office/drawing/2014/main" id="{F9D84580-A3CE-E579-9A45-0119CEB5AD55}"/>
                </a:ext>
              </a:extLst>
            </p:cNvPr>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FFBD59"/>
            </a:solidFill>
          </p:spPr>
          <p:txBody>
            <a:bodyPr/>
            <a:lstStyle/>
            <a:p>
              <a:endParaRPr lang="sl-SI"/>
            </a:p>
          </p:txBody>
        </p:sp>
        <p:sp>
          <p:nvSpPr>
            <p:cNvPr id="4" name="TextBox 4">
              <a:extLst>
                <a:ext uri="{FF2B5EF4-FFF2-40B4-BE49-F238E27FC236}">
                  <a16:creationId xmlns:a16="http://schemas.microsoft.com/office/drawing/2014/main" id="{BCC17849-AF10-FE3A-7FD9-B1DAF6EDEB66}"/>
                </a:ext>
              </a:extLst>
            </p:cNvPr>
            <p:cNvSpPr txBox="1"/>
            <p:nvPr/>
          </p:nvSpPr>
          <p:spPr>
            <a:xfrm>
              <a:off x="101600" y="19050"/>
              <a:ext cx="203200" cy="590550"/>
            </a:xfrm>
            <a:prstGeom prst="rect">
              <a:avLst/>
            </a:prstGeom>
          </p:spPr>
          <p:txBody>
            <a:bodyPr lIns="50800" tIns="50800" rIns="50800" bIns="50800" rtlCol="0" anchor="ctr"/>
            <a:lstStyle/>
            <a:p>
              <a:pPr algn="ctr">
                <a:lnSpc>
                  <a:spcPts val="2750"/>
                </a:lnSpc>
              </a:pPr>
              <a:endParaRPr/>
            </a:p>
          </p:txBody>
        </p:sp>
      </p:grpSp>
      <p:sp>
        <p:nvSpPr>
          <p:cNvPr id="7" name="TextBox 7">
            <a:extLst>
              <a:ext uri="{FF2B5EF4-FFF2-40B4-BE49-F238E27FC236}">
                <a16:creationId xmlns:a16="http://schemas.microsoft.com/office/drawing/2014/main" id="{C9E08C02-EB54-B419-7C8E-3E71F85784C4}"/>
              </a:ext>
            </a:extLst>
          </p:cNvPr>
          <p:cNvSpPr txBox="1"/>
          <p:nvPr/>
        </p:nvSpPr>
        <p:spPr>
          <a:xfrm>
            <a:off x="-693275" y="4697284"/>
            <a:ext cx="16598263" cy="958805"/>
          </a:xfrm>
          <a:prstGeom prst="rect">
            <a:avLst/>
          </a:prstGeom>
        </p:spPr>
        <p:txBody>
          <a:bodyPr lIns="50800" tIns="50800" rIns="50800" bIns="50800" rtlCol="0" anchor="ctr"/>
          <a:lstStyle/>
          <a:p>
            <a:pPr algn="ctr">
              <a:lnSpc>
                <a:spcPts val="2750"/>
              </a:lnSpc>
            </a:pPr>
            <a:endParaRPr/>
          </a:p>
        </p:txBody>
      </p:sp>
      <p:grpSp>
        <p:nvGrpSpPr>
          <p:cNvPr id="9" name="Group 9">
            <a:extLst>
              <a:ext uri="{FF2B5EF4-FFF2-40B4-BE49-F238E27FC236}">
                <a16:creationId xmlns:a16="http://schemas.microsoft.com/office/drawing/2014/main" id="{5AE1E428-36DE-CA1B-1E0C-15161D99ED8C}"/>
              </a:ext>
            </a:extLst>
          </p:cNvPr>
          <p:cNvGrpSpPr/>
          <p:nvPr/>
        </p:nvGrpSpPr>
        <p:grpSpPr>
          <a:xfrm>
            <a:off x="-3297435" y="9121693"/>
            <a:ext cx="7223073" cy="7246887"/>
            <a:chOff x="0" y="0"/>
            <a:chExt cx="607597" cy="609600"/>
          </a:xfrm>
        </p:grpSpPr>
        <p:sp>
          <p:nvSpPr>
            <p:cNvPr id="10" name="Freeform 10">
              <a:extLst>
                <a:ext uri="{FF2B5EF4-FFF2-40B4-BE49-F238E27FC236}">
                  <a16:creationId xmlns:a16="http://schemas.microsoft.com/office/drawing/2014/main" id="{5D619E6E-15C7-2FB2-2790-07459F3CDA3E}"/>
                </a:ext>
              </a:extLst>
            </p:cNvPr>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a:p>
          </p:txBody>
        </p:sp>
        <p:sp>
          <p:nvSpPr>
            <p:cNvPr id="11" name="TextBox 11">
              <a:extLst>
                <a:ext uri="{FF2B5EF4-FFF2-40B4-BE49-F238E27FC236}">
                  <a16:creationId xmlns:a16="http://schemas.microsoft.com/office/drawing/2014/main" id="{F44637D4-96BC-34FE-13F9-E6887F787F73}"/>
                </a:ext>
              </a:extLst>
            </p:cNvPr>
            <p:cNvSpPr txBox="1"/>
            <p:nvPr/>
          </p:nvSpPr>
          <p:spPr>
            <a:xfrm>
              <a:off x="101600" y="19050"/>
              <a:ext cx="404397" cy="590550"/>
            </a:xfrm>
            <a:prstGeom prst="rect">
              <a:avLst/>
            </a:prstGeom>
          </p:spPr>
          <p:txBody>
            <a:bodyPr lIns="50800" tIns="50800" rIns="50800" bIns="50800" rtlCol="0" anchor="ctr"/>
            <a:lstStyle/>
            <a:p>
              <a:pPr algn="ctr">
                <a:lnSpc>
                  <a:spcPts val="2750"/>
                </a:lnSpc>
              </a:pPr>
              <a:endParaRPr/>
            </a:p>
          </p:txBody>
        </p:sp>
      </p:grpSp>
      <p:sp>
        <p:nvSpPr>
          <p:cNvPr id="15" name="Freeform 15">
            <a:extLst>
              <a:ext uri="{FF2B5EF4-FFF2-40B4-BE49-F238E27FC236}">
                <a16:creationId xmlns:a16="http://schemas.microsoft.com/office/drawing/2014/main" id="{D459F492-1859-3252-AA7E-050D0F772C99}"/>
              </a:ext>
            </a:extLst>
          </p:cNvPr>
          <p:cNvSpPr/>
          <p:nvPr/>
        </p:nvSpPr>
        <p:spPr>
          <a:xfrm rot="5400000">
            <a:off x="16292840" y="198303"/>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a:p>
        </p:txBody>
      </p:sp>
      <p:sp>
        <p:nvSpPr>
          <p:cNvPr id="16" name="Freeform 16">
            <a:extLst>
              <a:ext uri="{FF2B5EF4-FFF2-40B4-BE49-F238E27FC236}">
                <a16:creationId xmlns:a16="http://schemas.microsoft.com/office/drawing/2014/main" id="{400F054A-FE5A-EEE0-B883-52C832850DAC}"/>
              </a:ext>
            </a:extLst>
          </p:cNvPr>
          <p:cNvSpPr/>
          <p:nvPr/>
        </p:nvSpPr>
        <p:spPr>
          <a:xfrm>
            <a:off x="5157276" y="9472845"/>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53" name="TextBox 53">
            <a:extLst>
              <a:ext uri="{FF2B5EF4-FFF2-40B4-BE49-F238E27FC236}">
                <a16:creationId xmlns:a16="http://schemas.microsoft.com/office/drawing/2014/main" id="{E620DB1C-CE5B-7C77-48B9-08308FF502AF}"/>
              </a:ext>
            </a:extLst>
          </p:cNvPr>
          <p:cNvSpPr txBox="1"/>
          <p:nvPr/>
        </p:nvSpPr>
        <p:spPr>
          <a:xfrm>
            <a:off x="9676056" y="7753749"/>
            <a:ext cx="3956183" cy="317010"/>
          </a:xfrm>
          <a:prstGeom prst="rect">
            <a:avLst/>
          </a:prstGeom>
        </p:spPr>
        <p:txBody>
          <a:bodyPr lIns="0" tIns="0" rIns="0" bIns="0" rtlCol="0" anchor="t">
            <a:spAutoFit/>
          </a:bodyPr>
          <a:lstStyle/>
          <a:p>
            <a:pPr algn="l">
              <a:lnSpc>
                <a:spcPts val="2660"/>
              </a:lnSpc>
            </a:pPr>
            <a:r>
              <a:rPr lang="en-US" sz="1900" dirty="0">
                <a:solidFill>
                  <a:srgbClr val="FFFFFF"/>
                </a:solidFill>
                <a:latin typeface="Inter"/>
                <a:ea typeface="Inter"/>
                <a:cs typeface="Inter"/>
                <a:sym typeface="Inter"/>
              </a:rPr>
              <a:t>NRP</a:t>
            </a:r>
          </a:p>
        </p:txBody>
      </p:sp>
      <p:sp>
        <p:nvSpPr>
          <p:cNvPr id="54" name="TextBox 54">
            <a:extLst>
              <a:ext uri="{FF2B5EF4-FFF2-40B4-BE49-F238E27FC236}">
                <a16:creationId xmlns:a16="http://schemas.microsoft.com/office/drawing/2014/main" id="{11A53C17-F692-EFAE-ED1E-939109CA3933}"/>
              </a:ext>
            </a:extLst>
          </p:cNvPr>
          <p:cNvSpPr txBox="1"/>
          <p:nvPr/>
        </p:nvSpPr>
        <p:spPr>
          <a:xfrm>
            <a:off x="1379688" y="871631"/>
            <a:ext cx="11269512" cy="1865895"/>
          </a:xfrm>
          <a:prstGeom prst="rect">
            <a:avLst/>
          </a:prstGeom>
        </p:spPr>
        <p:txBody>
          <a:bodyPr wrap="square" lIns="0" tIns="0" rIns="0" bIns="0" rtlCol="0" anchor="t">
            <a:spAutoFit/>
          </a:bodyPr>
          <a:lstStyle/>
          <a:p>
            <a:pPr algn="l">
              <a:lnSpc>
                <a:spcPts val="7150"/>
              </a:lnSpc>
            </a:pPr>
            <a:r>
              <a:rPr lang="sl-SI" sz="6500" b="1" dirty="0">
                <a:solidFill>
                  <a:srgbClr val="243144"/>
                </a:solidFill>
                <a:latin typeface="Garet Bold"/>
                <a:ea typeface="Garet Bold"/>
                <a:cs typeface="Garet Bold"/>
                <a:sym typeface="Garet Bold"/>
              </a:rPr>
              <a:t>Časovnica priprave NNRP</a:t>
            </a:r>
            <a:endParaRPr lang="en-US" sz="6500" b="1" dirty="0">
              <a:solidFill>
                <a:srgbClr val="243144"/>
              </a:solidFill>
              <a:latin typeface="Garet Bold"/>
              <a:ea typeface="Garet Bold"/>
              <a:cs typeface="Garet Bold"/>
              <a:sym typeface="Garet Bold"/>
            </a:endParaRPr>
          </a:p>
          <a:p>
            <a:pPr algn="l">
              <a:lnSpc>
                <a:spcPts val="7150"/>
              </a:lnSpc>
            </a:pPr>
            <a:endParaRPr lang="en-US" sz="6500" b="1" dirty="0">
              <a:solidFill>
                <a:srgbClr val="243144"/>
              </a:solidFill>
              <a:latin typeface="Garet Bold"/>
              <a:ea typeface="Garet Bold"/>
              <a:cs typeface="Garet Bold"/>
              <a:sym typeface="Garet Bold"/>
            </a:endParaRPr>
          </a:p>
        </p:txBody>
      </p:sp>
      <p:graphicFrame>
        <p:nvGraphicFramePr>
          <p:cNvPr id="62" name="Tabela 61">
            <a:extLst>
              <a:ext uri="{FF2B5EF4-FFF2-40B4-BE49-F238E27FC236}">
                <a16:creationId xmlns:a16="http://schemas.microsoft.com/office/drawing/2014/main" id="{A891B0F5-1147-D065-AD7F-637B066123BB}"/>
              </a:ext>
            </a:extLst>
          </p:cNvPr>
          <p:cNvGraphicFramePr>
            <a:graphicFrameLocks noGrp="1"/>
          </p:cNvGraphicFramePr>
          <p:nvPr>
            <p:extLst>
              <p:ext uri="{D42A27DB-BD31-4B8C-83A1-F6EECF244321}">
                <p14:modId xmlns:p14="http://schemas.microsoft.com/office/powerpoint/2010/main" val="3680017850"/>
              </p:ext>
            </p:extLst>
          </p:nvPr>
        </p:nvGraphicFramePr>
        <p:xfrm>
          <a:off x="1379688" y="1914526"/>
          <a:ext cx="14395643" cy="7061238"/>
        </p:xfrm>
        <a:graphic>
          <a:graphicData uri="http://schemas.openxmlformats.org/drawingml/2006/table">
            <a:tbl>
              <a:tblPr firstRow="1" firstCol="1" bandRow="1"/>
              <a:tblGrid>
                <a:gridCol w="1994642">
                  <a:extLst>
                    <a:ext uri="{9D8B030D-6E8A-4147-A177-3AD203B41FA5}">
                      <a16:colId xmlns:a16="http://schemas.microsoft.com/office/drawing/2014/main" val="3458475440"/>
                    </a:ext>
                  </a:extLst>
                </a:gridCol>
                <a:gridCol w="12401001">
                  <a:extLst>
                    <a:ext uri="{9D8B030D-6E8A-4147-A177-3AD203B41FA5}">
                      <a16:colId xmlns:a16="http://schemas.microsoft.com/office/drawing/2014/main" val="2614919207"/>
                    </a:ext>
                  </a:extLst>
                </a:gridCol>
              </a:tblGrid>
              <a:tr h="308521">
                <a:tc>
                  <a:txBody>
                    <a:bodyPr/>
                    <a:lstStyle/>
                    <a:p>
                      <a:pPr algn="ctr">
                        <a:lnSpc>
                          <a:spcPct val="115000"/>
                        </a:lnSpc>
                        <a:buNone/>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8. 10. 2026</a:t>
                      </a:r>
                      <a:endParaRPr lang="sl-SI" sz="1600" kern="100" dirty="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C1E4F5"/>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Vzpostavitev delovnih skupin za pripravo programov VFO 2028–34 ter zagotavljanje njihove usklajenosti (VFO1 in VFO2).</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C1E4F5"/>
                    </a:solidFill>
                  </a:tcPr>
                </a:tc>
                <a:extLst>
                  <a:ext uri="{0D108BD9-81ED-4DB2-BD59-A6C34878D82A}">
                    <a16:rowId xmlns:a16="http://schemas.microsoft.com/office/drawing/2014/main" val="2588052714"/>
                  </a:ext>
                </a:extLst>
              </a:tr>
              <a:tr h="1986834">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Q4/2026</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83CAEB"/>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Odločitev o ključnih strateških podlagah Načrta za NRP.</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Priprava izhodišč za programiranje Načrta za NRP.</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Priprava predloga izvedbene strukture Načrta za NRP.</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Odločitev o nacionalnem načinu finančnega izvrševanja Načrta za NRP.</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Začetek aktivnosti za vzpostavitev informacijskih sistemov.</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Priprava ključnih strokovnih in drugih strateških podlag za Načrt za NRP, ki bodo predstavljale osnovo za odločitev o strateških prioritetah, javnofinančnih in drugih strateških in strokovnih podlagah, ki se jih predvidoma posreduje v potrditev na Vlado Republike Slovenije.</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83CAEB"/>
                    </a:solidFill>
                  </a:tcPr>
                </a:tc>
                <a:extLst>
                  <a:ext uri="{0D108BD9-81ED-4DB2-BD59-A6C34878D82A}">
                    <a16:rowId xmlns:a16="http://schemas.microsoft.com/office/drawing/2014/main" val="744474637"/>
                  </a:ext>
                </a:extLst>
              </a:tr>
              <a:tr h="1103306">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Q1/2027</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C1E4F5"/>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Začetek priprave Načrta za NRP (vključujoč načelo partnerstva).</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Začetek neformalnega usklajevanja predlogov Načrta za NRP z EK.</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Posvetovanja z deležniki</a:t>
                      </a: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Priprava pravnih podlag za vzpostavitev izvedbene strukture. </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Začetek aktivnosti celovite presoje vplivov okolja.</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C1E4F5"/>
                    </a:solidFill>
                  </a:tcPr>
                </a:tc>
                <a:extLst>
                  <a:ext uri="{0D108BD9-81ED-4DB2-BD59-A6C34878D82A}">
                    <a16:rowId xmlns:a16="http://schemas.microsoft.com/office/drawing/2014/main" val="3118323951"/>
                  </a:ext>
                </a:extLst>
              </a:tr>
              <a:tr h="386365">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Q2/2027</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83CAEB"/>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Soglasje na predlog Načrta za NRP s strani kohezijskih regij.</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Usklajevanja z EK ter ostalimi deležniki. </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83CAEB"/>
                    </a:solidFill>
                  </a:tcPr>
                </a:tc>
                <a:extLst>
                  <a:ext uri="{0D108BD9-81ED-4DB2-BD59-A6C34878D82A}">
                    <a16:rowId xmlns:a16="http://schemas.microsoft.com/office/drawing/2014/main" val="334816707"/>
                  </a:ext>
                </a:extLst>
              </a:tr>
              <a:tr h="156806">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Q3/2027</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C1E4F5"/>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Zaključek priprave in posredovanje predloga Načrta za NRP na EK.</a:t>
                      </a:r>
                      <a:endParaRPr lang="sl-SI" sz="1600" kern="10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C1E4F5"/>
                    </a:solidFill>
                  </a:tcPr>
                </a:tc>
                <a:extLst>
                  <a:ext uri="{0D108BD9-81ED-4DB2-BD59-A6C34878D82A}">
                    <a16:rowId xmlns:a16="http://schemas.microsoft.com/office/drawing/2014/main" val="560135661"/>
                  </a:ext>
                </a:extLst>
              </a:tr>
              <a:tr h="786482">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Q4/2027</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83CAEB"/>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Zaključek usklajevanj Načrta za NRP z EK.</a:t>
                      </a:r>
                      <a:endParaRPr lang="sl-SI" sz="1600" kern="10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Sprejem nacionalnega normativnega okvirja za izvajanje Načrta za NRP.</a:t>
                      </a:r>
                      <a:endParaRPr lang="sl-SI" sz="1600" kern="100">
                        <a:effectLst/>
                        <a:latin typeface="Arial" panose="020B0604020202020204" pitchFamily="34" charset="0"/>
                        <a:ea typeface="Times New Roman" panose="02020603050405020304" pitchFamily="18" charset="0"/>
                        <a:cs typeface="Arial" panose="020B0604020202020204" pitchFamily="34" charset="0"/>
                      </a:endParaRPr>
                    </a:p>
                    <a:p>
                      <a:pPr marL="324000" lvl="0" indent="-342900">
                        <a:lnSpc>
                          <a:spcPct val="115000"/>
                        </a:lnSpc>
                        <a:spcBef>
                          <a:spcPts val="0"/>
                        </a:spcBef>
                        <a:spcAft>
                          <a:spcPts val="0"/>
                        </a:spcAft>
                        <a:buFont typeface="Times New Roman" panose="02020603050405020304" pitchFamily="18" charset="0"/>
                        <a:buChar char="-"/>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Vzpostavljeni informacijski sistemi in spletno mesto Načrta za NRP.</a:t>
                      </a:r>
                      <a:endParaRPr lang="sl-SI" sz="1600" kern="10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83CAEB"/>
                    </a:solidFill>
                  </a:tcPr>
                </a:tc>
                <a:extLst>
                  <a:ext uri="{0D108BD9-81ED-4DB2-BD59-A6C34878D82A}">
                    <a16:rowId xmlns:a16="http://schemas.microsoft.com/office/drawing/2014/main" val="2772217450"/>
                  </a:ext>
                </a:extLst>
              </a:tr>
              <a:tr h="147384">
                <a:tc>
                  <a:txBody>
                    <a:bodyPr/>
                    <a:lstStyle/>
                    <a:p>
                      <a:pPr algn="ctr">
                        <a:lnSpc>
                          <a:spcPct val="115000"/>
                        </a:lnSpc>
                        <a:buNone/>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do 31.1.2028</a:t>
                      </a:r>
                      <a:endParaRPr lang="sl-SI" sz="1600" kern="100" dirty="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C1E4F5"/>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Formalno posredovanje Načrta za NRP na EK.</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C1E4F5"/>
                    </a:solidFill>
                  </a:tcPr>
                </a:tc>
                <a:extLst>
                  <a:ext uri="{0D108BD9-81ED-4DB2-BD59-A6C34878D82A}">
                    <a16:rowId xmlns:a16="http://schemas.microsoft.com/office/drawing/2014/main" val="1430503607"/>
                  </a:ext>
                </a:extLst>
              </a:tr>
              <a:tr h="308521">
                <a:tc>
                  <a:txBody>
                    <a:bodyPr/>
                    <a:lstStyle/>
                    <a:p>
                      <a:pPr algn="ctr">
                        <a:lnSpc>
                          <a:spcPct val="115000"/>
                        </a:lnSpc>
                        <a:buNone/>
                      </a:pPr>
                      <a:r>
                        <a:rPr lang="sl-SI"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do 31.7.2028</a:t>
                      </a:r>
                      <a:endParaRPr lang="sl-SI" sz="1600" kern="100">
                        <a:effectLst/>
                        <a:latin typeface="Arial" panose="020B0604020202020204" pitchFamily="34" charset="0"/>
                        <a:ea typeface="Aptos" panose="020B0004020202020204" pitchFamily="34" charset="0"/>
                        <a:cs typeface="Arial" panose="020B0604020202020204" pitchFamily="34" charset="0"/>
                      </a:endParaRPr>
                    </a:p>
                  </a:txBody>
                  <a:tcPr marL="55258" marR="55258" marT="0" marB="0" anchor="ctr">
                    <a:lnL>
                      <a:noFill/>
                    </a:lnL>
                    <a:lnR>
                      <a:noFill/>
                    </a:lnR>
                    <a:lnT>
                      <a:noFill/>
                    </a:lnT>
                    <a:lnB>
                      <a:noFill/>
                    </a:lnB>
                    <a:solidFill>
                      <a:srgbClr val="83CAEB"/>
                    </a:solidFill>
                  </a:tcPr>
                </a:tc>
                <a:tc>
                  <a:txBody>
                    <a:bodyPr/>
                    <a:lstStyle/>
                    <a:p>
                      <a:pPr marL="324000" lvl="0" indent="-342900">
                        <a:lnSpc>
                          <a:spcPct val="115000"/>
                        </a:lnSpc>
                        <a:spcBef>
                          <a:spcPts val="0"/>
                        </a:spcBef>
                        <a:spcAft>
                          <a:spcPts val="0"/>
                        </a:spcAft>
                        <a:buFont typeface="Times New Roman" panose="02020603050405020304" pitchFamily="18" charset="0"/>
                        <a:buChar char="-"/>
                      </a:pPr>
                      <a:r>
                        <a:rPr lang="sl-SI" sz="180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Formalna potrditev Načrta za NRP s strani Sveta EU in formalni začetek izvajanja Načrta za NRP.</a:t>
                      </a:r>
                      <a:endParaRPr lang="sl-SI"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5258" marR="55258" marT="0" marB="0" anchor="ctr">
                    <a:lnL>
                      <a:noFill/>
                    </a:lnL>
                    <a:lnR>
                      <a:noFill/>
                    </a:lnR>
                    <a:lnT>
                      <a:noFill/>
                    </a:lnT>
                    <a:lnB>
                      <a:noFill/>
                    </a:lnB>
                    <a:solidFill>
                      <a:srgbClr val="83CAEB"/>
                    </a:solidFill>
                  </a:tcPr>
                </a:tc>
                <a:extLst>
                  <a:ext uri="{0D108BD9-81ED-4DB2-BD59-A6C34878D82A}">
                    <a16:rowId xmlns:a16="http://schemas.microsoft.com/office/drawing/2014/main" val="885917087"/>
                  </a:ext>
                </a:extLst>
              </a:tr>
            </a:tbl>
          </a:graphicData>
        </a:graphic>
      </p:graphicFrame>
    </p:spTree>
    <p:extLst>
      <p:ext uri="{BB962C8B-B14F-4D97-AF65-F5344CB8AC3E}">
        <p14:creationId xmlns:p14="http://schemas.microsoft.com/office/powerpoint/2010/main" val="1090264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EE9BA-D1C0-48CC-419B-B6DD206E76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E153D6-385C-383D-7FCB-F3BE34B6C720}"/>
              </a:ext>
            </a:extLst>
          </p:cNvPr>
          <p:cNvGrpSpPr/>
          <p:nvPr/>
        </p:nvGrpSpPr>
        <p:grpSpPr>
          <a:xfrm>
            <a:off x="13335000" y="2171700"/>
            <a:ext cx="2799284" cy="3354663"/>
            <a:chOff x="0" y="0"/>
            <a:chExt cx="508678" cy="609600"/>
          </a:xfrm>
        </p:grpSpPr>
        <p:sp>
          <p:nvSpPr>
            <p:cNvPr id="3" name="Freeform 3">
              <a:extLst>
                <a:ext uri="{FF2B5EF4-FFF2-40B4-BE49-F238E27FC236}">
                  <a16:creationId xmlns:a16="http://schemas.microsoft.com/office/drawing/2014/main" id="{90C447B7-741F-1B4D-EBCC-B806AB6C6747}"/>
                </a:ext>
              </a:extLst>
            </p:cNvPr>
            <p:cNvSpPr/>
            <p:nvPr/>
          </p:nvSpPr>
          <p:spPr>
            <a:xfrm>
              <a:off x="0" y="0"/>
              <a:ext cx="508678" cy="609600"/>
            </a:xfrm>
            <a:custGeom>
              <a:avLst/>
              <a:gdLst/>
              <a:ahLst/>
              <a:cxnLst/>
              <a:rect l="l" t="t" r="r" b="b"/>
              <a:pathLst>
                <a:path w="508678" h="609600">
                  <a:moveTo>
                    <a:pt x="203200" y="0"/>
                  </a:moveTo>
                  <a:lnTo>
                    <a:pt x="508678" y="0"/>
                  </a:lnTo>
                  <a:lnTo>
                    <a:pt x="305478" y="609600"/>
                  </a:lnTo>
                  <a:lnTo>
                    <a:pt x="0" y="609600"/>
                  </a:lnTo>
                  <a:lnTo>
                    <a:pt x="203200" y="0"/>
                  </a:lnTo>
                  <a:close/>
                </a:path>
              </a:pathLst>
            </a:custGeom>
            <a:solidFill>
              <a:srgbClr val="FFBD59"/>
            </a:solidFill>
          </p:spPr>
          <p:txBody>
            <a:bodyPr/>
            <a:lstStyle/>
            <a:p>
              <a:endParaRPr lang="sl-SI"/>
            </a:p>
          </p:txBody>
        </p:sp>
        <p:sp>
          <p:nvSpPr>
            <p:cNvPr id="4" name="TextBox 4">
              <a:extLst>
                <a:ext uri="{FF2B5EF4-FFF2-40B4-BE49-F238E27FC236}">
                  <a16:creationId xmlns:a16="http://schemas.microsoft.com/office/drawing/2014/main" id="{4CFAE6AF-12FB-9B2E-1D5A-EB907D374ED6}"/>
                </a:ext>
              </a:extLst>
            </p:cNvPr>
            <p:cNvSpPr txBox="1"/>
            <p:nvPr/>
          </p:nvSpPr>
          <p:spPr>
            <a:xfrm>
              <a:off x="101600" y="19050"/>
              <a:ext cx="305478" cy="590550"/>
            </a:xfrm>
            <a:prstGeom prst="rect">
              <a:avLst/>
            </a:prstGeom>
          </p:spPr>
          <p:txBody>
            <a:bodyPr lIns="50800" tIns="50800" rIns="50800" bIns="50800" rtlCol="0" anchor="ctr"/>
            <a:lstStyle/>
            <a:p>
              <a:pPr algn="ctr">
                <a:lnSpc>
                  <a:spcPts val="2750"/>
                </a:lnSpc>
              </a:pPr>
              <a:endParaRPr/>
            </a:p>
          </p:txBody>
        </p:sp>
      </p:grpSp>
      <p:grpSp>
        <p:nvGrpSpPr>
          <p:cNvPr id="5" name="Group 5">
            <a:extLst>
              <a:ext uri="{FF2B5EF4-FFF2-40B4-BE49-F238E27FC236}">
                <a16:creationId xmlns:a16="http://schemas.microsoft.com/office/drawing/2014/main" id="{7E5AD6E4-25AF-7249-9B0F-64ECE38DDA70}"/>
              </a:ext>
            </a:extLst>
          </p:cNvPr>
          <p:cNvGrpSpPr/>
          <p:nvPr/>
        </p:nvGrpSpPr>
        <p:grpSpPr>
          <a:xfrm>
            <a:off x="12649200" y="3238500"/>
            <a:ext cx="7223073" cy="7246887"/>
            <a:chOff x="0" y="0"/>
            <a:chExt cx="607597" cy="609600"/>
          </a:xfrm>
        </p:grpSpPr>
        <p:sp>
          <p:nvSpPr>
            <p:cNvPr id="6" name="Freeform 6">
              <a:extLst>
                <a:ext uri="{FF2B5EF4-FFF2-40B4-BE49-F238E27FC236}">
                  <a16:creationId xmlns:a16="http://schemas.microsoft.com/office/drawing/2014/main" id="{31B8F880-A0E7-C209-EB68-07DECDF33150}"/>
                </a:ext>
              </a:extLst>
            </p:cNvPr>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a:p>
          </p:txBody>
        </p:sp>
        <p:sp>
          <p:nvSpPr>
            <p:cNvPr id="7" name="TextBox 7">
              <a:extLst>
                <a:ext uri="{FF2B5EF4-FFF2-40B4-BE49-F238E27FC236}">
                  <a16:creationId xmlns:a16="http://schemas.microsoft.com/office/drawing/2014/main" id="{8F3BD44B-19A5-EBDF-E3C8-DFA9081D2A00}"/>
                </a:ext>
              </a:extLst>
            </p:cNvPr>
            <p:cNvSpPr txBox="1"/>
            <p:nvPr/>
          </p:nvSpPr>
          <p:spPr>
            <a:xfrm>
              <a:off x="101600" y="19050"/>
              <a:ext cx="404397" cy="590550"/>
            </a:xfrm>
            <a:prstGeom prst="rect">
              <a:avLst/>
            </a:prstGeom>
          </p:spPr>
          <p:txBody>
            <a:bodyPr lIns="50800" tIns="50800" rIns="50800" bIns="50800" rtlCol="0" anchor="ctr"/>
            <a:lstStyle/>
            <a:p>
              <a:pPr algn="ctr">
                <a:lnSpc>
                  <a:spcPts val="2750"/>
                </a:lnSpc>
              </a:pPr>
              <a:endParaRPr/>
            </a:p>
          </p:txBody>
        </p:sp>
      </p:grpSp>
      <p:sp>
        <p:nvSpPr>
          <p:cNvPr id="8" name="Freeform 8">
            <a:extLst>
              <a:ext uri="{FF2B5EF4-FFF2-40B4-BE49-F238E27FC236}">
                <a16:creationId xmlns:a16="http://schemas.microsoft.com/office/drawing/2014/main" id="{244290F4-77DE-202F-3B01-E9000904C96A}"/>
              </a:ext>
            </a:extLst>
          </p:cNvPr>
          <p:cNvSpPr/>
          <p:nvPr/>
        </p:nvSpPr>
        <p:spPr>
          <a:xfrm rot="5400000">
            <a:off x="16020172" y="-15916"/>
            <a:ext cx="408731" cy="2069525"/>
          </a:xfrm>
          <a:custGeom>
            <a:avLst/>
            <a:gdLst/>
            <a:ahLst/>
            <a:cxnLst/>
            <a:rect l="l" t="t" r="r" b="b"/>
            <a:pathLst>
              <a:path w="408731" h="2069525">
                <a:moveTo>
                  <a:pt x="0" y="0"/>
                </a:moveTo>
                <a:lnTo>
                  <a:pt x="408731" y="0"/>
                </a:lnTo>
                <a:lnTo>
                  <a:pt x="408731" y="2069525"/>
                </a:lnTo>
                <a:lnTo>
                  <a:pt x="0" y="20695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a:p>
        </p:txBody>
      </p:sp>
      <p:sp>
        <p:nvSpPr>
          <p:cNvPr id="9" name="Freeform 9">
            <a:extLst>
              <a:ext uri="{FF2B5EF4-FFF2-40B4-BE49-F238E27FC236}">
                <a16:creationId xmlns:a16="http://schemas.microsoft.com/office/drawing/2014/main" id="{3C9F02C0-F837-7426-B8BE-7948C48B9E62}"/>
              </a:ext>
            </a:extLst>
          </p:cNvPr>
          <p:cNvSpPr/>
          <p:nvPr/>
        </p:nvSpPr>
        <p:spPr>
          <a:xfrm>
            <a:off x="1259106" y="9354410"/>
            <a:ext cx="1079365" cy="178586"/>
          </a:xfrm>
          <a:custGeom>
            <a:avLst/>
            <a:gdLst/>
            <a:ahLst/>
            <a:cxnLst/>
            <a:rect l="l" t="t" r="r" b="b"/>
            <a:pathLst>
              <a:path w="1079365" h="178586">
                <a:moveTo>
                  <a:pt x="0" y="0"/>
                </a:moveTo>
                <a:lnTo>
                  <a:pt x="1079364" y="0"/>
                </a:lnTo>
                <a:lnTo>
                  <a:pt x="1079364"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11" name="TextBox 11">
            <a:extLst>
              <a:ext uri="{FF2B5EF4-FFF2-40B4-BE49-F238E27FC236}">
                <a16:creationId xmlns:a16="http://schemas.microsoft.com/office/drawing/2014/main" id="{CD8558C3-545F-2183-D576-EA55DF8E1042}"/>
              </a:ext>
            </a:extLst>
          </p:cNvPr>
          <p:cNvSpPr txBox="1"/>
          <p:nvPr/>
        </p:nvSpPr>
        <p:spPr>
          <a:xfrm>
            <a:off x="1379688" y="871631"/>
            <a:ext cx="10278912" cy="1790875"/>
          </a:xfrm>
          <a:prstGeom prst="rect">
            <a:avLst/>
          </a:prstGeom>
        </p:spPr>
        <p:txBody>
          <a:bodyPr wrap="square" lIns="0" tIns="0" rIns="0" bIns="0" rtlCol="0" anchor="t">
            <a:spAutoFit/>
          </a:bodyPr>
          <a:lstStyle/>
          <a:p>
            <a:pPr algn="l">
              <a:lnSpc>
                <a:spcPts val="6930"/>
              </a:lnSpc>
            </a:pPr>
            <a:r>
              <a:rPr lang="sl-SI" sz="6300" b="1" noProof="0" dirty="0">
                <a:solidFill>
                  <a:srgbClr val="243144"/>
                </a:solidFill>
                <a:latin typeface="Garet Bold"/>
                <a:ea typeface="Garet Bold"/>
                <a:cs typeface="Garet Bold"/>
                <a:sym typeface="Garet Bold"/>
              </a:rPr>
              <a:t>Ključni prvi koraki priprave Načrta za NRP</a:t>
            </a:r>
          </a:p>
        </p:txBody>
      </p:sp>
      <p:sp>
        <p:nvSpPr>
          <p:cNvPr id="14" name="PoljeZBesedilom 13">
            <a:extLst>
              <a:ext uri="{FF2B5EF4-FFF2-40B4-BE49-F238E27FC236}">
                <a16:creationId xmlns:a16="http://schemas.microsoft.com/office/drawing/2014/main" id="{0CD56AAB-BDA4-AF7E-DB8E-B8E42A1D9FE4}"/>
              </a:ext>
            </a:extLst>
          </p:cNvPr>
          <p:cNvSpPr txBox="1"/>
          <p:nvPr/>
        </p:nvSpPr>
        <p:spPr>
          <a:xfrm>
            <a:off x="1221006" y="2662506"/>
            <a:ext cx="11771094" cy="7172926"/>
          </a:xfrm>
          <a:prstGeom prst="rect">
            <a:avLst/>
          </a:prstGeom>
          <a:noFill/>
        </p:spPr>
        <p:txBody>
          <a:bodyPr wrap="square">
            <a:spAutoFit/>
          </a:bodyPr>
          <a:lstStyle/>
          <a:p>
            <a:r>
              <a:rPr lang="sl-SI" sz="1050" dirty="0"/>
              <a:t> </a:t>
            </a:r>
            <a:r>
              <a:rPr lang="sl-SI" sz="1400" noProof="0" dirty="0"/>
              <a:t> </a:t>
            </a:r>
            <a:endParaRPr lang="sl-SI" sz="2800" noProof="0" dirty="0"/>
          </a:p>
          <a:p>
            <a:pPr marL="690881" lvl="1" indent="-345440">
              <a:lnSpc>
                <a:spcPts val="4480"/>
              </a:lnSpc>
              <a:buFont typeface="Arial"/>
              <a:buChar char="•"/>
            </a:pPr>
            <a:r>
              <a:rPr lang="sl-SI" sz="2800" dirty="0">
                <a:solidFill>
                  <a:schemeClr val="tx1">
                    <a:lumMod val="65000"/>
                    <a:lumOff val="35000"/>
                  </a:schemeClr>
                </a:solidFill>
                <a:latin typeface="Inter"/>
                <a:ea typeface="Inter"/>
                <a:cs typeface="Inter"/>
                <a:sym typeface="Inter"/>
              </a:rPr>
              <a:t>15. 10. 2026 je potekala prva redna seja delovne skupine VFO2</a:t>
            </a:r>
          </a:p>
          <a:p>
            <a:pPr marL="1148081" lvl="2" indent="-345440">
              <a:lnSpc>
                <a:spcPts val="4480"/>
              </a:lnSpc>
              <a:buFont typeface="Courier New" panose="02070309020205020404" pitchFamily="49" charset="0"/>
              <a:buChar char="o"/>
            </a:pPr>
            <a:r>
              <a:rPr lang="sl-SI" sz="2310" noProof="0" dirty="0">
                <a:solidFill>
                  <a:schemeClr val="tx1">
                    <a:lumMod val="65000"/>
                    <a:lumOff val="35000"/>
                  </a:schemeClr>
                </a:solidFill>
                <a:latin typeface="Inter"/>
                <a:ea typeface="Inter"/>
              </a:rPr>
              <a:t>opredelitev predlogov reform do konca novembra 2026</a:t>
            </a:r>
            <a:endParaRPr lang="sl-SI" sz="2310" dirty="0">
              <a:solidFill>
                <a:schemeClr val="tx1">
                  <a:lumMod val="65000"/>
                  <a:lumOff val="35000"/>
                </a:schemeClr>
              </a:solidFill>
              <a:latin typeface="Inter"/>
              <a:ea typeface="Inter"/>
            </a:endParaRPr>
          </a:p>
          <a:p>
            <a:pPr marL="690881" lvl="1" indent="-345440">
              <a:lnSpc>
                <a:spcPts val="4480"/>
              </a:lnSpc>
              <a:buFont typeface="Arial"/>
              <a:buChar char="•"/>
            </a:pPr>
            <a:r>
              <a:rPr lang="sl-SI" sz="2800" dirty="0">
                <a:solidFill>
                  <a:schemeClr val="tx1">
                    <a:lumMod val="65000"/>
                    <a:lumOff val="35000"/>
                  </a:schemeClr>
                </a:solidFill>
                <a:latin typeface="Inter"/>
                <a:ea typeface="Inter"/>
              </a:rPr>
              <a:t>Priprava načrta vključevanja deležnikov</a:t>
            </a:r>
          </a:p>
          <a:p>
            <a:pPr marL="1148081" lvl="2" indent="-345440">
              <a:lnSpc>
                <a:spcPts val="4480"/>
              </a:lnSpc>
              <a:buFont typeface="Courier New" panose="02070309020205020404" pitchFamily="49" charset="0"/>
              <a:buChar char="o"/>
            </a:pPr>
            <a:r>
              <a:rPr lang="sl-SI" sz="2000" dirty="0">
                <a:solidFill>
                  <a:schemeClr val="tx1">
                    <a:lumMod val="65000"/>
                    <a:lumOff val="35000"/>
                  </a:schemeClr>
                </a:solidFill>
                <a:latin typeface="Inter"/>
                <a:ea typeface="Inter"/>
              </a:rPr>
              <a:t>regionalni, lokalni, mestni, podeželski in drugi javni organi ali združenja, ki jih zastopajo; </a:t>
            </a:r>
          </a:p>
          <a:p>
            <a:pPr marL="1148081" lvl="2" indent="-345440">
              <a:lnSpc>
                <a:spcPts val="4480"/>
              </a:lnSpc>
              <a:buFont typeface="Courier New" panose="02070309020205020404" pitchFamily="49" charset="0"/>
              <a:buChar char="o"/>
            </a:pPr>
            <a:r>
              <a:rPr lang="sl-SI" sz="2000" dirty="0">
                <a:solidFill>
                  <a:schemeClr val="tx1">
                    <a:lumMod val="65000"/>
                    <a:lumOff val="35000"/>
                  </a:schemeClr>
                </a:solidFill>
                <a:latin typeface="Inter"/>
                <a:ea typeface="Inter"/>
              </a:rPr>
              <a:t>ekonomski in socialni partnerji, vključno s kmeti, ribiči in njihovimi organizacijami; </a:t>
            </a:r>
          </a:p>
          <a:p>
            <a:pPr marL="1148081" lvl="2" indent="-345440">
              <a:lnSpc>
                <a:spcPts val="4480"/>
              </a:lnSpc>
              <a:buFont typeface="Courier New" panose="02070309020205020404" pitchFamily="49" charset="0"/>
              <a:buChar char="o"/>
            </a:pPr>
            <a:r>
              <a:rPr lang="sl-SI" sz="2000" dirty="0">
                <a:solidFill>
                  <a:schemeClr val="tx1">
                    <a:lumMod val="65000"/>
                    <a:lumOff val="35000"/>
                  </a:schemeClr>
                </a:solidFill>
                <a:latin typeface="Inter"/>
                <a:ea typeface="Inter"/>
              </a:rPr>
              <a:t>ustrezna telesa, ki predstavljajo civilno družbo, kot so okoljski partnerji, nevladne organizacije, mladinske organizacije in telesa, odgovorna za spodbujanje socialne vključenosti, temeljnih pravic, pravic invalidov, enakosti spolov in nediskriminacije, nacionalne institucije in organizacije za človekove pravice; </a:t>
            </a:r>
          </a:p>
          <a:p>
            <a:pPr marL="1148081" lvl="2" indent="-345440">
              <a:lnSpc>
                <a:spcPts val="4480"/>
              </a:lnSpc>
              <a:buFont typeface="Courier New" panose="02070309020205020404" pitchFamily="49" charset="0"/>
              <a:buChar char="o"/>
            </a:pPr>
            <a:r>
              <a:rPr lang="sl-SI" sz="2000" dirty="0">
                <a:solidFill>
                  <a:schemeClr val="tx1">
                    <a:lumMod val="65000"/>
                    <a:lumOff val="35000"/>
                  </a:schemeClr>
                </a:solidFill>
                <a:latin typeface="Inter"/>
                <a:ea typeface="Inter"/>
              </a:rPr>
              <a:t>raziskovalne organizacije in univerze, kjer je to primerno.</a:t>
            </a:r>
          </a:p>
          <a:p>
            <a:pPr marL="690881" lvl="1" indent="-345440">
              <a:lnSpc>
                <a:spcPts val="4480"/>
              </a:lnSpc>
              <a:buFont typeface="Arial"/>
              <a:buChar char="•"/>
            </a:pPr>
            <a:endParaRPr lang="sl-SI" sz="2800" dirty="0">
              <a:solidFill>
                <a:schemeClr val="tx1">
                  <a:lumMod val="65000"/>
                  <a:lumOff val="35000"/>
                </a:schemeClr>
              </a:solidFill>
              <a:latin typeface="Inter"/>
              <a:ea typeface="Inter"/>
            </a:endParaRPr>
          </a:p>
        </p:txBody>
      </p:sp>
    </p:spTree>
    <p:extLst>
      <p:ext uri="{BB962C8B-B14F-4D97-AF65-F5344CB8AC3E}">
        <p14:creationId xmlns:p14="http://schemas.microsoft.com/office/powerpoint/2010/main" val="2505345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sl-SI"/>
          </a:p>
        </p:txBody>
      </p:sp>
      <p:grpSp>
        <p:nvGrpSpPr>
          <p:cNvPr id="3" name="Group 3"/>
          <p:cNvGrpSpPr/>
          <p:nvPr/>
        </p:nvGrpSpPr>
        <p:grpSpPr>
          <a:xfrm>
            <a:off x="16579889" y="3267300"/>
            <a:ext cx="3871377" cy="3884141"/>
            <a:chOff x="0" y="0"/>
            <a:chExt cx="607597" cy="609600"/>
          </a:xfrm>
        </p:grpSpPr>
        <p:sp>
          <p:nvSpPr>
            <p:cNvPr id="4" name="Freeform 4"/>
            <p:cNvSpPr/>
            <p:nvPr/>
          </p:nvSpPr>
          <p:spPr>
            <a:xfrm>
              <a:off x="0" y="0"/>
              <a:ext cx="607597" cy="609600"/>
            </a:xfrm>
            <a:custGeom>
              <a:avLst/>
              <a:gdLst/>
              <a:ahLst/>
              <a:cxnLst/>
              <a:rect l="l" t="t" r="r" b="b"/>
              <a:pathLst>
                <a:path w="607597" h="609600">
                  <a:moveTo>
                    <a:pt x="203200" y="0"/>
                  </a:moveTo>
                  <a:lnTo>
                    <a:pt x="607597" y="0"/>
                  </a:lnTo>
                  <a:lnTo>
                    <a:pt x="404397" y="609600"/>
                  </a:lnTo>
                  <a:lnTo>
                    <a:pt x="0" y="609600"/>
                  </a:lnTo>
                  <a:lnTo>
                    <a:pt x="203200" y="0"/>
                  </a:lnTo>
                  <a:close/>
                </a:path>
              </a:pathLst>
            </a:custGeom>
            <a:solidFill>
              <a:srgbClr val="243144"/>
            </a:solidFill>
          </p:spPr>
          <p:txBody>
            <a:bodyPr/>
            <a:lstStyle/>
            <a:p>
              <a:endParaRPr lang="sl-SI"/>
            </a:p>
          </p:txBody>
        </p:sp>
        <p:sp>
          <p:nvSpPr>
            <p:cNvPr id="5" name="TextBox 5"/>
            <p:cNvSpPr txBox="1"/>
            <p:nvPr/>
          </p:nvSpPr>
          <p:spPr>
            <a:xfrm>
              <a:off x="101600" y="28575"/>
              <a:ext cx="404397" cy="581025"/>
            </a:xfrm>
            <a:prstGeom prst="rect">
              <a:avLst/>
            </a:prstGeom>
          </p:spPr>
          <p:txBody>
            <a:bodyPr lIns="50800" tIns="50800" rIns="50800" bIns="50800" rtlCol="0" anchor="ctr"/>
            <a:lstStyle/>
            <a:p>
              <a:pPr algn="ctr">
                <a:lnSpc>
                  <a:spcPts val="2750"/>
                </a:lnSpc>
              </a:pPr>
              <a:endParaRPr/>
            </a:p>
          </p:txBody>
        </p:sp>
      </p:grpSp>
      <p:sp>
        <p:nvSpPr>
          <p:cNvPr id="6" name="Freeform 6"/>
          <p:cNvSpPr/>
          <p:nvPr/>
        </p:nvSpPr>
        <p:spPr>
          <a:xfrm>
            <a:off x="16318758" y="9258300"/>
            <a:ext cx="1079365" cy="178586"/>
          </a:xfrm>
          <a:custGeom>
            <a:avLst/>
            <a:gdLst/>
            <a:ahLst/>
            <a:cxnLst/>
            <a:rect l="l" t="t" r="r" b="b"/>
            <a:pathLst>
              <a:path w="1079365" h="178586">
                <a:moveTo>
                  <a:pt x="0" y="0"/>
                </a:moveTo>
                <a:lnTo>
                  <a:pt x="1079365" y="0"/>
                </a:lnTo>
                <a:lnTo>
                  <a:pt x="1079365" y="178586"/>
                </a:lnTo>
                <a:lnTo>
                  <a:pt x="0" y="1785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Freeform 7"/>
          <p:cNvSpPr/>
          <p:nvPr/>
        </p:nvSpPr>
        <p:spPr>
          <a:xfrm>
            <a:off x="6118860" y="0"/>
            <a:ext cx="6050280" cy="10287000"/>
          </a:xfrm>
          <a:custGeom>
            <a:avLst/>
            <a:gdLst/>
            <a:ahLst/>
            <a:cxnLst/>
            <a:rect l="l" t="t" r="r" b="b"/>
            <a:pathLst>
              <a:path w="6050280" h="10287000">
                <a:moveTo>
                  <a:pt x="0" y="0"/>
                </a:moveTo>
                <a:lnTo>
                  <a:pt x="6050280" y="0"/>
                </a:lnTo>
                <a:lnTo>
                  <a:pt x="6050280" y="10287000"/>
                </a:lnTo>
                <a:lnTo>
                  <a:pt x="0" y="10287000"/>
                </a:lnTo>
                <a:lnTo>
                  <a:pt x="0" y="0"/>
                </a:lnTo>
                <a:close/>
              </a:path>
            </a:pathLst>
          </a:custGeom>
          <a:blipFill>
            <a:blip r:embed="rId4"/>
            <a:stretch>
              <a:fillRect/>
            </a:stretch>
          </a:blipFill>
          <a:ln w="38100" cap="sq">
            <a:solidFill>
              <a:srgbClr val="FFBD59"/>
            </a:solidFill>
            <a:prstDash val="solid"/>
            <a:miter/>
          </a:ln>
        </p:spPr>
        <p:txBody>
          <a:bodyPr/>
          <a:lstStyle/>
          <a:p>
            <a:endParaRPr lang="sl-SI"/>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43144"/>
        </a:solidFill>
        <a:effectLst/>
      </p:bgPr>
    </p:bg>
    <p:spTree>
      <p:nvGrpSpPr>
        <p:cNvPr id="1" name=""/>
        <p:cNvGrpSpPr/>
        <p:nvPr/>
      </p:nvGrpSpPr>
      <p:grpSpPr>
        <a:xfrm>
          <a:off x="0" y="0"/>
          <a:ext cx="0" cy="0"/>
          <a:chOff x="0" y="0"/>
          <a:chExt cx="0" cy="0"/>
        </a:xfrm>
      </p:grpSpPr>
      <p:sp>
        <p:nvSpPr>
          <p:cNvPr id="2" name="Freeform 2"/>
          <p:cNvSpPr/>
          <p:nvPr/>
        </p:nvSpPr>
        <p:spPr>
          <a:xfrm>
            <a:off x="1277168" y="7718741"/>
            <a:ext cx="9378027" cy="1539559"/>
          </a:xfrm>
          <a:custGeom>
            <a:avLst/>
            <a:gdLst/>
            <a:ahLst/>
            <a:cxnLst/>
            <a:rect l="l" t="t" r="r" b="b"/>
            <a:pathLst>
              <a:path w="9378027" h="1539559">
                <a:moveTo>
                  <a:pt x="0" y="0"/>
                </a:moveTo>
                <a:lnTo>
                  <a:pt x="9378027" y="0"/>
                </a:lnTo>
                <a:lnTo>
                  <a:pt x="9378027" y="1539559"/>
                </a:lnTo>
                <a:lnTo>
                  <a:pt x="0" y="1539559"/>
                </a:lnTo>
                <a:lnTo>
                  <a:pt x="0" y="0"/>
                </a:lnTo>
                <a:close/>
              </a:path>
            </a:pathLst>
          </a:custGeom>
          <a:blipFill>
            <a:blip r:embed="rId2"/>
            <a:stretch>
              <a:fillRect/>
            </a:stretch>
          </a:blipFill>
        </p:spPr>
        <p:txBody>
          <a:bodyPr/>
          <a:lstStyle/>
          <a:p>
            <a:endParaRPr lang="sl-SI"/>
          </a:p>
        </p:txBody>
      </p:sp>
      <p:sp>
        <p:nvSpPr>
          <p:cNvPr id="3" name="TextBox 3"/>
          <p:cNvSpPr txBox="1"/>
          <p:nvPr/>
        </p:nvSpPr>
        <p:spPr>
          <a:xfrm>
            <a:off x="5690993" y="3832859"/>
            <a:ext cx="7186807" cy="2059305"/>
          </a:xfrm>
          <a:prstGeom prst="rect">
            <a:avLst/>
          </a:prstGeom>
        </p:spPr>
        <p:txBody>
          <a:bodyPr wrap="square" lIns="0" tIns="0" rIns="0" bIns="0" rtlCol="0" anchor="t">
            <a:spAutoFit/>
          </a:bodyPr>
          <a:lstStyle/>
          <a:p>
            <a:pPr algn="l">
              <a:lnSpc>
                <a:spcPts val="15840"/>
              </a:lnSpc>
            </a:pPr>
            <a:r>
              <a:rPr lang="en-US" sz="14400" b="1" dirty="0">
                <a:solidFill>
                  <a:srgbClr val="FFBD59"/>
                </a:solidFill>
                <a:latin typeface="Garet Bold"/>
                <a:ea typeface="Garet Bold"/>
                <a:cs typeface="Garet Bold"/>
                <a:sym typeface="Garet Bold"/>
              </a:rPr>
              <a:t>HVALA!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779</Words>
  <Application>Microsoft Office PowerPoint</Application>
  <PresentationFormat>Po meri</PresentationFormat>
  <Paragraphs>92</Paragraphs>
  <Slides>12</Slides>
  <Notes>0</Notes>
  <HiddenSlides>0</HiddenSlides>
  <MMClips>0</MMClips>
  <ScaleCrop>false</ScaleCrop>
  <HeadingPairs>
    <vt:vector size="6" baseType="variant">
      <vt:variant>
        <vt:lpstr>Uporabljene pisave</vt:lpstr>
      </vt:variant>
      <vt:variant>
        <vt:i4>7</vt:i4>
      </vt:variant>
      <vt:variant>
        <vt:lpstr>Tema</vt:lpstr>
      </vt:variant>
      <vt:variant>
        <vt:i4>1</vt:i4>
      </vt:variant>
      <vt:variant>
        <vt:lpstr>Naslovi diapozitivov</vt:lpstr>
      </vt:variant>
      <vt:variant>
        <vt:i4>12</vt:i4>
      </vt:variant>
    </vt:vector>
  </HeadingPairs>
  <TitlesOfParts>
    <vt:vector size="20" baseType="lpstr">
      <vt:lpstr>Inter Bold</vt:lpstr>
      <vt:lpstr>Courier New</vt:lpstr>
      <vt:lpstr>Times New Roman</vt:lpstr>
      <vt:lpstr>Calibri</vt:lpstr>
      <vt:lpstr>Inter</vt:lpstr>
      <vt:lpstr>Arial</vt:lpstr>
      <vt:lpstr>Garet Bold</vt: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VFO 2028-34</dc:title>
  <dc:creator>Tjaša Štamcar</dc:creator>
  <cp:lastModifiedBy>Tjaša Štamcar</cp:lastModifiedBy>
  <cp:revision>5</cp:revision>
  <dcterms:created xsi:type="dcterms:W3CDTF">2006-08-16T00:00:00Z</dcterms:created>
  <dcterms:modified xsi:type="dcterms:W3CDTF">2026-10-20T08:30:11Z</dcterms:modified>
  <dc:identifier>DAHUhegt-YQ</dc:identifier>
</cp:coreProperties>
</file>