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3"/>
  </p:notesMasterIdLst>
  <p:sldIdLst>
    <p:sldId id="256" r:id="rId5"/>
    <p:sldId id="554" r:id="rId6"/>
    <p:sldId id="641" r:id="rId7"/>
    <p:sldId id="638" r:id="rId8"/>
    <p:sldId id="644" r:id="rId9"/>
    <p:sldId id="528" r:id="rId10"/>
    <p:sldId id="555" r:id="rId11"/>
    <p:sldId id="637" r:id="rId12"/>
    <p:sldId id="617" r:id="rId13"/>
    <p:sldId id="564" r:id="rId14"/>
    <p:sldId id="614" r:id="rId15"/>
    <p:sldId id="568" r:id="rId16"/>
    <p:sldId id="640" r:id="rId17"/>
    <p:sldId id="642" r:id="rId18"/>
    <p:sldId id="628" r:id="rId19"/>
    <p:sldId id="643" r:id="rId20"/>
    <p:sldId id="615" r:id="rId21"/>
    <p:sldId id="282" r:id="rId22"/>
    <p:sldId id="612" r:id="rId23"/>
    <p:sldId id="645" r:id="rId24"/>
    <p:sldId id="619" r:id="rId25"/>
    <p:sldId id="547" r:id="rId26"/>
    <p:sldId id="618" r:id="rId27"/>
    <p:sldId id="607" r:id="rId28"/>
    <p:sldId id="609" r:id="rId29"/>
    <p:sldId id="623" r:id="rId30"/>
    <p:sldId id="625" r:id="rId31"/>
    <p:sldId id="626" r:id="rId32"/>
  </p:sldIdLst>
  <p:sldSz cx="12192000" cy="6858000"/>
  <p:notesSz cx="6797675" cy="9926638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6152412-EE3E-2E1B-D042-761ADDC42340}" name="Vinko Žagar" initials="VŽ" userId="S::vinko.zagar@gov.si::39019605-8162-49fe-af5e-adf313116121" providerId="AD"/>
  <p188:author id="{0CF80623-A888-76FD-EA38-631829EE9D76}" name="Andreja Štefula" initials="AŠ" userId="S::andreja.stefula@gov.si::2b5476ee-5a94-4695-9170-b8b4f71094d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DEEF"/>
    <a:srgbClr val="5B9BD5"/>
    <a:srgbClr val="0070C0"/>
    <a:srgbClr val="FFFBFF"/>
    <a:srgbClr val="034EA2"/>
    <a:srgbClr val="ECF3FA"/>
    <a:srgbClr val="FEF8F4"/>
    <a:srgbClr val="FFFBEF"/>
    <a:srgbClr val="F9FFF3"/>
    <a:srgbClr val="EAF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rez sloga, mreža tabele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59" autoAdjust="0"/>
    <p:restoredTop sz="94660"/>
  </p:normalViewPr>
  <p:slideViewPr>
    <p:cSldViewPr snapToGrid="0">
      <p:cViewPr varScale="1">
        <p:scale>
          <a:sx n="59" d="100"/>
          <a:sy n="59" d="100"/>
        </p:scale>
        <p:origin x="816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Izdane odločitve o podpori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List1!$A$2:$A$5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List1!$B$2:$B$5</c:f>
              <c:numCache>
                <c:formatCode>0%</c:formatCode>
                <c:ptCount val="4"/>
                <c:pt idx="0">
                  <c:v>0.02</c:v>
                </c:pt>
                <c:pt idx="1">
                  <c:v>0.23</c:v>
                </c:pt>
                <c:pt idx="2">
                  <c:v>0.61</c:v>
                </c:pt>
                <c:pt idx="3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32-48AF-ABEB-38081A909955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Operacije v izvrševanju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List1!$A$2:$A$5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List1!$C$2:$C$5</c:f>
              <c:numCache>
                <c:formatCode>0%</c:formatCode>
                <c:ptCount val="4"/>
                <c:pt idx="0">
                  <c:v>0</c:v>
                </c:pt>
                <c:pt idx="1">
                  <c:v>0.13</c:v>
                </c:pt>
                <c:pt idx="2">
                  <c:v>0.4</c:v>
                </c:pt>
                <c:pt idx="3">
                  <c:v>0.53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32-48AF-ABEB-38081A909955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Izplačila iz DP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List1!$A$2:$A$5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List1!$D$2:$D$5</c:f>
              <c:numCache>
                <c:formatCode>0%</c:formatCode>
                <c:ptCount val="4"/>
                <c:pt idx="0">
                  <c:v>0</c:v>
                </c:pt>
                <c:pt idx="1">
                  <c:v>0.02</c:v>
                </c:pt>
                <c:pt idx="2">
                  <c:v>7.0000000000000007E-2</c:v>
                </c:pt>
                <c:pt idx="3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32-48AF-ABEB-38081A9099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86707104"/>
        <c:axId val="2086709504"/>
      </c:barChart>
      <c:catAx>
        <c:axId val="2086707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2086709504"/>
        <c:crosses val="autoZero"/>
        <c:auto val="1"/>
        <c:lblAlgn val="ctr"/>
        <c:lblOffset val="100"/>
        <c:noMultiLvlLbl val="0"/>
      </c:catAx>
      <c:valAx>
        <c:axId val="208670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2086707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sl-SI">
                <a:solidFill>
                  <a:schemeClr val="tx1"/>
                </a:solidFill>
              </a:rPr>
              <a:t>ESRR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l-SI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Odločitve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List1!$A$2</c:f>
              <c:numCache>
                <c:formatCode>General</c:formatCode>
                <c:ptCount val="1"/>
              </c:numCache>
            </c:numRef>
          </c:cat>
          <c:val>
            <c:numRef>
              <c:f>List1!$B$2</c:f>
              <c:numCache>
                <c:formatCode>0%</c:formatCode>
                <c:ptCount val="1"/>
                <c:pt idx="0">
                  <c:v>0.77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38-42D6-902B-5EF9450E399D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Operacije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List1!$A$2</c:f>
              <c:numCache>
                <c:formatCode>General</c:formatCode>
                <c:ptCount val="1"/>
              </c:numCache>
            </c:numRef>
          </c:cat>
          <c:val>
            <c:numRef>
              <c:f>List1!$C$2</c:f>
              <c:numCache>
                <c:formatCode>0%</c:formatCode>
                <c:ptCount val="1"/>
                <c:pt idx="0">
                  <c:v>0.51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38-42D6-902B-5EF9450E399D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Izplačila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List1!$A$2</c:f>
              <c:numCache>
                <c:formatCode>General</c:formatCode>
                <c:ptCount val="1"/>
              </c:numCache>
            </c:numRef>
          </c:cat>
          <c:val>
            <c:numRef>
              <c:f>List1!$D$2</c:f>
              <c:numCache>
                <c:formatCode>0%</c:formatCode>
                <c:ptCount val="1"/>
                <c:pt idx="0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38-42D6-902B-5EF9450E39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54316463"/>
        <c:axId val="1454316943"/>
      </c:barChart>
      <c:catAx>
        <c:axId val="14543164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454316943"/>
        <c:crosses val="autoZero"/>
        <c:auto val="1"/>
        <c:lblAlgn val="ctr"/>
        <c:lblOffset val="100"/>
        <c:noMultiLvlLbl val="0"/>
      </c:catAx>
      <c:valAx>
        <c:axId val="14543169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4543164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sl-SI">
                <a:solidFill>
                  <a:schemeClr val="tx1"/>
                </a:solidFill>
              </a:rPr>
              <a:t>ESS+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l-SI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Odločitve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List1!$A$2</c:f>
              <c:numCache>
                <c:formatCode>General</c:formatCode>
                <c:ptCount val="1"/>
              </c:numCache>
            </c:numRef>
          </c:cat>
          <c:val>
            <c:numRef>
              <c:f>List1!$B$2</c:f>
              <c:numCache>
                <c:formatCode>0%</c:formatCode>
                <c:ptCount val="1"/>
                <c:pt idx="0">
                  <c:v>0.74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9C-4281-B6AF-4662E3FA256B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Operacije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List1!$A$2</c:f>
              <c:numCache>
                <c:formatCode>General</c:formatCode>
                <c:ptCount val="1"/>
              </c:numCache>
            </c:numRef>
          </c:cat>
          <c:val>
            <c:numRef>
              <c:f>List1!$C$2</c:f>
              <c:numCache>
                <c:formatCode>0%</c:formatCode>
                <c:ptCount val="1"/>
                <c:pt idx="0">
                  <c:v>0.62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9C-4281-B6AF-4662E3FA256B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Izplačila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List1!$A$2</c:f>
              <c:numCache>
                <c:formatCode>General</c:formatCode>
                <c:ptCount val="1"/>
              </c:numCache>
            </c:numRef>
          </c:cat>
          <c:val>
            <c:numRef>
              <c:f>List1!$D$2</c:f>
              <c:numCache>
                <c:formatCode>0%</c:formatCode>
                <c:ptCount val="1"/>
                <c:pt idx="0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9C-4281-B6AF-4662E3FA256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54316463"/>
        <c:axId val="1454316943"/>
      </c:barChart>
      <c:catAx>
        <c:axId val="14543164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454316943"/>
        <c:crosses val="autoZero"/>
        <c:auto val="1"/>
        <c:lblAlgn val="ctr"/>
        <c:lblOffset val="100"/>
        <c:noMultiLvlLbl val="0"/>
      </c:catAx>
      <c:valAx>
        <c:axId val="14543169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4543164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sl-SI">
                <a:solidFill>
                  <a:schemeClr val="tx1"/>
                </a:solidFill>
              </a:rPr>
              <a:t>KS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l-SI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Odločitve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List1!$A$2</c:f>
              <c:numCache>
                <c:formatCode>General</c:formatCode>
                <c:ptCount val="1"/>
              </c:numCache>
            </c:numRef>
          </c:cat>
          <c:val>
            <c:numRef>
              <c:f>List1!$B$2</c:f>
              <c:numCache>
                <c:formatCode>0%</c:formatCode>
                <c:ptCount val="1"/>
                <c:pt idx="0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C9-48B1-AAB9-264562BDF061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Operacije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List1!$A$2</c:f>
              <c:numCache>
                <c:formatCode>General</c:formatCode>
                <c:ptCount val="1"/>
              </c:numCache>
            </c:numRef>
          </c:cat>
          <c:val>
            <c:numRef>
              <c:f>List1!$C$2</c:f>
              <c:numCache>
                <c:formatCode>0%</c:formatCode>
                <c:ptCount val="1"/>
                <c:pt idx="0">
                  <c:v>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C9-48B1-AAB9-264562BDF061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Izplačila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List1!$A$2</c:f>
              <c:numCache>
                <c:formatCode>General</c:formatCode>
                <c:ptCount val="1"/>
              </c:numCache>
            </c:numRef>
          </c:cat>
          <c:val>
            <c:numRef>
              <c:f>List1!$D$2</c:f>
              <c:numCache>
                <c:formatCode>0%</c:formatCode>
                <c:ptCount val="1"/>
                <c:pt idx="0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C9-48B1-AAB9-264562BDF0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54316463"/>
        <c:axId val="1454316943"/>
      </c:barChart>
      <c:catAx>
        <c:axId val="14543164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454316943"/>
        <c:crosses val="autoZero"/>
        <c:auto val="1"/>
        <c:lblAlgn val="ctr"/>
        <c:lblOffset val="100"/>
        <c:noMultiLvlLbl val="0"/>
      </c:catAx>
      <c:valAx>
        <c:axId val="14543169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4543164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sl-SI">
                <a:solidFill>
                  <a:schemeClr val="tx1"/>
                </a:solidFill>
              </a:rPr>
              <a:t>SPP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l-SI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Odločitve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List1!$A$2</c:f>
              <c:numCache>
                <c:formatCode>General</c:formatCode>
                <c:ptCount val="1"/>
              </c:numCache>
            </c:numRef>
          </c:cat>
          <c:val>
            <c:numRef>
              <c:f>List1!$B$2</c:f>
              <c:numCache>
                <c:formatCode>0%</c:formatCode>
                <c:ptCount val="1"/>
                <c:pt idx="0">
                  <c:v>0.84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23-4B77-861E-361BC7BBF4FB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Operacije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List1!$A$2</c:f>
              <c:numCache>
                <c:formatCode>General</c:formatCode>
                <c:ptCount val="1"/>
              </c:numCache>
            </c:numRef>
          </c:cat>
          <c:val>
            <c:numRef>
              <c:f>List1!$C$2</c:f>
              <c:numCache>
                <c:formatCode>0%</c:formatCode>
                <c:ptCount val="1"/>
                <c:pt idx="0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23-4B77-861E-361BC7BBF4FB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Izplačila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List1!$A$2</c:f>
              <c:numCache>
                <c:formatCode>General</c:formatCode>
                <c:ptCount val="1"/>
              </c:numCache>
            </c:numRef>
          </c:cat>
          <c:val>
            <c:numRef>
              <c:f>List1!$D$2</c:f>
              <c:numCache>
                <c:formatCode>0%</c:formatCode>
                <c:ptCount val="1"/>
                <c:pt idx="0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123-4B77-861E-361BC7BBF4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54316463"/>
        <c:axId val="1454316943"/>
      </c:barChart>
      <c:catAx>
        <c:axId val="14543164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454316943"/>
        <c:crosses val="autoZero"/>
        <c:auto val="1"/>
        <c:lblAlgn val="ctr"/>
        <c:lblOffset val="100"/>
        <c:noMultiLvlLbl val="0"/>
      </c:catAx>
      <c:valAx>
        <c:axId val="14543169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4543164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C3E7E0-E0FD-4704-B83B-6BAB9F015682}" type="doc">
      <dgm:prSet loTypeId="urn:microsoft.com/office/officeart/2005/8/layout/vList2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E678EA40-171B-44A3-9300-4F1E6F3A6552}">
      <dgm:prSet custT="1"/>
      <dgm:spPr/>
      <dgm:t>
        <a:bodyPr/>
        <a:lstStyle/>
        <a:p>
          <a:r>
            <a:rPr lang="sl-SI" sz="1600" b="1" dirty="0"/>
            <a:t>1. Predstavitev in potrditev Poslovnika </a:t>
          </a:r>
          <a:endParaRPr lang="en-US" sz="1600" b="1" dirty="0"/>
        </a:p>
      </dgm:t>
    </dgm:pt>
    <dgm:pt modelId="{11F638E7-7856-49CB-A960-8C3EEDFDC942}" type="parTrans" cxnId="{3B09844C-24B2-43DE-B0CD-1490C0C0D357}">
      <dgm:prSet/>
      <dgm:spPr/>
      <dgm:t>
        <a:bodyPr/>
        <a:lstStyle/>
        <a:p>
          <a:endParaRPr lang="en-US"/>
        </a:p>
      </dgm:t>
    </dgm:pt>
    <dgm:pt modelId="{0A520083-C15C-4331-B35B-E0AC39C06DDE}" type="sibTrans" cxnId="{3B09844C-24B2-43DE-B0CD-1490C0C0D357}">
      <dgm:prSet/>
      <dgm:spPr/>
      <dgm:t>
        <a:bodyPr/>
        <a:lstStyle/>
        <a:p>
          <a:endParaRPr lang="en-US"/>
        </a:p>
      </dgm:t>
    </dgm:pt>
    <dgm:pt modelId="{7BB74180-71B5-4EBD-B8F4-FFCC9AEBDFE3}">
      <dgm:prSet custT="1"/>
      <dgm:spPr/>
      <dgm:t>
        <a:bodyPr/>
        <a:lstStyle/>
        <a:p>
          <a:r>
            <a:rPr lang="sl-SI" sz="1600" b="1" dirty="0"/>
            <a:t>2. Predstavitev in potrditev dnevnega reda 6. seje </a:t>
          </a:r>
          <a:endParaRPr lang="en-US" sz="1600" b="1" dirty="0"/>
        </a:p>
      </dgm:t>
    </dgm:pt>
    <dgm:pt modelId="{AE0A5E12-BEAD-49AC-9057-5A2F8E5E8E1B}" type="parTrans" cxnId="{2889BA81-938B-4B9F-8D40-2F20B1FC9D6A}">
      <dgm:prSet/>
      <dgm:spPr/>
      <dgm:t>
        <a:bodyPr/>
        <a:lstStyle/>
        <a:p>
          <a:endParaRPr lang="en-US"/>
        </a:p>
      </dgm:t>
    </dgm:pt>
    <dgm:pt modelId="{43EC9DA7-ED13-42FC-86EE-5633C24B361F}" type="sibTrans" cxnId="{2889BA81-938B-4B9F-8D40-2F20B1FC9D6A}">
      <dgm:prSet/>
      <dgm:spPr/>
      <dgm:t>
        <a:bodyPr/>
        <a:lstStyle/>
        <a:p>
          <a:endParaRPr lang="en-US"/>
        </a:p>
      </dgm:t>
    </dgm:pt>
    <dgm:pt modelId="{AD1F44B4-B7BC-4943-9CE6-F0E18FD74544}">
      <dgm:prSet custT="1"/>
      <dgm:spPr/>
      <dgm:t>
        <a:bodyPr/>
        <a:lstStyle/>
        <a:p>
          <a:r>
            <a:rPr lang="sl-SI" sz="1600" b="1" dirty="0"/>
            <a:t>3. Potrditev zapisnika 5. redne seje </a:t>
          </a:r>
          <a:endParaRPr lang="en-US" sz="1600" b="1" dirty="0"/>
        </a:p>
      </dgm:t>
    </dgm:pt>
    <dgm:pt modelId="{9D455D2E-4AAC-45F4-B546-0566B462924E}" type="parTrans" cxnId="{A1657609-1295-4340-9B66-FEFED40844B9}">
      <dgm:prSet/>
      <dgm:spPr/>
      <dgm:t>
        <a:bodyPr/>
        <a:lstStyle/>
        <a:p>
          <a:endParaRPr lang="en-US"/>
        </a:p>
      </dgm:t>
    </dgm:pt>
    <dgm:pt modelId="{60B1E5C2-2145-48BF-B935-054B99BE4BD9}" type="sibTrans" cxnId="{A1657609-1295-4340-9B66-FEFED40844B9}">
      <dgm:prSet/>
      <dgm:spPr/>
      <dgm:t>
        <a:bodyPr/>
        <a:lstStyle/>
        <a:p>
          <a:endParaRPr lang="en-US"/>
        </a:p>
      </dgm:t>
    </dgm:pt>
    <dgm:pt modelId="{7059D74A-A508-4D36-8307-439F3BCD60FC}">
      <dgm:prSet custT="1"/>
      <dgm:spPr/>
      <dgm:t>
        <a:bodyPr/>
        <a:lstStyle/>
        <a:p>
          <a:r>
            <a:rPr lang="sl-SI" sz="1600" b="1" dirty="0"/>
            <a:t>4. Predstavitev in razprava o napredku pri izvajanju Programa EKP 2021–2027</a:t>
          </a:r>
          <a:endParaRPr lang="en-US" sz="1600" b="1" dirty="0"/>
        </a:p>
      </dgm:t>
    </dgm:pt>
    <dgm:pt modelId="{ECA83F24-216E-4ACA-B7D6-D2463709BCA5}" type="parTrans" cxnId="{1A6D65A0-1E2C-45DF-B386-685CD1C99920}">
      <dgm:prSet/>
      <dgm:spPr/>
      <dgm:t>
        <a:bodyPr/>
        <a:lstStyle/>
        <a:p>
          <a:endParaRPr lang="en-US"/>
        </a:p>
      </dgm:t>
    </dgm:pt>
    <dgm:pt modelId="{2991B47C-ABF9-4CD3-A733-02C82D4A416A}" type="sibTrans" cxnId="{1A6D65A0-1E2C-45DF-B386-685CD1C99920}">
      <dgm:prSet/>
      <dgm:spPr/>
      <dgm:t>
        <a:bodyPr/>
        <a:lstStyle/>
        <a:p>
          <a:endParaRPr lang="en-US"/>
        </a:p>
      </dgm:t>
    </dgm:pt>
    <dgm:pt modelId="{9376B79E-003F-4B09-BA87-20F36A59E7D4}">
      <dgm:prSet custT="1"/>
      <dgm:spPr/>
      <dgm:t>
        <a:bodyPr/>
        <a:lstStyle/>
        <a:p>
          <a:r>
            <a:rPr lang="sl-SI" sz="1600" b="1" dirty="0"/>
            <a:t>5. Predstavitev, razprava in potrditev spremembe Meril za izbor operacij v okviru PEKP 2021–2027 v Sloveniji </a:t>
          </a:r>
          <a:endParaRPr lang="en-US" sz="1600" b="1" dirty="0"/>
        </a:p>
      </dgm:t>
    </dgm:pt>
    <dgm:pt modelId="{2FCE6ADD-BD4C-4926-9D1E-997FA40DF58A}" type="parTrans" cxnId="{D937F125-387A-49B6-A172-62D7D4FFD4CD}">
      <dgm:prSet/>
      <dgm:spPr/>
      <dgm:t>
        <a:bodyPr/>
        <a:lstStyle/>
        <a:p>
          <a:endParaRPr lang="en-US"/>
        </a:p>
      </dgm:t>
    </dgm:pt>
    <dgm:pt modelId="{0B9BC9C2-DCE6-48B6-98FA-5C0169A0D879}" type="sibTrans" cxnId="{D937F125-387A-49B6-A172-62D7D4FFD4CD}">
      <dgm:prSet/>
      <dgm:spPr/>
      <dgm:t>
        <a:bodyPr/>
        <a:lstStyle/>
        <a:p>
          <a:endParaRPr lang="en-US"/>
        </a:p>
      </dgm:t>
    </dgm:pt>
    <dgm:pt modelId="{5C84F921-EF52-44DD-960E-F59DB1F119AB}">
      <dgm:prSet custT="1"/>
      <dgm:spPr/>
      <dgm:t>
        <a:bodyPr/>
        <a:lstStyle/>
        <a:p>
          <a:r>
            <a:rPr lang="sl-SI" sz="1600" b="1" dirty="0"/>
            <a:t>6. Predstavitev aktivnosti organa za </a:t>
          </a:r>
          <a:r>
            <a:rPr lang="sl-SI" sz="1600" b="1" err="1"/>
            <a:t>računovodenje</a:t>
          </a:r>
          <a:r>
            <a:rPr lang="sl-SI" sz="1600" b="1"/>
            <a:t> </a:t>
          </a:r>
          <a:endParaRPr lang="en-US" sz="1600" b="1" dirty="0"/>
        </a:p>
      </dgm:t>
    </dgm:pt>
    <dgm:pt modelId="{30AD145B-32E4-4205-B38D-68A19906E809}" type="parTrans" cxnId="{27FD11B6-B5F0-4E94-92CB-4AB40769BAF3}">
      <dgm:prSet/>
      <dgm:spPr/>
      <dgm:t>
        <a:bodyPr/>
        <a:lstStyle/>
        <a:p>
          <a:endParaRPr lang="en-US"/>
        </a:p>
      </dgm:t>
    </dgm:pt>
    <dgm:pt modelId="{C1F4F356-551D-461C-886F-D60522E14240}" type="sibTrans" cxnId="{27FD11B6-B5F0-4E94-92CB-4AB40769BAF3}">
      <dgm:prSet/>
      <dgm:spPr/>
      <dgm:t>
        <a:bodyPr/>
        <a:lstStyle/>
        <a:p>
          <a:endParaRPr lang="en-US"/>
        </a:p>
      </dgm:t>
    </dgm:pt>
    <dgm:pt modelId="{7609A633-FD01-4F95-A2D8-2CCF9B5EA84E}">
      <dgm:prSet custT="1"/>
      <dgm:spPr/>
      <dgm:t>
        <a:bodyPr/>
        <a:lstStyle/>
        <a:p>
          <a:pPr>
            <a:buSzPts val="1100"/>
            <a:buFont typeface="Arial" panose="020B0604020202020204" pitchFamily="34" charset="0"/>
            <a:buAutoNum type="arabicPeriod"/>
          </a:pPr>
          <a:r>
            <a:rPr lang="sl-SI" sz="1600" b="1" dirty="0"/>
            <a:t>9. Predstavitev razvoja novih politik (DG </a:t>
          </a:r>
          <a:r>
            <a:rPr lang="sl-SI" sz="1600" b="1" dirty="0" err="1"/>
            <a:t>Empl</a:t>
          </a:r>
          <a:r>
            <a:rPr lang="sl-SI" sz="1600" b="1" dirty="0"/>
            <a:t>)</a:t>
          </a:r>
        </a:p>
      </dgm:t>
    </dgm:pt>
    <dgm:pt modelId="{1BDEA2E9-BE1F-483B-918A-4B3B20803926}" type="parTrans" cxnId="{B5D2647A-B9CF-40B6-84C7-8CD34959FAE5}">
      <dgm:prSet/>
      <dgm:spPr/>
      <dgm:t>
        <a:bodyPr/>
        <a:lstStyle/>
        <a:p>
          <a:endParaRPr lang="en-US"/>
        </a:p>
      </dgm:t>
    </dgm:pt>
    <dgm:pt modelId="{AA05F213-752E-4799-82AB-F6C68B4435F8}" type="sibTrans" cxnId="{B5D2647A-B9CF-40B6-84C7-8CD34959FAE5}">
      <dgm:prSet/>
      <dgm:spPr/>
      <dgm:t>
        <a:bodyPr/>
        <a:lstStyle/>
        <a:p>
          <a:endParaRPr lang="en-US"/>
        </a:p>
      </dgm:t>
    </dgm:pt>
    <dgm:pt modelId="{CD62804C-ED77-4BEE-BEB7-AFE21EA09C6F}">
      <dgm:prSet custT="1"/>
      <dgm:spPr/>
      <dgm:t>
        <a:bodyPr/>
        <a:lstStyle/>
        <a:p>
          <a:pPr>
            <a:buSzPts val="1100"/>
            <a:buFont typeface="Arial" panose="020B0604020202020204" pitchFamily="34" charset="0"/>
            <a:buAutoNum type="arabicPeriod"/>
          </a:pPr>
          <a:r>
            <a:rPr lang="sl-SI" sz="1600" b="1" dirty="0"/>
            <a:t>10.Predstavitev stanja priprave Načrta za nacionalna in regionalna partnerstva 2028–2034 </a:t>
          </a:r>
        </a:p>
      </dgm:t>
    </dgm:pt>
    <dgm:pt modelId="{220C19FC-10D7-468F-8CB9-65EB9BCE3CCE}" type="parTrans" cxnId="{7E46EFE9-D4CB-4326-A8F3-FAAFF4CDFDE7}">
      <dgm:prSet/>
      <dgm:spPr/>
      <dgm:t>
        <a:bodyPr/>
        <a:lstStyle/>
        <a:p>
          <a:endParaRPr lang="en-US"/>
        </a:p>
      </dgm:t>
    </dgm:pt>
    <dgm:pt modelId="{F10B1D48-6883-4349-ADA2-596C37C04CE2}" type="sibTrans" cxnId="{7E46EFE9-D4CB-4326-A8F3-FAAFF4CDFDE7}">
      <dgm:prSet/>
      <dgm:spPr/>
      <dgm:t>
        <a:bodyPr/>
        <a:lstStyle/>
        <a:p>
          <a:endParaRPr lang="en-US"/>
        </a:p>
      </dgm:t>
    </dgm:pt>
    <dgm:pt modelId="{7FF932FF-02E1-43B8-BD2D-557EAD722E5B}">
      <dgm:prSet custT="1"/>
      <dgm:spPr/>
      <dgm:t>
        <a:bodyPr/>
        <a:lstStyle/>
        <a:p>
          <a:pPr>
            <a:buSzPts val="1100"/>
            <a:buFont typeface="Arial" panose="020B0604020202020204" pitchFamily="34" charset="0"/>
            <a:buAutoNum type="arabicPeriod"/>
          </a:pPr>
          <a:r>
            <a:rPr lang="sl-SI" sz="1600" b="1" dirty="0"/>
            <a:t>11. Razno </a:t>
          </a:r>
        </a:p>
      </dgm:t>
    </dgm:pt>
    <dgm:pt modelId="{F961C5BE-646F-4DEF-A721-F79DFB40B0AD}" type="parTrans" cxnId="{B075B9F5-E7CD-49A3-9997-93595C34EE3B}">
      <dgm:prSet/>
      <dgm:spPr/>
      <dgm:t>
        <a:bodyPr/>
        <a:lstStyle/>
        <a:p>
          <a:endParaRPr lang="en-US"/>
        </a:p>
      </dgm:t>
    </dgm:pt>
    <dgm:pt modelId="{8555AAED-92B1-443A-99C8-79C122EA9D9A}" type="sibTrans" cxnId="{B075B9F5-E7CD-49A3-9997-93595C34EE3B}">
      <dgm:prSet/>
      <dgm:spPr/>
      <dgm:t>
        <a:bodyPr/>
        <a:lstStyle/>
        <a:p>
          <a:endParaRPr lang="en-US"/>
        </a:p>
      </dgm:t>
    </dgm:pt>
    <dgm:pt modelId="{6ABD9FC6-826C-4B3A-8EDD-C3DE5A2B9991}">
      <dgm:prSet custT="1"/>
      <dgm:spPr/>
      <dgm:t>
        <a:bodyPr/>
        <a:lstStyle/>
        <a:p>
          <a:pPr>
            <a:buSzPts val="1100"/>
            <a:buFont typeface="Arial" panose="020B0604020202020204" pitchFamily="34" charset="0"/>
            <a:buAutoNum type="arabicPeriod"/>
          </a:pPr>
          <a:r>
            <a:rPr lang="sl-SI" sz="1600" b="1" dirty="0"/>
            <a:t>8. Predstavitev komunikacijskih aktivnosti kohezijske politike 2021–2027</a:t>
          </a:r>
          <a:endParaRPr lang="en-US" sz="1600" b="1" dirty="0"/>
        </a:p>
      </dgm:t>
    </dgm:pt>
    <dgm:pt modelId="{A22657F3-2A65-4416-BE89-74A2FD6A12D0}" type="parTrans" cxnId="{8C683105-0103-46CD-8D3B-77928BD740C4}">
      <dgm:prSet/>
      <dgm:spPr/>
      <dgm:t>
        <a:bodyPr/>
        <a:lstStyle/>
        <a:p>
          <a:endParaRPr lang="sl-SI"/>
        </a:p>
      </dgm:t>
    </dgm:pt>
    <dgm:pt modelId="{27D629C7-E782-4019-819C-AEAFA92AD396}" type="sibTrans" cxnId="{8C683105-0103-46CD-8D3B-77928BD740C4}">
      <dgm:prSet/>
      <dgm:spPr/>
      <dgm:t>
        <a:bodyPr/>
        <a:lstStyle/>
        <a:p>
          <a:endParaRPr lang="sl-SI"/>
        </a:p>
      </dgm:t>
    </dgm:pt>
    <dgm:pt modelId="{AB3C70BF-AA1A-4A46-84A8-9A17EAEB86B9}">
      <dgm:prSet custT="1"/>
      <dgm:spPr/>
      <dgm:t>
        <a:bodyPr/>
        <a:lstStyle/>
        <a:p>
          <a:r>
            <a:rPr lang="sl-SI" sz="1600" b="1" dirty="0"/>
            <a:t>7. Predstavitev aktivnosti organa za revidiranje</a:t>
          </a:r>
          <a:endParaRPr lang="en-US" sz="1600" b="1" dirty="0"/>
        </a:p>
      </dgm:t>
    </dgm:pt>
    <dgm:pt modelId="{AFB1E444-9EB8-4C65-B046-F1586476929E}" type="parTrans" cxnId="{E8F546B9-E079-4EDB-BA29-BFDEE1349D65}">
      <dgm:prSet/>
      <dgm:spPr/>
      <dgm:t>
        <a:bodyPr/>
        <a:lstStyle/>
        <a:p>
          <a:endParaRPr lang="en-US"/>
        </a:p>
      </dgm:t>
    </dgm:pt>
    <dgm:pt modelId="{74CB6040-1E5E-4977-927D-3BBC3D16BD68}" type="sibTrans" cxnId="{E8F546B9-E079-4EDB-BA29-BFDEE1349D65}">
      <dgm:prSet/>
      <dgm:spPr/>
      <dgm:t>
        <a:bodyPr/>
        <a:lstStyle/>
        <a:p>
          <a:endParaRPr lang="en-US"/>
        </a:p>
      </dgm:t>
    </dgm:pt>
    <dgm:pt modelId="{7165DCFF-47EB-4F03-BA73-F16D76A06406}" type="pres">
      <dgm:prSet presAssocID="{25C3E7E0-E0FD-4704-B83B-6BAB9F015682}" presName="linear" presStyleCnt="0">
        <dgm:presLayoutVars>
          <dgm:animLvl val="lvl"/>
          <dgm:resizeHandles val="exact"/>
        </dgm:presLayoutVars>
      </dgm:prSet>
      <dgm:spPr/>
    </dgm:pt>
    <dgm:pt modelId="{4317585F-1B68-4B3A-94A4-DE94D5416DE1}" type="pres">
      <dgm:prSet presAssocID="{E678EA40-171B-44A3-9300-4F1E6F3A6552}" presName="parentText" presStyleLbl="node1" presStyleIdx="0" presStyleCnt="11">
        <dgm:presLayoutVars>
          <dgm:chMax val="0"/>
          <dgm:bulletEnabled val="1"/>
        </dgm:presLayoutVars>
      </dgm:prSet>
      <dgm:spPr/>
    </dgm:pt>
    <dgm:pt modelId="{81CC8A17-89A8-4A1E-8CB2-C7B383D927C2}" type="pres">
      <dgm:prSet presAssocID="{0A520083-C15C-4331-B35B-E0AC39C06DDE}" presName="spacer" presStyleCnt="0"/>
      <dgm:spPr/>
    </dgm:pt>
    <dgm:pt modelId="{F4D27FCC-3256-4EC3-8D24-AAC0B488F099}" type="pres">
      <dgm:prSet presAssocID="{7BB74180-71B5-4EBD-B8F4-FFCC9AEBDFE3}" presName="parentText" presStyleLbl="node1" presStyleIdx="1" presStyleCnt="11">
        <dgm:presLayoutVars>
          <dgm:chMax val="0"/>
          <dgm:bulletEnabled val="1"/>
        </dgm:presLayoutVars>
      </dgm:prSet>
      <dgm:spPr/>
    </dgm:pt>
    <dgm:pt modelId="{9BE5F5B4-DA2A-4E96-A747-B86F1E033DCA}" type="pres">
      <dgm:prSet presAssocID="{43EC9DA7-ED13-42FC-86EE-5633C24B361F}" presName="spacer" presStyleCnt="0"/>
      <dgm:spPr/>
    </dgm:pt>
    <dgm:pt modelId="{24AB847D-F428-405B-BE6E-DB8E0520CCBF}" type="pres">
      <dgm:prSet presAssocID="{AD1F44B4-B7BC-4943-9CE6-F0E18FD74544}" presName="parentText" presStyleLbl="node1" presStyleIdx="2" presStyleCnt="11">
        <dgm:presLayoutVars>
          <dgm:chMax val="0"/>
          <dgm:bulletEnabled val="1"/>
        </dgm:presLayoutVars>
      </dgm:prSet>
      <dgm:spPr/>
    </dgm:pt>
    <dgm:pt modelId="{904C502A-E216-413C-8818-CEED511F9D4C}" type="pres">
      <dgm:prSet presAssocID="{60B1E5C2-2145-48BF-B935-054B99BE4BD9}" presName="spacer" presStyleCnt="0"/>
      <dgm:spPr/>
    </dgm:pt>
    <dgm:pt modelId="{2BFEAB7E-BD28-4E4E-A0D0-E9628F5C8609}" type="pres">
      <dgm:prSet presAssocID="{7059D74A-A508-4D36-8307-439F3BCD60FC}" presName="parentText" presStyleLbl="node1" presStyleIdx="3" presStyleCnt="11">
        <dgm:presLayoutVars>
          <dgm:chMax val="0"/>
          <dgm:bulletEnabled val="1"/>
        </dgm:presLayoutVars>
      </dgm:prSet>
      <dgm:spPr/>
    </dgm:pt>
    <dgm:pt modelId="{020DE2D8-53E7-4198-A981-067CC24D9644}" type="pres">
      <dgm:prSet presAssocID="{2991B47C-ABF9-4CD3-A733-02C82D4A416A}" presName="spacer" presStyleCnt="0"/>
      <dgm:spPr/>
    </dgm:pt>
    <dgm:pt modelId="{615CBFAD-4CFF-4D37-9796-EB67948FD674}" type="pres">
      <dgm:prSet presAssocID="{9376B79E-003F-4B09-BA87-20F36A59E7D4}" presName="parentText" presStyleLbl="node1" presStyleIdx="4" presStyleCnt="11">
        <dgm:presLayoutVars>
          <dgm:chMax val="0"/>
          <dgm:bulletEnabled val="1"/>
        </dgm:presLayoutVars>
      </dgm:prSet>
      <dgm:spPr/>
    </dgm:pt>
    <dgm:pt modelId="{0CECB5E7-278F-4E90-9EBA-8049D1E6AFA8}" type="pres">
      <dgm:prSet presAssocID="{0B9BC9C2-DCE6-48B6-98FA-5C0169A0D879}" presName="spacer" presStyleCnt="0"/>
      <dgm:spPr/>
    </dgm:pt>
    <dgm:pt modelId="{ED40B9EB-1907-47D3-9053-A94D391AE4BA}" type="pres">
      <dgm:prSet presAssocID="{5C84F921-EF52-44DD-960E-F59DB1F119AB}" presName="parentText" presStyleLbl="node1" presStyleIdx="5" presStyleCnt="11">
        <dgm:presLayoutVars>
          <dgm:chMax val="0"/>
          <dgm:bulletEnabled val="1"/>
        </dgm:presLayoutVars>
      </dgm:prSet>
      <dgm:spPr/>
    </dgm:pt>
    <dgm:pt modelId="{EE76048F-9853-4E10-B550-346BF5BA9A15}" type="pres">
      <dgm:prSet presAssocID="{C1F4F356-551D-461C-886F-D60522E14240}" presName="spacer" presStyleCnt="0"/>
      <dgm:spPr/>
    </dgm:pt>
    <dgm:pt modelId="{4D9FE1F2-4BCF-4C41-9460-A7B393D391BF}" type="pres">
      <dgm:prSet presAssocID="{AB3C70BF-AA1A-4A46-84A8-9A17EAEB86B9}" presName="parentText" presStyleLbl="node1" presStyleIdx="6" presStyleCnt="11">
        <dgm:presLayoutVars>
          <dgm:chMax val="0"/>
          <dgm:bulletEnabled val="1"/>
        </dgm:presLayoutVars>
      </dgm:prSet>
      <dgm:spPr/>
    </dgm:pt>
    <dgm:pt modelId="{8BB45FAF-5A36-4A83-BDCB-74C5D7F9F757}" type="pres">
      <dgm:prSet presAssocID="{74CB6040-1E5E-4977-927D-3BBC3D16BD68}" presName="spacer" presStyleCnt="0"/>
      <dgm:spPr/>
    </dgm:pt>
    <dgm:pt modelId="{FFC3F5E5-1CA5-4F20-8D20-62B3E5D74A3B}" type="pres">
      <dgm:prSet presAssocID="{6ABD9FC6-826C-4B3A-8EDD-C3DE5A2B9991}" presName="parentText" presStyleLbl="node1" presStyleIdx="7" presStyleCnt="11" custLinFactNeighborY="22203">
        <dgm:presLayoutVars>
          <dgm:chMax val="0"/>
          <dgm:bulletEnabled val="1"/>
        </dgm:presLayoutVars>
      </dgm:prSet>
      <dgm:spPr/>
    </dgm:pt>
    <dgm:pt modelId="{C33534F7-21AC-460D-A90C-56CB72458BB3}" type="pres">
      <dgm:prSet presAssocID="{27D629C7-E782-4019-819C-AEAFA92AD396}" presName="spacer" presStyleCnt="0"/>
      <dgm:spPr/>
    </dgm:pt>
    <dgm:pt modelId="{1ED4C3CD-9FC2-43E3-9EA9-F4977F78BB5A}" type="pres">
      <dgm:prSet presAssocID="{7609A633-FD01-4F95-A2D8-2CCF9B5EA84E}" presName="parentText" presStyleLbl="node1" presStyleIdx="8" presStyleCnt="11">
        <dgm:presLayoutVars>
          <dgm:chMax val="0"/>
          <dgm:bulletEnabled val="1"/>
        </dgm:presLayoutVars>
      </dgm:prSet>
      <dgm:spPr/>
    </dgm:pt>
    <dgm:pt modelId="{CEDE734B-98AA-4452-8520-AA7B47AFEC73}" type="pres">
      <dgm:prSet presAssocID="{AA05F213-752E-4799-82AB-F6C68B4435F8}" presName="spacer" presStyleCnt="0"/>
      <dgm:spPr/>
    </dgm:pt>
    <dgm:pt modelId="{D6C2CDCB-8F14-4A90-B8DC-CA667EB7B2F2}" type="pres">
      <dgm:prSet presAssocID="{CD62804C-ED77-4BEE-BEB7-AFE21EA09C6F}" presName="parentText" presStyleLbl="node1" presStyleIdx="9" presStyleCnt="11">
        <dgm:presLayoutVars>
          <dgm:chMax val="0"/>
          <dgm:bulletEnabled val="1"/>
        </dgm:presLayoutVars>
      </dgm:prSet>
      <dgm:spPr/>
    </dgm:pt>
    <dgm:pt modelId="{E8F5D1C8-B860-4355-8E21-92BEB811F53C}" type="pres">
      <dgm:prSet presAssocID="{F10B1D48-6883-4349-ADA2-596C37C04CE2}" presName="spacer" presStyleCnt="0"/>
      <dgm:spPr/>
    </dgm:pt>
    <dgm:pt modelId="{9010231D-DA35-49E5-910C-78A18A8C9B92}" type="pres">
      <dgm:prSet presAssocID="{7FF932FF-02E1-43B8-BD2D-557EAD722E5B}" presName="parentText" presStyleLbl="node1" presStyleIdx="10" presStyleCnt="11">
        <dgm:presLayoutVars>
          <dgm:chMax val="0"/>
          <dgm:bulletEnabled val="1"/>
        </dgm:presLayoutVars>
      </dgm:prSet>
      <dgm:spPr/>
    </dgm:pt>
  </dgm:ptLst>
  <dgm:cxnLst>
    <dgm:cxn modelId="{8C683105-0103-46CD-8D3B-77928BD740C4}" srcId="{25C3E7E0-E0FD-4704-B83B-6BAB9F015682}" destId="{6ABD9FC6-826C-4B3A-8EDD-C3DE5A2B9991}" srcOrd="7" destOrd="0" parTransId="{A22657F3-2A65-4416-BE89-74A2FD6A12D0}" sibTransId="{27D629C7-E782-4019-819C-AEAFA92AD396}"/>
    <dgm:cxn modelId="{A1657609-1295-4340-9B66-FEFED40844B9}" srcId="{25C3E7E0-E0FD-4704-B83B-6BAB9F015682}" destId="{AD1F44B4-B7BC-4943-9CE6-F0E18FD74544}" srcOrd="2" destOrd="0" parTransId="{9D455D2E-4AAC-45F4-B546-0566B462924E}" sibTransId="{60B1E5C2-2145-48BF-B935-054B99BE4BD9}"/>
    <dgm:cxn modelId="{31AD9521-AF52-4E36-A845-4A4A207490AE}" type="presOf" srcId="{6ABD9FC6-826C-4B3A-8EDD-C3DE5A2B9991}" destId="{FFC3F5E5-1CA5-4F20-8D20-62B3E5D74A3B}" srcOrd="0" destOrd="0" presId="urn:microsoft.com/office/officeart/2005/8/layout/vList2"/>
    <dgm:cxn modelId="{D937F125-387A-49B6-A172-62D7D4FFD4CD}" srcId="{25C3E7E0-E0FD-4704-B83B-6BAB9F015682}" destId="{9376B79E-003F-4B09-BA87-20F36A59E7D4}" srcOrd="4" destOrd="0" parTransId="{2FCE6ADD-BD4C-4926-9D1E-997FA40DF58A}" sibTransId="{0B9BC9C2-DCE6-48B6-98FA-5C0169A0D879}"/>
    <dgm:cxn modelId="{C425D969-F862-4EF4-AAD1-758250EC4F97}" type="presOf" srcId="{7059D74A-A508-4D36-8307-439F3BCD60FC}" destId="{2BFEAB7E-BD28-4E4E-A0D0-E9628F5C8609}" srcOrd="0" destOrd="0" presId="urn:microsoft.com/office/officeart/2005/8/layout/vList2"/>
    <dgm:cxn modelId="{5ADE0A6C-262E-424D-89CC-1286EC9CBBE9}" type="presOf" srcId="{7609A633-FD01-4F95-A2D8-2CCF9B5EA84E}" destId="{1ED4C3CD-9FC2-43E3-9EA9-F4977F78BB5A}" srcOrd="0" destOrd="0" presId="urn:microsoft.com/office/officeart/2005/8/layout/vList2"/>
    <dgm:cxn modelId="{3B09844C-24B2-43DE-B0CD-1490C0C0D357}" srcId="{25C3E7E0-E0FD-4704-B83B-6BAB9F015682}" destId="{E678EA40-171B-44A3-9300-4F1E6F3A6552}" srcOrd="0" destOrd="0" parTransId="{11F638E7-7856-49CB-A960-8C3EEDFDC942}" sibTransId="{0A520083-C15C-4331-B35B-E0AC39C06DDE}"/>
    <dgm:cxn modelId="{F98A5C50-1D11-44B2-81A2-CFB08AECA71F}" type="presOf" srcId="{9376B79E-003F-4B09-BA87-20F36A59E7D4}" destId="{615CBFAD-4CFF-4D37-9796-EB67948FD674}" srcOrd="0" destOrd="0" presId="urn:microsoft.com/office/officeart/2005/8/layout/vList2"/>
    <dgm:cxn modelId="{EBCBAE53-586D-456C-A2A2-4E32B64A0DF5}" type="presOf" srcId="{25C3E7E0-E0FD-4704-B83B-6BAB9F015682}" destId="{7165DCFF-47EB-4F03-BA73-F16D76A06406}" srcOrd="0" destOrd="0" presId="urn:microsoft.com/office/officeart/2005/8/layout/vList2"/>
    <dgm:cxn modelId="{2317A375-8994-4179-85DC-27DA8C1484EC}" type="presOf" srcId="{7BB74180-71B5-4EBD-B8F4-FFCC9AEBDFE3}" destId="{F4D27FCC-3256-4EC3-8D24-AAC0B488F099}" srcOrd="0" destOrd="0" presId="urn:microsoft.com/office/officeart/2005/8/layout/vList2"/>
    <dgm:cxn modelId="{B5D2647A-B9CF-40B6-84C7-8CD34959FAE5}" srcId="{25C3E7E0-E0FD-4704-B83B-6BAB9F015682}" destId="{7609A633-FD01-4F95-A2D8-2CCF9B5EA84E}" srcOrd="8" destOrd="0" parTransId="{1BDEA2E9-BE1F-483B-918A-4B3B20803926}" sibTransId="{AA05F213-752E-4799-82AB-F6C68B4435F8}"/>
    <dgm:cxn modelId="{2889BA81-938B-4B9F-8D40-2F20B1FC9D6A}" srcId="{25C3E7E0-E0FD-4704-B83B-6BAB9F015682}" destId="{7BB74180-71B5-4EBD-B8F4-FFCC9AEBDFE3}" srcOrd="1" destOrd="0" parTransId="{AE0A5E12-BEAD-49AC-9057-5A2F8E5E8E1B}" sibTransId="{43EC9DA7-ED13-42FC-86EE-5633C24B361F}"/>
    <dgm:cxn modelId="{CAD23A8D-DB3A-4C00-8F68-ECC84979CAFF}" type="presOf" srcId="{AB3C70BF-AA1A-4A46-84A8-9A17EAEB86B9}" destId="{4D9FE1F2-4BCF-4C41-9460-A7B393D391BF}" srcOrd="0" destOrd="0" presId="urn:microsoft.com/office/officeart/2005/8/layout/vList2"/>
    <dgm:cxn modelId="{4B71EA96-1711-4B10-A365-6CF6EDB5894E}" type="presOf" srcId="{CD62804C-ED77-4BEE-BEB7-AFE21EA09C6F}" destId="{D6C2CDCB-8F14-4A90-B8DC-CA667EB7B2F2}" srcOrd="0" destOrd="0" presId="urn:microsoft.com/office/officeart/2005/8/layout/vList2"/>
    <dgm:cxn modelId="{1A6D65A0-1E2C-45DF-B386-685CD1C99920}" srcId="{25C3E7E0-E0FD-4704-B83B-6BAB9F015682}" destId="{7059D74A-A508-4D36-8307-439F3BCD60FC}" srcOrd="3" destOrd="0" parTransId="{ECA83F24-216E-4ACA-B7D6-D2463709BCA5}" sibTransId="{2991B47C-ABF9-4CD3-A733-02C82D4A416A}"/>
    <dgm:cxn modelId="{0BC2E5AA-5FFC-4756-8090-F0847204998C}" type="presOf" srcId="{5C84F921-EF52-44DD-960E-F59DB1F119AB}" destId="{ED40B9EB-1907-47D3-9053-A94D391AE4BA}" srcOrd="0" destOrd="0" presId="urn:microsoft.com/office/officeart/2005/8/layout/vList2"/>
    <dgm:cxn modelId="{27FD11B6-B5F0-4E94-92CB-4AB40769BAF3}" srcId="{25C3E7E0-E0FD-4704-B83B-6BAB9F015682}" destId="{5C84F921-EF52-44DD-960E-F59DB1F119AB}" srcOrd="5" destOrd="0" parTransId="{30AD145B-32E4-4205-B38D-68A19906E809}" sibTransId="{C1F4F356-551D-461C-886F-D60522E14240}"/>
    <dgm:cxn modelId="{E8F546B9-E079-4EDB-BA29-BFDEE1349D65}" srcId="{25C3E7E0-E0FD-4704-B83B-6BAB9F015682}" destId="{AB3C70BF-AA1A-4A46-84A8-9A17EAEB86B9}" srcOrd="6" destOrd="0" parTransId="{AFB1E444-9EB8-4C65-B046-F1586476929E}" sibTransId="{74CB6040-1E5E-4977-927D-3BBC3D16BD68}"/>
    <dgm:cxn modelId="{8FBC00C5-049A-46D3-88EC-E479E2C134AD}" type="presOf" srcId="{AD1F44B4-B7BC-4943-9CE6-F0E18FD74544}" destId="{24AB847D-F428-405B-BE6E-DB8E0520CCBF}" srcOrd="0" destOrd="0" presId="urn:microsoft.com/office/officeart/2005/8/layout/vList2"/>
    <dgm:cxn modelId="{2439F9DC-76F7-46EC-B745-631EEFF4DC7C}" type="presOf" srcId="{7FF932FF-02E1-43B8-BD2D-557EAD722E5B}" destId="{9010231D-DA35-49E5-910C-78A18A8C9B92}" srcOrd="0" destOrd="0" presId="urn:microsoft.com/office/officeart/2005/8/layout/vList2"/>
    <dgm:cxn modelId="{A2C708DE-8F64-4160-BD68-8ABFBAEEEE5F}" type="presOf" srcId="{E678EA40-171B-44A3-9300-4F1E6F3A6552}" destId="{4317585F-1B68-4B3A-94A4-DE94D5416DE1}" srcOrd="0" destOrd="0" presId="urn:microsoft.com/office/officeart/2005/8/layout/vList2"/>
    <dgm:cxn modelId="{7E46EFE9-D4CB-4326-A8F3-FAAFF4CDFDE7}" srcId="{25C3E7E0-E0FD-4704-B83B-6BAB9F015682}" destId="{CD62804C-ED77-4BEE-BEB7-AFE21EA09C6F}" srcOrd="9" destOrd="0" parTransId="{220C19FC-10D7-468F-8CB9-65EB9BCE3CCE}" sibTransId="{F10B1D48-6883-4349-ADA2-596C37C04CE2}"/>
    <dgm:cxn modelId="{B075B9F5-E7CD-49A3-9997-93595C34EE3B}" srcId="{25C3E7E0-E0FD-4704-B83B-6BAB9F015682}" destId="{7FF932FF-02E1-43B8-BD2D-557EAD722E5B}" srcOrd="10" destOrd="0" parTransId="{F961C5BE-646F-4DEF-A721-F79DFB40B0AD}" sibTransId="{8555AAED-92B1-443A-99C8-79C122EA9D9A}"/>
    <dgm:cxn modelId="{A72A9149-D915-4FAC-ADAB-68B0FB5630D8}" type="presParOf" srcId="{7165DCFF-47EB-4F03-BA73-F16D76A06406}" destId="{4317585F-1B68-4B3A-94A4-DE94D5416DE1}" srcOrd="0" destOrd="0" presId="urn:microsoft.com/office/officeart/2005/8/layout/vList2"/>
    <dgm:cxn modelId="{3271C773-824F-46A3-BE63-05C9EC865AE7}" type="presParOf" srcId="{7165DCFF-47EB-4F03-BA73-F16D76A06406}" destId="{81CC8A17-89A8-4A1E-8CB2-C7B383D927C2}" srcOrd="1" destOrd="0" presId="urn:microsoft.com/office/officeart/2005/8/layout/vList2"/>
    <dgm:cxn modelId="{B91FDA8E-0FF0-4BCA-AB4A-053EC9C745E8}" type="presParOf" srcId="{7165DCFF-47EB-4F03-BA73-F16D76A06406}" destId="{F4D27FCC-3256-4EC3-8D24-AAC0B488F099}" srcOrd="2" destOrd="0" presId="urn:microsoft.com/office/officeart/2005/8/layout/vList2"/>
    <dgm:cxn modelId="{9F35439C-87A7-4C5D-BA85-5B59B648F9E0}" type="presParOf" srcId="{7165DCFF-47EB-4F03-BA73-F16D76A06406}" destId="{9BE5F5B4-DA2A-4E96-A747-B86F1E033DCA}" srcOrd="3" destOrd="0" presId="urn:microsoft.com/office/officeart/2005/8/layout/vList2"/>
    <dgm:cxn modelId="{A0A35CD4-7A6E-4B1F-8326-268689C06B3C}" type="presParOf" srcId="{7165DCFF-47EB-4F03-BA73-F16D76A06406}" destId="{24AB847D-F428-405B-BE6E-DB8E0520CCBF}" srcOrd="4" destOrd="0" presId="urn:microsoft.com/office/officeart/2005/8/layout/vList2"/>
    <dgm:cxn modelId="{B38B6984-561C-4CC8-90C5-993AEB8D6084}" type="presParOf" srcId="{7165DCFF-47EB-4F03-BA73-F16D76A06406}" destId="{904C502A-E216-413C-8818-CEED511F9D4C}" srcOrd="5" destOrd="0" presId="urn:microsoft.com/office/officeart/2005/8/layout/vList2"/>
    <dgm:cxn modelId="{3EE5CDC9-A8EF-45A6-80BC-68483A61E45F}" type="presParOf" srcId="{7165DCFF-47EB-4F03-BA73-F16D76A06406}" destId="{2BFEAB7E-BD28-4E4E-A0D0-E9628F5C8609}" srcOrd="6" destOrd="0" presId="urn:microsoft.com/office/officeart/2005/8/layout/vList2"/>
    <dgm:cxn modelId="{D692F914-4276-487A-8AAA-1399B563C932}" type="presParOf" srcId="{7165DCFF-47EB-4F03-BA73-F16D76A06406}" destId="{020DE2D8-53E7-4198-A981-067CC24D9644}" srcOrd="7" destOrd="0" presId="urn:microsoft.com/office/officeart/2005/8/layout/vList2"/>
    <dgm:cxn modelId="{3F7A55C8-994E-456C-AA28-D4C51D550431}" type="presParOf" srcId="{7165DCFF-47EB-4F03-BA73-F16D76A06406}" destId="{615CBFAD-4CFF-4D37-9796-EB67948FD674}" srcOrd="8" destOrd="0" presId="urn:microsoft.com/office/officeart/2005/8/layout/vList2"/>
    <dgm:cxn modelId="{311D2A41-9DA5-410E-9D6C-7A0348639592}" type="presParOf" srcId="{7165DCFF-47EB-4F03-BA73-F16D76A06406}" destId="{0CECB5E7-278F-4E90-9EBA-8049D1E6AFA8}" srcOrd="9" destOrd="0" presId="urn:microsoft.com/office/officeart/2005/8/layout/vList2"/>
    <dgm:cxn modelId="{43BB08D5-B4F7-44E4-A2FB-AD3D0916B266}" type="presParOf" srcId="{7165DCFF-47EB-4F03-BA73-F16D76A06406}" destId="{ED40B9EB-1907-47D3-9053-A94D391AE4BA}" srcOrd="10" destOrd="0" presId="urn:microsoft.com/office/officeart/2005/8/layout/vList2"/>
    <dgm:cxn modelId="{85C0C933-C546-4DE8-B06E-E43B74249AB1}" type="presParOf" srcId="{7165DCFF-47EB-4F03-BA73-F16D76A06406}" destId="{EE76048F-9853-4E10-B550-346BF5BA9A15}" srcOrd="11" destOrd="0" presId="urn:microsoft.com/office/officeart/2005/8/layout/vList2"/>
    <dgm:cxn modelId="{92DD7DE3-1BB8-48A4-A204-6FA847CDFEFD}" type="presParOf" srcId="{7165DCFF-47EB-4F03-BA73-F16D76A06406}" destId="{4D9FE1F2-4BCF-4C41-9460-A7B393D391BF}" srcOrd="12" destOrd="0" presId="urn:microsoft.com/office/officeart/2005/8/layout/vList2"/>
    <dgm:cxn modelId="{3CD819BF-EB12-4F43-BCFB-5588E7D115EC}" type="presParOf" srcId="{7165DCFF-47EB-4F03-BA73-F16D76A06406}" destId="{8BB45FAF-5A36-4A83-BDCB-74C5D7F9F757}" srcOrd="13" destOrd="0" presId="urn:microsoft.com/office/officeart/2005/8/layout/vList2"/>
    <dgm:cxn modelId="{3D066F89-3263-451F-8962-B5CB3E4EF9A3}" type="presParOf" srcId="{7165DCFF-47EB-4F03-BA73-F16D76A06406}" destId="{FFC3F5E5-1CA5-4F20-8D20-62B3E5D74A3B}" srcOrd="14" destOrd="0" presId="urn:microsoft.com/office/officeart/2005/8/layout/vList2"/>
    <dgm:cxn modelId="{BCCBC308-8A04-459A-8F9F-8EF8BE04B538}" type="presParOf" srcId="{7165DCFF-47EB-4F03-BA73-F16D76A06406}" destId="{C33534F7-21AC-460D-A90C-56CB72458BB3}" srcOrd="15" destOrd="0" presId="urn:microsoft.com/office/officeart/2005/8/layout/vList2"/>
    <dgm:cxn modelId="{09A3F613-EB2A-4E52-9135-809E2B184FD3}" type="presParOf" srcId="{7165DCFF-47EB-4F03-BA73-F16D76A06406}" destId="{1ED4C3CD-9FC2-43E3-9EA9-F4977F78BB5A}" srcOrd="16" destOrd="0" presId="urn:microsoft.com/office/officeart/2005/8/layout/vList2"/>
    <dgm:cxn modelId="{135DECD3-F5F5-4465-97B9-5FE61E52978D}" type="presParOf" srcId="{7165DCFF-47EB-4F03-BA73-F16D76A06406}" destId="{CEDE734B-98AA-4452-8520-AA7B47AFEC73}" srcOrd="17" destOrd="0" presId="urn:microsoft.com/office/officeart/2005/8/layout/vList2"/>
    <dgm:cxn modelId="{E039E106-B4D6-43B7-9B3B-A4BC102E94B8}" type="presParOf" srcId="{7165DCFF-47EB-4F03-BA73-F16D76A06406}" destId="{D6C2CDCB-8F14-4A90-B8DC-CA667EB7B2F2}" srcOrd="18" destOrd="0" presId="urn:microsoft.com/office/officeart/2005/8/layout/vList2"/>
    <dgm:cxn modelId="{02D4926C-D06D-489A-A7A8-52F0CE64A55A}" type="presParOf" srcId="{7165DCFF-47EB-4F03-BA73-F16D76A06406}" destId="{E8F5D1C8-B860-4355-8E21-92BEB811F53C}" srcOrd="19" destOrd="0" presId="urn:microsoft.com/office/officeart/2005/8/layout/vList2"/>
    <dgm:cxn modelId="{7BC33BAD-BC46-4A86-A14F-BFD1766E2FFF}" type="presParOf" srcId="{7165DCFF-47EB-4F03-BA73-F16D76A06406}" destId="{9010231D-DA35-49E5-910C-78A18A8C9B92}" srcOrd="2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C3E7E0-E0FD-4704-B83B-6BAB9F015682}" type="doc">
      <dgm:prSet loTypeId="urn:microsoft.com/office/officeart/2024/layout/IconCircleLabelList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E678EA40-171B-44A3-9300-4F1E6F3A6552}">
      <dgm:prSet custT="1"/>
      <dgm:spPr/>
      <dgm:t>
        <a:bodyPr/>
        <a:lstStyle/>
        <a:p>
          <a:pPr>
            <a:lnSpc>
              <a:spcPct val="100000"/>
            </a:lnSpc>
            <a:defRPr/>
          </a:pPr>
          <a:r>
            <a:rPr lang="sl-SI" sz="1200" b="1" dirty="0"/>
            <a:t>Napredek izvajanja PEKP 2021-2027 po letih in skladih</a:t>
          </a:r>
          <a:endParaRPr lang="en-US" sz="1200" b="1" dirty="0"/>
        </a:p>
      </dgm:t>
    </dgm:pt>
    <dgm:pt modelId="{11F638E7-7856-49CB-A960-8C3EEDFDC942}" type="parTrans" cxnId="{3B09844C-24B2-43DE-B0CD-1490C0C0D357}">
      <dgm:prSet/>
      <dgm:spPr/>
      <dgm:t>
        <a:bodyPr/>
        <a:lstStyle/>
        <a:p>
          <a:endParaRPr lang="en-US"/>
        </a:p>
      </dgm:t>
    </dgm:pt>
    <dgm:pt modelId="{0A520083-C15C-4331-B35B-E0AC39C06DDE}" type="sibTrans" cxnId="{3B09844C-24B2-43DE-B0CD-1490C0C0D357}">
      <dgm:prSet/>
      <dgm:spPr/>
      <dgm:t>
        <a:bodyPr/>
        <a:lstStyle/>
        <a:p>
          <a:endParaRPr lang="en-US"/>
        </a:p>
      </dgm:t>
    </dgm:pt>
    <dgm:pt modelId="{7BB74180-71B5-4EBD-B8F4-FFCC9AEBDFE3}">
      <dgm:prSet custT="1"/>
      <dgm:spPr/>
      <dgm:t>
        <a:bodyPr/>
        <a:lstStyle/>
        <a:p>
          <a:pPr>
            <a:lnSpc>
              <a:spcPct val="100000"/>
            </a:lnSpc>
            <a:defRPr/>
          </a:pPr>
          <a:r>
            <a:rPr lang="sl-SI" sz="1200" b="1" dirty="0"/>
            <a:t>Napredek izvajanja po ciljih politik</a:t>
          </a:r>
          <a:endParaRPr lang="en-US" sz="1200" b="1" dirty="0"/>
        </a:p>
      </dgm:t>
    </dgm:pt>
    <dgm:pt modelId="{AE0A5E12-BEAD-49AC-9057-5A2F8E5E8E1B}" type="parTrans" cxnId="{2889BA81-938B-4B9F-8D40-2F20B1FC9D6A}">
      <dgm:prSet/>
      <dgm:spPr/>
      <dgm:t>
        <a:bodyPr/>
        <a:lstStyle/>
        <a:p>
          <a:endParaRPr lang="en-US"/>
        </a:p>
      </dgm:t>
    </dgm:pt>
    <dgm:pt modelId="{43EC9DA7-ED13-42FC-86EE-5633C24B361F}" type="sibTrans" cxnId="{2889BA81-938B-4B9F-8D40-2F20B1FC9D6A}">
      <dgm:prSet/>
      <dgm:spPr/>
      <dgm:t>
        <a:bodyPr/>
        <a:lstStyle/>
        <a:p>
          <a:endParaRPr lang="en-US"/>
        </a:p>
      </dgm:t>
    </dgm:pt>
    <dgm:pt modelId="{AD1F44B4-B7BC-4943-9CE6-F0E18FD74544}">
      <dgm:prSet custT="1"/>
      <dgm:spPr/>
      <dgm:t>
        <a:bodyPr/>
        <a:lstStyle/>
        <a:p>
          <a:pPr>
            <a:lnSpc>
              <a:spcPct val="100000"/>
            </a:lnSpc>
            <a:defRPr/>
          </a:pPr>
          <a:r>
            <a:rPr lang="sl-SI" sz="1200" b="1" dirty="0"/>
            <a:t>Napredek prioritet vmesnega pregleda 2025</a:t>
          </a:r>
          <a:endParaRPr lang="en-US" sz="1200" b="1" dirty="0"/>
        </a:p>
      </dgm:t>
    </dgm:pt>
    <dgm:pt modelId="{9D455D2E-4AAC-45F4-B546-0566B462924E}" type="parTrans" cxnId="{A1657609-1295-4340-9B66-FEFED40844B9}">
      <dgm:prSet/>
      <dgm:spPr/>
      <dgm:t>
        <a:bodyPr/>
        <a:lstStyle/>
        <a:p>
          <a:endParaRPr lang="en-US"/>
        </a:p>
      </dgm:t>
    </dgm:pt>
    <dgm:pt modelId="{60B1E5C2-2145-48BF-B935-054B99BE4BD9}" type="sibTrans" cxnId="{A1657609-1295-4340-9B66-FEFED40844B9}">
      <dgm:prSet/>
      <dgm:spPr/>
      <dgm:t>
        <a:bodyPr/>
        <a:lstStyle/>
        <a:p>
          <a:endParaRPr lang="en-US"/>
        </a:p>
      </dgm:t>
    </dgm:pt>
    <dgm:pt modelId="{7059D74A-A508-4D36-8307-439F3BCD60FC}">
      <dgm:prSet custT="1"/>
      <dgm:spPr/>
      <dgm:t>
        <a:bodyPr/>
        <a:lstStyle/>
        <a:p>
          <a:pPr>
            <a:lnSpc>
              <a:spcPct val="100000"/>
            </a:lnSpc>
            <a:defRPr/>
          </a:pPr>
          <a:r>
            <a:rPr lang="sl-SI" sz="1200" b="1" dirty="0"/>
            <a:t>Krepitev upravnih zmogljivosti</a:t>
          </a:r>
        </a:p>
      </dgm:t>
    </dgm:pt>
    <dgm:pt modelId="{ECA83F24-216E-4ACA-B7D6-D2463709BCA5}" type="parTrans" cxnId="{1A6D65A0-1E2C-45DF-B386-685CD1C99920}">
      <dgm:prSet/>
      <dgm:spPr/>
      <dgm:t>
        <a:bodyPr/>
        <a:lstStyle/>
        <a:p>
          <a:endParaRPr lang="en-US"/>
        </a:p>
      </dgm:t>
    </dgm:pt>
    <dgm:pt modelId="{2991B47C-ABF9-4CD3-A733-02C82D4A416A}" type="sibTrans" cxnId="{1A6D65A0-1E2C-45DF-B386-685CD1C99920}">
      <dgm:prSet/>
      <dgm:spPr/>
      <dgm:t>
        <a:bodyPr/>
        <a:lstStyle/>
        <a:p>
          <a:endParaRPr lang="en-US"/>
        </a:p>
      </dgm:t>
    </dgm:pt>
    <dgm:pt modelId="{9376B79E-003F-4B09-BA87-20F36A59E7D4}">
      <dgm:prSet custT="1"/>
      <dgm:spPr/>
      <dgm:t>
        <a:bodyPr/>
        <a:lstStyle/>
        <a:p>
          <a:pPr>
            <a:lnSpc>
              <a:spcPct val="100000"/>
            </a:lnSpc>
            <a:defRPr/>
          </a:pPr>
          <a:r>
            <a:rPr lang="sl-SI" sz="1200" b="1" dirty="0"/>
            <a:t>Predstavitev dveh operacij</a:t>
          </a:r>
          <a:endParaRPr lang="en-US" sz="1200" b="1" dirty="0"/>
        </a:p>
      </dgm:t>
    </dgm:pt>
    <dgm:pt modelId="{2FCE6ADD-BD4C-4926-9D1E-997FA40DF58A}" type="parTrans" cxnId="{D937F125-387A-49B6-A172-62D7D4FFD4CD}">
      <dgm:prSet/>
      <dgm:spPr/>
      <dgm:t>
        <a:bodyPr/>
        <a:lstStyle/>
        <a:p>
          <a:endParaRPr lang="en-US"/>
        </a:p>
      </dgm:t>
    </dgm:pt>
    <dgm:pt modelId="{0B9BC9C2-DCE6-48B6-98FA-5C0169A0D879}" type="sibTrans" cxnId="{D937F125-387A-49B6-A172-62D7D4FFD4CD}">
      <dgm:prSet/>
      <dgm:spPr/>
      <dgm:t>
        <a:bodyPr/>
        <a:lstStyle/>
        <a:p>
          <a:endParaRPr lang="en-US"/>
        </a:p>
      </dgm:t>
    </dgm:pt>
    <dgm:pt modelId="{5C84F921-EF52-44DD-960E-F59DB1F119AB}">
      <dgm:prSet custT="1"/>
      <dgm:spPr/>
      <dgm:t>
        <a:bodyPr/>
        <a:lstStyle/>
        <a:p>
          <a:pPr>
            <a:lnSpc>
              <a:spcPct val="100000"/>
            </a:lnSpc>
            <a:defRPr/>
          </a:pPr>
          <a:r>
            <a:rPr lang="sl-SI" sz="1200" b="1" dirty="0"/>
            <a:t>Finančni instrumenti</a:t>
          </a:r>
          <a:endParaRPr lang="en-US" sz="1200" b="1" dirty="0"/>
        </a:p>
      </dgm:t>
    </dgm:pt>
    <dgm:pt modelId="{30AD145B-32E4-4205-B38D-68A19906E809}" type="parTrans" cxnId="{27FD11B6-B5F0-4E94-92CB-4AB40769BAF3}">
      <dgm:prSet/>
      <dgm:spPr/>
      <dgm:t>
        <a:bodyPr/>
        <a:lstStyle/>
        <a:p>
          <a:endParaRPr lang="en-US"/>
        </a:p>
      </dgm:t>
    </dgm:pt>
    <dgm:pt modelId="{C1F4F356-551D-461C-886F-D60522E14240}" type="sibTrans" cxnId="{27FD11B6-B5F0-4E94-92CB-4AB40769BAF3}">
      <dgm:prSet/>
      <dgm:spPr/>
      <dgm:t>
        <a:bodyPr/>
        <a:lstStyle/>
        <a:p>
          <a:endParaRPr lang="en-US"/>
        </a:p>
      </dgm:t>
    </dgm:pt>
    <dgm:pt modelId="{7609A633-FD01-4F95-A2D8-2CCF9B5EA84E}">
      <dgm:prSet custT="1"/>
      <dgm:spPr/>
      <dgm:t>
        <a:bodyPr/>
        <a:lstStyle/>
        <a:p>
          <a:pPr>
            <a:lnSpc>
              <a:spcPct val="100000"/>
            </a:lnSpc>
            <a:defRPr/>
          </a:pPr>
          <a:r>
            <a:rPr lang="sl-SI" sz="1200" b="1" dirty="0" err="1"/>
            <a:t>Omogočitveni</a:t>
          </a:r>
          <a:r>
            <a:rPr lang="sl-SI" sz="1200" b="1" dirty="0"/>
            <a:t> pogoji</a:t>
          </a:r>
        </a:p>
      </dgm:t>
    </dgm:pt>
    <dgm:pt modelId="{1BDEA2E9-BE1F-483B-918A-4B3B20803926}" type="parTrans" cxnId="{B5D2647A-B9CF-40B6-84C7-8CD34959FAE5}">
      <dgm:prSet/>
      <dgm:spPr/>
      <dgm:t>
        <a:bodyPr/>
        <a:lstStyle/>
        <a:p>
          <a:endParaRPr lang="en-US"/>
        </a:p>
      </dgm:t>
    </dgm:pt>
    <dgm:pt modelId="{AA05F213-752E-4799-82AB-F6C68B4435F8}" type="sibTrans" cxnId="{B5D2647A-B9CF-40B6-84C7-8CD34959FAE5}">
      <dgm:prSet/>
      <dgm:spPr/>
      <dgm:t>
        <a:bodyPr/>
        <a:lstStyle/>
        <a:p>
          <a:endParaRPr lang="en-US"/>
        </a:p>
      </dgm:t>
    </dgm:pt>
    <dgm:pt modelId="{7FF932FF-02E1-43B8-BD2D-557EAD722E5B}">
      <dgm:prSet custT="1"/>
      <dgm:spPr/>
      <dgm:t>
        <a:bodyPr/>
        <a:lstStyle/>
        <a:p>
          <a:pPr>
            <a:lnSpc>
              <a:spcPct val="100000"/>
            </a:lnSpc>
            <a:defRPr/>
          </a:pPr>
          <a:r>
            <a:rPr lang="sl-SI" sz="1200" b="1" dirty="0"/>
            <a:t>Akcijski načrt za spretnosti</a:t>
          </a:r>
        </a:p>
      </dgm:t>
    </dgm:pt>
    <dgm:pt modelId="{F961C5BE-646F-4DEF-A721-F79DFB40B0AD}" type="parTrans" cxnId="{B075B9F5-E7CD-49A3-9997-93595C34EE3B}">
      <dgm:prSet/>
      <dgm:spPr/>
      <dgm:t>
        <a:bodyPr/>
        <a:lstStyle/>
        <a:p>
          <a:endParaRPr lang="en-US"/>
        </a:p>
      </dgm:t>
    </dgm:pt>
    <dgm:pt modelId="{8555AAED-92B1-443A-99C8-79C122EA9D9A}" type="sibTrans" cxnId="{B075B9F5-E7CD-49A3-9997-93595C34EE3B}">
      <dgm:prSet/>
      <dgm:spPr/>
      <dgm:t>
        <a:bodyPr/>
        <a:lstStyle/>
        <a:p>
          <a:endParaRPr lang="en-US"/>
        </a:p>
      </dgm:t>
    </dgm:pt>
    <dgm:pt modelId="{6ABD9FC6-826C-4B3A-8EDD-C3DE5A2B9991}">
      <dgm:prSet custT="1"/>
      <dgm:spPr/>
      <dgm:t>
        <a:bodyPr/>
        <a:lstStyle/>
        <a:p>
          <a:pPr>
            <a:lnSpc>
              <a:spcPct val="100000"/>
            </a:lnSpc>
            <a:defRPr/>
          </a:pPr>
          <a:r>
            <a:rPr lang="sl-SI" sz="1200" b="1" dirty="0"/>
            <a:t>Oblike teritorialnega pristopa</a:t>
          </a:r>
          <a:endParaRPr lang="en-US" sz="1200" b="1" dirty="0"/>
        </a:p>
      </dgm:t>
    </dgm:pt>
    <dgm:pt modelId="{A22657F3-2A65-4416-BE89-74A2FD6A12D0}" type="parTrans" cxnId="{8C683105-0103-46CD-8D3B-77928BD740C4}">
      <dgm:prSet/>
      <dgm:spPr/>
      <dgm:t>
        <a:bodyPr/>
        <a:lstStyle/>
        <a:p>
          <a:endParaRPr lang="sl-SI"/>
        </a:p>
      </dgm:t>
    </dgm:pt>
    <dgm:pt modelId="{27D629C7-E782-4019-819C-AEAFA92AD396}" type="sibTrans" cxnId="{8C683105-0103-46CD-8D3B-77928BD740C4}">
      <dgm:prSet/>
      <dgm:spPr/>
      <dgm:t>
        <a:bodyPr/>
        <a:lstStyle/>
        <a:p>
          <a:endParaRPr lang="sl-SI"/>
        </a:p>
      </dgm:t>
    </dgm:pt>
    <dgm:pt modelId="{AB3C70BF-AA1A-4A46-84A8-9A17EAEB86B9}">
      <dgm:prSet custT="1"/>
      <dgm:spPr/>
      <dgm:t>
        <a:bodyPr/>
        <a:lstStyle/>
        <a:p>
          <a:pPr>
            <a:lnSpc>
              <a:spcPct val="100000"/>
            </a:lnSpc>
            <a:defRPr/>
          </a:pPr>
          <a:r>
            <a:rPr lang="sl-SI" sz="1200" b="1" dirty="0"/>
            <a:t>Vrednotenja</a:t>
          </a:r>
        </a:p>
      </dgm:t>
    </dgm:pt>
    <dgm:pt modelId="{AFB1E444-9EB8-4C65-B046-F1586476929E}" type="parTrans" cxnId="{E8F546B9-E079-4EDB-BA29-BFDEE1349D65}">
      <dgm:prSet/>
      <dgm:spPr/>
      <dgm:t>
        <a:bodyPr/>
        <a:lstStyle/>
        <a:p>
          <a:endParaRPr lang="en-US"/>
        </a:p>
      </dgm:t>
    </dgm:pt>
    <dgm:pt modelId="{74CB6040-1E5E-4977-927D-3BBC3D16BD68}" type="sibTrans" cxnId="{E8F546B9-E079-4EDB-BA29-BFDEE1349D65}">
      <dgm:prSet/>
      <dgm:spPr/>
      <dgm:t>
        <a:bodyPr/>
        <a:lstStyle/>
        <a:p>
          <a:endParaRPr lang="en-US"/>
        </a:p>
      </dgm:t>
    </dgm:pt>
    <dgm:pt modelId="{957D3FB8-6B87-4139-B290-8463CF5AEE73}" type="pres">
      <dgm:prSet presAssocID="{25C3E7E0-E0FD-4704-B83B-6BAB9F015682}" presName="root" presStyleCnt="0">
        <dgm:presLayoutVars>
          <dgm:dir/>
          <dgm:resizeHandles val="exact"/>
        </dgm:presLayoutVars>
      </dgm:prSet>
      <dgm:spPr/>
    </dgm:pt>
    <dgm:pt modelId="{441D93DD-17F0-47D5-9E3C-FBB374E01171}" type="pres">
      <dgm:prSet presAssocID="{E678EA40-171B-44A3-9300-4F1E6F3A6552}" presName="compNode" presStyleCnt="0"/>
      <dgm:spPr/>
    </dgm:pt>
    <dgm:pt modelId="{C23F7B82-18ED-4E62-B59D-0B04108EE561}" type="pres">
      <dgm:prSet presAssocID="{E678EA40-171B-44A3-9300-4F1E6F3A6552}" presName="iconBgRect" presStyleLbl="node1" presStyleIdx="0" presStyleCnt="10"/>
      <dgm:spPr/>
    </dgm:pt>
    <dgm:pt modelId="{9275CBA6-1B9A-4DDD-9541-B6957B274C2A}" type="pres">
      <dgm:prSet presAssocID="{E678EA40-171B-44A3-9300-4F1E6F3A6552}" presName="iconRect" presStyleLbl="solidFgAcc1" presStyleIdx="0" presStyleCnt="10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pward trend with solid fill"/>
        </a:ext>
      </dgm:extLst>
    </dgm:pt>
    <dgm:pt modelId="{0B66D9D9-82E9-4BA4-BF25-F597A7960362}" type="pres">
      <dgm:prSet presAssocID="{E678EA40-171B-44A3-9300-4F1E6F3A6552}" presName="spaceRect" presStyleCnt="0"/>
      <dgm:spPr/>
    </dgm:pt>
    <dgm:pt modelId="{E55D51BA-5AA6-4984-ACD1-27C4D43E140F}" type="pres">
      <dgm:prSet presAssocID="{E678EA40-171B-44A3-9300-4F1E6F3A6552}" presName="textRect" presStyleLbl="revTx" presStyleIdx="0" presStyleCnt="10">
        <dgm:presLayoutVars>
          <dgm:chMax val="1"/>
          <dgm:chPref val="1"/>
        </dgm:presLayoutVars>
      </dgm:prSet>
      <dgm:spPr/>
    </dgm:pt>
    <dgm:pt modelId="{AA0B3341-00BE-4461-A4A8-2FF6370F62E1}" type="pres">
      <dgm:prSet presAssocID="{0A520083-C15C-4331-B35B-E0AC39C06DDE}" presName="sibTrans" presStyleCnt="0"/>
      <dgm:spPr/>
    </dgm:pt>
    <dgm:pt modelId="{B8E7FFAE-C123-4228-BFF4-A7A47875CE7A}" type="pres">
      <dgm:prSet presAssocID="{7BB74180-71B5-4EBD-B8F4-FFCC9AEBDFE3}" presName="compNode" presStyleCnt="0"/>
      <dgm:spPr/>
    </dgm:pt>
    <dgm:pt modelId="{798B3DF3-CACA-4292-8C48-1FFFA6945729}" type="pres">
      <dgm:prSet presAssocID="{7BB74180-71B5-4EBD-B8F4-FFCC9AEBDFE3}" presName="iconBgRect" presStyleLbl="node1" presStyleIdx="1" presStyleCnt="10"/>
      <dgm:spPr/>
    </dgm:pt>
    <dgm:pt modelId="{0F7229C1-4986-4CF5-9102-78D4502EB215}" type="pres">
      <dgm:prSet presAssocID="{7BB74180-71B5-4EBD-B8F4-FFCC9AEBDFE3}" presName="iconRect" presStyleLbl="solidFgAcc1" presStyleIdx="1" presStyleCnt="10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llseye with solid fill"/>
        </a:ext>
      </dgm:extLst>
    </dgm:pt>
    <dgm:pt modelId="{C4957122-AC67-42AB-ABE7-FF32655BCEC3}" type="pres">
      <dgm:prSet presAssocID="{7BB74180-71B5-4EBD-B8F4-FFCC9AEBDFE3}" presName="spaceRect" presStyleCnt="0"/>
      <dgm:spPr/>
    </dgm:pt>
    <dgm:pt modelId="{E0E35D6A-1F7C-481A-99DC-B9055B57DC7F}" type="pres">
      <dgm:prSet presAssocID="{7BB74180-71B5-4EBD-B8F4-FFCC9AEBDFE3}" presName="textRect" presStyleLbl="revTx" presStyleIdx="1" presStyleCnt="10">
        <dgm:presLayoutVars>
          <dgm:chMax val="1"/>
          <dgm:chPref val="1"/>
        </dgm:presLayoutVars>
      </dgm:prSet>
      <dgm:spPr/>
    </dgm:pt>
    <dgm:pt modelId="{B5FA8F6B-BD89-4B4B-998B-F1B21482FEBE}" type="pres">
      <dgm:prSet presAssocID="{43EC9DA7-ED13-42FC-86EE-5633C24B361F}" presName="sibTrans" presStyleCnt="0"/>
      <dgm:spPr/>
    </dgm:pt>
    <dgm:pt modelId="{9ACC409F-E954-422E-9084-9ED680D9C1EC}" type="pres">
      <dgm:prSet presAssocID="{AD1F44B4-B7BC-4943-9CE6-F0E18FD74544}" presName="compNode" presStyleCnt="0"/>
      <dgm:spPr/>
    </dgm:pt>
    <dgm:pt modelId="{AC8694AA-5EAB-40B4-89E7-6C67CD916237}" type="pres">
      <dgm:prSet presAssocID="{AD1F44B4-B7BC-4943-9CE6-F0E18FD74544}" presName="iconBgRect" presStyleLbl="node1" presStyleIdx="2" presStyleCnt="10"/>
      <dgm:spPr/>
    </dgm:pt>
    <dgm:pt modelId="{9FC97811-AB3F-4056-8B53-E177A17C6BBF}" type="pres">
      <dgm:prSet presAssocID="{AD1F44B4-B7BC-4943-9CE6-F0E18FD74544}" presName="iconRect" presStyleLbl="solidFgAcc1" presStyleIdx="2" presStyleCnt="10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nbox Check with solid fill"/>
        </a:ext>
      </dgm:extLst>
    </dgm:pt>
    <dgm:pt modelId="{4C32458F-3C43-4105-9401-5A7548E27A88}" type="pres">
      <dgm:prSet presAssocID="{AD1F44B4-B7BC-4943-9CE6-F0E18FD74544}" presName="spaceRect" presStyleCnt="0"/>
      <dgm:spPr/>
    </dgm:pt>
    <dgm:pt modelId="{4877F456-B567-4263-8781-BECF52365FCA}" type="pres">
      <dgm:prSet presAssocID="{AD1F44B4-B7BC-4943-9CE6-F0E18FD74544}" presName="textRect" presStyleLbl="revTx" presStyleIdx="2" presStyleCnt="10">
        <dgm:presLayoutVars>
          <dgm:chMax val="1"/>
          <dgm:chPref val="1"/>
        </dgm:presLayoutVars>
      </dgm:prSet>
      <dgm:spPr/>
    </dgm:pt>
    <dgm:pt modelId="{7E463CAB-49B7-42A1-A555-F2B40DF817C5}" type="pres">
      <dgm:prSet presAssocID="{60B1E5C2-2145-48BF-B935-054B99BE4BD9}" presName="sibTrans" presStyleCnt="0"/>
      <dgm:spPr/>
    </dgm:pt>
    <dgm:pt modelId="{9B80F332-618F-432F-BE93-451A2B72869B}" type="pres">
      <dgm:prSet presAssocID="{6ABD9FC6-826C-4B3A-8EDD-C3DE5A2B9991}" presName="compNode" presStyleCnt="0"/>
      <dgm:spPr/>
    </dgm:pt>
    <dgm:pt modelId="{67908A1B-F5DB-4918-AB62-DBC4F8F27B17}" type="pres">
      <dgm:prSet presAssocID="{6ABD9FC6-826C-4B3A-8EDD-C3DE5A2B9991}" presName="iconBgRect" presStyleLbl="node1" presStyleIdx="3" presStyleCnt="10"/>
      <dgm:spPr/>
    </dgm:pt>
    <dgm:pt modelId="{2DDE62EA-EC9B-4F47-BD65-06BAA26693C8}" type="pres">
      <dgm:prSet presAssocID="{6ABD9FC6-826C-4B3A-8EDD-C3DE5A2B9991}" presName="iconRect" presStyleLbl="solidFgAcc1" presStyleIdx="3" presStyleCnt="10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p with pin with solid fill"/>
        </a:ext>
      </dgm:extLst>
    </dgm:pt>
    <dgm:pt modelId="{8C83FC7E-44FF-4DC8-8847-FBC43CD0950B}" type="pres">
      <dgm:prSet presAssocID="{6ABD9FC6-826C-4B3A-8EDD-C3DE5A2B9991}" presName="spaceRect" presStyleCnt="0"/>
      <dgm:spPr/>
    </dgm:pt>
    <dgm:pt modelId="{5AE93D04-9A26-4F72-9B1D-0626588008E9}" type="pres">
      <dgm:prSet presAssocID="{6ABD9FC6-826C-4B3A-8EDD-C3DE5A2B9991}" presName="textRect" presStyleLbl="revTx" presStyleIdx="3" presStyleCnt="10">
        <dgm:presLayoutVars>
          <dgm:chMax val="1"/>
          <dgm:chPref val="1"/>
        </dgm:presLayoutVars>
      </dgm:prSet>
      <dgm:spPr/>
    </dgm:pt>
    <dgm:pt modelId="{374CEEF9-8FD5-49C6-AFBD-3B2DDAA770DD}" type="pres">
      <dgm:prSet presAssocID="{27D629C7-E782-4019-819C-AEAFA92AD396}" presName="sibTrans" presStyleCnt="0"/>
      <dgm:spPr/>
    </dgm:pt>
    <dgm:pt modelId="{BAD977A5-E7B6-4DC8-819B-32B97405D9AB}" type="pres">
      <dgm:prSet presAssocID="{7609A633-FD01-4F95-A2D8-2CCF9B5EA84E}" presName="compNode" presStyleCnt="0"/>
      <dgm:spPr/>
    </dgm:pt>
    <dgm:pt modelId="{5D05FE84-0930-424D-B36C-DE07E0006FD1}" type="pres">
      <dgm:prSet presAssocID="{7609A633-FD01-4F95-A2D8-2CCF9B5EA84E}" presName="iconBgRect" presStyleLbl="node1" presStyleIdx="4" presStyleCnt="10"/>
      <dgm:spPr/>
    </dgm:pt>
    <dgm:pt modelId="{45F087AE-3408-4F4A-9F4A-A6950788C17A}" type="pres">
      <dgm:prSet presAssocID="{7609A633-FD01-4F95-A2D8-2CCF9B5EA84E}" presName="iconRect" presStyleLbl="solidFgAcc1" presStyleIdx="4" presStyleCnt="10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ipboard Partially Checked with solid fill"/>
        </a:ext>
      </dgm:extLst>
    </dgm:pt>
    <dgm:pt modelId="{F2DF70CD-EE21-4F39-A8A7-46B761F5A1F5}" type="pres">
      <dgm:prSet presAssocID="{7609A633-FD01-4F95-A2D8-2CCF9B5EA84E}" presName="spaceRect" presStyleCnt="0"/>
      <dgm:spPr/>
    </dgm:pt>
    <dgm:pt modelId="{C8F2AA94-5617-4C08-BCE0-E98C8123590A}" type="pres">
      <dgm:prSet presAssocID="{7609A633-FD01-4F95-A2D8-2CCF9B5EA84E}" presName="textRect" presStyleLbl="revTx" presStyleIdx="4" presStyleCnt="10">
        <dgm:presLayoutVars>
          <dgm:chMax val="1"/>
          <dgm:chPref val="1"/>
        </dgm:presLayoutVars>
      </dgm:prSet>
      <dgm:spPr/>
    </dgm:pt>
    <dgm:pt modelId="{DA2035C8-B2F9-4058-B853-ADD074FBF83F}" type="pres">
      <dgm:prSet presAssocID="{AA05F213-752E-4799-82AB-F6C68B4435F8}" presName="sibTrans" presStyleCnt="0"/>
      <dgm:spPr/>
    </dgm:pt>
    <dgm:pt modelId="{BF42E127-0376-4508-9204-5760500D4FA9}" type="pres">
      <dgm:prSet presAssocID="{7059D74A-A508-4D36-8307-439F3BCD60FC}" presName="compNode" presStyleCnt="0"/>
      <dgm:spPr/>
    </dgm:pt>
    <dgm:pt modelId="{CBB2F10B-DD7E-4D1F-A4A8-3974A01E6163}" type="pres">
      <dgm:prSet presAssocID="{7059D74A-A508-4D36-8307-439F3BCD60FC}" presName="iconBgRect" presStyleLbl="node1" presStyleIdx="5" presStyleCnt="10"/>
      <dgm:spPr/>
    </dgm:pt>
    <dgm:pt modelId="{F26D47BF-5FA1-4DE5-9AEA-A08FEFCD2B88}" type="pres">
      <dgm:prSet presAssocID="{7059D74A-A508-4D36-8307-439F3BCD60FC}" presName="iconRect" presStyleLbl="solidFgAcc1" presStyleIdx="5" presStyleCnt="10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s with solid fill"/>
        </a:ext>
      </dgm:extLst>
    </dgm:pt>
    <dgm:pt modelId="{8851CB7A-CC1B-411B-939C-D0B635A1519D}" type="pres">
      <dgm:prSet presAssocID="{7059D74A-A508-4D36-8307-439F3BCD60FC}" presName="spaceRect" presStyleCnt="0"/>
      <dgm:spPr/>
    </dgm:pt>
    <dgm:pt modelId="{A54023E1-A025-40D1-A85E-6D1C215DB50B}" type="pres">
      <dgm:prSet presAssocID="{7059D74A-A508-4D36-8307-439F3BCD60FC}" presName="textRect" presStyleLbl="revTx" presStyleIdx="5" presStyleCnt="10">
        <dgm:presLayoutVars>
          <dgm:chMax val="1"/>
          <dgm:chPref val="1"/>
        </dgm:presLayoutVars>
      </dgm:prSet>
      <dgm:spPr/>
    </dgm:pt>
    <dgm:pt modelId="{3D0E36EE-52C4-4741-90C5-D552D91CBABE}" type="pres">
      <dgm:prSet presAssocID="{2991B47C-ABF9-4CD3-A733-02C82D4A416A}" presName="sibTrans" presStyleCnt="0"/>
      <dgm:spPr/>
    </dgm:pt>
    <dgm:pt modelId="{D9A22EE0-2E9E-420B-8FB2-3CBDC2C18FA1}" type="pres">
      <dgm:prSet presAssocID="{5C84F921-EF52-44DD-960E-F59DB1F119AB}" presName="compNode" presStyleCnt="0"/>
      <dgm:spPr/>
    </dgm:pt>
    <dgm:pt modelId="{41B28B35-87EC-41DF-9327-B697BC8E5AD4}" type="pres">
      <dgm:prSet presAssocID="{5C84F921-EF52-44DD-960E-F59DB1F119AB}" presName="iconBgRect" presStyleLbl="node1" presStyleIdx="6" presStyleCnt="10"/>
      <dgm:spPr/>
    </dgm:pt>
    <dgm:pt modelId="{3B85F192-BEB3-473B-9607-242498B16A20}" type="pres">
      <dgm:prSet presAssocID="{5C84F921-EF52-44DD-960E-F59DB1F119AB}" presName="iconRect" presStyleLbl="solidFgAcc1" presStyleIdx="6" presStyleCnt="10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oan with solid fill"/>
        </a:ext>
      </dgm:extLst>
    </dgm:pt>
    <dgm:pt modelId="{BB247DE3-D850-470E-8764-02DB4B9E4F38}" type="pres">
      <dgm:prSet presAssocID="{5C84F921-EF52-44DD-960E-F59DB1F119AB}" presName="spaceRect" presStyleCnt="0"/>
      <dgm:spPr/>
    </dgm:pt>
    <dgm:pt modelId="{C581AC40-CAE8-4CC6-857C-FDC1E03A2129}" type="pres">
      <dgm:prSet presAssocID="{5C84F921-EF52-44DD-960E-F59DB1F119AB}" presName="textRect" presStyleLbl="revTx" presStyleIdx="6" presStyleCnt="10">
        <dgm:presLayoutVars>
          <dgm:chMax val="1"/>
          <dgm:chPref val="1"/>
        </dgm:presLayoutVars>
      </dgm:prSet>
      <dgm:spPr/>
    </dgm:pt>
    <dgm:pt modelId="{E487BCE3-1C86-4654-AD0F-E348F2F63D2A}" type="pres">
      <dgm:prSet presAssocID="{C1F4F356-551D-461C-886F-D60522E14240}" presName="sibTrans" presStyleCnt="0"/>
      <dgm:spPr/>
    </dgm:pt>
    <dgm:pt modelId="{46BBAD47-9B5E-4DB0-8B32-2E6A9FA549C9}" type="pres">
      <dgm:prSet presAssocID="{AB3C70BF-AA1A-4A46-84A8-9A17EAEB86B9}" presName="compNode" presStyleCnt="0"/>
      <dgm:spPr/>
    </dgm:pt>
    <dgm:pt modelId="{39321041-9650-45B3-B444-27252D9D9F5F}" type="pres">
      <dgm:prSet presAssocID="{AB3C70BF-AA1A-4A46-84A8-9A17EAEB86B9}" presName="iconBgRect" presStyleLbl="node1" presStyleIdx="7" presStyleCnt="10"/>
      <dgm:spPr/>
    </dgm:pt>
    <dgm:pt modelId="{0900EB3B-F3F5-4428-B821-8322757B87DA}" type="pres">
      <dgm:prSet presAssocID="{AB3C70BF-AA1A-4A46-84A8-9A17EAEB86B9}" presName="iconRect" presStyleLbl="solidFgAcc1" presStyleIdx="7" presStyleCnt="10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orytelling with solid fill"/>
        </a:ext>
      </dgm:extLst>
    </dgm:pt>
    <dgm:pt modelId="{332E18BF-6248-4C20-9BE8-EFAEF5E369D5}" type="pres">
      <dgm:prSet presAssocID="{AB3C70BF-AA1A-4A46-84A8-9A17EAEB86B9}" presName="spaceRect" presStyleCnt="0"/>
      <dgm:spPr/>
    </dgm:pt>
    <dgm:pt modelId="{4F24F458-B8E5-4F40-ABFF-3520E6C66E75}" type="pres">
      <dgm:prSet presAssocID="{AB3C70BF-AA1A-4A46-84A8-9A17EAEB86B9}" presName="textRect" presStyleLbl="revTx" presStyleIdx="7" presStyleCnt="10">
        <dgm:presLayoutVars>
          <dgm:chMax val="1"/>
          <dgm:chPref val="1"/>
        </dgm:presLayoutVars>
      </dgm:prSet>
      <dgm:spPr/>
    </dgm:pt>
    <dgm:pt modelId="{2A4F1199-3D83-461D-BA8B-614A0ED6072D}" type="pres">
      <dgm:prSet presAssocID="{74CB6040-1E5E-4977-927D-3BBC3D16BD68}" presName="sibTrans" presStyleCnt="0"/>
      <dgm:spPr/>
    </dgm:pt>
    <dgm:pt modelId="{19FCFDF2-449D-4B38-AFE9-449FDC58A851}" type="pres">
      <dgm:prSet presAssocID="{9376B79E-003F-4B09-BA87-20F36A59E7D4}" presName="compNode" presStyleCnt="0"/>
      <dgm:spPr/>
    </dgm:pt>
    <dgm:pt modelId="{E6F2D96C-6C02-49AB-B2FD-A08A32C4ADF3}" type="pres">
      <dgm:prSet presAssocID="{9376B79E-003F-4B09-BA87-20F36A59E7D4}" presName="iconBgRect" presStyleLbl="node1" presStyleIdx="8" presStyleCnt="10"/>
      <dgm:spPr/>
    </dgm:pt>
    <dgm:pt modelId="{8D805862-347A-46F1-A2E5-5E0BA8A9DD9E}" type="pres">
      <dgm:prSet presAssocID="{9376B79E-003F-4B09-BA87-20F36A59E7D4}" presName="iconRect" presStyleLbl="solidFgAcc1" presStyleIdx="8" presStyleCnt="10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esentation with checklist with solid fill"/>
        </a:ext>
      </dgm:extLst>
    </dgm:pt>
    <dgm:pt modelId="{D3D74A23-6A24-4107-B33B-775463654A58}" type="pres">
      <dgm:prSet presAssocID="{9376B79E-003F-4B09-BA87-20F36A59E7D4}" presName="spaceRect" presStyleCnt="0"/>
      <dgm:spPr/>
    </dgm:pt>
    <dgm:pt modelId="{13677584-9931-499F-91B1-EFDEB0FB138A}" type="pres">
      <dgm:prSet presAssocID="{9376B79E-003F-4B09-BA87-20F36A59E7D4}" presName="textRect" presStyleLbl="revTx" presStyleIdx="8" presStyleCnt="10">
        <dgm:presLayoutVars>
          <dgm:chMax val="1"/>
          <dgm:chPref val="1"/>
        </dgm:presLayoutVars>
      </dgm:prSet>
      <dgm:spPr/>
    </dgm:pt>
    <dgm:pt modelId="{5BCA6050-626B-42A3-A0EF-86E3D7D82763}" type="pres">
      <dgm:prSet presAssocID="{0B9BC9C2-DCE6-48B6-98FA-5C0169A0D879}" presName="sibTrans" presStyleCnt="0"/>
      <dgm:spPr/>
    </dgm:pt>
    <dgm:pt modelId="{F4540CF1-0C0B-4AC8-A2C5-76AD1451F9F5}" type="pres">
      <dgm:prSet presAssocID="{7FF932FF-02E1-43B8-BD2D-557EAD722E5B}" presName="compNode" presStyleCnt="0"/>
      <dgm:spPr/>
    </dgm:pt>
    <dgm:pt modelId="{3FEC2F43-8895-4A30-9085-DCD499A0DE55}" type="pres">
      <dgm:prSet presAssocID="{7FF932FF-02E1-43B8-BD2D-557EAD722E5B}" presName="iconBgRect" presStyleLbl="node1" presStyleIdx="9" presStyleCnt="10"/>
      <dgm:spPr/>
    </dgm:pt>
    <dgm:pt modelId="{507236A9-F04C-4E7C-B51C-E6A5DE2192B5}" type="pres">
      <dgm:prSet presAssocID="{7FF932FF-02E1-43B8-BD2D-557EAD722E5B}" presName="iconRect" presStyleLbl="solidFgAcc1" presStyleIdx="9" presStyleCnt="10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antt Chart outline"/>
        </a:ext>
      </dgm:extLst>
    </dgm:pt>
    <dgm:pt modelId="{70C5A841-AD8F-43A6-BC73-76A64E270FE1}" type="pres">
      <dgm:prSet presAssocID="{7FF932FF-02E1-43B8-BD2D-557EAD722E5B}" presName="spaceRect" presStyleCnt="0"/>
      <dgm:spPr/>
    </dgm:pt>
    <dgm:pt modelId="{8E4442E9-CD14-4561-B8D9-29911F6D6E8A}" type="pres">
      <dgm:prSet presAssocID="{7FF932FF-02E1-43B8-BD2D-557EAD722E5B}" presName="textRect" presStyleLbl="revTx" presStyleIdx="9" presStyleCnt="10">
        <dgm:presLayoutVars>
          <dgm:chMax val="1"/>
          <dgm:chPref val="1"/>
        </dgm:presLayoutVars>
      </dgm:prSet>
      <dgm:spPr/>
    </dgm:pt>
  </dgm:ptLst>
  <dgm:cxnLst>
    <dgm:cxn modelId="{8C683105-0103-46CD-8D3B-77928BD740C4}" srcId="{25C3E7E0-E0FD-4704-B83B-6BAB9F015682}" destId="{6ABD9FC6-826C-4B3A-8EDD-C3DE5A2B9991}" srcOrd="3" destOrd="0" parTransId="{A22657F3-2A65-4416-BE89-74A2FD6A12D0}" sibTransId="{27D629C7-E782-4019-819C-AEAFA92AD396}"/>
    <dgm:cxn modelId="{A1657609-1295-4340-9B66-FEFED40844B9}" srcId="{25C3E7E0-E0FD-4704-B83B-6BAB9F015682}" destId="{AD1F44B4-B7BC-4943-9CE6-F0E18FD74544}" srcOrd="2" destOrd="0" parTransId="{9D455D2E-4AAC-45F4-B546-0566B462924E}" sibTransId="{60B1E5C2-2145-48BF-B935-054B99BE4BD9}"/>
    <dgm:cxn modelId="{855B7A0F-5BE8-40A5-9DE7-7C143B2C19AF}" type="presOf" srcId="{6ABD9FC6-826C-4B3A-8EDD-C3DE5A2B9991}" destId="{5AE93D04-9A26-4F72-9B1D-0626588008E9}" srcOrd="0" destOrd="0" presId="urn:microsoft.com/office/officeart/2024/layout/IconCircleLabelList"/>
    <dgm:cxn modelId="{42E4B71D-6B77-4A22-BB36-C92D6379EC3C}" type="presOf" srcId="{5C84F921-EF52-44DD-960E-F59DB1F119AB}" destId="{C581AC40-CAE8-4CC6-857C-FDC1E03A2129}" srcOrd="0" destOrd="0" presId="urn:microsoft.com/office/officeart/2024/layout/IconCircleLabelList"/>
    <dgm:cxn modelId="{D937F125-387A-49B6-A172-62D7D4FFD4CD}" srcId="{25C3E7E0-E0FD-4704-B83B-6BAB9F015682}" destId="{9376B79E-003F-4B09-BA87-20F36A59E7D4}" srcOrd="8" destOrd="0" parTransId="{2FCE6ADD-BD4C-4926-9D1E-997FA40DF58A}" sibTransId="{0B9BC9C2-DCE6-48B6-98FA-5C0169A0D879}"/>
    <dgm:cxn modelId="{3B09844C-24B2-43DE-B0CD-1490C0C0D357}" srcId="{25C3E7E0-E0FD-4704-B83B-6BAB9F015682}" destId="{E678EA40-171B-44A3-9300-4F1E6F3A6552}" srcOrd="0" destOrd="0" parTransId="{11F638E7-7856-49CB-A960-8C3EEDFDC942}" sibTransId="{0A520083-C15C-4331-B35B-E0AC39C06DDE}"/>
    <dgm:cxn modelId="{FF928A6E-4273-4875-984D-69A70AF2E7EC}" type="presOf" srcId="{7FF932FF-02E1-43B8-BD2D-557EAD722E5B}" destId="{8E4442E9-CD14-4561-B8D9-29911F6D6E8A}" srcOrd="0" destOrd="0" presId="urn:microsoft.com/office/officeart/2024/layout/IconCircleLabelList"/>
    <dgm:cxn modelId="{BEB9BA6E-2881-4FF5-B3C4-203ED4E17BAB}" type="presOf" srcId="{AB3C70BF-AA1A-4A46-84A8-9A17EAEB86B9}" destId="{4F24F458-B8E5-4F40-ABFF-3520E6C66E75}" srcOrd="0" destOrd="0" presId="urn:microsoft.com/office/officeart/2024/layout/IconCircleLabelList"/>
    <dgm:cxn modelId="{F0E78E78-2619-4C9F-8AE8-CF90B862AB0E}" type="presOf" srcId="{E678EA40-171B-44A3-9300-4F1E6F3A6552}" destId="{E55D51BA-5AA6-4984-ACD1-27C4D43E140F}" srcOrd="0" destOrd="0" presId="urn:microsoft.com/office/officeart/2024/layout/IconCircleLabelList"/>
    <dgm:cxn modelId="{B5D2647A-B9CF-40B6-84C7-8CD34959FAE5}" srcId="{25C3E7E0-E0FD-4704-B83B-6BAB9F015682}" destId="{7609A633-FD01-4F95-A2D8-2CCF9B5EA84E}" srcOrd="4" destOrd="0" parTransId="{1BDEA2E9-BE1F-483B-918A-4B3B20803926}" sibTransId="{AA05F213-752E-4799-82AB-F6C68B4435F8}"/>
    <dgm:cxn modelId="{FAEA6E5A-34BE-469B-BF2C-C628688A335F}" type="presOf" srcId="{7059D74A-A508-4D36-8307-439F3BCD60FC}" destId="{A54023E1-A025-40D1-A85E-6D1C215DB50B}" srcOrd="0" destOrd="0" presId="urn:microsoft.com/office/officeart/2024/layout/IconCircleLabelList"/>
    <dgm:cxn modelId="{2889BA81-938B-4B9F-8D40-2F20B1FC9D6A}" srcId="{25C3E7E0-E0FD-4704-B83B-6BAB9F015682}" destId="{7BB74180-71B5-4EBD-B8F4-FFCC9AEBDFE3}" srcOrd="1" destOrd="0" parTransId="{AE0A5E12-BEAD-49AC-9057-5A2F8E5E8E1B}" sibTransId="{43EC9DA7-ED13-42FC-86EE-5633C24B361F}"/>
    <dgm:cxn modelId="{E2D0138B-293F-4B2C-A621-1FCD4163C089}" type="presOf" srcId="{AD1F44B4-B7BC-4943-9CE6-F0E18FD74544}" destId="{4877F456-B567-4263-8781-BECF52365FCA}" srcOrd="0" destOrd="0" presId="urn:microsoft.com/office/officeart/2024/layout/IconCircleLabelList"/>
    <dgm:cxn modelId="{73AE2693-1AE0-4276-AEFB-CEC52D2E0C10}" type="presOf" srcId="{7BB74180-71B5-4EBD-B8F4-FFCC9AEBDFE3}" destId="{E0E35D6A-1F7C-481A-99DC-B9055B57DC7F}" srcOrd="0" destOrd="0" presId="urn:microsoft.com/office/officeart/2024/layout/IconCircleLabelList"/>
    <dgm:cxn modelId="{1A6D65A0-1E2C-45DF-B386-685CD1C99920}" srcId="{25C3E7E0-E0FD-4704-B83B-6BAB9F015682}" destId="{7059D74A-A508-4D36-8307-439F3BCD60FC}" srcOrd="5" destOrd="0" parTransId="{ECA83F24-216E-4ACA-B7D6-D2463709BCA5}" sibTransId="{2991B47C-ABF9-4CD3-A733-02C82D4A416A}"/>
    <dgm:cxn modelId="{581788A2-2F80-429C-9A68-B709006E4BB2}" type="presOf" srcId="{25C3E7E0-E0FD-4704-B83B-6BAB9F015682}" destId="{957D3FB8-6B87-4139-B290-8463CF5AEE73}" srcOrd="0" destOrd="0" presId="urn:microsoft.com/office/officeart/2024/layout/IconCircleLabelList"/>
    <dgm:cxn modelId="{F8EBBBAF-7A38-4241-B018-2353EE72E253}" type="presOf" srcId="{7609A633-FD01-4F95-A2D8-2CCF9B5EA84E}" destId="{C8F2AA94-5617-4C08-BCE0-E98C8123590A}" srcOrd="0" destOrd="0" presId="urn:microsoft.com/office/officeart/2024/layout/IconCircleLabelList"/>
    <dgm:cxn modelId="{27FD11B6-B5F0-4E94-92CB-4AB40769BAF3}" srcId="{25C3E7E0-E0FD-4704-B83B-6BAB9F015682}" destId="{5C84F921-EF52-44DD-960E-F59DB1F119AB}" srcOrd="6" destOrd="0" parTransId="{30AD145B-32E4-4205-B38D-68A19906E809}" sibTransId="{C1F4F356-551D-461C-886F-D60522E14240}"/>
    <dgm:cxn modelId="{E8F546B9-E079-4EDB-BA29-BFDEE1349D65}" srcId="{25C3E7E0-E0FD-4704-B83B-6BAB9F015682}" destId="{AB3C70BF-AA1A-4A46-84A8-9A17EAEB86B9}" srcOrd="7" destOrd="0" parTransId="{AFB1E444-9EB8-4C65-B046-F1586476929E}" sibTransId="{74CB6040-1E5E-4977-927D-3BBC3D16BD68}"/>
    <dgm:cxn modelId="{345284DC-90F2-4E9B-A381-B220189321E5}" type="presOf" srcId="{9376B79E-003F-4B09-BA87-20F36A59E7D4}" destId="{13677584-9931-499F-91B1-EFDEB0FB138A}" srcOrd="0" destOrd="0" presId="urn:microsoft.com/office/officeart/2024/layout/IconCircleLabelList"/>
    <dgm:cxn modelId="{B075B9F5-E7CD-49A3-9997-93595C34EE3B}" srcId="{25C3E7E0-E0FD-4704-B83B-6BAB9F015682}" destId="{7FF932FF-02E1-43B8-BD2D-557EAD722E5B}" srcOrd="9" destOrd="0" parTransId="{F961C5BE-646F-4DEF-A721-F79DFB40B0AD}" sibTransId="{8555AAED-92B1-443A-99C8-79C122EA9D9A}"/>
    <dgm:cxn modelId="{C227AF1D-12ED-420D-B68D-3D0C598DDB10}" type="presParOf" srcId="{957D3FB8-6B87-4139-B290-8463CF5AEE73}" destId="{441D93DD-17F0-47D5-9E3C-FBB374E01171}" srcOrd="0" destOrd="0" presId="urn:microsoft.com/office/officeart/2024/layout/IconCircleLabelList"/>
    <dgm:cxn modelId="{39CB7EE9-3364-47F7-B2D9-612C31B21477}" type="presParOf" srcId="{441D93DD-17F0-47D5-9E3C-FBB374E01171}" destId="{C23F7B82-18ED-4E62-B59D-0B04108EE561}" srcOrd="0" destOrd="0" presId="urn:microsoft.com/office/officeart/2024/layout/IconCircleLabelList"/>
    <dgm:cxn modelId="{4DF66A8D-C486-43C6-84ED-5E04026F6639}" type="presParOf" srcId="{441D93DD-17F0-47D5-9E3C-FBB374E01171}" destId="{9275CBA6-1B9A-4DDD-9541-B6957B274C2A}" srcOrd="1" destOrd="0" presId="urn:microsoft.com/office/officeart/2024/layout/IconCircleLabelList"/>
    <dgm:cxn modelId="{CD4F89C4-3B95-411C-981C-4EE4DD537032}" type="presParOf" srcId="{441D93DD-17F0-47D5-9E3C-FBB374E01171}" destId="{0B66D9D9-82E9-4BA4-BF25-F597A7960362}" srcOrd="2" destOrd="0" presId="urn:microsoft.com/office/officeart/2024/layout/IconCircleLabelList"/>
    <dgm:cxn modelId="{7143C69C-7AD1-4E64-B7FA-FEF5E2DD9B55}" type="presParOf" srcId="{441D93DD-17F0-47D5-9E3C-FBB374E01171}" destId="{E55D51BA-5AA6-4984-ACD1-27C4D43E140F}" srcOrd="3" destOrd="0" presId="urn:microsoft.com/office/officeart/2024/layout/IconCircleLabelList"/>
    <dgm:cxn modelId="{203F83FF-C13E-4C11-9958-AB5E77F1CBF5}" type="presParOf" srcId="{957D3FB8-6B87-4139-B290-8463CF5AEE73}" destId="{AA0B3341-00BE-4461-A4A8-2FF6370F62E1}" srcOrd="1" destOrd="0" presId="urn:microsoft.com/office/officeart/2024/layout/IconCircleLabelList"/>
    <dgm:cxn modelId="{0604C296-5374-426C-857F-68CFD7FD85B7}" type="presParOf" srcId="{957D3FB8-6B87-4139-B290-8463CF5AEE73}" destId="{B8E7FFAE-C123-4228-BFF4-A7A47875CE7A}" srcOrd="2" destOrd="0" presId="urn:microsoft.com/office/officeart/2024/layout/IconCircleLabelList"/>
    <dgm:cxn modelId="{FBC51F7A-226A-4C0C-B31C-6B1BC8BED11F}" type="presParOf" srcId="{B8E7FFAE-C123-4228-BFF4-A7A47875CE7A}" destId="{798B3DF3-CACA-4292-8C48-1FFFA6945729}" srcOrd="0" destOrd="0" presId="urn:microsoft.com/office/officeart/2024/layout/IconCircleLabelList"/>
    <dgm:cxn modelId="{28455B0A-F9AF-449D-8428-A353F09E27BA}" type="presParOf" srcId="{B8E7FFAE-C123-4228-BFF4-A7A47875CE7A}" destId="{0F7229C1-4986-4CF5-9102-78D4502EB215}" srcOrd="1" destOrd="0" presId="urn:microsoft.com/office/officeart/2024/layout/IconCircleLabelList"/>
    <dgm:cxn modelId="{B68BBDCE-A594-4797-BE15-FC0B92AE5F9B}" type="presParOf" srcId="{B8E7FFAE-C123-4228-BFF4-A7A47875CE7A}" destId="{C4957122-AC67-42AB-ABE7-FF32655BCEC3}" srcOrd="2" destOrd="0" presId="urn:microsoft.com/office/officeart/2024/layout/IconCircleLabelList"/>
    <dgm:cxn modelId="{46E89C8E-9A3C-4170-9FE1-308A020B4F29}" type="presParOf" srcId="{B8E7FFAE-C123-4228-BFF4-A7A47875CE7A}" destId="{E0E35D6A-1F7C-481A-99DC-B9055B57DC7F}" srcOrd="3" destOrd="0" presId="urn:microsoft.com/office/officeart/2024/layout/IconCircleLabelList"/>
    <dgm:cxn modelId="{3B195C5E-0B9C-4E1B-B753-6247D9104122}" type="presParOf" srcId="{957D3FB8-6B87-4139-B290-8463CF5AEE73}" destId="{B5FA8F6B-BD89-4B4B-998B-F1B21482FEBE}" srcOrd="3" destOrd="0" presId="urn:microsoft.com/office/officeart/2024/layout/IconCircleLabelList"/>
    <dgm:cxn modelId="{792F3A01-4CE7-46C6-AECD-EAB66AC21797}" type="presParOf" srcId="{957D3FB8-6B87-4139-B290-8463CF5AEE73}" destId="{9ACC409F-E954-422E-9084-9ED680D9C1EC}" srcOrd="4" destOrd="0" presId="urn:microsoft.com/office/officeart/2024/layout/IconCircleLabelList"/>
    <dgm:cxn modelId="{320A6FCE-F700-40B0-868D-46153B1E0EB7}" type="presParOf" srcId="{9ACC409F-E954-422E-9084-9ED680D9C1EC}" destId="{AC8694AA-5EAB-40B4-89E7-6C67CD916237}" srcOrd="0" destOrd="0" presId="urn:microsoft.com/office/officeart/2024/layout/IconCircleLabelList"/>
    <dgm:cxn modelId="{9E2CB7F0-0FF3-4A85-9901-02557EFEC9AF}" type="presParOf" srcId="{9ACC409F-E954-422E-9084-9ED680D9C1EC}" destId="{9FC97811-AB3F-4056-8B53-E177A17C6BBF}" srcOrd="1" destOrd="0" presId="urn:microsoft.com/office/officeart/2024/layout/IconCircleLabelList"/>
    <dgm:cxn modelId="{07767B63-711C-40B0-9A09-CC41FD808B68}" type="presParOf" srcId="{9ACC409F-E954-422E-9084-9ED680D9C1EC}" destId="{4C32458F-3C43-4105-9401-5A7548E27A88}" srcOrd="2" destOrd="0" presId="urn:microsoft.com/office/officeart/2024/layout/IconCircleLabelList"/>
    <dgm:cxn modelId="{2005F828-E8CA-4599-90F2-603FF0209FA0}" type="presParOf" srcId="{9ACC409F-E954-422E-9084-9ED680D9C1EC}" destId="{4877F456-B567-4263-8781-BECF52365FCA}" srcOrd="3" destOrd="0" presId="urn:microsoft.com/office/officeart/2024/layout/IconCircleLabelList"/>
    <dgm:cxn modelId="{D2724037-B0A2-4DCA-9CEB-22864066DC8A}" type="presParOf" srcId="{957D3FB8-6B87-4139-B290-8463CF5AEE73}" destId="{7E463CAB-49B7-42A1-A555-F2B40DF817C5}" srcOrd="5" destOrd="0" presId="urn:microsoft.com/office/officeart/2024/layout/IconCircleLabelList"/>
    <dgm:cxn modelId="{2F7DA699-8C98-450F-A7DC-A802C0831750}" type="presParOf" srcId="{957D3FB8-6B87-4139-B290-8463CF5AEE73}" destId="{9B80F332-618F-432F-BE93-451A2B72869B}" srcOrd="6" destOrd="0" presId="urn:microsoft.com/office/officeart/2024/layout/IconCircleLabelList"/>
    <dgm:cxn modelId="{4CA99613-F39A-4701-A118-16859D27AD36}" type="presParOf" srcId="{9B80F332-618F-432F-BE93-451A2B72869B}" destId="{67908A1B-F5DB-4918-AB62-DBC4F8F27B17}" srcOrd="0" destOrd="0" presId="urn:microsoft.com/office/officeart/2024/layout/IconCircleLabelList"/>
    <dgm:cxn modelId="{9DCB6268-AEA2-43D8-98BA-E3BD39B662F9}" type="presParOf" srcId="{9B80F332-618F-432F-BE93-451A2B72869B}" destId="{2DDE62EA-EC9B-4F47-BD65-06BAA26693C8}" srcOrd="1" destOrd="0" presId="urn:microsoft.com/office/officeart/2024/layout/IconCircleLabelList"/>
    <dgm:cxn modelId="{BCAECDE6-E84B-4C10-BFB6-0A4C6FA371E2}" type="presParOf" srcId="{9B80F332-618F-432F-BE93-451A2B72869B}" destId="{8C83FC7E-44FF-4DC8-8847-FBC43CD0950B}" srcOrd="2" destOrd="0" presId="urn:microsoft.com/office/officeart/2024/layout/IconCircleLabelList"/>
    <dgm:cxn modelId="{65EF609C-A748-4D9C-9BD7-16CA753B11BB}" type="presParOf" srcId="{9B80F332-618F-432F-BE93-451A2B72869B}" destId="{5AE93D04-9A26-4F72-9B1D-0626588008E9}" srcOrd="3" destOrd="0" presId="urn:microsoft.com/office/officeart/2024/layout/IconCircleLabelList"/>
    <dgm:cxn modelId="{F9D46126-5673-4FFE-8476-D7D2084708FF}" type="presParOf" srcId="{957D3FB8-6B87-4139-B290-8463CF5AEE73}" destId="{374CEEF9-8FD5-49C6-AFBD-3B2DDAA770DD}" srcOrd="7" destOrd="0" presId="urn:microsoft.com/office/officeart/2024/layout/IconCircleLabelList"/>
    <dgm:cxn modelId="{5636B929-D671-40A6-AB52-3174951E3CF1}" type="presParOf" srcId="{957D3FB8-6B87-4139-B290-8463CF5AEE73}" destId="{BAD977A5-E7B6-4DC8-819B-32B97405D9AB}" srcOrd="8" destOrd="0" presId="urn:microsoft.com/office/officeart/2024/layout/IconCircleLabelList"/>
    <dgm:cxn modelId="{DA2024DE-2CCD-4A20-86A0-9E5881279284}" type="presParOf" srcId="{BAD977A5-E7B6-4DC8-819B-32B97405D9AB}" destId="{5D05FE84-0930-424D-B36C-DE07E0006FD1}" srcOrd="0" destOrd="0" presId="urn:microsoft.com/office/officeart/2024/layout/IconCircleLabelList"/>
    <dgm:cxn modelId="{C5C56ED5-0892-4D6B-AE4B-665C419C4435}" type="presParOf" srcId="{BAD977A5-E7B6-4DC8-819B-32B97405D9AB}" destId="{45F087AE-3408-4F4A-9F4A-A6950788C17A}" srcOrd="1" destOrd="0" presId="urn:microsoft.com/office/officeart/2024/layout/IconCircleLabelList"/>
    <dgm:cxn modelId="{17C9E387-B25D-4A21-ABDE-F3D0E80879CC}" type="presParOf" srcId="{BAD977A5-E7B6-4DC8-819B-32B97405D9AB}" destId="{F2DF70CD-EE21-4F39-A8A7-46B761F5A1F5}" srcOrd="2" destOrd="0" presId="urn:microsoft.com/office/officeart/2024/layout/IconCircleLabelList"/>
    <dgm:cxn modelId="{0DAB3D0A-4704-476E-9A06-1A9F21958DE0}" type="presParOf" srcId="{BAD977A5-E7B6-4DC8-819B-32B97405D9AB}" destId="{C8F2AA94-5617-4C08-BCE0-E98C8123590A}" srcOrd="3" destOrd="0" presId="urn:microsoft.com/office/officeart/2024/layout/IconCircleLabelList"/>
    <dgm:cxn modelId="{2D68F209-0DA2-40F5-8941-A87B675F89A5}" type="presParOf" srcId="{957D3FB8-6B87-4139-B290-8463CF5AEE73}" destId="{DA2035C8-B2F9-4058-B853-ADD074FBF83F}" srcOrd="9" destOrd="0" presId="urn:microsoft.com/office/officeart/2024/layout/IconCircleLabelList"/>
    <dgm:cxn modelId="{B6A9FD51-B31B-4C51-A5CF-06152C79B14E}" type="presParOf" srcId="{957D3FB8-6B87-4139-B290-8463CF5AEE73}" destId="{BF42E127-0376-4508-9204-5760500D4FA9}" srcOrd="10" destOrd="0" presId="urn:microsoft.com/office/officeart/2024/layout/IconCircleLabelList"/>
    <dgm:cxn modelId="{BC6D131F-A10B-4B91-8781-36DDA9F39EA7}" type="presParOf" srcId="{BF42E127-0376-4508-9204-5760500D4FA9}" destId="{CBB2F10B-DD7E-4D1F-A4A8-3974A01E6163}" srcOrd="0" destOrd="0" presId="urn:microsoft.com/office/officeart/2024/layout/IconCircleLabelList"/>
    <dgm:cxn modelId="{BDF5C49E-E878-487B-945D-E3E9FACA4E09}" type="presParOf" srcId="{BF42E127-0376-4508-9204-5760500D4FA9}" destId="{F26D47BF-5FA1-4DE5-9AEA-A08FEFCD2B88}" srcOrd="1" destOrd="0" presId="urn:microsoft.com/office/officeart/2024/layout/IconCircleLabelList"/>
    <dgm:cxn modelId="{DBA7FB58-26A4-4811-B91D-B1BD6E9D2171}" type="presParOf" srcId="{BF42E127-0376-4508-9204-5760500D4FA9}" destId="{8851CB7A-CC1B-411B-939C-D0B635A1519D}" srcOrd="2" destOrd="0" presId="urn:microsoft.com/office/officeart/2024/layout/IconCircleLabelList"/>
    <dgm:cxn modelId="{97121A9D-DC2F-43C0-B489-B498E0515FAB}" type="presParOf" srcId="{BF42E127-0376-4508-9204-5760500D4FA9}" destId="{A54023E1-A025-40D1-A85E-6D1C215DB50B}" srcOrd="3" destOrd="0" presId="urn:microsoft.com/office/officeart/2024/layout/IconCircleLabelList"/>
    <dgm:cxn modelId="{D6FA02A4-094D-4650-9080-7EB1A88B0F02}" type="presParOf" srcId="{957D3FB8-6B87-4139-B290-8463CF5AEE73}" destId="{3D0E36EE-52C4-4741-90C5-D552D91CBABE}" srcOrd="11" destOrd="0" presId="urn:microsoft.com/office/officeart/2024/layout/IconCircleLabelList"/>
    <dgm:cxn modelId="{2253DD90-3800-4761-80C8-1DEA7A3742A8}" type="presParOf" srcId="{957D3FB8-6B87-4139-B290-8463CF5AEE73}" destId="{D9A22EE0-2E9E-420B-8FB2-3CBDC2C18FA1}" srcOrd="12" destOrd="0" presId="urn:microsoft.com/office/officeart/2024/layout/IconCircleLabelList"/>
    <dgm:cxn modelId="{E791EA80-2618-49AA-B3ED-A2C2B89C0373}" type="presParOf" srcId="{D9A22EE0-2E9E-420B-8FB2-3CBDC2C18FA1}" destId="{41B28B35-87EC-41DF-9327-B697BC8E5AD4}" srcOrd="0" destOrd="0" presId="urn:microsoft.com/office/officeart/2024/layout/IconCircleLabelList"/>
    <dgm:cxn modelId="{84744F68-7FFF-4C3F-B15C-C36AEC1783EA}" type="presParOf" srcId="{D9A22EE0-2E9E-420B-8FB2-3CBDC2C18FA1}" destId="{3B85F192-BEB3-473B-9607-242498B16A20}" srcOrd="1" destOrd="0" presId="urn:microsoft.com/office/officeart/2024/layout/IconCircleLabelList"/>
    <dgm:cxn modelId="{5D3D222E-D021-4EBA-ABD9-1EAD59A722F9}" type="presParOf" srcId="{D9A22EE0-2E9E-420B-8FB2-3CBDC2C18FA1}" destId="{BB247DE3-D850-470E-8764-02DB4B9E4F38}" srcOrd="2" destOrd="0" presId="urn:microsoft.com/office/officeart/2024/layout/IconCircleLabelList"/>
    <dgm:cxn modelId="{9C3F5B2B-2142-49FA-A51F-00808E272514}" type="presParOf" srcId="{D9A22EE0-2E9E-420B-8FB2-3CBDC2C18FA1}" destId="{C581AC40-CAE8-4CC6-857C-FDC1E03A2129}" srcOrd="3" destOrd="0" presId="urn:microsoft.com/office/officeart/2024/layout/IconCircleLabelList"/>
    <dgm:cxn modelId="{36ADC2F4-ADB9-479D-88EB-08DD3071A0E6}" type="presParOf" srcId="{957D3FB8-6B87-4139-B290-8463CF5AEE73}" destId="{E487BCE3-1C86-4654-AD0F-E348F2F63D2A}" srcOrd="13" destOrd="0" presId="urn:microsoft.com/office/officeart/2024/layout/IconCircleLabelList"/>
    <dgm:cxn modelId="{4AE15006-FA50-4062-94FE-522BDE0C7098}" type="presParOf" srcId="{957D3FB8-6B87-4139-B290-8463CF5AEE73}" destId="{46BBAD47-9B5E-4DB0-8B32-2E6A9FA549C9}" srcOrd="14" destOrd="0" presId="urn:microsoft.com/office/officeart/2024/layout/IconCircleLabelList"/>
    <dgm:cxn modelId="{6D016229-5B20-466B-8244-25AD413CD8C4}" type="presParOf" srcId="{46BBAD47-9B5E-4DB0-8B32-2E6A9FA549C9}" destId="{39321041-9650-45B3-B444-27252D9D9F5F}" srcOrd="0" destOrd="0" presId="urn:microsoft.com/office/officeart/2024/layout/IconCircleLabelList"/>
    <dgm:cxn modelId="{CBB16834-6B2E-406B-9FBA-2B9710FA99DB}" type="presParOf" srcId="{46BBAD47-9B5E-4DB0-8B32-2E6A9FA549C9}" destId="{0900EB3B-F3F5-4428-B821-8322757B87DA}" srcOrd="1" destOrd="0" presId="urn:microsoft.com/office/officeart/2024/layout/IconCircleLabelList"/>
    <dgm:cxn modelId="{CFC80EB8-0184-4B71-B334-A5A8F04B4AA7}" type="presParOf" srcId="{46BBAD47-9B5E-4DB0-8B32-2E6A9FA549C9}" destId="{332E18BF-6248-4C20-9BE8-EFAEF5E369D5}" srcOrd="2" destOrd="0" presId="urn:microsoft.com/office/officeart/2024/layout/IconCircleLabelList"/>
    <dgm:cxn modelId="{0A60F508-8F7E-42F6-AEEE-F6CF01A07419}" type="presParOf" srcId="{46BBAD47-9B5E-4DB0-8B32-2E6A9FA549C9}" destId="{4F24F458-B8E5-4F40-ABFF-3520E6C66E75}" srcOrd="3" destOrd="0" presId="urn:microsoft.com/office/officeart/2024/layout/IconCircleLabelList"/>
    <dgm:cxn modelId="{D5F3CC93-9EE6-4681-AB81-98B6E77431C3}" type="presParOf" srcId="{957D3FB8-6B87-4139-B290-8463CF5AEE73}" destId="{2A4F1199-3D83-461D-BA8B-614A0ED6072D}" srcOrd="15" destOrd="0" presId="urn:microsoft.com/office/officeart/2024/layout/IconCircleLabelList"/>
    <dgm:cxn modelId="{5A146150-5B33-403E-B32D-713D83E30DC3}" type="presParOf" srcId="{957D3FB8-6B87-4139-B290-8463CF5AEE73}" destId="{19FCFDF2-449D-4B38-AFE9-449FDC58A851}" srcOrd="16" destOrd="0" presId="urn:microsoft.com/office/officeart/2024/layout/IconCircleLabelList"/>
    <dgm:cxn modelId="{9EB78647-4085-41AF-A75A-48D0988D7681}" type="presParOf" srcId="{19FCFDF2-449D-4B38-AFE9-449FDC58A851}" destId="{E6F2D96C-6C02-49AB-B2FD-A08A32C4ADF3}" srcOrd="0" destOrd="0" presId="urn:microsoft.com/office/officeart/2024/layout/IconCircleLabelList"/>
    <dgm:cxn modelId="{1E7A585F-03E7-44F5-9396-1ECC98BF935D}" type="presParOf" srcId="{19FCFDF2-449D-4B38-AFE9-449FDC58A851}" destId="{8D805862-347A-46F1-A2E5-5E0BA8A9DD9E}" srcOrd="1" destOrd="0" presId="urn:microsoft.com/office/officeart/2024/layout/IconCircleLabelList"/>
    <dgm:cxn modelId="{91B35683-B9F8-48A7-A502-58D481184D47}" type="presParOf" srcId="{19FCFDF2-449D-4B38-AFE9-449FDC58A851}" destId="{D3D74A23-6A24-4107-B33B-775463654A58}" srcOrd="2" destOrd="0" presId="urn:microsoft.com/office/officeart/2024/layout/IconCircleLabelList"/>
    <dgm:cxn modelId="{E304D0DF-9119-4AC5-B844-73A6DB98E673}" type="presParOf" srcId="{19FCFDF2-449D-4B38-AFE9-449FDC58A851}" destId="{13677584-9931-499F-91B1-EFDEB0FB138A}" srcOrd="3" destOrd="0" presId="urn:microsoft.com/office/officeart/2024/layout/IconCircleLabelList"/>
    <dgm:cxn modelId="{B15C3281-369B-4340-B11A-0C462514A737}" type="presParOf" srcId="{957D3FB8-6B87-4139-B290-8463CF5AEE73}" destId="{5BCA6050-626B-42A3-A0EF-86E3D7D82763}" srcOrd="17" destOrd="0" presId="urn:microsoft.com/office/officeart/2024/layout/IconCircleLabelList"/>
    <dgm:cxn modelId="{9E860786-48BB-49A1-B688-75B713516CE2}" type="presParOf" srcId="{957D3FB8-6B87-4139-B290-8463CF5AEE73}" destId="{F4540CF1-0C0B-4AC8-A2C5-76AD1451F9F5}" srcOrd="18" destOrd="0" presId="urn:microsoft.com/office/officeart/2024/layout/IconCircleLabelList"/>
    <dgm:cxn modelId="{C60692F6-1E5D-4158-A84C-BD6CFCCD0B58}" type="presParOf" srcId="{F4540CF1-0C0B-4AC8-A2C5-76AD1451F9F5}" destId="{3FEC2F43-8895-4A30-9085-DCD499A0DE55}" srcOrd="0" destOrd="0" presId="urn:microsoft.com/office/officeart/2024/layout/IconCircleLabelList"/>
    <dgm:cxn modelId="{3394AB4C-06C2-4A2D-8C47-D4CF3562F98D}" type="presParOf" srcId="{F4540CF1-0C0B-4AC8-A2C5-76AD1451F9F5}" destId="{507236A9-F04C-4E7C-B51C-E6A5DE2192B5}" srcOrd="1" destOrd="0" presId="urn:microsoft.com/office/officeart/2024/layout/IconCircleLabelList"/>
    <dgm:cxn modelId="{B9B027AF-88A0-4ABD-BFF0-2099DA3D4E74}" type="presParOf" srcId="{F4540CF1-0C0B-4AC8-A2C5-76AD1451F9F5}" destId="{70C5A841-AD8F-43A6-BC73-76A64E270FE1}" srcOrd="2" destOrd="0" presId="urn:microsoft.com/office/officeart/2024/layout/IconCircleLabelList"/>
    <dgm:cxn modelId="{89C1E616-05E4-4FEE-AD99-3D69E7A72F00}" type="presParOf" srcId="{F4540CF1-0C0B-4AC8-A2C5-76AD1451F9F5}" destId="{8E4442E9-CD14-4561-B8D9-29911F6D6E8A}" srcOrd="3" destOrd="0" presId="urn:microsoft.com/office/officeart/2024/layout/IconCircleLabel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17585F-1B68-4B3A-94A4-DE94D5416DE1}">
      <dsp:nvSpPr>
        <dsp:cNvPr id="0" name=""/>
        <dsp:cNvSpPr/>
      </dsp:nvSpPr>
      <dsp:spPr>
        <a:xfrm>
          <a:off x="0" y="60871"/>
          <a:ext cx="10754894" cy="3685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600" b="1" kern="1200" dirty="0"/>
            <a:t>1. Predstavitev in potrditev Poslovnika </a:t>
          </a:r>
          <a:endParaRPr lang="en-US" sz="1600" b="1" kern="1200" dirty="0"/>
        </a:p>
      </dsp:txBody>
      <dsp:txXfrm>
        <a:off x="17991" y="78862"/>
        <a:ext cx="10718912" cy="332568"/>
      </dsp:txXfrm>
    </dsp:sp>
    <dsp:sp modelId="{F4D27FCC-3256-4EC3-8D24-AAC0B488F099}">
      <dsp:nvSpPr>
        <dsp:cNvPr id="0" name=""/>
        <dsp:cNvSpPr/>
      </dsp:nvSpPr>
      <dsp:spPr>
        <a:xfrm>
          <a:off x="0" y="481261"/>
          <a:ext cx="10754894" cy="3685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600" b="1" kern="1200" dirty="0"/>
            <a:t>2. Predstavitev in potrditev dnevnega reda 6. seje </a:t>
          </a:r>
          <a:endParaRPr lang="en-US" sz="1600" b="1" kern="1200" dirty="0"/>
        </a:p>
      </dsp:txBody>
      <dsp:txXfrm>
        <a:off x="17991" y="499252"/>
        <a:ext cx="10718912" cy="332568"/>
      </dsp:txXfrm>
    </dsp:sp>
    <dsp:sp modelId="{24AB847D-F428-405B-BE6E-DB8E0520CCBF}">
      <dsp:nvSpPr>
        <dsp:cNvPr id="0" name=""/>
        <dsp:cNvSpPr/>
      </dsp:nvSpPr>
      <dsp:spPr>
        <a:xfrm>
          <a:off x="0" y="901651"/>
          <a:ext cx="10754894" cy="3685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600" b="1" kern="1200" dirty="0"/>
            <a:t>3. Potrditev zapisnika 5. redne seje </a:t>
          </a:r>
          <a:endParaRPr lang="en-US" sz="1600" b="1" kern="1200" dirty="0"/>
        </a:p>
      </dsp:txBody>
      <dsp:txXfrm>
        <a:off x="17991" y="919642"/>
        <a:ext cx="10718912" cy="332568"/>
      </dsp:txXfrm>
    </dsp:sp>
    <dsp:sp modelId="{2BFEAB7E-BD28-4E4E-A0D0-E9628F5C8609}">
      <dsp:nvSpPr>
        <dsp:cNvPr id="0" name=""/>
        <dsp:cNvSpPr/>
      </dsp:nvSpPr>
      <dsp:spPr>
        <a:xfrm>
          <a:off x="0" y="1322041"/>
          <a:ext cx="10754894" cy="3685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600" b="1" kern="1200" dirty="0"/>
            <a:t>4. Predstavitev in razprava o napredku pri izvajanju Programa EKP 2021–2027</a:t>
          </a:r>
          <a:endParaRPr lang="en-US" sz="1600" b="1" kern="1200" dirty="0"/>
        </a:p>
      </dsp:txBody>
      <dsp:txXfrm>
        <a:off x="17991" y="1340032"/>
        <a:ext cx="10718912" cy="332568"/>
      </dsp:txXfrm>
    </dsp:sp>
    <dsp:sp modelId="{615CBFAD-4CFF-4D37-9796-EB67948FD674}">
      <dsp:nvSpPr>
        <dsp:cNvPr id="0" name=""/>
        <dsp:cNvSpPr/>
      </dsp:nvSpPr>
      <dsp:spPr>
        <a:xfrm>
          <a:off x="0" y="1742431"/>
          <a:ext cx="10754894" cy="3685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600" b="1" kern="1200" dirty="0"/>
            <a:t>5. Predstavitev, razprava in potrditev spremembe Meril za izbor operacij v okviru PEKP 2021–2027 v Sloveniji </a:t>
          </a:r>
          <a:endParaRPr lang="en-US" sz="1600" b="1" kern="1200" dirty="0"/>
        </a:p>
      </dsp:txBody>
      <dsp:txXfrm>
        <a:off x="17991" y="1760422"/>
        <a:ext cx="10718912" cy="332568"/>
      </dsp:txXfrm>
    </dsp:sp>
    <dsp:sp modelId="{ED40B9EB-1907-47D3-9053-A94D391AE4BA}">
      <dsp:nvSpPr>
        <dsp:cNvPr id="0" name=""/>
        <dsp:cNvSpPr/>
      </dsp:nvSpPr>
      <dsp:spPr>
        <a:xfrm>
          <a:off x="0" y="2162821"/>
          <a:ext cx="10754894" cy="3685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600" b="1" kern="1200" dirty="0"/>
            <a:t>6. Predstavitev aktivnosti organa za </a:t>
          </a:r>
          <a:r>
            <a:rPr lang="sl-SI" sz="1600" b="1" kern="1200" err="1"/>
            <a:t>računovodenje</a:t>
          </a:r>
          <a:r>
            <a:rPr lang="sl-SI" sz="1600" b="1" kern="1200"/>
            <a:t> </a:t>
          </a:r>
          <a:endParaRPr lang="en-US" sz="1600" b="1" kern="1200" dirty="0"/>
        </a:p>
      </dsp:txBody>
      <dsp:txXfrm>
        <a:off x="17991" y="2180812"/>
        <a:ext cx="10718912" cy="332568"/>
      </dsp:txXfrm>
    </dsp:sp>
    <dsp:sp modelId="{4D9FE1F2-4BCF-4C41-9460-A7B393D391BF}">
      <dsp:nvSpPr>
        <dsp:cNvPr id="0" name=""/>
        <dsp:cNvSpPr/>
      </dsp:nvSpPr>
      <dsp:spPr>
        <a:xfrm>
          <a:off x="0" y="2583211"/>
          <a:ext cx="10754894" cy="3685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600" b="1" kern="1200" dirty="0"/>
            <a:t>7. Predstavitev aktivnosti organa za revidiranje</a:t>
          </a:r>
          <a:endParaRPr lang="en-US" sz="1600" b="1" kern="1200" dirty="0"/>
        </a:p>
      </dsp:txBody>
      <dsp:txXfrm>
        <a:off x="17991" y="2601202"/>
        <a:ext cx="10718912" cy="332568"/>
      </dsp:txXfrm>
    </dsp:sp>
    <dsp:sp modelId="{FFC3F5E5-1CA5-4F20-8D20-62B3E5D74A3B}">
      <dsp:nvSpPr>
        <dsp:cNvPr id="0" name=""/>
        <dsp:cNvSpPr/>
      </dsp:nvSpPr>
      <dsp:spPr>
        <a:xfrm>
          <a:off x="0" y="3015111"/>
          <a:ext cx="10754894" cy="3685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100"/>
            <a:buFont typeface="Arial" panose="020B0604020202020204" pitchFamily="34" charset="0"/>
            <a:buNone/>
          </a:pPr>
          <a:r>
            <a:rPr lang="sl-SI" sz="1600" b="1" kern="1200" dirty="0"/>
            <a:t>8. Predstavitev komunikacijskih aktivnosti kohezijske politike 2021–2027</a:t>
          </a:r>
          <a:endParaRPr lang="en-US" sz="1600" b="1" kern="1200" dirty="0"/>
        </a:p>
      </dsp:txBody>
      <dsp:txXfrm>
        <a:off x="17991" y="3033102"/>
        <a:ext cx="10718912" cy="332568"/>
      </dsp:txXfrm>
    </dsp:sp>
    <dsp:sp modelId="{1ED4C3CD-9FC2-43E3-9EA9-F4977F78BB5A}">
      <dsp:nvSpPr>
        <dsp:cNvPr id="0" name=""/>
        <dsp:cNvSpPr/>
      </dsp:nvSpPr>
      <dsp:spPr>
        <a:xfrm>
          <a:off x="0" y="3423991"/>
          <a:ext cx="10754894" cy="3685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100"/>
            <a:buFont typeface="Arial" panose="020B0604020202020204" pitchFamily="34" charset="0"/>
            <a:buNone/>
          </a:pPr>
          <a:r>
            <a:rPr lang="sl-SI" sz="1600" b="1" kern="1200" dirty="0"/>
            <a:t>9. Predstavitev razvoja novih politik (DG </a:t>
          </a:r>
          <a:r>
            <a:rPr lang="sl-SI" sz="1600" b="1" kern="1200" dirty="0" err="1"/>
            <a:t>Empl</a:t>
          </a:r>
          <a:r>
            <a:rPr lang="sl-SI" sz="1600" b="1" kern="1200" dirty="0"/>
            <a:t>)</a:t>
          </a:r>
        </a:p>
      </dsp:txBody>
      <dsp:txXfrm>
        <a:off x="17991" y="3441982"/>
        <a:ext cx="10718912" cy="332568"/>
      </dsp:txXfrm>
    </dsp:sp>
    <dsp:sp modelId="{D6C2CDCB-8F14-4A90-B8DC-CA667EB7B2F2}">
      <dsp:nvSpPr>
        <dsp:cNvPr id="0" name=""/>
        <dsp:cNvSpPr/>
      </dsp:nvSpPr>
      <dsp:spPr>
        <a:xfrm>
          <a:off x="0" y="3844381"/>
          <a:ext cx="10754894" cy="3685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100"/>
            <a:buFont typeface="Arial" panose="020B0604020202020204" pitchFamily="34" charset="0"/>
            <a:buNone/>
          </a:pPr>
          <a:r>
            <a:rPr lang="sl-SI" sz="1600" b="1" kern="1200" dirty="0"/>
            <a:t>10.Predstavitev stanja priprave Načrta za nacionalna in regionalna partnerstva 2028–2034 </a:t>
          </a:r>
        </a:p>
      </dsp:txBody>
      <dsp:txXfrm>
        <a:off x="17991" y="3862372"/>
        <a:ext cx="10718912" cy="332568"/>
      </dsp:txXfrm>
    </dsp:sp>
    <dsp:sp modelId="{9010231D-DA35-49E5-910C-78A18A8C9B92}">
      <dsp:nvSpPr>
        <dsp:cNvPr id="0" name=""/>
        <dsp:cNvSpPr/>
      </dsp:nvSpPr>
      <dsp:spPr>
        <a:xfrm>
          <a:off x="0" y="4264771"/>
          <a:ext cx="10754894" cy="3685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100"/>
            <a:buFont typeface="Arial" panose="020B0604020202020204" pitchFamily="34" charset="0"/>
            <a:buNone/>
          </a:pPr>
          <a:r>
            <a:rPr lang="sl-SI" sz="1600" b="1" kern="1200" dirty="0"/>
            <a:t>11. Razno </a:t>
          </a:r>
        </a:p>
      </dsp:txBody>
      <dsp:txXfrm>
        <a:off x="17991" y="4282762"/>
        <a:ext cx="10718912" cy="332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3F7B82-18ED-4E62-B59D-0B04108EE561}">
      <dsp:nvSpPr>
        <dsp:cNvPr id="0" name=""/>
        <dsp:cNvSpPr/>
      </dsp:nvSpPr>
      <dsp:spPr>
        <a:xfrm>
          <a:off x="628668" y="1411"/>
          <a:ext cx="861029" cy="8610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75CBA6-1B9A-4DDD-9541-B6957B274C2A}">
      <dsp:nvSpPr>
        <dsp:cNvPr id="0" name=""/>
        <dsp:cNvSpPr/>
      </dsp:nvSpPr>
      <dsp:spPr>
        <a:xfrm>
          <a:off x="755705" y="128448"/>
          <a:ext cx="606955" cy="606955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5D51BA-5AA6-4984-ACD1-27C4D43E140F}">
      <dsp:nvSpPr>
        <dsp:cNvPr id="0" name=""/>
        <dsp:cNvSpPr/>
      </dsp:nvSpPr>
      <dsp:spPr>
        <a:xfrm>
          <a:off x="353421" y="1130630"/>
          <a:ext cx="1411523" cy="564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sl-SI" sz="1200" b="1" kern="1200" dirty="0"/>
            <a:t>Napredek izvajanja PEKP 2021-2027 po letih in skladih</a:t>
          </a:r>
          <a:endParaRPr lang="en-US" sz="1200" b="1" kern="1200" dirty="0"/>
        </a:p>
      </dsp:txBody>
      <dsp:txXfrm>
        <a:off x="353421" y="1130630"/>
        <a:ext cx="1411523" cy="564609"/>
      </dsp:txXfrm>
    </dsp:sp>
    <dsp:sp modelId="{798B3DF3-CACA-4292-8C48-1FFFA6945729}">
      <dsp:nvSpPr>
        <dsp:cNvPr id="0" name=""/>
        <dsp:cNvSpPr/>
      </dsp:nvSpPr>
      <dsp:spPr>
        <a:xfrm>
          <a:off x="2287208" y="1411"/>
          <a:ext cx="861029" cy="8610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7229C1-4986-4CF5-9102-78D4502EB215}">
      <dsp:nvSpPr>
        <dsp:cNvPr id="0" name=""/>
        <dsp:cNvSpPr/>
      </dsp:nvSpPr>
      <dsp:spPr>
        <a:xfrm>
          <a:off x="2414245" y="128448"/>
          <a:ext cx="606955" cy="606955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E35D6A-1F7C-481A-99DC-B9055B57DC7F}">
      <dsp:nvSpPr>
        <dsp:cNvPr id="0" name=""/>
        <dsp:cNvSpPr/>
      </dsp:nvSpPr>
      <dsp:spPr>
        <a:xfrm>
          <a:off x="2011961" y="1130630"/>
          <a:ext cx="1411523" cy="564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sl-SI" sz="1200" b="1" kern="1200" dirty="0"/>
            <a:t>Napredek izvajanja po ciljih politik</a:t>
          </a:r>
          <a:endParaRPr lang="en-US" sz="1200" b="1" kern="1200" dirty="0"/>
        </a:p>
      </dsp:txBody>
      <dsp:txXfrm>
        <a:off x="2011961" y="1130630"/>
        <a:ext cx="1411523" cy="564609"/>
      </dsp:txXfrm>
    </dsp:sp>
    <dsp:sp modelId="{AC8694AA-5EAB-40B4-89E7-6C67CD916237}">
      <dsp:nvSpPr>
        <dsp:cNvPr id="0" name=""/>
        <dsp:cNvSpPr/>
      </dsp:nvSpPr>
      <dsp:spPr>
        <a:xfrm>
          <a:off x="3945748" y="1411"/>
          <a:ext cx="861029" cy="8610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C97811-AB3F-4056-8B53-E177A17C6BBF}">
      <dsp:nvSpPr>
        <dsp:cNvPr id="0" name=""/>
        <dsp:cNvSpPr/>
      </dsp:nvSpPr>
      <dsp:spPr>
        <a:xfrm>
          <a:off x="4072785" y="128448"/>
          <a:ext cx="606955" cy="606955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77F456-B567-4263-8781-BECF52365FCA}">
      <dsp:nvSpPr>
        <dsp:cNvPr id="0" name=""/>
        <dsp:cNvSpPr/>
      </dsp:nvSpPr>
      <dsp:spPr>
        <a:xfrm>
          <a:off x="3670501" y="1130630"/>
          <a:ext cx="1411523" cy="564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sl-SI" sz="1200" b="1" kern="1200" dirty="0"/>
            <a:t>Napredek prioritet vmesnega pregleda 2025</a:t>
          </a:r>
          <a:endParaRPr lang="en-US" sz="1200" b="1" kern="1200" dirty="0"/>
        </a:p>
      </dsp:txBody>
      <dsp:txXfrm>
        <a:off x="3670501" y="1130630"/>
        <a:ext cx="1411523" cy="564609"/>
      </dsp:txXfrm>
    </dsp:sp>
    <dsp:sp modelId="{67908A1B-F5DB-4918-AB62-DBC4F8F27B17}">
      <dsp:nvSpPr>
        <dsp:cNvPr id="0" name=""/>
        <dsp:cNvSpPr/>
      </dsp:nvSpPr>
      <dsp:spPr>
        <a:xfrm>
          <a:off x="5604288" y="1411"/>
          <a:ext cx="861029" cy="8610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DE62EA-EC9B-4F47-BD65-06BAA26693C8}">
      <dsp:nvSpPr>
        <dsp:cNvPr id="0" name=""/>
        <dsp:cNvSpPr/>
      </dsp:nvSpPr>
      <dsp:spPr>
        <a:xfrm>
          <a:off x="5731325" y="128448"/>
          <a:ext cx="606955" cy="606955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E93D04-9A26-4F72-9B1D-0626588008E9}">
      <dsp:nvSpPr>
        <dsp:cNvPr id="0" name=""/>
        <dsp:cNvSpPr/>
      </dsp:nvSpPr>
      <dsp:spPr>
        <a:xfrm>
          <a:off x="5329041" y="1130630"/>
          <a:ext cx="1411523" cy="564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sl-SI" sz="1200" b="1" kern="1200" dirty="0"/>
            <a:t>Oblike teritorialnega pristopa</a:t>
          </a:r>
          <a:endParaRPr lang="en-US" sz="1200" b="1" kern="1200" dirty="0"/>
        </a:p>
      </dsp:txBody>
      <dsp:txXfrm>
        <a:off x="5329041" y="1130630"/>
        <a:ext cx="1411523" cy="564609"/>
      </dsp:txXfrm>
    </dsp:sp>
    <dsp:sp modelId="{5D05FE84-0930-424D-B36C-DE07E0006FD1}">
      <dsp:nvSpPr>
        <dsp:cNvPr id="0" name=""/>
        <dsp:cNvSpPr/>
      </dsp:nvSpPr>
      <dsp:spPr>
        <a:xfrm>
          <a:off x="7262828" y="1411"/>
          <a:ext cx="861029" cy="8610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F087AE-3408-4F4A-9F4A-A6950788C17A}">
      <dsp:nvSpPr>
        <dsp:cNvPr id="0" name=""/>
        <dsp:cNvSpPr/>
      </dsp:nvSpPr>
      <dsp:spPr>
        <a:xfrm>
          <a:off x="7389865" y="128448"/>
          <a:ext cx="606955" cy="606955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F2AA94-5617-4C08-BCE0-E98C8123590A}">
      <dsp:nvSpPr>
        <dsp:cNvPr id="0" name=""/>
        <dsp:cNvSpPr/>
      </dsp:nvSpPr>
      <dsp:spPr>
        <a:xfrm>
          <a:off x="6987581" y="1130630"/>
          <a:ext cx="1411523" cy="564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sl-SI" sz="1200" b="1" kern="1200" dirty="0" err="1"/>
            <a:t>Omogočitveni</a:t>
          </a:r>
          <a:r>
            <a:rPr lang="sl-SI" sz="1200" b="1" kern="1200" dirty="0"/>
            <a:t> pogoji</a:t>
          </a:r>
        </a:p>
      </dsp:txBody>
      <dsp:txXfrm>
        <a:off x="6987581" y="1130630"/>
        <a:ext cx="1411523" cy="564609"/>
      </dsp:txXfrm>
    </dsp:sp>
    <dsp:sp modelId="{CBB2F10B-DD7E-4D1F-A4A8-3974A01E6163}">
      <dsp:nvSpPr>
        <dsp:cNvPr id="0" name=""/>
        <dsp:cNvSpPr/>
      </dsp:nvSpPr>
      <dsp:spPr>
        <a:xfrm>
          <a:off x="8921368" y="1411"/>
          <a:ext cx="861029" cy="8610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6D47BF-5FA1-4DE5-9AEA-A08FEFCD2B88}">
      <dsp:nvSpPr>
        <dsp:cNvPr id="0" name=""/>
        <dsp:cNvSpPr/>
      </dsp:nvSpPr>
      <dsp:spPr>
        <a:xfrm>
          <a:off x="9048405" y="128448"/>
          <a:ext cx="606955" cy="606955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4023E1-A025-40D1-A85E-6D1C215DB50B}">
      <dsp:nvSpPr>
        <dsp:cNvPr id="0" name=""/>
        <dsp:cNvSpPr/>
      </dsp:nvSpPr>
      <dsp:spPr>
        <a:xfrm>
          <a:off x="8646121" y="1130630"/>
          <a:ext cx="1411523" cy="564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sl-SI" sz="1200" b="1" kern="1200" dirty="0"/>
            <a:t>Krepitev upravnih zmogljivosti</a:t>
          </a:r>
        </a:p>
      </dsp:txBody>
      <dsp:txXfrm>
        <a:off x="8646121" y="1130630"/>
        <a:ext cx="1411523" cy="564609"/>
      </dsp:txXfrm>
    </dsp:sp>
    <dsp:sp modelId="{41B28B35-87EC-41DF-9327-B697BC8E5AD4}">
      <dsp:nvSpPr>
        <dsp:cNvPr id="0" name=""/>
        <dsp:cNvSpPr/>
      </dsp:nvSpPr>
      <dsp:spPr>
        <a:xfrm>
          <a:off x="2287208" y="2048120"/>
          <a:ext cx="861029" cy="8610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85F192-BEB3-473B-9607-242498B16A20}">
      <dsp:nvSpPr>
        <dsp:cNvPr id="0" name=""/>
        <dsp:cNvSpPr/>
      </dsp:nvSpPr>
      <dsp:spPr>
        <a:xfrm>
          <a:off x="2414245" y="2175157"/>
          <a:ext cx="606955" cy="606955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81AC40-CAE8-4CC6-857C-FDC1E03A2129}">
      <dsp:nvSpPr>
        <dsp:cNvPr id="0" name=""/>
        <dsp:cNvSpPr/>
      </dsp:nvSpPr>
      <dsp:spPr>
        <a:xfrm>
          <a:off x="2011961" y="3177339"/>
          <a:ext cx="1411523" cy="564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sl-SI" sz="1200" b="1" kern="1200" dirty="0"/>
            <a:t>Finančni instrumenti</a:t>
          </a:r>
          <a:endParaRPr lang="en-US" sz="1200" b="1" kern="1200" dirty="0"/>
        </a:p>
      </dsp:txBody>
      <dsp:txXfrm>
        <a:off x="2011961" y="3177339"/>
        <a:ext cx="1411523" cy="564609"/>
      </dsp:txXfrm>
    </dsp:sp>
    <dsp:sp modelId="{39321041-9650-45B3-B444-27252D9D9F5F}">
      <dsp:nvSpPr>
        <dsp:cNvPr id="0" name=""/>
        <dsp:cNvSpPr/>
      </dsp:nvSpPr>
      <dsp:spPr>
        <a:xfrm>
          <a:off x="3945748" y="2048120"/>
          <a:ext cx="861029" cy="8610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00EB3B-F3F5-4428-B821-8322757B87DA}">
      <dsp:nvSpPr>
        <dsp:cNvPr id="0" name=""/>
        <dsp:cNvSpPr/>
      </dsp:nvSpPr>
      <dsp:spPr>
        <a:xfrm>
          <a:off x="4072785" y="2175157"/>
          <a:ext cx="606955" cy="606955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24F458-B8E5-4F40-ABFF-3520E6C66E75}">
      <dsp:nvSpPr>
        <dsp:cNvPr id="0" name=""/>
        <dsp:cNvSpPr/>
      </dsp:nvSpPr>
      <dsp:spPr>
        <a:xfrm>
          <a:off x="3670501" y="3177339"/>
          <a:ext cx="1411523" cy="564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sl-SI" sz="1200" b="1" kern="1200" dirty="0"/>
            <a:t>Vrednotenja</a:t>
          </a:r>
        </a:p>
      </dsp:txBody>
      <dsp:txXfrm>
        <a:off x="3670501" y="3177339"/>
        <a:ext cx="1411523" cy="564609"/>
      </dsp:txXfrm>
    </dsp:sp>
    <dsp:sp modelId="{E6F2D96C-6C02-49AB-B2FD-A08A32C4ADF3}">
      <dsp:nvSpPr>
        <dsp:cNvPr id="0" name=""/>
        <dsp:cNvSpPr/>
      </dsp:nvSpPr>
      <dsp:spPr>
        <a:xfrm>
          <a:off x="5604288" y="2048120"/>
          <a:ext cx="861029" cy="8610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805862-347A-46F1-A2E5-5E0BA8A9DD9E}">
      <dsp:nvSpPr>
        <dsp:cNvPr id="0" name=""/>
        <dsp:cNvSpPr/>
      </dsp:nvSpPr>
      <dsp:spPr>
        <a:xfrm>
          <a:off x="5731325" y="2175157"/>
          <a:ext cx="606955" cy="606955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677584-9931-499F-91B1-EFDEB0FB138A}">
      <dsp:nvSpPr>
        <dsp:cNvPr id="0" name=""/>
        <dsp:cNvSpPr/>
      </dsp:nvSpPr>
      <dsp:spPr>
        <a:xfrm>
          <a:off x="5329041" y="3177339"/>
          <a:ext cx="1411523" cy="564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sl-SI" sz="1200" b="1" kern="1200" dirty="0"/>
            <a:t>Predstavitev dveh operacij</a:t>
          </a:r>
          <a:endParaRPr lang="en-US" sz="1200" b="1" kern="1200" dirty="0"/>
        </a:p>
      </dsp:txBody>
      <dsp:txXfrm>
        <a:off x="5329041" y="3177339"/>
        <a:ext cx="1411523" cy="564609"/>
      </dsp:txXfrm>
    </dsp:sp>
    <dsp:sp modelId="{3FEC2F43-8895-4A30-9085-DCD499A0DE55}">
      <dsp:nvSpPr>
        <dsp:cNvPr id="0" name=""/>
        <dsp:cNvSpPr/>
      </dsp:nvSpPr>
      <dsp:spPr>
        <a:xfrm>
          <a:off x="7262828" y="2048120"/>
          <a:ext cx="861029" cy="8610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7236A9-F04C-4E7C-B51C-E6A5DE2192B5}">
      <dsp:nvSpPr>
        <dsp:cNvPr id="0" name=""/>
        <dsp:cNvSpPr/>
      </dsp:nvSpPr>
      <dsp:spPr>
        <a:xfrm>
          <a:off x="7389865" y="2175157"/>
          <a:ext cx="606955" cy="606955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4442E9-CD14-4561-B8D9-29911F6D6E8A}">
      <dsp:nvSpPr>
        <dsp:cNvPr id="0" name=""/>
        <dsp:cNvSpPr/>
      </dsp:nvSpPr>
      <dsp:spPr>
        <a:xfrm>
          <a:off x="6987581" y="3177339"/>
          <a:ext cx="1411523" cy="564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sl-SI" sz="1200" b="1" kern="1200" dirty="0"/>
            <a:t>Akcijski načrt za spretnosti</a:t>
          </a:r>
        </a:p>
      </dsp:txBody>
      <dsp:txXfrm>
        <a:off x="6987581" y="3177339"/>
        <a:ext cx="1411523" cy="5646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24/layout/IconCircleLabelList">
  <dgm:title val=""/>
  <dgm:desc val=""/>
  <dgm:catLst>
    <dgm:cat type="list" pri="18500"/>
    <dgm:cat type="picture" pri="8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43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node1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solidFgAcc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9927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  <a:p>
            <a:r>
              <a:t>[Sources]</a:t>
            </a:r>
          </a:p>
          <a:p>
            <a:r>
              <a:t>Ten topic pictograms: AI-generated illustrations, 21 October 2026.</a:t>
            </a:r>
            <a:r>
              <a:rPr lang="en-US"/>
              <a:t> Decorative symbols, not data visualizations.</a:t>
            </a:r>
            <a:endParaRPr/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da uredite slog podnaslova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F624B-3CC5-4AA4-AC20-F4E6F6FB4AEA}" type="datetimeFigureOut">
              <a:rPr lang="sl-SI" smtClean="0"/>
              <a:t>22. 10. 2026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FD4ED-B7D6-46A0-9B4D-96B6824C8E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42597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F624B-3CC5-4AA4-AC20-F4E6F6FB4AEA}" type="datetimeFigureOut">
              <a:rPr lang="sl-SI" smtClean="0"/>
              <a:t>22. 10. 2026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FD4ED-B7D6-46A0-9B4D-96B6824C8E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29001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F624B-3CC5-4AA4-AC20-F4E6F6FB4AEA}" type="datetimeFigureOut">
              <a:rPr lang="sl-SI" smtClean="0"/>
              <a:t>22. 10. 2026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FD4ED-B7D6-46A0-9B4D-96B6824C8E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29208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F624B-3CC5-4AA4-AC20-F4E6F6FB4AEA}" type="datetimeFigureOut">
              <a:rPr lang="sl-SI" smtClean="0"/>
              <a:t>22. 10. 2026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FD4ED-B7D6-46A0-9B4D-96B6824C8E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44877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F624B-3CC5-4AA4-AC20-F4E6F6FB4AEA}" type="datetimeFigureOut">
              <a:rPr lang="sl-SI" smtClean="0"/>
              <a:t>22. 10. 2026</a:t>
            </a:fld>
            <a:endParaRPr lang="sl-SI"/>
          </a:p>
        </p:txBody>
      </p:sp>
      <p:sp>
        <p:nvSpPr>
          <p:cNvPr id="8" name="Označba mest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FD4ED-B7D6-46A0-9B4D-96B6824C8E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93555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F624B-3CC5-4AA4-AC20-F4E6F6FB4AEA}" type="datetimeFigureOut">
              <a:rPr lang="sl-SI" smtClean="0"/>
              <a:t>22. 10. 2026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FD4ED-B7D6-46A0-9B4D-96B6824C8E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80978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F624B-3CC5-4AA4-AC20-F4E6F6FB4AEA}" type="datetimeFigureOut">
              <a:rPr lang="sl-SI" smtClean="0"/>
              <a:t>22. 10. 2026</a:t>
            </a:fld>
            <a:endParaRPr lang="sl-SI"/>
          </a:p>
        </p:txBody>
      </p:sp>
      <p:sp>
        <p:nvSpPr>
          <p:cNvPr id="3" name="Označba mest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FD4ED-B7D6-46A0-9B4D-96B6824C8E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44174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F624B-3CC5-4AA4-AC20-F4E6F6FB4AEA}" type="datetimeFigureOut">
              <a:rPr lang="sl-SI" smtClean="0"/>
              <a:t>22. 10. 2026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FD4ED-B7D6-46A0-9B4D-96B6824C8E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67725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F624B-3CC5-4AA4-AC20-F4E6F6FB4AEA}" type="datetimeFigureOut">
              <a:rPr lang="sl-SI" smtClean="0"/>
              <a:t>22. 10. 2026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FD4ED-B7D6-46A0-9B4D-96B6824C8E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23975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F624B-3CC5-4AA4-AC20-F4E6F6FB4AEA}" type="datetimeFigureOut">
              <a:rPr lang="sl-SI" smtClean="0"/>
              <a:t>22. 10. 2026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FD4ED-B7D6-46A0-9B4D-96B6824C8E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83505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F624B-3CC5-4AA4-AC20-F4E6F6FB4AEA}" type="datetimeFigureOut">
              <a:rPr lang="sl-SI" smtClean="0"/>
              <a:t>22. 10. 2026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FD4ED-B7D6-46A0-9B4D-96B6824C8E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00139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3000"/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MosiaicBubbles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F624B-3CC5-4AA4-AC20-F4E6F6FB4AEA}" type="datetimeFigureOut">
              <a:rPr lang="sl-SI" smtClean="0"/>
              <a:t>22. 10. 2026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FD4ED-B7D6-46A0-9B4D-96B6824C8E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7515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0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9.png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chart" Target="../charts/chart5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vropskasredstva.si/evropska-kohezijska-politika/izvajanje/studije-vrednotenja-in-javnomnenjske-raziskave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885825" y="1861824"/>
            <a:ext cx="10230364" cy="240890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sl-SI" sz="3200" b="1" noProof="0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redna seja </a:t>
            </a:r>
            <a:br>
              <a:rPr lang="sl-SI" sz="3200" b="1" noProof="0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3200" b="1" noProof="0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Odbora za spremljanje </a:t>
            </a:r>
            <a:br>
              <a:rPr lang="sl-SI" sz="3200" b="1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3200" b="1" noProof="0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 Evropske kohezijske politike </a:t>
            </a:r>
            <a:br>
              <a:rPr lang="sl-SI" sz="3200" b="1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3200" b="1" noProof="0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obdobju 2021–2027</a:t>
            </a: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642" y="5006928"/>
            <a:ext cx="948817" cy="948817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259" y="4975721"/>
            <a:ext cx="898252" cy="898252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695" y="5013051"/>
            <a:ext cx="915063" cy="915063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8389" y="5113447"/>
            <a:ext cx="790411" cy="790411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055" y="4975721"/>
            <a:ext cx="898252" cy="898252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091" y="5013771"/>
            <a:ext cx="914344" cy="914344"/>
          </a:xfrm>
          <a:prstGeom prst="rect">
            <a:avLst/>
          </a:prstGeom>
        </p:spPr>
      </p:pic>
      <p:pic>
        <p:nvPicPr>
          <p:cNvPr id="11" name="Slika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8389" y="446687"/>
            <a:ext cx="3852909" cy="808321"/>
          </a:xfrm>
          <a:prstGeom prst="rect">
            <a:avLst/>
          </a:prstGeom>
        </p:spPr>
      </p:pic>
      <p:pic>
        <p:nvPicPr>
          <p:cNvPr id="1028" name="Picture 4" descr="Logo image nam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79418"/>
            <a:ext cx="1504335" cy="739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Kolenski povezovalnik 14"/>
          <p:cNvCxnSpPr/>
          <p:nvPr/>
        </p:nvCxnSpPr>
        <p:spPr>
          <a:xfrm flipV="1">
            <a:off x="245807" y="304566"/>
            <a:ext cx="3736258" cy="2637408"/>
          </a:xfrm>
          <a:prstGeom prst="bentConnector3">
            <a:avLst>
              <a:gd name="adj1" fmla="val 0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Kolenski povezovalnik 20"/>
          <p:cNvCxnSpPr/>
          <p:nvPr/>
        </p:nvCxnSpPr>
        <p:spPr>
          <a:xfrm flipV="1">
            <a:off x="8514735" y="4197949"/>
            <a:ext cx="3342968" cy="2408904"/>
          </a:xfrm>
          <a:prstGeom prst="bentConnector3">
            <a:avLst>
              <a:gd name="adj1" fmla="val 100294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Naslov 1">
            <a:extLst>
              <a:ext uri="{FF2B5EF4-FFF2-40B4-BE49-F238E27FC236}">
                <a16:creationId xmlns:a16="http://schemas.microsoft.com/office/drawing/2014/main" id="{95954469-CF7A-8A8D-75A6-8F8FFC98B736}"/>
              </a:ext>
            </a:extLst>
          </p:cNvPr>
          <p:cNvSpPr txBox="1">
            <a:spLocks/>
          </p:cNvSpPr>
          <p:nvPr/>
        </p:nvSpPr>
        <p:spPr>
          <a:xfrm>
            <a:off x="1380611" y="3916027"/>
            <a:ext cx="9144000" cy="12948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2400" noProof="0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Celje, 22. oktober 2026</a:t>
            </a:r>
          </a:p>
          <a:p>
            <a:endParaRPr lang="sl-SI" sz="2000" noProof="0" dirty="0">
              <a:solidFill>
                <a:srgbClr val="034EA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epublika" panose="02000506040000020004" pitchFamily="2" charset="-18"/>
            </a:endParaRPr>
          </a:p>
        </p:txBody>
      </p:sp>
      <p:sp>
        <p:nvSpPr>
          <p:cNvPr id="12" name="PoljeZBesedilom 11">
            <a:extLst>
              <a:ext uri="{FF2B5EF4-FFF2-40B4-BE49-F238E27FC236}">
                <a16:creationId xmlns:a16="http://schemas.microsoft.com/office/drawing/2014/main" id="{D1496496-3457-D7D2-90D4-C8E0B7694C4E}"/>
              </a:ext>
            </a:extLst>
          </p:cNvPr>
          <p:cNvSpPr txBox="1"/>
          <p:nvPr/>
        </p:nvSpPr>
        <p:spPr>
          <a:xfrm>
            <a:off x="2586637" y="6122576"/>
            <a:ext cx="7018726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sl-SI" sz="1600" noProof="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https://evropskasredstva.si/6-seja-odbora-za-spremljanje-ekp/</a:t>
            </a:r>
          </a:p>
        </p:txBody>
      </p:sp>
    </p:spTree>
    <p:extLst>
      <p:ext uri="{BB962C8B-B14F-4D97-AF65-F5344CB8AC3E}">
        <p14:creationId xmlns:p14="http://schemas.microsoft.com/office/powerpoint/2010/main" val="2120834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B14F3-3D68-5F22-AA78-4CED069CB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2F18867-237E-C926-A776-9395B92A8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645" y="280458"/>
            <a:ext cx="10515600" cy="777026"/>
          </a:xfrm>
        </p:spPr>
        <p:txBody>
          <a:bodyPr>
            <a:normAutofit/>
          </a:bodyPr>
          <a:lstStyle/>
          <a:p>
            <a:r>
              <a:rPr lang="sl-SI" sz="2800" b="1" noProof="0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Dnevni red 6. redne seje </a:t>
            </a:r>
            <a:r>
              <a:rPr lang="sl-SI" sz="2800" b="1" noProof="0" dirty="0" err="1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OzS</a:t>
            </a:r>
            <a:r>
              <a:rPr lang="sl-SI" sz="2800" b="1" noProof="0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EKP 21–27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842C90C6-245D-481E-CC3D-0265BDEAEE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724" y="6084804"/>
            <a:ext cx="2689861" cy="564319"/>
          </a:xfrm>
          <a:prstGeom prst="rect">
            <a:avLst/>
          </a:prstGeom>
        </p:spPr>
      </p:pic>
      <p:pic>
        <p:nvPicPr>
          <p:cNvPr id="5" name="Picture 4" descr="Logo image name">
            <a:extLst>
              <a:ext uri="{FF2B5EF4-FFF2-40B4-BE49-F238E27FC236}">
                <a16:creationId xmlns:a16="http://schemas.microsoft.com/office/drawing/2014/main" id="{4E13E8B4-24F7-474E-E24D-FB8DF33B9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29" y="6081245"/>
            <a:ext cx="1050232" cy="51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Kolenski povezovalnik 6">
            <a:extLst>
              <a:ext uri="{FF2B5EF4-FFF2-40B4-BE49-F238E27FC236}">
                <a16:creationId xmlns:a16="http://schemas.microsoft.com/office/drawing/2014/main" id="{F101878A-53CB-6BB6-5FDA-380F4B4D31EC}"/>
              </a:ext>
            </a:extLst>
          </p:cNvPr>
          <p:cNvCxnSpPr/>
          <p:nvPr/>
        </p:nvCxnSpPr>
        <p:spPr>
          <a:xfrm flipV="1">
            <a:off x="231656" y="280458"/>
            <a:ext cx="3736258" cy="2637408"/>
          </a:xfrm>
          <a:prstGeom prst="bentConnector3">
            <a:avLst>
              <a:gd name="adj1" fmla="val 0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Kolenski povezovalnik 7">
            <a:extLst>
              <a:ext uri="{FF2B5EF4-FFF2-40B4-BE49-F238E27FC236}">
                <a16:creationId xmlns:a16="http://schemas.microsoft.com/office/drawing/2014/main" id="{BE552B38-39B6-91DD-C1E7-4CFB63CC1CC7}"/>
              </a:ext>
            </a:extLst>
          </p:cNvPr>
          <p:cNvCxnSpPr/>
          <p:nvPr/>
        </p:nvCxnSpPr>
        <p:spPr>
          <a:xfrm flipV="1">
            <a:off x="9319995" y="4220633"/>
            <a:ext cx="2610276" cy="2428442"/>
          </a:xfrm>
          <a:prstGeom prst="bentConnector3">
            <a:avLst>
              <a:gd name="adj1" fmla="val 100294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TextBox 8">
            <a:extLst>
              <a:ext uri="{FF2B5EF4-FFF2-40B4-BE49-F238E27FC236}">
                <a16:creationId xmlns:a16="http://schemas.microsoft.com/office/drawing/2014/main" id="{F37B1A5D-D9C5-B0F7-5681-BE1162FEC9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6366031"/>
              </p:ext>
            </p:extLst>
          </p:nvPr>
        </p:nvGraphicFramePr>
        <p:xfrm>
          <a:off x="508529" y="1132448"/>
          <a:ext cx="10754894" cy="46941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0638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B2582-4A7B-6993-A499-2FE7DBAB4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72DA5F0-5598-BDAC-E80A-C2A8B04E6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-71079"/>
            <a:ext cx="11666538" cy="643807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sl-SI" sz="2500" noProof="0" dirty="0">
                <a:solidFill>
                  <a:srgbClr val="FF0000"/>
                </a:solidFill>
                <a:latin typeface="Arial" panose="020B0604020202020204" pitchFamily="34" charset="0"/>
                <a:ea typeface="Calibri Light"/>
                <a:cs typeface="Arial" panose="020B0604020202020204" pitchFamily="34" charset="0"/>
              </a:rPr>
            </a:br>
            <a:br>
              <a:rPr lang="sl-SI" sz="2500" noProof="0" dirty="0">
                <a:solidFill>
                  <a:srgbClr val="FF0000"/>
                </a:solidFill>
                <a:latin typeface="Arial" panose="020B0604020202020204" pitchFamily="34" charset="0"/>
                <a:ea typeface="Calibri Light"/>
                <a:cs typeface="Arial" panose="020B0604020202020204" pitchFamily="34" charset="0"/>
              </a:rPr>
            </a:br>
            <a:br>
              <a:rPr lang="sl-SI" sz="2500" noProof="0" dirty="0">
                <a:solidFill>
                  <a:srgbClr val="FF0000"/>
                </a:solidFill>
                <a:latin typeface="Arial" panose="020B0604020202020204" pitchFamily="34" charset="0"/>
                <a:ea typeface="Calibri Light"/>
                <a:cs typeface="Arial" panose="020B0604020202020204" pitchFamily="34" charset="0"/>
              </a:rPr>
            </a:br>
            <a:br>
              <a:rPr lang="sl-SI" sz="2500" noProof="0" dirty="0">
                <a:solidFill>
                  <a:srgbClr val="FF0000"/>
                </a:solidFill>
                <a:latin typeface="Arial" panose="020B0604020202020204" pitchFamily="34" charset="0"/>
                <a:ea typeface="Calibri Light"/>
                <a:cs typeface="Arial" panose="020B0604020202020204" pitchFamily="34" charset="0"/>
              </a:rPr>
            </a:br>
            <a:br>
              <a:rPr lang="sl-SI" sz="2500" noProof="0" dirty="0">
                <a:solidFill>
                  <a:srgbClr val="FF0000"/>
                </a:solidFill>
                <a:latin typeface="Arial" panose="020B0604020202020204" pitchFamily="34" charset="0"/>
                <a:ea typeface="Calibri Light"/>
                <a:cs typeface="Arial" panose="020B0604020202020204" pitchFamily="34" charset="0"/>
              </a:rPr>
            </a:br>
            <a:br>
              <a:rPr lang="sl-SI" sz="2500" noProof="0" dirty="0">
                <a:solidFill>
                  <a:srgbClr val="FF0000"/>
                </a:solidFill>
                <a:latin typeface="Arial" panose="020B0604020202020204" pitchFamily="34" charset="0"/>
                <a:ea typeface="Calibri Light"/>
                <a:cs typeface="Arial" panose="020B0604020202020204" pitchFamily="34" charset="0"/>
              </a:rPr>
            </a:br>
            <a:r>
              <a:rPr lang="sl-SI" sz="2800" b="1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Predstavitev in razprava o napredku pri izvajanju Programa evropske kohezijske politike v obdobju 2021–2027</a:t>
            </a:r>
            <a:br>
              <a:rPr lang="sl-SI" sz="2800" b="1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l-SI" sz="2800" b="1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l-SI" sz="2000" dirty="0"/>
            </a:br>
            <a:endParaRPr lang="sl-SI" sz="2000" noProof="0" dirty="0">
              <a:solidFill>
                <a:srgbClr val="FF0000"/>
              </a:solidFill>
              <a:latin typeface="Arial" panose="020B0604020202020204" pitchFamily="34" charset="0"/>
              <a:ea typeface="Calibri Light"/>
              <a:cs typeface="Arial" panose="020B0604020202020204" pitchFamily="34" charset="0"/>
            </a:endParaRPr>
          </a:p>
        </p:txBody>
      </p:sp>
      <p:pic>
        <p:nvPicPr>
          <p:cNvPr id="2052" name="Slika 3">
            <a:extLst>
              <a:ext uri="{FF2B5EF4-FFF2-40B4-BE49-F238E27FC236}">
                <a16:creationId xmlns:a16="http://schemas.microsoft.com/office/drawing/2014/main" id="{2137325E-5EB7-CD1D-D149-68742C71A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0" y="6032500"/>
            <a:ext cx="26892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4" descr="Logo image name">
            <a:extLst>
              <a:ext uri="{FF2B5EF4-FFF2-40B4-BE49-F238E27FC236}">
                <a16:creationId xmlns:a16="http://schemas.microsoft.com/office/drawing/2014/main" id="{130423F6-FD87-37A5-C647-5EFCBE356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6081713"/>
            <a:ext cx="105092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Kolenski povezovalnik 6">
            <a:extLst>
              <a:ext uri="{FF2B5EF4-FFF2-40B4-BE49-F238E27FC236}">
                <a16:creationId xmlns:a16="http://schemas.microsoft.com/office/drawing/2014/main" id="{D4ED5C0C-2266-E66C-47A5-64E60724B993}"/>
              </a:ext>
            </a:extLst>
          </p:cNvPr>
          <p:cNvCxnSpPr/>
          <p:nvPr/>
        </p:nvCxnSpPr>
        <p:spPr>
          <a:xfrm flipV="1">
            <a:off x="208433" y="260115"/>
            <a:ext cx="3735387" cy="2636838"/>
          </a:xfrm>
          <a:prstGeom prst="bentConnector3">
            <a:avLst>
              <a:gd name="adj1" fmla="val 0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Kolenski povezovalnik 7">
            <a:extLst>
              <a:ext uri="{FF2B5EF4-FFF2-40B4-BE49-F238E27FC236}">
                <a16:creationId xmlns:a16="http://schemas.microsoft.com/office/drawing/2014/main" id="{36D9A7AD-AAA1-6CB5-1B78-81538F032036}"/>
              </a:ext>
            </a:extLst>
          </p:cNvPr>
          <p:cNvCxnSpPr/>
          <p:nvPr/>
        </p:nvCxnSpPr>
        <p:spPr>
          <a:xfrm flipV="1">
            <a:off x="8515350" y="4197350"/>
            <a:ext cx="3341688" cy="2409825"/>
          </a:xfrm>
          <a:prstGeom prst="bentConnector3">
            <a:avLst>
              <a:gd name="adj1" fmla="val 100294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extBox 8">
            <a:extLst>
              <a:ext uri="{FF2B5EF4-FFF2-40B4-BE49-F238E27FC236}">
                <a16:creationId xmlns:a16="http://schemas.microsoft.com/office/drawing/2014/main" id="{AE1ECAE9-816F-7BDF-B39E-1FBC9D6C86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4724359"/>
              </p:ext>
            </p:extLst>
          </p:nvPr>
        </p:nvGraphicFramePr>
        <p:xfrm>
          <a:off x="890467" y="1557320"/>
          <a:ext cx="10411066" cy="374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877759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1CF8E-7AB3-FBD4-511C-C30D1B547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04B5727-7C81-384C-811B-EC8578149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99" y="248945"/>
            <a:ext cx="11107993" cy="776531"/>
          </a:xfrm>
        </p:spPr>
        <p:txBody>
          <a:bodyPr>
            <a:normAutofit/>
          </a:bodyPr>
          <a:lstStyle/>
          <a:p>
            <a:r>
              <a:rPr lang="sl-SI" sz="2500" b="1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Napredek izvajanja PEKP 2021-2027 po letih</a:t>
            </a:r>
            <a:endParaRPr lang="sl-SI" sz="2500" b="1" noProof="0" dirty="0">
              <a:solidFill>
                <a:srgbClr val="034E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26CCBDAC-3C43-2313-B4AC-4942A473EC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16" y="6033143"/>
            <a:ext cx="2689861" cy="564319"/>
          </a:xfrm>
          <a:prstGeom prst="rect">
            <a:avLst/>
          </a:prstGeom>
        </p:spPr>
      </p:pic>
      <p:pic>
        <p:nvPicPr>
          <p:cNvPr id="5" name="Picture 4" descr="Logo image name">
            <a:extLst>
              <a:ext uri="{FF2B5EF4-FFF2-40B4-BE49-F238E27FC236}">
                <a16:creationId xmlns:a16="http://schemas.microsoft.com/office/drawing/2014/main" id="{ECD93BEF-174D-77FC-3BB1-D5E3755B6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29" y="6081245"/>
            <a:ext cx="1050232" cy="51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Kolenski povezovalnik 6">
            <a:extLst>
              <a:ext uri="{FF2B5EF4-FFF2-40B4-BE49-F238E27FC236}">
                <a16:creationId xmlns:a16="http://schemas.microsoft.com/office/drawing/2014/main" id="{92793C3C-FF53-6F20-27C6-6D474D26FDD0}"/>
              </a:ext>
            </a:extLst>
          </p:cNvPr>
          <p:cNvCxnSpPr/>
          <p:nvPr/>
        </p:nvCxnSpPr>
        <p:spPr>
          <a:xfrm flipV="1">
            <a:off x="225212" y="253080"/>
            <a:ext cx="3736258" cy="2637408"/>
          </a:xfrm>
          <a:prstGeom prst="bentConnector3">
            <a:avLst>
              <a:gd name="adj1" fmla="val 0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Kolenski povezovalnik 7">
            <a:extLst>
              <a:ext uri="{FF2B5EF4-FFF2-40B4-BE49-F238E27FC236}">
                <a16:creationId xmlns:a16="http://schemas.microsoft.com/office/drawing/2014/main" id="{4F17DF88-5681-517C-3C10-11E94923106E}"/>
              </a:ext>
            </a:extLst>
          </p:cNvPr>
          <p:cNvCxnSpPr/>
          <p:nvPr/>
        </p:nvCxnSpPr>
        <p:spPr>
          <a:xfrm flipV="1">
            <a:off x="8514735" y="4197949"/>
            <a:ext cx="3342968" cy="2408904"/>
          </a:xfrm>
          <a:prstGeom prst="bentConnector3">
            <a:avLst>
              <a:gd name="adj1" fmla="val 100294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Grafikon 2">
            <a:extLst>
              <a:ext uri="{FF2B5EF4-FFF2-40B4-BE49-F238E27FC236}">
                <a16:creationId xmlns:a16="http://schemas.microsoft.com/office/drawing/2014/main" id="{4FBBA187-A5A3-56DB-CE3B-4465EAC20C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242713"/>
              </p:ext>
            </p:extLst>
          </p:nvPr>
        </p:nvGraphicFramePr>
        <p:xfrm>
          <a:off x="508529" y="1025476"/>
          <a:ext cx="10896071" cy="4905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02323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90BFD-1C0A-89B6-0BBE-BF6F3B434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82F228D-53A8-B012-3D0E-443EE2103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99" y="248945"/>
            <a:ext cx="11107993" cy="776531"/>
          </a:xfrm>
        </p:spPr>
        <p:txBody>
          <a:bodyPr>
            <a:normAutofit/>
          </a:bodyPr>
          <a:lstStyle/>
          <a:p>
            <a:r>
              <a:rPr lang="sl-SI" sz="2500" b="1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Napredek izvajanja PEKP 2021-2027 po skladih</a:t>
            </a:r>
            <a:endParaRPr lang="sl-SI" sz="2500" b="1" noProof="0" dirty="0">
              <a:solidFill>
                <a:srgbClr val="034E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8343B161-5F2C-7A2E-A25E-5A3A50A54B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16" y="6033143"/>
            <a:ext cx="2689861" cy="564319"/>
          </a:xfrm>
          <a:prstGeom prst="rect">
            <a:avLst/>
          </a:prstGeom>
        </p:spPr>
      </p:pic>
      <p:pic>
        <p:nvPicPr>
          <p:cNvPr id="5" name="Picture 4" descr="Logo image name">
            <a:extLst>
              <a:ext uri="{FF2B5EF4-FFF2-40B4-BE49-F238E27FC236}">
                <a16:creationId xmlns:a16="http://schemas.microsoft.com/office/drawing/2014/main" id="{3F1574D2-656A-80F8-F7C5-26B388D0F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29" y="6081245"/>
            <a:ext cx="1050232" cy="51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Kolenski povezovalnik 6">
            <a:extLst>
              <a:ext uri="{FF2B5EF4-FFF2-40B4-BE49-F238E27FC236}">
                <a16:creationId xmlns:a16="http://schemas.microsoft.com/office/drawing/2014/main" id="{E6451250-07D2-D175-1F81-3BC02E917862}"/>
              </a:ext>
            </a:extLst>
          </p:cNvPr>
          <p:cNvCxnSpPr/>
          <p:nvPr/>
        </p:nvCxnSpPr>
        <p:spPr>
          <a:xfrm flipV="1">
            <a:off x="225212" y="253080"/>
            <a:ext cx="3736258" cy="2637408"/>
          </a:xfrm>
          <a:prstGeom prst="bentConnector3">
            <a:avLst>
              <a:gd name="adj1" fmla="val 0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Kolenski povezovalnik 7">
            <a:extLst>
              <a:ext uri="{FF2B5EF4-FFF2-40B4-BE49-F238E27FC236}">
                <a16:creationId xmlns:a16="http://schemas.microsoft.com/office/drawing/2014/main" id="{D83EC508-67CC-660E-7375-773C76157736}"/>
              </a:ext>
            </a:extLst>
          </p:cNvPr>
          <p:cNvCxnSpPr/>
          <p:nvPr/>
        </p:nvCxnSpPr>
        <p:spPr>
          <a:xfrm flipV="1">
            <a:off x="8514735" y="4197949"/>
            <a:ext cx="3342968" cy="2408904"/>
          </a:xfrm>
          <a:prstGeom prst="bentConnector3">
            <a:avLst>
              <a:gd name="adj1" fmla="val 100294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Grafikon 9" descr="Chart">
            <a:extLst>
              <a:ext uri="{FF2B5EF4-FFF2-40B4-BE49-F238E27FC236}">
                <a16:creationId xmlns:a16="http://schemas.microsoft.com/office/drawing/2014/main" id="{5DAD357C-844C-784C-96FF-0A8D33D99C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0866057"/>
              </p:ext>
            </p:extLst>
          </p:nvPr>
        </p:nvGraphicFramePr>
        <p:xfrm>
          <a:off x="381299" y="2132532"/>
          <a:ext cx="2689861" cy="2637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Grafikon 10" descr="Chart">
            <a:extLst>
              <a:ext uri="{FF2B5EF4-FFF2-40B4-BE49-F238E27FC236}">
                <a16:creationId xmlns:a16="http://schemas.microsoft.com/office/drawing/2014/main" id="{C98724FB-BC61-B058-49E8-A983E4A23E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5329873"/>
              </p:ext>
            </p:extLst>
          </p:nvPr>
        </p:nvGraphicFramePr>
        <p:xfrm>
          <a:off x="3253834" y="2132530"/>
          <a:ext cx="2635813" cy="2637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Grafikon 11" descr="Chart">
            <a:extLst>
              <a:ext uri="{FF2B5EF4-FFF2-40B4-BE49-F238E27FC236}">
                <a16:creationId xmlns:a16="http://schemas.microsoft.com/office/drawing/2014/main" id="{27C0EB97-4883-8BF0-8871-F159C99C7B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7417943"/>
              </p:ext>
            </p:extLst>
          </p:nvPr>
        </p:nvGraphicFramePr>
        <p:xfrm>
          <a:off x="5932141" y="2132532"/>
          <a:ext cx="2789538" cy="2637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Grafikon 14" descr="Chart">
            <a:extLst>
              <a:ext uri="{FF2B5EF4-FFF2-40B4-BE49-F238E27FC236}">
                <a16:creationId xmlns:a16="http://schemas.microsoft.com/office/drawing/2014/main" id="{E206F342-EFEA-DEA8-254D-2A11F4E5AB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2562374"/>
              </p:ext>
            </p:extLst>
          </p:nvPr>
        </p:nvGraphicFramePr>
        <p:xfrm>
          <a:off x="8961738" y="2132531"/>
          <a:ext cx="2789539" cy="2637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8" name="Pravokotnik 17">
            <a:extLst>
              <a:ext uri="{FF2B5EF4-FFF2-40B4-BE49-F238E27FC236}">
                <a16:creationId xmlns:a16="http://schemas.microsoft.com/office/drawing/2014/main" id="{1470746A-07BD-D0DD-EC6C-A25B24A27E03}"/>
              </a:ext>
            </a:extLst>
          </p:cNvPr>
          <p:cNvSpPr/>
          <p:nvPr/>
        </p:nvSpPr>
        <p:spPr>
          <a:xfrm>
            <a:off x="2649771" y="5089964"/>
            <a:ext cx="200891" cy="193964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9" name="Pravokotnik 18">
            <a:extLst>
              <a:ext uri="{FF2B5EF4-FFF2-40B4-BE49-F238E27FC236}">
                <a16:creationId xmlns:a16="http://schemas.microsoft.com/office/drawing/2014/main" id="{74A64410-E5B7-A1C2-B0A9-4BB19349B82C}"/>
              </a:ext>
            </a:extLst>
          </p:cNvPr>
          <p:cNvSpPr/>
          <p:nvPr/>
        </p:nvSpPr>
        <p:spPr>
          <a:xfrm>
            <a:off x="4925980" y="5089964"/>
            <a:ext cx="200891" cy="193964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0" name="Pravokotnik 19">
            <a:extLst>
              <a:ext uri="{FF2B5EF4-FFF2-40B4-BE49-F238E27FC236}">
                <a16:creationId xmlns:a16="http://schemas.microsoft.com/office/drawing/2014/main" id="{B442E110-F9CC-226A-04FC-AA70F85E22AD}"/>
              </a:ext>
            </a:extLst>
          </p:cNvPr>
          <p:cNvSpPr/>
          <p:nvPr/>
        </p:nvSpPr>
        <p:spPr>
          <a:xfrm>
            <a:off x="7315751" y="5089964"/>
            <a:ext cx="200891" cy="19396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1" name="PoljeZBesedilom 20">
            <a:extLst>
              <a:ext uri="{FF2B5EF4-FFF2-40B4-BE49-F238E27FC236}">
                <a16:creationId xmlns:a16="http://schemas.microsoft.com/office/drawing/2014/main" id="{3290707F-3A2E-015E-0E3F-3E8BE95C405B}"/>
              </a:ext>
            </a:extLst>
          </p:cNvPr>
          <p:cNvSpPr txBox="1"/>
          <p:nvPr/>
        </p:nvSpPr>
        <p:spPr>
          <a:xfrm>
            <a:off x="2948376" y="5032208"/>
            <a:ext cx="17428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000" dirty="0"/>
              <a:t>Izdane odločitve o podpori</a:t>
            </a:r>
          </a:p>
        </p:txBody>
      </p:sp>
      <p:sp>
        <p:nvSpPr>
          <p:cNvPr id="22" name="PoljeZBesedilom 21">
            <a:extLst>
              <a:ext uri="{FF2B5EF4-FFF2-40B4-BE49-F238E27FC236}">
                <a16:creationId xmlns:a16="http://schemas.microsoft.com/office/drawing/2014/main" id="{B891BEB9-D36E-B2DB-88EE-A58DF229D272}"/>
              </a:ext>
            </a:extLst>
          </p:cNvPr>
          <p:cNvSpPr txBox="1"/>
          <p:nvPr/>
        </p:nvSpPr>
        <p:spPr>
          <a:xfrm>
            <a:off x="5224585" y="5037706"/>
            <a:ext cx="17428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000" dirty="0"/>
              <a:t>Operacije v izvrševanju</a:t>
            </a:r>
          </a:p>
        </p:txBody>
      </p:sp>
      <p:sp>
        <p:nvSpPr>
          <p:cNvPr id="23" name="PoljeZBesedilom 22">
            <a:extLst>
              <a:ext uri="{FF2B5EF4-FFF2-40B4-BE49-F238E27FC236}">
                <a16:creationId xmlns:a16="http://schemas.microsoft.com/office/drawing/2014/main" id="{D64A6D75-39CF-E3F1-549F-F297408CA56F}"/>
              </a:ext>
            </a:extLst>
          </p:cNvPr>
          <p:cNvSpPr txBox="1"/>
          <p:nvPr/>
        </p:nvSpPr>
        <p:spPr>
          <a:xfrm>
            <a:off x="7589100" y="5037707"/>
            <a:ext cx="17428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000" dirty="0"/>
              <a:t>Izplačila iz DP</a:t>
            </a:r>
          </a:p>
        </p:txBody>
      </p:sp>
      <p:cxnSp>
        <p:nvCxnSpPr>
          <p:cNvPr id="25" name="Raven povezovalnik 24">
            <a:extLst>
              <a:ext uri="{FF2B5EF4-FFF2-40B4-BE49-F238E27FC236}">
                <a16:creationId xmlns:a16="http://schemas.microsoft.com/office/drawing/2014/main" id="{4A894383-C638-1D21-639A-C8F197C5E4B3}"/>
              </a:ext>
            </a:extLst>
          </p:cNvPr>
          <p:cNvCxnSpPr/>
          <p:nvPr/>
        </p:nvCxnSpPr>
        <p:spPr>
          <a:xfrm flipV="1">
            <a:off x="508529" y="4842164"/>
            <a:ext cx="11170853" cy="11083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518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FD8B2-A5C3-6B35-0CB5-D9480C319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69D8CD8-E616-BCD6-50A6-8B7A69E42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683" y="259056"/>
            <a:ext cx="11666538" cy="64380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sl-SI" sz="2500" b="1" noProof="0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Izvajanje PEKP 21</a:t>
            </a:r>
            <a:r>
              <a:rPr lang="sl-SI" sz="2500" b="1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sl-SI" sz="2500" b="1" noProof="0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 po ciljih politik - stanje 30. 9. 2026</a:t>
            </a:r>
            <a:r>
              <a:rPr lang="sl-SI" sz="2500" noProof="0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sl-SI" sz="2500" noProof="0" dirty="0">
              <a:solidFill>
                <a:srgbClr val="FF0000"/>
              </a:solidFill>
              <a:latin typeface="Arial" panose="020B0604020202020204" pitchFamily="34" charset="0"/>
              <a:ea typeface="Calibri Light"/>
              <a:cs typeface="Arial" panose="020B0604020202020204" pitchFamily="34" charset="0"/>
            </a:endParaRPr>
          </a:p>
        </p:txBody>
      </p:sp>
      <p:sp>
        <p:nvSpPr>
          <p:cNvPr id="2051" name="Označba mesta vsebine 2">
            <a:extLst>
              <a:ext uri="{FF2B5EF4-FFF2-40B4-BE49-F238E27FC236}">
                <a16:creationId xmlns:a16="http://schemas.microsoft.com/office/drawing/2014/main" id="{A4D49D1F-77F6-3825-B7E1-348FCACC7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275" y="1393825"/>
            <a:ext cx="10701338" cy="4687888"/>
          </a:xfrm>
        </p:spPr>
        <p:txBody>
          <a:bodyPr/>
          <a:lstStyle/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endParaRPr lang="sl-SI" sz="1600" b="1" noProof="0" dirty="0">
              <a:latin typeface="Arial" panose="020B060402020202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endParaRPr lang="sl-SI" sz="1800" noProof="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2" name="Slika 3">
            <a:extLst>
              <a:ext uri="{FF2B5EF4-FFF2-40B4-BE49-F238E27FC236}">
                <a16:creationId xmlns:a16="http://schemas.microsoft.com/office/drawing/2014/main" id="{2C0753CC-EBE3-502A-887E-53D39C2D56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0" y="6032500"/>
            <a:ext cx="26892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4" descr="Logo image name">
            <a:extLst>
              <a:ext uri="{FF2B5EF4-FFF2-40B4-BE49-F238E27FC236}">
                <a16:creationId xmlns:a16="http://schemas.microsoft.com/office/drawing/2014/main" id="{A9D0BD1C-91DE-1670-332A-42500ECE6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6081713"/>
            <a:ext cx="105092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Kolenski povezovalnik 6">
            <a:extLst>
              <a:ext uri="{FF2B5EF4-FFF2-40B4-BE49-F238E27FC236}">
                <a16:creationId xmlns:a16="http://schemas.microsoft.com/office/drawing/2014/main" id="{09B998A0-0B69-9663-05B8-0B57BD864962}"/>
              </a:ext>
            </a:extLst>
          </p:cNvPr>
          <p:cNvCxnSpPr/>
          <p:nvPr/>
        </p:nvCxnSpPr>
        <p:spPr>
          <a:xfrm flipV="1">
            <a:off x="208433" y="260115"/>
            <a:ext cx="3735387" cy="2636838"/>
          </a:xfrm>
          <a:prstGeom prst="bentConnector3">
            <a:avLst>
              <a:gd name="adj1" fmla="val 0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Kolenski povezovalnik 7">
            <a:extLst>
              <a:ext uri="{FF2B5EF4-FFF2-40B4-BE49-F238E27FC236}">
                <a16:creationId xmlns:a16="http://schemas.microsoft.com/office/drawing/2014/main" id="{1E9BC875-EA11-1FCB-A806-C379D195C00A}"/>
              </a:ext>
            </a:extLst>
          </p:cNvPr>
          <p:cNvCxnSpPr/>
          <p:nvPr/>
        </p:nvCxnSpPr>
        <p:spPr>
          <a:xfrm flipV="1">
            <a:off x="8515350" y="4197350"/>
            <a:ext cx="3341688" cy="2409825"/>
          </a:xfrm>
          <a:prstGeom prst="bentConnector3">
            <a:avLst>
              <a:gd name="adj1" fmla="val 100294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F0E49A60-6268-627B-00D2-5E5F923E74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00" y="957026"/>
            <a:ext cx="9387417" cy="486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752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0F8F9-F816-5ED8-3AE3-8AFCE44ED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317210F-E936-F7A4-6522-102555B2D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893" y="306879"/>
            <a:ext cx="11216005" cy="560984"/>
          </a:xfrm>
        </p:spPr>
        <p:txBody>
          <a:bodyPr>
            <a:normAutofit/>
          </a:bodyPr>
          <a:lstStyle/>
          <a:p>
            <a:r>
              <a:rPr lang="sl-SI" sz="2800" b="1" dirty="0">
                <a:solidFill>
                  <a:srgbClr val="034EA2"/>
                </a:solidFill>
              </a:rPr>
              <a:t>CP 1 – PAMETNEJŠA EVROPA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9DF28405-B3D5-22A7-0F5F-9B08191815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16" y="6033143"/>
            <a:ext cx="2689861" cy="564319"/>
          </a:xfrm>
          <a:prstGeom prst="rect">
            <a:avLst/>
          </a:prstGeom>
        </p:spPr>
      </p:pic>
      <p:pic>
        <p:nvPicPr>
          <p:cNvPr id="5" name="Picture 4" descr="Logo image name">
            <a:extLst>
              <a:ext uri="{FF2B5EF4-FFF2-40B4-BE49-F238E27FC236}">
                <a16:creationId xmlns:a16="http://schemas.microsoft.com/office/drawing/2014/main" id="{2A68D70B-6824-A942-9A78-5F9F5FE0A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29" y="6081245"/>
            <a:ext cx="1050232" cy="51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Kolenski povezovalnik 6">
            <a:extLst>
              <a:ext uri="{FF2B5EF4-FFF2-40B4-BE49-F238E27FC236}">
                <a16:creationId xmlns:a16="http://schemas.microsoft.com/office/drawing/2014/main" id="{98F38551-F347-285F-03A0-9B9C4A6B5202}"/>
              </a:ext>
            </a:extLst>
          </p:cNvPr>
          <p:cNvCxnSpPr/>
          <p:nvPr/>
        </p:nvCxnSpPr>
        <p:spPr>
          <a:xfrm flipV="1">
            <a:off x="245807" y="266936"/>
            <a:ext cx="3736258" cy="2637408"/>
          </a:xfrm>
          <a:prstGeom prst="bentConnector3">
            <a:avLst>
              <a:gd name="adj1" fmla="val 0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Kolenski povezovalnik 7">
            <a:extLst>
              <a:ext uri="{FF2B5EF4-FFF2-40B4-BE49-F238E27FC236}">
                <a16:creationId xmlns:a16="http://schemas.microsoft.com/office/drawing/2014/main" id="{7C370409-9262-114E-D46C-2B63241AC442}"/>
              </a:ext>
            </a:extLst>
          </p:cNvPr>
          <p:cNvCxnSpPr/>
          <p:nvPr/>
        </p:nvCxnSpPr>
        <p:spPr>
          <a:xfrm flipV="1">
            <a:off x="8514735" y="4197949"/>
            <a:ext cx="3342968" cy="2408904"/>
          </a:xfrm>
          <a:prstGeom prst="bentConnector3">
            <a:avLst>
              <a:gd name="adj1" fmla="val 100294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ACEBE4EA-F237-B19F-6BDA-6E109D7138EB}"/>
              </a:ext>
            </a:extLst>
          </p:cNvPr>
          <p:cNvSpPr txBox="1"/>
          <p:nvPr/>
        </p:nvSpPr>
        <p:spPr>
          <a:xfrm>
            <a:off x="649224" y="2852928"/>
            <a:ext cx="7424927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l-SI" sz="1600" dirty="0"/>
              <a:t>Vlaganja krepijo raziskovalno infrastrukturo, odličnost, prenos znanja ter sodelovanje med raziskovalnimi organizacijami in gospodarstvom. Ključni cilj je hitrejši razvoj inovacij in večja konkurenčnost slovenskega raziskovalno-inovacijskega okolja.</a:t>
            </a:r>
          </a:p>
          <a:p>
            <a:pPr marL="285750" indent="-28575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l-SI" sz="1600" dirty="0"/>
              <a:t>Podporo je prejelo že 2.885 MSP, med njimi 113 novih podjetij; v digitalizacijo poslovanja je vključenih 230 podjetij, podprti pa so tudi raziskovalci in raziskovalne organizacije ter podjetja prek finančnih instrumentov.</a:t>
            </a:r>
          </a:p>
          <a:p>
            <a:pPr marL="285750" indent="-28575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l-SI" sz="1600" dirty="0"/>
              <a:t>Med ključnimi projekti izstopajo projekti INNOVUM ter vlaganja v raziskovalno infrastrukturo in opremo fakultet (npr. Strojna fakulteta v Ljubljani)</a:t>
            </a:r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3D0923E7-18D1-3719-FB8A-DD69B9E6EB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320" y="3566160"/>
            <a:ext cx="3063240" cy="2120704"/>
          </a:xfrm>
          <a:prstGeom prst="rect">
            <a:avLst/>
          </a:prstGeom>
        </p:spPr>
      </p:pic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3703721"/>
              </p:ext>
            </p:extLst>
          </p:nvPr>
        </p:nvGraphicFramePr>
        <p:xfrm>
          <a:off x="649224" y="1005840"/>
          <a:ext cx="7923276" cy="144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4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00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89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3171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b="1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18872" marR="118872" marT="22860" marB="22860" anchor="ctr">
                    <a:solidFill>
                      <a:srgbClr val="034EA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Skupaj</a:t>
                      </a:r>
                    </a:p>
                  </a:txBody>
                  <a:tcPr marL="118872" marR="118872" marT="22860" marB="22860" anchor="ctr">
                    <a:solidFill>
                      <a:srgbClr val="034EA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Delež</a:t>
                      </a:r>
                    </a:p>
                  </a:txBody>
                  <a:tcPr marL="118872" marR="118872" marT="22860" marB="22860" anchor="ctr">
                    <a:solidFill>
                      <a:srgbClr val="034E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171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Pravice porabe</a:t>
                      </a: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748,52 mio EUR</a:t>
                      </a: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b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171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 dirty="0" err="1">
                          <a:solidFill>
                            <a:srgbClr val="000000"/>
                          </a:solidFill>
                          <a:latin typeface="Arial"/>
                        </a:rPr>
                        <a:t>Odločitve</a:t>
                      </a:r>
                      <a:r>
                        <a:rPr lang="sl-SI" sz="1600" b="0" dirty="0">
                          <a:solidFill>
                            <a:srgbClr val="000000"/>
                          </a:solidFill>
                          <a:latin typeface="Arial"/>
                        </a:rPr>
                        <a:t> o podpori</a:t>
                      </a:r>
                      <a:endParaRPr sz="1600" b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582,61 mio EUR</a:t>
                      </a: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77,83 %</a:t>
                      </a: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171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Izbrane operacije</a:t>
                      </a: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397,82 mio EUR</a:t>
                      </a: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53,15 %</a:t>
                      </a: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171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 dirty="0" err="1">
                          <a:solidFill>
                            <a:srgbClr val="000000"/>
                          </a:solidFill>
                          <a:latin typeface="Arial"/>
                        </a:rPr>
                        <a:t>Izplačila</a:t>
                      </a:r>
                      <a:r>
                        <a:rPr sz="1600" b="0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sz="1600" b="0" dirty="0" err="1">
                          <a:solidFill>
                            <a:srgbClr val="000000"/>
                          </a:solidFill>
                          <a:latin typeface="Arial"/>
                        </a:rPr>
                        <a:t>iz</a:t>
                      </a:r>
                      <a:r>
                        <a:rPr sz="1600" b="0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sz="1600" b="0" dirty="0" err="1">
                          <a:solidFill>
                            <a:srgbClr val="000000"/>
                          </a:solidFill>
                          <a:latin typeface="Arial"/>
                        </a:rPr>
                        <a:t>državnega</a:t>
                      </a:r>
                      <a:r>
                        <a:rPr sz="1600" b="0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sz="1600" b="0" dirty="0" err="1">
                          <a:solidFill>
                            <a:srgbClr val="000000"/>
                          </a:solidFill>
                          <a:latin typeface="Arial"/>
                        </a:rPr>
                        <a:t>proračuna</a:t>
                      </a:r>
                      <a:r>
                        <a:rPr sz="1600" b="0" dirty="0">
                          <a:solidFill>
                            <a:srgbClr val="000000"/>
                          </a:solidFill>
                          <a:latin typeface="Arial"/>
                        </a:rPr>
                        <a:t> – EU del</a:t>
                      </a: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98,87 mio EUR</a:t>
                      </a: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 dirty="0">
                          <a:solidFill>
                            <a:srgbClr val="000000"/>
                          </a:solidFill>
                          <a:latin typeface="Arial"/>
                        </a:rPr>
                        <a:t>13,21 %</a:t>
                      </a: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0810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1211F-98F7-6D95-3B6B-B2F5E1EEF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4B82D39-D8AC-EFA7-3781-C9AA01366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893" y="281635"/>
            <a:ext cx="11216005" cy="560984"/>
          </a:xfrm>
        </p:spPr>
        <p:txBody>
          <a:bodyPr>
            <a:normAutofit/>
          </a:bodyPr>
          <a:lstStyle/>
          <a:p>
            <a:r>
              <a:rPr lang="sl-SI" sz="2800" b="1" dirty="0">
                <a:solidFill>
                  <a:srgbClr val="034EA2"/>
                </a:solidFill>
              </a:rPr>
              <a:t>CP 2 - BOLJ ZELENA EVROPA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DA92DF71-1F3C-7FED-D039-BB791AA14F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16" y="6033143"/>
            <a:ext cx="2689861" cy="564319"/>
          </a:xfrm>
          <a:prstGeom prst="rect">
            <a:avLst/>
          </a:prstGeom>
        </p:spPr>
      </p:pic>
      <p:pic>
        <p:nvPicPr>
          <p:cNvPr id="5" name="Picture 4" descr="Logo image name">
            <a:extLst>
              <a:ext uri="{FF2B5EF4-FFF2-40B4-BE49-F238E27FC236}">
                <a16:creationId xmlns:a16="http://schemas.microsoft.com/office/drawing/2014/main" id="{3455C36D-9130-5435-52FD-37694EE39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29" y="6081245"/>
            <a:ext cx="1050232" cy="51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Kolenski povezovalnik 6">
            <a:extLst>
              <a:ext uri="{FF2B5EF4-FFF2-40B4-BE49-F238E27FC236}">
                <a16:creationId xmlns:a16="http://schemas.microsoft.com/office/drawing/2014/main" id="{98CF35D4-DDC8-999E-BEA1-A7E574F039C2}"/>
              </a:ext>
            </a:extLst>
          </p:cNvPr>
          <p:cNvCxnSpPr/>
          <p:nvPr/>
        </p:nvCxnSpPr>
        <p:spPr>
          <a:xfrm flipV="1">
            <a:off x="245807" y="266936"/>
            <a:ext cx="3736258" cy="2637408"/>
          </a:xfrm>
          <a:prstGeom prst="bentConnector3">
            <a:avLst>
              <a:gd name="adj1" fmla="val 0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Kolenski povezovalnik 7">
            <a:extLst>
              <a:ext uri="{FF2B5EF4-FFF2-40B4-BE49-F238E27FC236}">
                <a16:creationId xmlns:a16="http://schemas.microsoft.com/office/drawing/2014/main" id="{059AE343-DB25-CE01-5820-154F013F3816}"/>
              </a:ext>
            </a:extLst>
          </p:cNvPr>
          <p:cNvCxnSpPr/>
          <p:nvPr/>
        </p:nvCxnSpPr>
        <p:spPr>
          <a:xfrm flipV="1">
            <a:off x="8514735" y="4197949"/>
            <a:ext cx="3342968" cy="2408904"/>
          </a:xfrm>
          <a:prstGeom prst="bentConnector3">
            <a:avLst>
              <a:gd name="adj1" fmla="val 100294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Ključni podatki C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164628"/>
              </p:ext>
            </p:extLst>
          </p:nvPr>
        </p:nvGraphicFramePr>
        <p:xfrm>
          <a:off x="898381" y="983028"/>
          <a:ext cx="7724126" cy="144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59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2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56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3171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b="1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18872" marR="118872" marT="22860" marB="22860" anchor="ctr">
                    <a:solidFill>
                      <a:srgbClr val="034EA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Skupaj</a:t>
                      </a:r>
                    </a:p>
                  </a:txBody>
                  <a:tcPr marL="118872" marR="118872" marT="22860" marB="22860" anchor="ctr">
                    <a:solidFill>
                      <a:srgbClr val="034EA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Delež</a:t>
                      </a:r>
                    </a:p>
                  </a:txBody>
                  <a:tcPr marL="118872" marR="118872" marT="22860" marB="22860" anchor="ctr">
                    <a:solidFill>
                      <a:srgbClr val="034E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171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Pravice porabe EU</a:t>
                      </a: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742,78 mio EUR</a:t>
                      </a: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l-SI" sz="1600" b="0">
                          <a:solidFill>
                            <a:srgbClr val="000000"/>
                          </a:solidFill>
                          <a:latin typeface="Arial"/>
                        </a:rPr>
                        <a:t>100 %</a:t>
                      </a: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171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 dirty="0" err="1">
                          <a:solidFill>
                            <a:srgbClr val="000000"/>
                          </a:solidFill>
                          <a:latin typeface="Arial"/>
                        </a:rPr>
                        <a:t>Odločitve</a:t>
                      </a:r>
                      <a:r>
                        <a:rPr sz="1600" b="0" dirty="0">
                          <a:solidFill>
                            <a:srgbClr val="000000"/>
                          </a:solidFill>
                          <a:latin typeface="Arial"/>
                        </a:rPr>
                        <a:t> o </a:t>
                      </a:r>
                      <a:r>
                        <a:rPr sz="1600" b="0" dirty="0" err="1">
                          <a:solidFill>
                            <a:srgbClr val="000000"/>
                          </a:solidFill>
                          <a:latin typeface="Arial"/>
                        </a:rPr>
                        <a:t>podpori</a:t>
                      </a:r>
                      <a:endParaRPr sz="1600" b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555,86 mio EUR</a:t>
                      </a: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 dirty="0">
                          <a:solidFill>
                            <a:srgbClr val="000000"/>
                          </a:solidFill>
                          <a:latin typeface="Arial"/>
                        </a:rPr>
                        <a:t>74,84 %</a:t>
                      </a: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171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Izbrane operacije</a:t>
                      </a: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284,13 mio EUR</a:t>
                      </a: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38,25 %</a:t>
                      </a: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171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 dirty="0" err="1">
                          <a:solidFill>
                            <a:srgbClr val="000000"/>
                          </a:solidFill>
                          <a:latin typeface="Arial"/>
                        </a:rPr>
                        <a:t>Izplačila</a:t>
                      </a:r>
                      <a:r>
                        <a:rPr lang="sl-SI" sz="1600" b="0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s-ES" sz="1600" b="0" dirty="0" err="1">
                          <a:solidFill>
                            <a:srgbClr val="000000"/>
                          </a:solidFill>
                          <a:latin typeface="+mn-lt"/>
                        </a:rPr>
                        <a:t>iz</a:t>
                      </a:r>
                      <a:r>
                        <a:rPr lang="es-ES" sz="1600" b="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s-ES" sz="1600" b="0" dirty="0" err="1">
                          <a:solidFill>
                            <a:srgbClr val="000000"/>
                          </a:solidFill>
                          <a:latin typeface="+mn-lt"/>
                        </a:rPr>
                        <a:t>državnega</a:t>
                      </a:r>
                      <a:r>
                        <a:rPr lang="es-ES" sz="1600" b="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s-ES" sz="1600" b="0" dirty="0" err="1">
                          <a:solidFill>
                            <a:srgbClr val="000000"/>
                          </a:solidFill>
                          <a:latin typeface="+mn-lt"/>
                        </a:rPr>
                        <a:t>proračuna</a:t>
                      </a:r>
                      <a:r>
                        <a:rPr lang="es-ES" sz="1600" b="0" dirty="0">
                          <a:solidFill>
                            <a:srgbClr val="000000"/>
                          </a:solidFill>
                          <a:latin typeface="+mn-lt"/>
                        </a:rPr>
                        <a:t> – EU del</a:t>
                      </a:r>
                      <a:endParaRPr sz="1600" b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79,42 mio EUR</a:t>
                      </a: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 dirty="0">
                          <a:solidFill>
                            <a:srgbClr val="000000"/>
                          </a:solidFill>
                          <a:latin typeface="Arial"/>
                        </a:rPr>
                        <a:t>10,69 %</a:t>
                      </a: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PoljeZBesedilom 8">
            <a:extLst>
              <a:ext uri="{FF2B5EF4-FFF2-40B4-BE49-F238E27FC236}">
                <a16:creationId xmlns:a16="http://schemas.microsoft.com/office/drawing/2014/main" id="{91721606-EFEA-D255-8666-478E69A4AF6F}"/>
              </a:ext>
            </a:extLst>
          </p:cNvPr>
          <p:cNvSpPr txBox="1"/>
          <p:nvPr/>
        </p:nvSpPr>
        <p:spPr>
          <a:xfrm>
            <a:off x="601397" y="2660051"/>
            <a:ext cx="7724126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dirty="0"/>
              <a:t>CP2 zajema naložbe na področjih energetike, okolja in podnebne odpornosti, varstva narave, krožnega gospodarstva ter trajnostne mobilnosti (CTN).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b="1" dirty="0"/>
              <a:t>Energetska učinkovitost, obnovljivi viri, pametna omrežja</a:t>
            </a:r>
            <a:r>
              <a:rPr lang="sl-SI" sz="1600" dirty="0"/>
              <a:t>: javni razpisi in poziv so objavljeni, izbor in izvajanje projektov pa postopno napredujeta.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b="1" dirty="0" err="1"/>
              <a:t>Okoljska</a:t>
            </a:r>
            <a:r>
              <a:rPr lang="sl-SI" sz="1600" b="1" dirty="0"/>
              <a:t> infrastruktura</a:t>
            </a:r>
            <a:r>
              <a:rPr lang="sl-SI" sz="1600" dirty="0"/>
              <a:t>: izvaja se 5 projektov protipoplavne zaščite, intenzivno pa se začenjajo izvajati tudi ukrepi na področju odvajanja in čiščenja odpadnih voda, oskrbe s pitno vodo ter zelene infrastrukture v okviru DRR.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b="1" dirty="0"/>
              <a:t>Trajnostna urbana mobilnost (CTN</a:t>
            </a:r>
            <a:r>
              <a:rPr lang="sl-SI" sz="1600" dirty="0"/>
              <a:t>): večina sredstev je že dodeljena, projekti se uspešno in aktivno izvajajo na terenu, dodeljevanje preostalih sredstev pa se nadaljuje.</a:t>
            </a:r>
          </a:p>
        </p:txBody>
      </p:sp>
      <p:pic>
        <p:nvPicPr>
          <p:cNvPr id="15" name="Slika 14">
            <a:extLst>
              <a:ext uri="{FF2B5EF4-FFF2-40B4-BE49-F238E27FC236}">
                <a16:creationId xmlns:a16="http://schemas.microsoft.com/office/drawing/2014/main" id="{F59286F5-4776-1389-A18F-93EAF5362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2507" y="2820825"/>
            <a:ext cx="2518672" cy="1216350"/>
          </a:xfrm>
          <a:prstGeom prst="rect">
            <a:avLst/>
          </a:prstGeom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id="{7B669406-5A48-EFE0-0FF7-E34CF1DD4B1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700" r="1024"/>
          <a:stretch>
            <a:fillRect/>
          </a:stretch>
        </p:blipFill>
        <p:spPr>
          <a:xfrm>
            <a:off x="8614748" y="4197949"/>
            <a:ext cx="2518672" cy="137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510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896EF-7500-BF2D-E00B-4CD94BC0D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132D404-6525-6843-0F52-08EC03F1A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331" y="314302"/>
            <a:ext cx="11216005" cy="560984"/>
          </a:xfrm>
        </p:spPr>
        <p:txBody>
          <a:bodyPr/>
          <a:lstStyle/>
          <a:p>
            <a:r>
              <a:rPr lang="sl-SI" sz="2800" b="1" dirty="0">
                <a:solidFill>
                  <a:srgbClr val="034EA2"/>
                </a:solidFill>
              </a:rPr>
              <a:t>CP 3 - POVEZANA EVROPA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06148E75-056F-CE33-A193-9DFC60DAC1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16" y="6033143"/>
            <a:ext cx="2689861" cy="564319"/>
          </a:xfrm>
          <a:prstGeom prst="rect">
            <a:avLst/>
          </a:prstGeom>
        </p:spPr>
      </p:pic>
      <p:pic>
        <p:nvPicPr>
          <p:cNvPr id="5" name="Picture 4" descr="Logo image name">
            <a:extLst>
              <a:ext uri="{FF2B5EF4-FFF2-40B4-BE49-F238E27FC236}">
                <a16:creationId xmlns:a16="http://schemas.microsoft.com/office/drawing/2014/main" id="{4A5F64D8-1C59-3070-24CF-09D1D07D1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29" y="6081245"/>
            <a:ext cx="1050232" cy="51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Kolenski povezovalnik 6">
            <a:extLst>
              <a:ext uri="{FF2B5EF4-FFF2-40B4-BE49-F238E27FC236}">
                <a16:creationId xmlns:a16="http://schemas.microsoft.com/office/drawing/2014/main" id="{F9FDA30C-5098-3118-4C69-38015A9D6101}"/>
              </a:ext>
            </a:extLst>
          </p:cNvPr>
          <p:cNvCxnSpPr/>
          <p:nvPr/>
        </p:nvCxnSpPr>
        <p:spPr>
          <a:xfrm flipV="1">
            <a:off x="245807" y="304566"/>
            <a:ext cx="3736258" cy="2637408"/>
          </a:xfrm>
          <a:prstGeom prst="bentConnector3">
            <a:avLst>
              <a:gd name="adj1" fmla="val 0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Kolenski povezovalnik 7">
            <a:extLst>
              <a:ext uri="{FF2B5EF4-FFF2-40B4-BE49-F238E27FC236}">
                <a16:creationId xmlns:a16="http://schemas.microsoft.com/office/drawing/2014/main" id="{535D497F-8340-FE3A-E2F8-B5D6416B338F}"/>
              </a:ext>
            </a:extLst>
          </p:cNvPr>
          <p:cNvCxnSpPr/>
          <p:nvPr/>
        </p:nvCxnSpPr>
        <p:spPr>
          <a:xfrm flipV="1">
            <a:off x="8514735" y="4197949"/>
            <a:ext cx="3342968" cy="2408904"/>
          </a:xfrm>
          <a:prstGeom prst="bentConnector3">
            <a:avLst>
              <a:gd name="adj1" fmla="val 100294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E834EC94-22A0-D59B-879E-8073E77598F9}"/>
              </a:ext>
            </a:extLst>
          </p:cNvPr>
          <p:cNvSpPr txBox="1"/>
          <p:nvPr/>
        </p:nvSpPr>
        <p:spPr>
          <a:xfrm>
            <a:off x="585216" y="2651760"/>
            <a:ext cx="7772400" cy="290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sl-SI" sz="1600" dirty="0"/>
              <a:t>CP3 obsega naložbe v nacionalne in regionalne prometne povezave znotraj Slovenije, razvoj TEN-T omrežja ter trajnostno mobilnost.</a:t>
            </a:r>
          </a:p>
          <a:p>
            <a:pPr marL="285750" indent="-2857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sl-SI" sz="1600" dirty="0"/>
              <a:t>Določeni večji projekti so zaključeni oziroma v zaključevanju, med njimi projekti na </a:t>
            </a:r>
            <a:r>
              <a:rPr lang="sl-SI" sz="1600" u="sng" dirty="0"/>
              <a:t>3. razvojni osi </a:t>
            </a:r>
            <a:r>
              <a:rPr lang="sl-SI" sz="1600" dirty="0"/>
              <a:t>in </a:t>
            </a:r>
            <a:r>
              <a:rPr lang="sl-SI" sz="1600" u="sng" dirty="0"/>
              <a:t>Železniška postaja Ljubljana</a:t>
            </a:r>
            <a:r>
              <a:rPr lang="sl-SI" sz="1600" dirty="0"/>
              <a:t>.</a:t>
            </a:r>
          </a:p>
          <a:p>
            <a:pPr marL="285750" indent="-2857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sl-SI" sz="1600" dirty="0"/>
              <a:t>Strateški projekt nadgradnje </a:t>
            </a:r>
            <a:r>
              <a:rPr lang="sl-SI" sz="1600" u="sng" dirty="0"/>
              <a:t>železniške proge Dobova–Zidani Most </a:t>
            </a:r>
            <a:r>
              <a:rPr lang="sl-SI" sz="1600" dirty="0"/>
              <a:t>v pripravi na izvedbo, vendar prihaja do zamikov predvsem zaradi zahtevnih postopkov JN in omejitev državnega proračuna.</a:t>
            </a:r>
          </a:p>
          <a:p>
            <a:pPr marL="285750" indent="-2857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sl-SI" sz="1600" u="sng" dirty="0"/>
              <a:t>Trajnostna mobilnost</a:t>
            </a:r>
            <a:r>
              <a:rPr lang="sl-SI" sz="1600" dirty="0"/>
              <a:t>: manjši ukrepi, kot so CPS in </a:t>
            </a:r>
            <a:r>
              <a:rPr lang="sl-SI" sz="1600" dirty="0" err="1"/>
              <a:t>mobilnostni</a:t>
            </a:r>
            <a:r>
              <a:rPr lang="sl-SI" sz="1600" dirty="0"/>
              <a:t> centri, so že v izvajanju, večji investicijski projekti pa postopno prehajajo v fazo izvedbe, z določenimi zamiki glede na načrtovano dinamiko.</a:t>
            </a:r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52FB74D6-463B-0780-52DC-B537A6B642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3648" y="5001768"/>
            <a:ext cx="2788920" cy="1014152"/>
          </a:xfrm>
          <a:prstGeom prst="rect">
            <a:avLst/>
          </a:prstGeom>
        </p:spPr>
      </p:pic>
      <p:pic>
        <p:nvPicPr>
          <p:cNvPr id="14" name="Slika 13">
            <a:extLst>
              <a:ext uri="{FF2B5EF4-FFF2-40B4-BE49-F238E27FC236}">
                <a16:creationId xmlns:a16="http://schemas.microsoft.com/office/drawing/2014/main" id="{1EF13361-53C0-A37F-4CCA-1C35F6ABFA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0" y="2999232"/>
            <a:ext cx="1691640" cy="1873947"/>
          </a:xfrm>
          <a:prstGeom prst="rect">
            <a:avLst/>
          </a:prstGeom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id="{33079C7F-5E6E-E6BE-903F-3F0EEA2165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2520" y="1024128"/>
            <a:ext cx="2560320" cy="1832199"/>
          </a:xfrm>
          <a:prstGeom prst="rect">
            <a:avLst/>
          </a:prstGeom>
        </p:spPr>
      </p:pic>
      <p:graphicFrame>
        <p:nvGraphicFramePr>
          <p:cNvPr id="18" name="Ključni podatki CP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6722028"/>
              </p:ext>
            </p:extLst>
          </p:nvPr>
        </p:nvGraphicFramePr>
        <p:xfrm>
          <a:off x="585216" y="983028"/>
          <a:ext cx="7724126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59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2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56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3171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b="1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18872" marR="118872" marT="22860" marB="22860" anchor="ctr">
                    <a:solidFill>
                      <a:srgbClr val="034EA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Skupaj</a:t>
                      </a:r>
                    </a:p>
                  </a:txBody>
                  <a:tcPr marL="118872" marR="118872" marT="22860" marB="22860" anchor="ctr">
                    <a:solidFill>
                      <a:srgbClr val="034EA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Delež</a:t>
                      </a:r>
                    </a:p>
                  </a:txBody>
                  <a:tcPr marL="118872" marR="118872" marT="22860" marB="22860" anchor="ctr">
                    <a:solidFill>
                      <a:srgbClr val="034E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171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 dirty="0" err="1">
                          <a:solidFill>
                            <a:srgbClr val="000000"/>
                          </a:solidFill>
                          <a:latin typeface="Arial"/>
                        </a:rPr>
                        <a:t>Pravice</a:t>
                      </a:r>
                      <a:r>
                        <a:rPr sz="1600" b="0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sz="1600" b="0" dirty="0" err="1">
                          <a:solidFill>
                            <a:srgbClr val="000000"/>
                          </a:solidFill>
                          <a:latin typeface="Arial"/>
                        </a:rPr>
                        <a:t>porabe</a:t>
                      </a:r>
                      <a:endParaRPr sz="1600" b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544,29 mio EUR</a:t>
                      </a: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171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 err="1">
                          <a:solidFill>
                            <a:srgbClr val="000000"/>
                          </a:solidFill>
                          <a:latin typeface="Arial"/>
                        </a:rPr>
                        <a:t>Odločitve o podpori</a:t>
                      </a:r>
                      <a:endParaRPr sz="1600" b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377,82 mio EUR</a:t>
                      </a: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69,42 %</a:t>
                      </a: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171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Izbrane operacije</a:t>
                      </a: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336,59 mio EUR</a:t>
                      </a: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61,84 %</a:t>
                      </a: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171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 err="1">
                          <a:solidFill>
                            <a:srgbClr val="000000"/>
                          </a:solidFill>
                          <a:latin typeface="Arial"/>
                        </a:rPr>
                        <a:t>Izplačila iz državnega proračuna – EU del</a:t>
                      </a:r>
                      <a:endParaRPr sz="1600" b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172,23 mio EUR</a:t>
                      </a: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 dirty="0">
                          <a:solidFill>
                            <a:srgbClr val="000000"/>
                          </a:solidFill>
                          <a:latin typeface="Arial"/>
                        </a:rPr>
                        <a:t>31,64 %</a:t>
                      </a: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0407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4B36F-1DDB-51F2-DA65-B1C678DB9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7131C8D-159A-3285-88A9-4A835848A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997" y="304566"/>
            <a:ext cx="11216005" cy="560984"/>
          </a:xfrm>
        </p:spPr>
        <p:txBody>
          <a:bodyPr>
            <a:normAutofit/>
          </a:bodyPr>
          <a:lstStyle/>
          <a:p>
            <a:r>
              <a:rPr lang="sl-SI" sz="2800" b="1" dirty="0">
                <a:solidFill>
                  <a:srgbClr val="034EA2"/>
                </a:solidFill>
              </a:rPr>
              <a:t>CP 4 - SOCIALNA EVROPA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613CF43C-CDBD-E157-C62B-E13652124E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16" y="6033143"/>
            <a:ext cx="2689861" cy="564319"/>
          </a:xfrm>
          <a:prstGeom prst="rect">
            <a:avLst/>
          </a:prstGeom>
        </p:spPr>
      </p:pic>
      <p:pic>
        <p:nvPicPr>
          <p:cNvPr id="5" name="Picture 4" descr="Logo image name">
            <a:extLst>
              <a:ext uri="{FF2B5EF4-FFF2-40B4-BE49-F238E27FC236}">
                <a16:creationId xmlns:a16="http://schemas.microsoft.com/office/drawing/2014/main" id="{15F7B0F1-3F3D-88CC-64BC-6A4A84004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29" y="6081245"/>
            <a:ext cx="1050232" cy="51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Kolenski povezovalnik 6">
            <a:extLst>
              <a:ext uri="{FF2B5EF4-FFF2-40B4-BE49-F238E27FC236}">
                <a16:creationId xmlns:a16="http://schemas.microsoft.com/office/drawing/2014/main" id="{AFD53033-63C6-ED9B-0E67-7CF3C3E9D9C4}"/>
              </a:ext>
            </a:extLst>
          </p:cNvPr>
          <p:cNvCxnSpPr/>
          <p:nvPr/>
        </p:nvCxnSpPr>
        <p:spPr>
          <a:xfrm flipV="1">
            <a:off x="245807" y="304566"/>
            <a:ext cx="3736258" cy="2637408"/>
          </a:xfrm>
          <a:prstGeom prst="bentConnector3">
            <a:avLst>
              <a:gd name="adj1" fmla="val 0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Kolenski povezovalnik 7">
            <a:extLst>
              <a:ext uri="{FF2B5EF4-FFF2-40B4-BE49-F238E27FC236}">
                <a16:creationId xmlns:a16="http://schemas.microsoft.com/office/drawing/2014/main" id="{B21EEC0C-2D3A-7D0D-9C68-AB33BD4E3A33}"/>
              </a:ext>
            </a:extLst>
          </p:cNvPr>
          <p:cNvCxnSpPr/>
          <p:nvPr/>
        </p:nvCxnSpPr>
        <p:spPr>
          <a:xfrm flipV="1">
            <a:off x="8514735" y="4197949"/>
            <a:ext cx="3342968" cy="2408904"/>
          </a:xfrm>
          <a:prstGeom prst="bentConnector3">
            <a:avLst>
              <a:gd name="adj1" fmla="val 100294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Ključni finančni podatki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9957734"/>
              </p:ext>
            </p:extLst>
          </p:nvPr>
        </p:nvGraphicFramePr>
        <p:xfrm>
          <a:off x="448056" y="987552"/>
          <a:ext cx="8410194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4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68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85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2936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b="1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18872" marR="118872" marT="22860" marB="22860" anchor="ctr">
                    <a:solidFill>
                      <a:srgbClr val="034EA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Skupaj</a:t>
                      </a:r>
                    </a:p>
                  </a:txBody>
                  <a:tcPr marL="118872" marR="118872" marT="22860" marB="22860" anchor="ctr">
                    <a:solidFill>
                      <a:srgbClr val="034EA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Delež</a:t>
                      </a:r>
                    </a:p>
                  </a:txBody>
                  <a:tcPr marL="118872" marR="118872" marT="22860" marB="22860" anchor="ctr">
                    <a:solidFill>
                      <a:srgbClr val="034E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561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 dirty="0" err="1">
                          <a:solidFill>
                            <a:srgbClr val="000000"/>
                          </a:solidFill>
                          <a:latin typeface="Arial"/>
                        </a:rPr>
                        <a:t>Pravice</a:t>
                      </a:r>
                      <a:r>
                        <a:rPr sz="1600" b="0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sz="1600" b="0" dirty="0" err="1">
                          <a:solidFill>
                            <a:srgbClr val="000000"/>
                          </a:solidFill>
                          <a:latin typeface="Arial"/>
                        </a:rPr>
                        <a:t>porabe</a:t>
                      </a:r>
                      <a:endParaRPr sz="1600" b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728,28 mio EUR</a:t>
                      </a: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936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 dirty="0" err="1">
                          <a:solidFill>
                            <a:srgbClr val="000000"/>
                          </a:solidFill>
                          <a:latin typeface="Arial"/>
                        </a:rPr>
                        <a:t>Odločitve</a:t>
                      </a:r>
                      <a:r>
                        <a:rPr sz="1600" b="0" dirty="0">
                          <a:solidFill>
                            <a:srgbClr val="000000"/>
                          </a:solidFill>
                          <a:latin typeface="Arial"/>
                        </a:rPr>
                        <a:t> o </a:t>
                      </a:r>
                      <a:r>
                        <a:rPr sz="1600" b="0" dirty="0" err="1">
                          <a:solidFill>
                            <a:srgbClr val="000000"/>
                          </a:solidFill>
                          <a:latin typeface="Arial"/>
                        </a:rPr>
                        <a:t>podpori</a:t>
                      </a:r>
                      <a:endParaRPr sz="1600" b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509,13 mio EUR</a:t>
                      </a: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69,91 %</a:t>
                      </a: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936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Izbrane operacije</a:t>
                      </a: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 dirty="0">
                          <a:solidFill>
                            <a:srgbClr val="000000"/>
                          </a:solidFill>
                          <a:latin typeface="Arial"/>
                        </a:rPr>
                        <a:t>419,39 </a:t>
                      </a:r>
                      <a:r>
                        <a:rPr sz="1600" b="0" dirty="0" err="1">
                          <a:solidFill>
                            <a:srgbClr val="000000"/>
                          </a:solidFill>
                          <a:latin typeface="Arial"/>
                        </a:rPr>
                        <a:t>mio</a:t>
                      </a:r>
                      <a:r>
                        <a:rPr sz="1600" b="0" dirty="0">
                          <a:solidFill>
                            <a:srgbClr val="000000"/>
                          </a:solidFill>
                          <a:latin typeface="Arial"/>
                        </a:rPr>
                        <a:t> EUR</a:t>
                      </a: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57,59 %</a:t>
                      </a: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936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 err="1">
                          <a:solidFill>
                            <a:srgbClr val="000000"/>
                          </a:solidFill>
                          <a:latin typeface="Arial"/>
                        </a:rPr>
                        <a:t>Izplačila iz državnega proračuna – EU del</a:t>
                      </a:r>
                      <a:endParaRPr sz="1600" b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127,23 mio EUR</a:t>
                      </a: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 dirty="0">
                          <a:solidFill>
                            <a:srgbClr val="000000"/>
                          </a:solidFill>
                          <a:latin typeface="Arial"/>
                        </a:rPr>
                        <a:t>17,47 %</a:t>
                      </a: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PoljeZBesedilom 8">
            <a:extLst>
              <a:ext uri="{FF2B5EF4-FFF2-40B4-BE49-F238E27FC236}">
                <a16:creationId xmlns:a16="http://schemas.microsoft.com/office/drawing/2014/main" id="{5D7287BF-9B5D-A3F5-C325-DBE9C3EE8AFF}"/>
              </a:ext>
            </a:extLst>
          </p:cNvPr>
          <p:cNvSpPr txBox="1"/>
          <p:nvPr/>
        </p:nvSpPr>
        <p:spPr>
          <a:xfrm>
            <a:off x="448056" y="2709984"/>
            <a:ext cx="7958668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dirty="0"/>
              <a:t>CP4 pokriva predvsem znanja in spretnosti, trg dela, izobraževanje, zdravje, dolgotrajno oskrbo in socialno vključenost.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u="sng" dirty="0"/>
              <a:t>Znanja in trg dela</a:t>
            </a:r>
            <a:r>
              <a:rPr lang="sl-SI" sz="1600" dirty="0"/>
              <a:t>: poudarek je na prilagajanju kompetenc potrebam gospodarstva, vseživljenjskem učenju ter učinkovitejšem povezovanju iskalcev zaposlitve in delodajalcev.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dirty="0"/>
              <a:t>Izvajajo se naložbe v </a:t>
            </a:r>
            <a:r>
              <a:rPr lang="sl-SI" sz="1600" u="sng" dirty="0"/>
              <a:t>zdravstveno infrastrukturo </a:t>
            </a:r>
            <a:r>
              <a:rPr lang="sl-SI" sz="1600" dirty="0"/>
              <a:t>in medicinsko opremo ter razvoj skupnostnih storitev, tudi za osebe z demenco.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u="sng" dirty="0"/>
              <a:t>Stanovanja</a:t>
            </a:r>
            <a:r>
              <a:rPr lang="sl-SI" sz="1600" dirty="0"/>
              <a:t>: pripravljajo se naložbe v cenovno dostopna javna najemna in oskrbovana stanovanja ter nastanitvene zmogljivosti za učeče 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600" dirty="0"/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8D90BEF1-BDA3-A9AF-5EB2-A9715DA07F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3864" y="1379017"/>
            <a:ext cx="2833839" cy="2408904"/>
          </a:xfrm>
          <a:prstGeom prst="rect">
            <a:avLst/>
          </a:prstGeom>
        </p:spPr>
      </p:pic>
      <p:pic>
        <p:nvPicPr>
          <p:cNvPr id="14" name="Slika 13">
            <a:extLst>
              <a:ext uri="{FF2B5EF4-FFF2-40B4-BE49-F238E27FC236}">
                <a16:creationId xmlns:a16="http://schemas.microsoft.com/office/drawing/2014/main" id="{F4D4D73D-4ED5-5FBF-8CA1-7D7E242723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2962" y="3961528"/>
            <a:ext cx="2835181" cy="244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97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A13BE-DAD5-E649-2742-18810C55B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E970A22-B96D-CABB-8FED-BBC5A3451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461" y="302239"/>
            <a:ext cx="11216005" cy="560984"/>
          </a:xfrm>
        </p:spPr>
        <p:txBody>
          <a:bodyPr>
            <a:normAutofit/>
          </a:bodyPr>
          <a:lstStyle/>
          <a:p>
            <a:r>
              <a:rPr lang="sl-SI" sz="2800" b="1" dirty="0">
                <a:solidFill>
                  <a:srgbClr val="034EA2"/>
                </a:solidFill>
              </a:rPr>
              <a:t>CP 5 - EVOPA BLIŽJE DRŽAVLJANOM</a:t>
            </a:r>
          </a:p>
        </p:txBody>
      </p:sp>
      <p:cxnSp>
        <p:nvCxnSpPr>
          <p:cNvPr id="8" name="Kolenski povezovalnik 7">
            <a:extLst>
              <a:ext uri="{FF2B5EF4-FFF2-40B4-BE49-F238E27FC236}">
                <a16:creationId xmlns:a16="http://schemas.microsoft.com/office/drawing/2014/main" id="{BB7CCB21-5821-E836-9A18-266CEA7CDE68}"/>
              </a:ext>
            </a:extLst>
          </p:cNvPr>
          <p:cNvCxnSpPr/>
          <p:nvPr/>
        </p:nvCxnSpPr>
        <p:spPr>
          <a:xfrm flipV="1">
            <a:off x="8514735" y="4197949"/>
            <a:ext cx="3342968" cy="2408904"/>
          </a:xfrm>
          <a:prstGeom prst="bentConnector3">
            <a:avLst>
              <a:gd name="adj1" fmla="val 100294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Kolenski povezovalnik 6">
            <a:extLst>
              <a:ext uri="{FF2B5EF4-FFF2-40B4-BE49-F238E27FC236}">
                <a16:creationId xmlns:a16="http://schemas.microsoft.com/office/drawing/2014/main" id="{D4568073-FC19-CD1C-AEE5-B94DCA951308}"/>
              </a:ext>
            </a:extLst>
          </p:cNvPr>
          <p:cNvCxnSpPr/>
          <p:nvPr/>
        </p:nvCxnSpPr>
        <p:spPr>
          <a:xfrm flipV="1">
            <a:off x="259918" y="252826"/>
            <a:ext cx="3736258" cy="2637408"/>
          </a:xfrm>
          <a:prstGeom prst="bentConnector3">
            <a:avLst>
              <a:gd name="adj1" fmla="val 0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4" descr="Logo image name">
            <a:extLst>
              <a:ext uri="{FF2B5EF4-FFF2-40B4-BE49-F238E27FC236}">
                <a16:creationId xmlns:a16="http://schemas.microsoft.com/office/drawing/2014/main" id="{55FD19B6-5B58-55C7-FBCB-B01EF18AE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29" y="6081245"/>
            <a:ext cx="1050232" cy="51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000519BF-E297-0E5B-D815-A080469029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16" y="6033143"/>
            <a:ext cx="2689861" cy="564319"/>
          </a:xfrm>
          <a:prstGeom prst="rect">
            <a:avLst/>
          </a:prstGeom>
        </p:spPr>
      </p:pic>
      <p:graphicFrame>
        <p:nvGraphicFramePr>
          <p:cNvPr id="20" name="Ključni podatki CP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5046540"/>
              </p:ext>
            </p:extLst>
          </p:nvPr>
        </p:nvGraphicFramePr>
        <p:xfrm>
          <a:off x="512064" y="960120"/>
          <a:ext cx="8714232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3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5176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b="1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18872" marR="118872" marT="22860" marB="22860" anchor="ctr">
                    <a:solidFill>
                      <a:srgbClr val="034EA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Skupaj</a:t>
                      </a:r>
                    </a:p>
                  </a:txBody>
                  <a:tcPr marL="118872" marR="118872" marT="22860" marB="22860" anchor="ctr">
                    <a:solidFill>
                      <a:srgbClr val="034EA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Delež</a:t>
                      </a:r>
                    </a:p>
                  </a:txBody>
                  <a:tcPr marL="118872" marR="118872" marT="22860" marB="22860" anchor="ctr">
                    <a:solidFill>
                      <a:srgbClr val="034E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 dirty="0" err="1">
                          <a:solidFill>
                            <a:srgbClr val="000000"/>
                          </a:solidFill>
                          <a:latin typeface="Arial"/>
                        </a:rPr>
                        <a:t>Pravice</a:t>
                      </a:r>
                      <a:r>
                        <a:rPr sz="1600" b="0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sz="1600" b="0" dirty="0" err="1">
                          <a:solidFill>
                            <a:srgbClr val="000000"/>
                          </a:solidFill>
                          <a:latin typeface="Arial"/>
                        </a:rPr>
                        <a:t>porabe</a:t>
                      </a:r>
                      <a:endParaRPr sz="1600" b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94,23 mio EUR</a:t>
                      </a: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 err="1">
                          <a:solidFill>
                            <a:srgbClr val="000000"/>
                          </a:solidFill>
                          <a:latin typeface="Arial"/>
                        </a:rPr>
                        <a:t>Odločitve o podpori</a:t>
                      </a:r>
                      <a:endParaRPr sz="1600" b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111,91 mio EUR</a:t>
                      </a: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118,76 %</a:t>
                      </a: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Izbrane operacije</a:t>
                      </a: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 dirty="0">
                          <a:solidFill>
                            <a:srgbClr val="000000"/>
                          </a:solidFill>
                          <a:latin typeface="Arial"/>
                        </a:rPr>
                        <a:t>71,16 </a:t>
                      </a:r>
                      <a:r>
                        <a:rPr sz="1600" b="0" dirty="0" err="1">
                          <a:solidFill>
                            <a:srgbClr val="000000"/>
                          </a:solidFill>
                          <a:latin typeface="Arial"/>
                        </a:rPr>
                        <a:t>mio</a:t>
                      </a:r>
                      <a:r>
                        <a:rPr sz="1600" b="0" dirty="0">
                          <a:solidFill>
                            <a:srgbClr val="000000"/>
                          </a:solidFill>
                          <a:latin typeface="Arial"/>
                        </a:rPr>
                        <a:t> EUR</a:t>
                      </a: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75,52 %</a:t>
                      </a: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 err="1">
                          <a:solidFill>
                            <a:srgbClr val="000000"/>
                          </a:solidFill>
                          <a:latin typeface="Arial"/>
                        </a:rPr>
                        <a:t>Izplačila iz državnega proračuna – EU del</a:t>
                      </a:r>
                      <a:endParaRPr sz="1600" b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38,97 mio EUR</a:t>
                      </a: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 dirty="0">
                          <a:solidFill>
                            <a:srgbClr val="000000"/>
                          </a:solidFill>
                          <a:latin typeface="Arial"/>
                        </a:rPr>
                        <a:t>41,36 %</a:t>
                      </a: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PoljeZBesedilom 4">
            <a:extLst>
              <a:ext uri="{FF2B5EF4-FFF2-40B4-BE49-F238E27FC236}">
                <a16:creationId xmlns:a16="http://schemas.microsoft.com/office/drawing/2014/main" id="{C5AA202F-64EC-4D61-66F2-870F39368BDB}"/>
              </a:ext>
            </a:extLst>
          </p:cNvPr>
          <p:cNvSpPr txBox="1"/>
          <p:nvPr/>
        </p:nvSpPr>
        <p:spPr>
          <a:xfrm>
            <a:off x="508529" y="2587680"/>
            <a:ext cx="7742502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l-SI" sz="1600" b="1" dirty="0"/>
              <a:t>CP5 se izvaja predvsem preko mehanizmov CTN in CLLD</a:t>
            </a:r>
            <a:r>
              <a:rPr lang="sl-SI" sz="1600" dirty="0"/>
              <a:t>, s poudarkom na </a:t>
            </a:r>
            <a:r>
              <a:rPr lang="sl-SI" sz="1600" b="1" dirty="0"/>
              <a:t>celostnem razvoju mest ter lokalnem razvoju po pristopu od spodaj navzgor</a:t>
            </a:r>
            <a:r>
              <a:rPr lang="sl-SI" sz="1600" dirty="0"/>
              <a:t>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sl-SI" sz="160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l-SI" sz="1600" b="1" dirty="0"/>
              <a:t>Izvajanje poteka zelo dobro:</a:t>
            </a:r>
            <a:r>
              <a:rPr lang="sl-SI" sz="1600" dirty="0"/>
              <a:t> pri CTN je večina sredstev že dodeljena, projekti urbane prenove se izvajajo, nekateri pa so že zaključeni.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sl-SI" sz="160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l-SI" sz="1600" b="1" dirty="0"/>
              <a:t>CLLD je prešel v konkretno izvajanje na lokalni ravni:</a:t>
            </a:r>
            <a:r>
              <a:rPr lang="sl-SI" sz="1600" dirty="0"/>
              <a:t> vseh </a:t>
            </a:r>
            <a:r>
              <a:rPr lang="sl-SI" sz="1600" b="1" dirty="0"/>
              <a:t>37 LAS</a:t>
            </a:r>
            <a:r>
              <a:rPr lang="sl-SI" sz="1600" dirty="0"/>
              <a:t> izvaja aktivnosti, izbrani projekti pa se postopoma izvajajo in prehajajo v izplačila.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sl-SI" sz="160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l-SI" sz="1600" b="1" dirty="0"/>
              <a:t>Rotovž: </a:t>
            </a:r>
            <a:r>
              <a:rPr lang="sl-SI" sz="1600" dirty="0"/>
              <a:t>strateški projekt CP5, ki združuje objekte ob Rotovškem trgu v medgeneracijski kulturni center s knjižnico, galerijo in kinom ter celovito prenavlja Rotovški trg; projekt se intenzivno izvaja.</a:t>
            </a:r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745DA128-D948-4847-9771-F73BC7CC14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296" y="2445544"/>
            <a:ext cx="2222104" cy="1901880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7AA1D3E0-FF51-8BD3-B265-BA23E20C0E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9486" y="4526198"/>
            <a:ext cx="2193525" cy="190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730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E447D-5C13-0FB1-E412-621DA564A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5BC8FB1-E3F7-D88A-F693-01B35D22D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652" y="358971"/>
            <a:ext cx="11216005" cy="560984"/>
          </a:xfrm>
        </p:spPr>
        <p:txBody>
          <a:bodyPr/>
          <a:lstStyle/>
          <a:p>
            <a:r>
              <a:rPr lang="sl-SI" sz="2800" b="1" noProof="0" dirty="0">
                <a:solidFill>
                  <a:srgbClr val="034EA2"/>
                </a:solidFill>
              </a:rPr>
              <a:t>CP 6 – SKLAD ZA PRAVIČNI PREHOD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66D6B3BC-4287-996E-899F-F2C0994D85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16" y="6033143"/>
            <a:ext cx="2689861" cy="564319"/>
          </a:xfrm>
          <a:prstGeom prst="rect">
            <a:avLst/>
          </a:prstGeom>
        </p:spPr>
      </p:pic>
      <p:pic>
        <p:nvPicPr>
          <p:cNvPr id="5" name="Picture 4" descr="Logo image name">
            <a:extLst>
              <a:ext uri="{FF2B5EF4-FFF2-40B4-BE49-F238E27FC236}">
                <a16:creationId xmlns:a16="http://schemas.microsoft.com/office/drawing/2014/main" id="{7D9E2383-56BF-A361-5D90-07D5169F1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29" y="6081245"/>
            <a:ext cx="1050232" cy="51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Kolenski povezovalnik 6">
            <a:extLst>
              <a:ext uri="{FF2B5EF4-FFF2-40B4-BE49-F238E27FC236}">
                <a16:creationId xmlns:a16="http://schemas.microsoft.com/office/drawing/2014/main" id="{FD5DDBCC-AC12-2AF5-ED44-3762678EC60E}"/>
              </a:ext>
            </a:extLst>
          </p:cNvPr>
          <p:cNvCxnSpPr/>
          <p:nvPr/>
        </p:nvCxnSpPr>
        <p:spPr>
          <a:xfrm flipV="1">
            <a:off x="241103" y="290455"/>
            <a:ext cx="3736258" cy="2637408"/>
          </a:xfrm>
          <a:prstGeom prst="bentConnector3">
            <a:avLst>
              <a:gd name="adj1" fmla="val 0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Kolenski povezovalnik 7">
            <a:extLst>
              <a:ext uri="{FF2B5EF4-FFF2-40B4-BE49-F238E27FC236}">
                <a16:creationId xmlns:a16="http://schemas.microsoft.com/office/drawing/2014/main" id="{4B24AB15-DA71-0773-E184-A0FD8AA0EE77}"/>
              </a:ext>
            </a:extLst>
          </p:cNvPr>
          <p:cNvCxnSpPr/>
          <p:nvPr/>
        </p:nvCxnSpPr>
        <p:spPr>
          <a:xfrm flipV="1">
            <a:off x="8514735" y="4197949"/>
            <a:ext cx="3342968" cy="2408904"/>
          </a:xfrm>
          <a:prstGeom prst="bentConnector3">
            <a:avLst>
              <a:gd name="adj1" fmla="val 100294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Ključni podatki CP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12996"/>
              </p:ext>
            </p:extLst>
          </p:nvPr>
        </p:nvGraphicFramePr>
        <p:xfrm>
          <a:off x="512064" y="960120"/>
          <a:ext cx="8714232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3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5176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600" b="1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18872" marR="118872" marT="22860" marB="22860" anchor="ctr">
                    <a:solidFill>
                      <a:srgbClr val="034EA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Skupaj</a:t>
                      </a:r>
                    </a:p>
                  </a:txBody>
                  <a:tcPr marL="118872" marR="118872" marT="22860" marB="22860" anchor="ctr">
                    <a:solidFill>
                      <a:srgbClr val="034EA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Delež</a:t>
                      </a:r>
                    </a:p>
                  </a:txBody>
                  <a:tcPr marL="118872" marR="118872" marT="22860" marB="22860" anchor="ctr">
                    <a:solidFill>
                      <a:srgbClr val="034E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 err="1">
                          <a:solidFill>
                            <a:srgbClr val="000000"/>
                          </a:solidFill>
                          <a:latin typeface="Arial"/>
                        </a:rPr>
                        <a:t>Pravice porabe</a:t>
                      </a:r>
                      <a:endParaRPr sz="1600" b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248,77 mio EUR</a:t>
                      </a: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 err="1">
                          <a:solidFill>
                            <a:srgbClr val="000000"/>
                          </a:solidFill>
                          <a:latin typeface="Arial"/>
                        </a:rPr>
                        <a:t>Odločitve o podpori</a:t>
                      </a:r>
                      <a:endParaRPr sz="1600" b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207,81 mio EUR</a:t>
                      </a: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83,53 %</a:t>
                      </a: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Izbrane operacije</a:t>
                      </a: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124,58 mio EUR</a:t>
                      </a: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50,08 %</a:t>
                      </a:r>
                    </a:p>
                  </a:txBody>
                  <a:tcPr marL="118872" marR="118872" marT="22860" marB="22860" anchor="ctr">
                    <a:solidFill>
                      <a:srgbClr val="E9F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 err="1">
                          <a:solidFill>
                            <a:srgbClr val="000000"/>
                          </a:solidFill>
                          <a:latin typeface="Arial"/>
                        </a:rPr>
                        <a:t>Izplačila iz državnega proračuna – EU del</a:t>
                      </a:r>
                      <a:endParaRPr sz="1600" b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>
                          <a:solidFill>
                            <a:srgbClr val="000000"/>
                          </a:solidFill>
                          <a:latin typeface="Arial"/>
                        </a:rPr>
                        <a:t>51,23 mio EUR</a:t>
                      </a: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600" b="0" dirty="0">
                          <a:solidFill>
                            <a:srgbClr val="000000"/>
                          </a:solidFill>
                          <a:latin typeface="Arial"/>
                        </a:rPr>
                        <a:t>20,59 %</a:t>
                      </a:r>
                    </a:p>
                  </a:txBody>
                  <a:tcPr marL="118872" marR="118872" marT="22860" marB="228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PoljeZBesedilom 5">
            <a:extLst>
              <a:ext uri="{FF2B5EF4-FFF2-40B4-BE49-F238E27FC236}">
                <a16:creationId xmlns:a16="http://schemas.microsoft.com/office/drawing/2014/main" id="{61F30C02-FFE6-B1A4-C691-B7682EFABAF8}"/>
              </a:ext>
            </a:extLst>
          </p:cNvPr>
          <p:cNvSpPr txBox="1"/>
          <p:nvPr/>
        </p:nvSpPr>
        <p:spPr>
          <a:xfrm>
            <a:off x="404652" y="2685321"/>
            <a:ext cx="775351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l-SI" sz="1600" b="1" i="0" dirty="0">
                <a:effectLst/>
                <a:latin typeface="+mn-lt"/>
              </a:rPr>
              <a:t>CP6 podpira prestrukturiranje premogovnih regij SAŠA in Zasavje</a:t>
            </a:r>
            <a:r>
              <a:rPr lang="sl-SI" sz="1600" b="0" i="0" dirty="0">
                <a:effectLst/>
                <a:latin typeface="+mn-lt"/>
              </a:rPr>
              <a:t>, predvsem z vlaganji v gospodarstvo, nova delovna mesta, znanje in razvojno infrastrukturo.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sl-SI" sz="160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l-SI" sz="1600" dirty="0"/>
              <a:t>JR Ekonomsko-poslovna infrastruktura: 3 od 7 izbranih projektov že zaključeni, preostali pa so v izvajanju.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sl-SI" sz="160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l-SI" sz="1600" b="0" i="0" dirty="0">
                <a:effectLst/>
                <a:latin typeface="+mn-lt"/>
              </a:rPr>
              <a:t>JR  za gospodarsko prestrukturiranje Zasavske in SAŠA premogovne regije je v fazi podpisa pogodb, s čimer se krepi podpora novim investicijam in gospodarskemu razvoju obeh regij.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sl-SI" sz="160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l-SI" sz="1600" dirty="0"/>
              <a:t>D</a:t>
            </a:r>
            <a:r>
              <a:rPr lang="sl-SI" sz="1600" b="0" i="0" dirty="0">
                <a:effectLst/>
                <a:latin typeface="+mn-lt"/>
              </a:rPr>
              <a:t>olgotrajno pripravljalno obdobje za projekte obnovljivih virov energije (OVE), predvsem v SAŠA regiji, vpliva na počasnejšo izvedbo.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sl-SI" sz="1600" b="1" i="0" dirty="0">
              <a:effectLst/>
              <a:latin typeface="+mn-lt"/>
            </a:endParaRPr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619B03CF-BC14-88BA-71A5-EEA05EEB05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5375" y="2574326"/>
            <a:ext cx="2785140" cy="1805431"/>
          </a:xfrm>
          <a:prstGeom prst="rect">
            <a:avLst/>
          </a:prstGeom>
        </p:spPr>
      </p:pic>
      <p:pic>
        <p:nvPicPr>
          <p:cNvPr id="14" name="Slika 13">
            <a:extLst>
              <a:ext uri="{FF2B5EF4-FFF2-40B4-BE49-F238E27FC236}">
                <a16:creationId xmlns:a16="http://schemas.microsoft.com/office/drawing/2014/main" id="{10DDE604-79B2-CC9C-909D-81167BA07D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1712" y="4767378"/>
            <a:ext cx="2884922" cy="1371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9730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1041C-9561-67C8-DA3B-9230A3AB8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F1CAB87-E61F-5D38-5029-D6C1D16B2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826" y="318120"/>
            <a:ext cx="11216005" cy="560984"/>
          </a:xfrm>
        </p:spPr>
        <p:txBody>
          <a:bodyPr/>
          <a:lstStyle/>
          <a:p>
            <a:r>
              <a:rPr lang="sl-SI" sz="2800" b="1" noProof="0" dirty="0">
                <a:solidFill>
                  <a:srgbClr val="034EA2"/>
                </a:solidFill>
              </a:rPr>
              <a:t>Napredek prioritet vmesnega pregleda 2025</a:t>
            </a:r>
            <a:endParaRPr lang="sl-SI" noProof="0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7EA1948-3A05-14A3-F3B8-E8595E602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24759"/>
          </a:xfrm>
        </p:spPr>
        <p:txBody>
          <a:bodyPr/>
          <a:lstStyle/>
          <a:p>
            <a:pPr marL="457200" lvl="1" indent="0">
              <a:lnSpc>
                <a:spcPct val="107000"/>
              </a:lnSpc>
              <a:spcAft>
                <a:spcPts val="800"/>
              </a:spcAft>
              <a:buNone/>
            </a:pPr>
            <a:endParaRPr lang="sl-SI" sz="1200" noProof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sl-SI" sz="1200" noProof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l-SI" noProof="0" dirty="0">
              <a:latin typeface="Republika" panose="02000506040000020004" pitchFamily="2" charset="-18"/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A12C80A9-6A80-79D1-51FB-D5F9CAA4AC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16" y="6033143"/>
            <a:ext cx="2689861" cy="564319"/>
          </a:xfrm>
          <a:prstGeom prst="rect">
            <a:avLst/>
          </a:prstGeom>
        </p:spPr>
      </p:pic>
      <p:pic>
        <p:nvPicPr>
          <p:cNvPr id="5" name="Picture 4" descr="Logo image name">
            <a:extLst>
              <a:ext uri="{FF2B5EF4-FFF2-40B4-BE49-F238E27FC236}">
                <a16:creationId xmlns:a16="http://schemas.microsoft.com/office/drawing/2014/main" id="{72EE6982-3CFA-8C73-2DD5-02F423C10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29" y="6081245"/>
            <a:ext cx="1050232" cy="51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Kolenski povezovalnik 6">
            <a:extLst>
              <a:ext uri="{FF2B5EF4-FFF2-40B4-BE49-F238E27FC236}">
                <a16:creationId xmlns:a16="http://schemas.microsoft.com/office/drawing/2014/main" id="{2FB22914-A6A7-29F1-CA8B-56643D906ECF}"/>
              </a:ext>
            </a:extLst>
          </p:cNvPr>
          <p:cNvCxnSpPr/>
          <p:nvPr/>
        </p:nvCxnSpPr>
        <p:spPr>
          <a:xfrm flipV="1">
            <a:off x="228983" y="282694"/>
            <a:ext cx="3736258" cy="2637408"/>
          </a:xfrm>
          <a:prstGeom prst="bentConnector3">
            <a:avLst>
              <a:gd name="adj1" fmla="val 0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Kolenski povezovalnik 7">
            <a:extLst>
              <a:ext uri="{FF2B5EF4-FFF2-40B4-BE49-F238E27FC236}">
                <a16:creationId xmlns:a16="http://schemas.microsoft.com/office/drawing/2014/main" id="{DEB6A231-F1A4-C9C0-BED5-C4BBCE3BE3E9}"/>
              </a:ext>
            </a:extLst>
          </p:cNvPr>
          <p:cNvCxnSpPr/>
          <p:nvPr/>
        </p:nvCxnSpPr>
        <p:spPr>
          <a:xfrm flipV="1">
            <a:off x="8514735" y="4197949"/>
            <a:ext cx="3342968" cy="2408904"/>
          </a:xfrm>
          <a:prstGeom prst="bentConnector3">
            <a:avLst>
              <a:gd name="adj1" fmla="val 100294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6A8D556-A9DC-69C3-B728-12F3C6082031}"/>
              </a:ext>
            </a:extLst>
          </p:cNvPr>
          <p:cNvSpPr txBox="1"/>
          <p:nvPr/>
        </p:nvSpPr>
        <p:spPr>
          <a:xfrm>
            <a:off x="710282" y="1965107"/>
            <a:ext cx="10931494" cy="39395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/>
            <a:endParaRPr lang="sl-SI" sz="1600" b="1" dirty="0"/>
          </a:p>
          <a:p>
            <a:pPr lvl="0">
              <a:spcAft>
                <a:spcPts val="1200"/>
              </a:spcAft>
            </a:pPr>
            <a:r>
              <a:rPr lang="sl-SI" sz="2400" b="1" dirty="0">
                <a:solidFill>
                  <a:schemeClr val="accent1"/>
                </a:solidFill>
              </a:rPr>
              <a:t>Nove in okrepljene prioritete:</a:t>
            </a:r>
          </a:p>
          <a:p>
            <a:r>
              <a:rPr lang="sl-SI" sz="1600" b="1" dirty="0"/>
              <a:t>Razvoj strateških tehnologij za Evropo – STEP: </a:t>
            </a:r>
            <a:r>
              <a:rPr lang="sl-SI" sz="1600" dirty="0"/>
              <a:t>Dodatna podpora razvoju in proizvodnji strateških tehnologij ter </a:t>
            </a:r>
            <a:r>
              <a:rPr lang="sl-SI" sz="1600" dirty="0" err="1"/>
              <a:t>superračunalniški</a:t>
            </a:r>
            <a:r>
              <a:rPr lang="sl-SI" sz="1600" dirty="0"/>
              <a:t> infrastrukturi</a:t>
            </a:r>
          </a:p>
          <a:p>
            <a:endParaRPr lang="sl-SI" sz="1600" b="1" dirty="0"/>
          </a:p>
          <a:p>
            <a:r>
              <a:rPr lang="sl-SI" sz="1600" b="1" dirty="0"/>
              <a:t>Energetski prehod: </a:t>
            </a:r>
            <a:r>
              <a:rPr lang="sl-SI" sz="1600" dirty="0"/>
              <a:t>Energetske povezave, omrežja, hranilniki in polnilna infrastruktura</a:t>
            </a:r>
          </a:p>
          <a:p>
            <a:endParaRPr lang="sl-SI" sz="1600" b="1" dirty="0"/>
          </a:p>
          <a:p>
            <a:r>
              <a:rPr lang="sl-SI" sz="1600" b="1" dirty="0"/>
              <a:t>Dvojna raba: </a:t>
            </a:r>
            <a:r>
              <a:rPr lang="sl-SI" sz="1600" dirty="0"/>
              <a:t>Infrastruktura za civilne in obrambne potrebe, </a:t>
            </a:r>
            <a:br>
              <a:rPr lang="sl-SI" sz="1600" dirty="0"/>
            </a:br>
            <a:r>
              <a:rPr lang="sl-SI" sz="1600" dirty="0"/>
              <a:t>vključno z odpornostjo zdravstvenega sistema</a:t>
            </a:r>
          </a:p>
          <a:p>
            <a:endParaRPr lang="sl-SI" sz="1600" b="1" dirty="0"/>
          </a:p>
          <a:p>
            <a:r>
              <a:rPr lang="sl-SI" sz="1600" b="1" dirty="0"/>
              <a:t>Dostopna stanovanja: </a:t>
            </a:r>
            <a:r>
              <a:rPr lang="sl-SI" sz="1600" dirty="0"/>
              <a:t>Cenovno dostopna javna najemna in oskrbovana stanovanja</a:t>
            </a:r>
          </a:p>
          <a:p>
            <a:endParaRPr lang="sl-SI" sz="1600" dirty="0"/>
          </a:p>
          <a:p>
            <a:r>
              <a:rPr lang="sl-SI" sz="1600" b="1" dirty="0">
                <a:solidFill>
                  <a:schemeClr val="bg1">
                    <a:lumMod val="65000"/>
                  </a:schemeClr>
                </a:solidFill>
              </a:rPr>
              <a:t>Odpornost v zvezi z vodo </a:t>
            </a:r>
            <a:r>
              <a:rPr lang="sl-SI" sz="1600" dirty="0">
                <a:solidFill>
                  <a:schemeClr val="bg1">
                    <a:lumMod val="65000"/>
                  </a:schemeClr>
                </a:solidFill>
              </a:rPr>
              <a:t>– nismo usmerili sredstva v to vsebino</a:t>
            </a:r>
          </a:p>
          <a:p>
            <a:pPr marL="0" indent="0" algn="l"/>
            <a:endParaRPr lang="sl-SI" sz="2400" noProof="0" dirty="0"/>
          </a:p>
        </p:txBody>
      </p:sp>
      <p:sp>
        <p:nvSpPr>
          <p:cNvPr id="10" name="Pravokotnik: zaokroženi vogali 9">
            <a:extLst>
              <a:ext uri="{FF2B5EF4-FFF2-40B4-BE49-F238E27FC236}">
                <a16:creationId xmlns:a16="http://schemas.microsoft.com/office/drawing/2014/main" id="{8158FA05-9472-AC8C-6E75-F515A7F97AD1}"/>
              </a:ext>
            </a:extLst>
          </p:cNvPr>
          <p:cNvSpPr/>
          <p:nvPr/>
        </p:nvSpPr>
        <p:spPr>
          <a:xfrm>
            <a:off x="1079405" y="1081750"/>
            <a:ext cx="10274395" cy="65249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i="1" dirty="0"/>
              <a:t>Prilagoditev programov spremenjenim geopolitičnim in gospodarskim razmeram ter pospešitev izvajanja kohezijske politike</a:t>
            </a:r>
          </a:p>
        </p:txBody>
      </p:sp>
    </p:spTree>
    <p:extLst>
      <p:ext uri="{BB962C8B-B14F-4D97-AF65-F5344CB8AC3E}">
        <p14:creationId xmlns:p14="http://schemas.microsoft.com/office/powerpoint/2010/main" val="3439719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F6FD9-5BAB-AD1E-4A99-EF6035041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937F8BA-4165-42C6-14E4-46DFC461D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529" y="291823"/>
            <a:ext cx="11216005" cy="560984"/>
          </a:xfrm>
        </p:spPr>
        <p:txBody>
          <a:bodyPr/>
          <a:lstStyle/>
          <a:p>
            <a:r>
              <a:rPr lang="sl-SI" sz="2800" b="1" noProof="0" dirty="0">
                <a:solidFill>
                  <a:srgbClr val="034EA2"/>
                </a:solidFill>
              </a:rPr>
              <a:t>Napredek pri izvajanju STEP </a:t>
            </a:r>
            <a:endParaRPr lang="sl-SI" noProof="0" dirty="0">
              <a:solidFill>
                <a:srgbClr val="034EA2"/>
              </a:solidFill>
            </a:endParaRP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1FEA87B-1F01-0EB1-5346-A4C5360E9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24759"/>
          </a:xfrm>
        </p:spPr>
        <p:txBody>
          <a:bodyPr/>
          <a:lstStyle/>
          <a:p>
            <a:pPr marL="457200" lvl="1" indent="0">
              <a:lnSpc>
                <a:spcPct val="107000"/>
              </a:lnSpc>
              <a:spcAft>
                <a:spcPts val="800"/>
              </a:spcAft>
              <a:buNone/>
            </a:pPr>
            <a:endParaRPr lang="sl-SI" sz="1200" noProof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sl-SI" sz="1200" noProof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l-SI" noProof="0" dirty="0">
              <a:latin typeface="Republika" panose="02000506040000020004" pitchFamily="2" charset="-18"/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777F6E5E-A8D9-9722-022F-186EE7B936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16" y="6033143"/>
            <a:ext cx="2689861" cy="564319"/>
          </a:xfrm>
          <a:prstGeom prst="rect">
            <a:avLst/>
          </a:prstGeom>
        </p:spPr>
      </p:pic>
      <p:pic>
        <p:nvPicPr>
          <p:cNvPr id="5" name="Picture 4" descr="Logo image name">
            <a:extLst>
              <a:ext uri="{FF2B5EF4-FFF2-40B4-BE49-F238E27FC236}">
                <a16:creationId xmlns:a16="http://schemas.microsoft.com/office/drawing/2014/main" id="{6E101CCF-43DD-73BD-FF87-6D2C52A99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29" y="6081245"/>
            <a:ext cx="1050232" cy="51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Kolenski povezovalnik 6">
            <a:extLst>
              <a:ext uri="{FF2B5EF4-FFF2-40B4-BE49-F238E27FC236}">
                <a16:creationId xmlns:a16="http://schemas.microsoft.com/office/drawing/2014/main" id="{55C9CC97-39AE-3D09-D2AD-3876F9178D42}"/>
              </a:ext>
            </a:extLst>
          </p:cNvPr>
          <p:cNvCxnSpPr/>
          <p:nvPr/>
        </p:nvCxnSpPr>
        <p:spPr>
          <a:xfrm flipV="1">
            <a:off x="219357" y="280041"/>
            <a:ext cx="3736258" cy="2637408"/>
          </a:xfrm>
          <a:prstGeom prst="bentConnector3">
            <a:avLst>
              <a:gd name="adj1" fmla="val 0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Kolenski povezovalnik 7">
            <a:extLst>
              <a:ext uri="{FF2B5EF4-FFF2-40B4-BE49-F238E27FC236}">
                <a16:creationId xmlns:a16="http://schemas.microsoft.com/office/drawing/2014/main" id="{F273526B-54E0-D701-DC09-E14A9F202148}"/>
              </a:ext>
            </a:extLst>
          </p:cNvPr>
          <p:cNvCxnSpPr/>
          <p:nvPr/>
        </p:nvCxnSpPr>
        <p:spPr>
          <a:xfrm flipV="1">
            <a:off x="8514735" y="4197949"/>
            <a:ext cx="3342968" cy="2408904"/>
          </a:xfrm>
          <a:prstGeom prst="bentConnector3">
            <a:avLst>
              <a:gd name="adj1" fmla="val 100294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A4407524-D8FB-FBD1-E80A-E332015A34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624732"/>
              </p:ext>
            </p:extLst>
          </p:nvPr>
        </p:nvGraphicFramePr>
        <p:xfrm>
          <a:off x="630251" y="1307026"/>
          <a:ext cx="10931497" cy="4485375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691871">
                  <a:extLst>
                    <a:ext uri="{9D8B030D-6E8A-4147-A177-3AD203B41FA5}">
                      <a16:colId xmlns:a16="http://schemas.microsoft.com/office/drawing/2014/main" val="3430465326"/>
                    </a:ext>
                  </a:extLst>
                </a:gridCol>
                <a:gridCol w="2286001">
                  <a:extLst>
                    <a:ext uri="{9D8B030D-6E8A-4147-A177-3AD203B41FA5}">
                      <a16:colId xmlns:a16="http://schemas.microsoft.com/office/drawing/2014/main" val="3638845274"/>
                    </a:ext>
                  </a:extLst>
                </a:gridCol>
                <a:gridCol w="1134737">
                  <a:extLst>
                    <a:ext uri="{9D8B030D-6E8A-4147-A177-3AD203B41FA5}">
                      <a16:colId xmlns:a16="http://schemas.microsoft.com/office/drawing/2014/main" val="1347013143"/>
                    </a:ext>
                  </a:extLst>
                </a:gridCol>
                <a:gridCol w="1606296">
                  <a:extLst>
                    <a:ext uri="{9D8B030D-6E8A-4147-A177-3AD203B41FA5}">
                      <a16:colId xmlns:a16="http://schemas.microsoft.com/office/drawing/2014/main" val="1100051163"/>
                    </a:ext>
                  </a:extLst>
                </a:gridCol>
                <a:gridCol w="1606296">
                  <a:extLst>
                    <a:ext uri="{9D8B030D-6E8A-4147-A177-3AD203B41FA5}">
                      <a16:colId xmlns:a16="http://schemas.microsoft.com/office/drawing/2014/main" val="1026505945"/>
                    </a:ext>
                  </a:extLst>
                </a:gridCol>
                <a:gridCol w="1606296">
                  <a:extLst>
                    <a:ext uri="{9D8B030D-6E8A-4147-A177-3AD203B41FA5}">
                      <a16:colId xmlns:a16="http://schemas.microsoft.com/office/drawing/2014/main" val="1052038647"/>
                    </a:ext>
                  </a:extLst>
                </a:gridCol>
              </a:tblGrid>
              <a:tr h="385011">
                <a:tc>
                  <a:txBody>
                    <a:bodyPr/>
                    <a:lstStyle/>
                    <a:p>
                      <a:r>
                        <a:rPr lang="sl-SI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Ukrep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Status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PT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l-SI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Vzhod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l-SI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Zahod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l-SI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Skupaj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657503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r>
                        <a:rPr lang="sl-SI" dirty="0"/>
                        <a:t>JR STEP Vzhod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dirty="0"/>
                        <a:t>Izveden JR, rezultati do konca 2026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dirty="0"/>
                        <a:t>MGDŠ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l-SI" dirty="0"/>
                        <a:t>60.000.000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sl-SI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l-SI" dirty="0"/>
                        <a:t>60.000.000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257745"/>
                  </a:ext>
                </a:extLst>
              </a:tr>
              <a:tr h="385011">
                <a:tc>
                  <a:txBody>
                    <a:bodyPr/>
                    <a:lstStyle/>
                    <a:p>
                      <a:r>
                        <a:rPr lang="sl-SI" dirty="0"/>
                        <a:t>IPCEI Tech4Cure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dirty="0"/>
                        <a:t>Izdana </a:t>
                      </a:r>
                      <a:r>
                        <a:rPr lang="sl-SI" dirty="0" err="1"/>
                        <a:t>OdlPod</a:t>
                      </a:r>
                      <a:endParaRPr lang="sl-SI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dirty="0"/>
                        <a:t>MGDŠ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sl-SI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l-SI" dirty="0"/>
                        <a:t>6.580.000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l-SI" dirty="0"/>
                        <a:t>6.580.000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980542"/>
                  </a:ext>
                </a:extLst>
              </a:tr>
              <a:tr h="385011">
                <a:tc>
                  <a:txBody>
                    <a:bodyPr/>
                    <a:lstStyle/>
                    <a:p>
                      <a:r>
                        <a:rPr lang="sl-SI" dirty="0"/>
                        <a:t>GIGA NMR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dirty="0"/>
                        <a:t>Izdana </a:t>
                      </a:r>
                      <a:r>
                        <a:rPr lang="sl-SI" dirty="0" err="1"/>
                        <a:t>OdlPod</a:t>
                      </a:r>
                      <a:endParaRPr lang="sl-SI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dirty="0"/>
                        <a:t>MIZM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l-SI" dirty="0"/>
                        <a:t>11.300.000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l-SI" dirty="0"/>
                        <a:t>16.200.000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l-SI" dirty="0"/>
                        <a:t>27.500.000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830450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r>
                        <a:rPr lang="sl-SI" dirty="0"/>
                        <a:t>JR STEP Zahod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dirty="0"/>
                        <a:t>JR načrtovan v letu 2026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dirty="0"/>
                        <a:t>MGDŠ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sl-SI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l-SI" dirty="0"/>
                        <a:t>30.000.000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l-SI" dirty="0"/>
                        <a:t>30.000.000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1075606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r>
                        <a:rPr lang="sl-SI" dirty="0"/>
                        <a:t>Superračunalnik HPC2 (SLAIF)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dirty="0"/>
                        <a:t>V pripravi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dirty="0"/>
                        <a:t>MIZM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l-SI" dirty="0"/>
                        <a:t>9.800.000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sl-SI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l-SI" dirty="0"/>
                        <a:t>9.800.000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4295"/>
                  </a:ext>
                </a:extLst>
              </a:tr>
              <a:tr h="385011">
                <a:tc>
                  <a:txBody>
                    <a:bodyPr/>
                    <a:lstStyle/>
                    <a:p>
                      <a:r>
                        <a:rPr lang="sl-SI" dirty="0"/>
                        <a:t>VISO-čip.si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l-SI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dirty="0"/>
                        <a:t>MIZM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l-SI" dirty="0"/>
                        <a:t>11.300.000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l-SI" dirty="0"/>
                        <a:t>11.200.000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l-SI" dirty="0"/>
                        <a:t>22.500.000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299754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r>
                        <a:rPr lang="sl-SI" dirty="0"/>
                        <a:t>Spodbude za ključne tehnologije (IPCEI)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l-SI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dirty="0"/>
                        <a:t>MGDŠ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l-SI" dirty="0"/>
                        <a:t>23.249.141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l-SI" dirty="0"/>
                        <a:t>3.770.000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l-SI" dirty="0"/>
                        <a:t>27.119.141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056172"/>
                  </a:ext>
                </a:extLst>
              </a:tr>
              <a:tr h="385011">
                <a:tc>
                  <a:txBody>
                    <a:bodyPr/>
                    <a:lstStyle/>
                    <a:p>
                      <a:r>
                        <a:rPr lang="sl-SI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SKUPAJ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l-SI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l-SI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l-SI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115.749.141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l-SI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67.750.000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l-SI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183.499.141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4922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2145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BBCD3-7409-AF4E-5738-93135FA82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5258D3A-03E8-A3D9-AF2E-2F266CDC7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826" y="318120"/>
            <a:ext cx="11216005" cy="560984"/>
          </a:xfrm>
        </p:spPr>
        <p:txBody>
          <a:bodyPr/>
          <a:lstStyle/>
          <a:p>
            <a:r>
              <a:rPr lang="sl-SI" sz="2800" b="1" noProof="0" dirty="0">
                <a:solidFill>
                  <a:srgbClr val="034EA2"/>
                </a:solidFill>
              </a:rPr>
              <a:t>Napredek pri izvajanju prioritet vmesnega pregleda 2025</a:t>
            </a:r>
            <a:endParaRPr lang="sl-SI" noProof="0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1178ADC7-4466-498A-516D-6CA505E1A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24759"/>
          </a:xfrm>
        </p:spPr>
        <p:txBody>
          <a:bodyPr/>
          <a:lstStyle/>
          <a:p>
            <a:pPr marL="457200" lvl="1" indent="0">
              <a:lnSpc>
                <a:spcPct val="107000"/>
              </a:lnSpc>
              <a:spcAft>
                <a:spcPts val="800"/>
              </a:spcAft>
              <a:buNone/>
            </a:pPr>
            <a:endParaRPr lang="sl-SI" sz="1200" noProof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sl-SI" sz="1200" noProof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l-SI" noProof="0" dirty="0">
              <a:latin typeface="Republika" panose="02000506040000020004" pitchFamily="2" charset="-18"/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C895F7D3-E6E5-A39F-983B-74923B8CB7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16" y="6033143"/>
            <a:ext cx="2689861" cy="564319"/>
          </a:xfrm>
          <a:prstGeom prst="rect">
            <a:avLst/>
          </a:prstGeom>
        </p:spPr>
      </p:pic>
      <p:pic>
        <p:nvPicPr>
          <p:cNvPr id="5" name="Picture 4" descr="Logo image name">
            <a:extLst>
              <a:ext uri="{FF2B5EF4-FFF2-40B4-BE49-F238E27FC236}">
                <a16:creationId xmlns:a16="http://schemas.microsoft.com/office/drawing/2014/main" id="{57212BB0-9041-BE9C-BAC4-70C14A2BC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29" y="6081245"/>
            <a:ext cx="1050232" cy="51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Kolenski povezovalnik 6">
            <a:extLst>
              <a:ext uri="{FF2B5EF4-FFF2-40B4-BE49-F238E27FC236}">
                <a16:creationId xmlns:a16="http://schemas.microsoft.com/office/drawing/2014/main" id="{12660203-C5C3-3B71-6FF6-F22764ADDF89}"/>
              </a:ext>
            </a:extLst>
          </p:cNvPr>
          <p:cNvCxnSpPr/>
          <p:nvPr/>
        </p:nvCxnSpPr>
        <p:spPr>
          <a:xfrm flipV="1">
            <a:off x="228983" y="282694"/>
            <a:ext cx="3736258" cy="2637408"/>
          </a:xfrm>
          <a:prstGeom prst="bentConnector3">
            <a:avLst>
              <a:gd name="adj1" fmla="val 0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Kolenski povezovalnik 7">
            <a:extLst>
              <a:ext uri="{FF2B5EF4-FFF2-40B4-BE49-F238E27FC236}">
                <a16:creationId xmlns:a16="http://schemas.microsoft.com/office/drawing/2014/main" id="{04C69D38-FFE3-CFB1-9FA1-AA8BC0700640}"/>
              </a:ext>
            </a:extLst>
          </p:cNvPr>
          <p:cNvCxnSpPr/>
          <p:nvPr/>
        </p:nvCxnSpPr>
        <p:spPr>
          <a:xfrm flipV="1">
            <a:off x="8514735" y="4197949"/>
            <a:ext cx="3342968" cy="2408904"/>
          </a:xfrm>
          <a:prstGeom prst="bentConnector3">
            <a:avLst>
              <a:gd name="adj1" fmla="val 100294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EB51023-DF59-13F7-23CF-BE64BC4B929D}"/>
              </a:ext>
            </a:extLst>
          </p:cNvPr>
          <p:cNvSpPr txBox="1"/>
          <p:nvPr/>
        </p:nvSpPr>
        <p:spPr>
          <a:xfrm>
            <a:off x="555826" y="1284857"/>
            <a:ext cx="10931494" cy="30777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200"/>
              </a:spcAft>
            </a:pPr>
            <a:r>
              <a:rPr lang="sl-SI" sz="2400" b="1" dirty="0"/>
              <a:t>Energetske povezave in polnilna infrastruktura (RSO 2.12)</a:t>
            </a:r>
          </a:p>
          <a:p>
            <a:pPr marL="228600" indent="-228600" algn="just">
              <a:buFont typeface="Arial"/>
              <a:buChar char="•"/>
            </a:pPr>
            <a:r>
              <a:rPr lang="sl-SI" sz="2000" dirty="0"/>
              <a:t>Spodbujanje </a:t>
            </a:r>
            <a:r>
              <a:rPr lang="sl-SI" sz="2000" b="1" dirty="0"/>
              <a:t>povezovalnih daljnovodov in povezane infrastrukture </a:t>
            </a:r>
            <a:r>
              <a:rPr lang="sl-SI" sz="2000" dirty="0"/>
              <a:t>za prenos, distribucijo in shranjevanje ter podporne infrastrukture, pa tudi zaščite kritične energetske infrastrukture ter vzpostavitve polnilne infrastrukture</a:t>
            </a:r>
          </a:p>
          <a:p>
            <a:pPr marL="228600" indent="-228600" algn="just">
              <a:buFont typeface="Arial"/>
              <a:buChar char="•"/>
            </a:pPr>
            <a:r>
              <a:rPr lang="sl-SI" sz="2000" dirty="0"/>
              <a:t>Razpis objavljen avgusta 2026, rok za prijavo konec oktobra 2026</a:t>
            </a:r>
          </a:p>
          <a:p>
            <a:pPr marL="228600" indent="-228600" algn="just">
              <a:buFont typeface="Arial"/>
              <a:buChar char="•"/>
            </a:pPr>
            <a:r>
              <a:rPr lang="sl-SI" sz="2000" dirty="0"/>
              <a:t>Predvidena uporaba poenostavljenih oblik stroškov za naložbe v pametno elektroenergetsko omrežje</a:t>
            </a:r>
          </a:p>
          <a:p>
            <a:pPr marL="228600" indent="-228600" algn="just">
              <a:buFont typeface="Arial"/>
              <a:buChar char="•"/>
            </a:pPr>
            <a:endParaRPr lang="sl-SI" sz="2000" dirty="0"/>
          </a:p>
          <a:p>
            <a:pPr marL="0" indent="0" algn="l"/>
            <a:endParaRPr lang="sl-SI" sz="2000" noProof="0" dirty="0"/>
          </a:p>
        </p:txBody>
      </p:sp>
    </p:spTree>
    <p:extLst>
      <p:ext uri="{BB962C8B-B14F-4D97-AF65-F5344CB8AC3E}">
        <p14:creationId xmlns:p14="http://schemas.microsoft.com/office/powerpoint/2010/main" val="39017584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78C5B-D115-8C4D-9FC3-2003F3E4C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8BA37CB-0E58-97E9-0C23-83BBB7326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826" y="318120"/>
            <a:ext cx="11216005" cy="560984"/>
          </a:xfrm>
        </p:spPr>
        <p:txBody>
          <a:bodyPr/>
          <a:lstStyle/>
          <a:p>
            <a:r>
              <a:rPr lang="sl-SI" sz="2800" b="1" noProof="0" dirty="0">
                <a:solidFill>
                  <a:srgbClr val="034EA2"/>
                </a:solidFill>
              </a:rPr>
              <a:t>Napredek pri izvajanju prioritet vmesnega pregleda 2025</a:t>
            </a:r>
            <a:endParaRPr lang="sl-SI" noProof="0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161DD38C-BD8D-CBD0-8193-3E81C66A2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24759"/>
          </a:xfrm>
        </p:spPr>
        <p:txBody>
          <a:bodyPr/>
          <a:lstStyle/>
          <a:p>
            <a:pPr marL="457200" lvl="1" indent="0">
              <a:lnSpc>
                <a:spcPct val="107000"/>
              </a:lnSpc>
              <a:spcAft>
                <a:spcPts val="800"/>
              </a:spcAft>
              <a:buNone/>
            </a:pPr>
            <a:endParaRPr lang="sl-SI" sz="1200" noProof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sl-SI" sz="1200" noProof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l-SI" noProof="0" dirty="0">
              <a:latin typeface="Republika" panose="02000506040000020004" pitchFamily="2" charset="-18"/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B54A1313-FC47-3273-AAEC-E8B6EA1325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16" y="6033143"/>
            <a:ext cx="2689861" cy="564319"/>
          </a:xfrm>
          <a:prstGeom prst="rect">
            <a:avLst/>
          </a:prstGeom>
        </p:spPr>
      </p:pic>
      <p:pic>
        <p:nvPicPr>
          <p:cNvPr id="5" name="Picture 4" descr="Logo image name">
            <a:extLst>
              <a:ext uri="{FF2B5EF4-FFF2-40B4-BE49-F238E27FC236}">
                <a16:creationId xmlns:a16="http://schemas.microsoft.com/office/drawing/2014/main" id="{BF4BED54-0ED9-2122-50FE-BDF298654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29" y="6081245"/>
            <a:ext cx="1050232" cy="51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Kolenski povezovalnik 6">
            <a:extLst>
              <a:ext uri="{FF2B5EF4-FFF2-40B4-BE49-F238E27FC236}">
                <a16:creationId xmlns:a16="http://schemas.microsoft.com/office/drawing/2014/main" id="{4DAD69AD-A38A-C613-DDA0-F9E54AB0E834}"/>
              </a:ext>
            </a:extLst>
          </p:cNvPr>
          <p:cNvCxnSpPr/>
          <p:nvPr/>
        </p:nvCxnSpPr>
        <p:spPr>
          <a:xfrm flipV="1">
            <a:off x="228983" y="282694"/>
            <a:ext cx="3736258" cy="2637408"/>
          </a:xfrm>
          <a:prstGeom prst="bentConnector3">
            <a:avLst>
              <a:gd name="adj1" fmla="val 0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Kolenski povezovalnik 7">
            <a:extLst>
              <a:ext uri="{FF2B5EF4-FFF2-40B4-BE49-F238E27FC236}">
                <a16:creationId xmlns:a16="http://schemas.microsoft.com/office/drawing/2014/main" id="{7B0BE8F1-A201-A6C5-2C29-9DA3EC170775}"/>
              </a:ext>
            </a:extLst>
          </p:cNvPr>
          <p:cNvCxnSpPr/>
          <p:nvPr/>
        </p:nvCxnSpPr>
        <p:spPr>
          <a:xfrm flipV="1">
            <a:off x="8514735" y="4197949"/>
            <a:ext cx="3342968" cy="2408904"/>
          </a:xfrm>
          <a:prstGeom prst="bentConnector3">
            <a:avLst>
              <a:gd name="adj1" fmla="val 100294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E465246-F954-75D0-9FB8-E85AAF63F66E}"/>
              </a:ext>
            </a:extLst>
          </p:cNvPr>
          <p:cNvSpPr txBox="1"/>
          <p:nvPr/>
        </p:nvSpPr>
        <p:spPr>
          <a:xfrm>
            <a:off x="555826" y="1297846"/>
            <a:ext cx="10931494" cy="48320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just">
              <a:spcAft>
                <a:spcPts val="1200"/>
              </a:spcAft>
              <a:defRPr/>
            </a:pPr>
            <a:r>
              <a:rPr lang="sl-SI" sz="2400" b="1" dirty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Dvojna raba in vojaška mobilnost (RSO 3.3)</a:t>
            </a:r>
            <a:endParaRPr lang="sl-SI" sz="2400" dirty="0">
              <a:solidFill>
                <a:prstClr val="black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8600" algn="just">
              <a:buFont typeface="Arial"/>
              <a:buChar char="•"/>
              <a:defRPr/>
            </a:pPr>
            <a:r>
              <a:rPr lang="sl-SI" sz="2000" dirty="0"/>
              <a:t>Razvoj </a:t>
            </a:r>
            <a:r>
              <a:rPr lang="sl-SI" sz="2000" b="1" dirty="0"/>
              <a:t>odporne obrambne infrastrukture</a:t>
            </a:r>
            <a:r>
              <a:rPr lang="sl-SI" sz="2000" dirty="0"/>
              <a:t>, prednostno tiste z dvojno rabo, tudi za spodbujanje vojaške mobilnosti v Uniji, ter izboljšanje civilne pripravljenosti.</a:t>
            </a:r>
          </a:p>
          <a:p>
            <a:pPr marL="228600" indent="-228600" algn="just">
              <a:buFont typeface="Arial"/>
              <a:buChar char="•"/>
              <a:defRPr/>
            </a:pPr>
            <a:r>
              <a:rPr lang="sl-SI" sz="2000" dirty="0"/>
              <a:t>Žel. infrastruktura - zaradi obsega projekta in faznega izvajanja predvidene tri ločene projektne vloge, prva projektna vloga načrtovana do konca 2026</a:t>
            </a:r>
          </a:p>
          <a:p>
            <a:pPr lvl="0" algn="just">
              <a:defRPr/>
            </a:pPr>
            <a:endParaRPr lang="sl-SI" sz="2000" b="1" dirty="0">
              <a:solidFill>
                <a:prstClr val="black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spcAft>
                <a:spcPts val="1200"/>
              </a:spcAft>
              <a:defRPr/>
            </a:pPr>
            <a:r>
              <a:rPr lang="sl-SI" sz="2400" b="1" dirty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Dostopna stanovanja (RSO 4.7)</a:t>
            </a:r>
            <a:endParaRPr lang="sl-SI" sz="2400" dirty="0">
              <a:solidFill>
                <a:prstClr val="black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sl-SI" sz="2000" dirty="0"/>
              <a:t>Spodbujanje </a:t>
            </a:r>
            <a:r>
              <a:rPr lang="sl-SI" sz="2000" b="1" dirty="0"/>
              <a:t>dostopa do cenovno dostopnih in trajnostnih stanovanj </a:t>
            </a:r>
            <a:r>
              <a:rPr lang="sl-SI" sz="2000" dirty="0"/>
              <a:t>v okviru CP4 – Socialna Evropa. Poudarek je na socialnih in energetsko učinkovitih stanovanjih, trajnostni gradnji in v povezavi z iniciativo Novi evropski Bauhaus (NEB). 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sl-SI" sz="2000" dirty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Prvi razpis za cenovno dostopna stanovanja v zaključni fazi usklajevanja, objava marca 2027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sl-SI" sz="2000" dirty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Drugi razpis predviden konec 2027 oziroma v začetku 2028</a:t>
            </a:r>
          </a:p>
          <a:p>
            <a:pPr marL="0" indent="0" algn="l"/>
            <a:endParaRPr lang="sl-SI" sz="2000" dirty="0"/>
          </a:p>
          <a:p>
            <a:pPr marL="0" indent="0" algn="l"/>
            <a:endParaRPr lang="sl-SI" sz="2000" noProof="0" dirty="0"/>
          </a:p>
        </p:txBody>
      </p:sp>
    </p:spTree>
    <p:extLst>
      <p:ext uri="{BB962C8B-B14F-4D97-AF65-F5344CB8AC3E}">
        <p14:creationId xmlns:p14="http://schemas.microsoft.com/office/powerpoint/2010/main" val="1598396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8529" y="220447"/>
            <a:ext cx="10515600" cy="757186"/>
          </a:xfrm>
        </p:spPr>
        <p:txBody>
          <a:bodyPr>
            <a:normAutofit/>
          </a:bodyPr>
          <a:lstStyle/>
          <a:p>
            <a:r>
              <a:rPr lang="sl-SI" sz="2400" b="1" noProof="0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Oblike </a:t>
            </a:r>
            <a:r>
              <a:rPr lang="sl-SI" sz="2800" b="1" noProof="0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teritorialnega</a:t>
            </a:r>
            <a:r>
              <a:rPr lang="sl-SI" sz="2400" b="1" noProof="0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2800" b="1" noProof="0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pristopa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08528" y="977633"/>
            <a:ext cx="10934723" cy="490273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sl-SI" sz="1800" b="1" noProof="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Dogovori za razvoj regij (DRR):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sl-SI" sz="1600" noProof="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za izvajanje regionalnih projektov je namenjenih 458,54 mio EUR, predvsem na področjih podjetništva, </a:t>
            </a:r>
            <a:r>
              <a:rPr lang="sl-SI" sz="1600" noProof="0" dirty="0" err="1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okoljske</a:t>
            </a:r>
            <a:r>
              <a:rPr lang="sl-SI" sz="1600" noProof="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in zelene infrastrukture ter trajnostne mobilnosti.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sl-SI" sz="1600" noProof="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Izvajanje DRR je v teku: potrjenih je </a:t>
            </a:r>
            <a:r>
              <a:rPr lang="sl-SI" sz="1600" b="1" noProof="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64 operacij v vrednosti 71,9 mio EUR</a:t>
            </a:r>
            <a:r>
              <a:rPr lang="sl-SI" sz="1600" noProof="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EU sredstev, ki se že izvajajo.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l-SI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Lokalni razvoj, ki ga vodi skupnost (CLLD):</a:t>
            </a:r>
            <a:endParaRPr kumimoji="0" lang="sl-SI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Calibri"/>
              <a:cs typeface="Calibri"/>
            </a:endParaRPr>
          </a:p>
          <a:p>
            <a:pPr algn="just">
              <a:lnSpc>
                <a:spcPct val="130000"/>
              </a:lnSpc>
              <a:spcBef>
                <a:spcPts val="0"/>
              </a:spcBef>
            </a:pPr>
            <a:r>
              <a:rPr lang="sl-SI" sz="16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CLLD se izvaja na celotnem območju Slovenije prek 37 lokalnih akcijskih skupin (LAS), za vsa območja pa so potrjene strategije lokalnega razvoja.</a:t>
            </a:r>
          </a:p>
          <a:p>
            <a:pPr algn="just">
              <a:lnSpc>
                <a:spcPct val="130000"/>
              </a:lnSpc>
              <a:spcBef>
                <a:spcPts val="0"/>
              </a:spcBef>
            </a:pPr>
            <a:r>
              <a:rPr lang="sl-SI" sz="16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Izvajanje je v polnem teku: LAS objavljajo lokalne javne pozive in izbirajo projekte skladno s potrebami posameznih območij. Potrjenih je že </a:t>
            </a:r>
            <a:r>
              <a:rPr lang="sl-SI" sz="1600" b="1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228 lokalnih projektov.</a:t>
            </a:r>
          </a:p>
          <a:p>
            <a:pPr marL="0" indent="0" algn="just">
              <a:lnSpc>
                <a:spcPct val="130000"/>
              </a:lnSpc>
              <a:spcBef>
                <a:spcPts val="1800"/>
              </a:spcBef>
              <a:spcAft>
                <a:spcPts val="1200"/>
              </a:spcAft>
              <a:buNone/>
            </a:pPr>
            <a:r>
              <a:rPr lang="sl-SI" sz="1800" b="1" dirty="0">
                <a:solidFill>
                  <a:prstClr val="black"/>
                </a:solidFill>
                <a:latin typeface="Arial" panose="020B0604020202020204"/>
              </a:rPr>
              <a:t>Celostne teritorialne naložbe (CTN): </a:t>
            </a:r>
          </a:p>
          <a:p>
            <a:pPr algn="just">
              <a:lnSpc>
                <a:spcPct val="130000"/>
              </a:lnSpc>
              <a:spcBef>
                <a:spcPts val="0"/>
              </a:spcBef>
            </a:pPr>
            <a:r>
              <a:rPr lang="sl-SI" sz="16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izvaja se na področjih zelene infrastrukture, trajnostne mobilnosti in urbane prenove; potrjenih je 64 projektov v vrednosti </a:t>
            </a:r>
            <a:r>
              <a:rPr lang="sl-SI" sz="1600" b="1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135,8 mio EUR</a:t>
            </a:r>
            <a:r>
              <a:rPr lang="sl-SI" sz="16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, pri urbani prenovi na Zahodu pa so sredstva že v celoti razdeljena.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l-SI" sz="22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sl-SI" sz="22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ea typeface="Calibri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l-SI" sz="22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Calibri"/>
              <a:ea typeface="Calibri"/>
              <a:cs typeface="Calibri"/>
            </a:endParaRPr>
          </a:p>
          <a:p>
            <a:pPr algn="just">
              <a:spcAft>
                <a:spcPts val="1000"/>
              </a:spcAft>
            </a:pPr>
            <a:endParaRPr lang="sl-SI" sz="2000" noProof="0" dirty="0">
              <a:highlight>
                <a:srgbClr val="FFFF00"/>
              </a:highlight>
              <a:latin typeface="Republika" panose="02000506040000020004" pitchFamily="2" charset="-18"/>
              <a:cs typeface="Times New Roman"/>
            </a:endParaRPr>
          </a:p>
          <a:p>
            <a:pPr marL="0" indent="0" algn="just">
              <a:buNone/>
            </a:pPr>
            <a:endParaRPr lang="sl-SI" sz="2400" noProof="0" dirty="0">
              <a:highlight>
                <a:srgbClr val="FFFF00"/>
              </a:highlight>
              <a:latin typeface="Republika" panose="02000506040000020004" pitchFamily="2" charset="-18"/>
            </a:endParaRPr>
          </a:p>
          <a:p>
            <a:pPr algn="just"/>
            <a:endParaRPr lang="sl-SI" sz="2400" noProof="0" dirty="0">
              <a:highlight>
                <a:srgbClr val="FFFF00"/>
              </a:highlight>
              <a:latin typeface="Republika" panose="02000506040000020004" pitchFamily="2" charset="-18"/>
            </a:endParaRPr>
          </a:p>
          <a:p>
            <a:pPr algn="just"/>
            <a:endParaRPr lang="sl-SI" sz="2400" noProof="0" dirty="0">
              <a:highlight>
                <a:srgbClr val="FFFF00"/>
              </a:highlight>
              <a:latin typeface="Republika" panose="02000506040000020004" pitchFamily="2" charset="-18"/>
            </a:endParaRPr>
          </a:p>
          <a:p>
            <a:pPr marL="0" indent="0" algn="just">
              <a:buNone/>
            </a:pPr>
            <a:endParaRPr lang="sl-SI" sz="1000" noProof="0" dirty="0">
              <a:highlight>
                <a:srgbClr val="FFFF00"/>
              </a:highlight>
              <a:latin typeface="Republika" panose="02000506040000020004" pitchFamily="2" charset="-18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724" y="6084804"/>
            <a:ext cx="2689861" cy="564319"/>
          </a:xfrm>
          <a:prstGeom prst="rect">
            <a:avLst/>
          </a:prstGeom>
        </p:spPr>
      </p:pic>
      <p:pic>
        <p:nvPicPr>
          <p:cNvPr id="5" name="Picture 4" descr="Logo image na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29" y="6081245"/>
            <a:ext cx="1050232" cy="51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Kolenski povezovalnik 6"/>
          <p:cNvCxnSpPr/>
          <p:nvPr/>
        </p:nvCxnSpPr>
        <p:spPr>
          <a:xfrm flipV="1">
            <a:off x="271637" y="265820"/>
            <a:ext cx="3736258" cy="2637408"/>
          </a:xfrm>
          <a:prstGeom prst="bentConnector3">
            <a:avLst>
              <a:gd name="adj1" fmla="val 0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Kolenski povezovalnik 7"/>
          <p:cNvCxnSpPr/>
          <p:nvPr/>
        </p:nvCxnSpPr>
        <p:spPr>
          <a:xfrm flipV="1">
            <a:off x="9319995" y="4220633"/>
            <a:ext cx="2610276" cy="2428442"/>
          </a:xfrm>
          <a:prstGeom prst="bentConnector3">
            <a:avLst>
              <a:gd name="adj1" fmla="val 100294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71620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08529" y="517571"/>
            <a:ext cx="11530631" cy="482647"/>
          </a:xfrm>
        </p:spPr>
        <p:txBody>
          <a:bodyPr>
            <a:normAutofit/>
          </a:bodyPr>
          <a:lstStyle/>
          <a:p>
            <a:r>
              <a:rPr lang="sl-SI" sz="2800" b="1" noProof="0" dirty="0">
                <a:solidFill>
                  <a:srgbClr val="034EA2"/>
                </a:solidFill>
              </a:rPr>
              <a:t>Izpolnjevanje </a:t>
            </a:r>
            <a:r>
              <a:rPr lang="sl-SI" sz="2800" b="1" noProof="0" dirty="0" err="1">
                <a:solidFill>
                  <a:srgbClr val="034EA2"/>
                </a:solidFill>
              </a:rPr>
              <a:t>omogočitvenih</a:t>
            </a:r>
            <a:r>
              <a:rPr lang="sl-SI" sz="2800" b="1" noProof="0" dirty="0">
                <a:solidFill>
                  <a:srgbClr val="034EA2"/>
                </a:solidFill>
              </a:rPr>
              <a:t> pogojev – Predstavitev stanja</a:t>
            </a:r>
            <a:endParaRPr lang="sl-SI" sz="2800" b="1" noProof="0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08529" y="2417719"/>
            <a:ext cx="10326536" cy="2408904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sl-SI" sz="1600" b="1" noProof="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Napredek na področju Listine in Konvencije: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Organ upravljanja je organiziral okroglo mizo z naslovom "Izkušnje in izzivi pri vključevanju temeljnih pravic in pravic invalidov v kohezijsko politiko", </a:t>
            </a:r>
            <a:r>
              <a:rPr lang="sl-SI" sz="1600" noProof="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namenjeno predstavitvi in izmenjavi izkušenj o upoštevanju listine in konvencije 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pri izvajanju evropske kohezijske politike.</a:t>
            </a:r>
            <a:endParaRPr lang="sl-SI" sz="1600" noProof="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sl-SI" sz="1600" noProof="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Organ upravljanja v tem obdobju ni prejel nobene pritožbe.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sl-SI" sz="1600" b="1" u="sng" noProof="0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016" y="6098457"/>
            <a:ext cx="2689861" cy="564319"/>
          </a:xfrm>
          <a:prstGeom prst="rect">
            <a:avLst/>
          </a:prstGeom>
        </p:spPr>
      </p:pic>
      <p:pic>
        <p:nvPicPr>
          <p:cNvPr id="5" name="Picture 4" descr="Logo image na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29" y="6081245"/>
            <a:ext cx="1050232" cy="51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Kolenski povezovalnik 6"/>
          <p:cNvCxnSpPr/>
          <p:nvPr/>
        </p:nvCxnSpPr>
        <p:spPr>
          <a:xfrm flipV="1">
            <a:off x="245807" y="304566"/>
            <a:ext cx="3736258" cy="2637408"/>
          </a:xfrm>
          <a:prstGeom prst="bentConnector3">
            <a:avLst>
              <a:gd name="adj1" fmla="val 0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Kolenski povezovalnik 7"/>
          <p:cNvCxnSpPr/>
          <p:nvPr/>
        </p:nvCxnSpPr>
        <p:spPr>
          <a:xfrm flipV="1">
            <a:off x="8411761" y="4191084"/>
            <a:ext cx="3342968" cy="2408904"/>
          </a:xfrm>
          <a:prstGeom prst="bentConnector3">
            <a:avLst>
              <a:gd name="adj1" fmla="val 100294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ravokotnik: zaokroženi vogali 8">
            <a:extLst>
              <a:ext uri="{FF2B5EF4-FFF2-40B4-BE49-F238E27FC236}">
                <a16:creationId xmlns:a16="http://schemas.microsoft.com/office/drawing/2014/main" id="{B3187D5F-F257-6124-EFFD-61E4A3A932B9}"/>
              </a:ext>
            </a:extLst>
          </p:cNvPr>
          <p:cNvSpPr/>
          <p:nvPr/>
        </p:nvSpPr>
        <p:spPr>
          <a:xfrm>
            <a:off x="1515746" y="1299791"/>
            <a:ext cx="8312102" cy="584597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sl-SI" i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Horizontalni </a:t>
            </a:r>
            <a:r>
              <a:rPr lang="sl-SI" i="1" dirty="0" err="1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omogočitveni</a:t>
            </a:r>
            <a:r>
              <a:rPr lang="sl-SI" i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pogoji ostajajo izpolnjeni!</a:t>
            </a:r>
          </a:p>
        </p:txBody>
      </p:sp>
    </p:spTree>
    <p:extLst>
      <p:ext uri="{BB962C8B-B14F-4D97-AF65-F5344CB8AC3E}">
        <p14:creationId xmlns:p14="http://schemas.microsoft.com/office/powerpoint/2010/main" val="6099697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61A2B45-0C90-B5F7-8767-D772D74B42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836" y="463226"/>
            <a:ext cx="7317090" cy="473467"/>
          </a:xfrm>
        </p:spPr>
        <p:txBody>
          <a:bodyPr>
            <a:noAutofit/>
          </a:bodyPr>
          <a:lstStyle/>
          <a:p>
            <a:pPr algn="l"/>
            <a:r>
              <a:rPr lang="sl-SI" sz="2800" b="1" noProof="0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Krepitev upravnih zmogljivosti </a:t>
            </a:r>
            <a:endParaRPr lang="sl-SI" sz="2800" b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DF965F5E-3811-5389-44EC-7ACC1BB2F7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9709" y="1243445"/>
            <a:ext cx="11083762" cy="487265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 algn="just">
              <a:buChar char="•"/>
            </a:pPr>
            <a:r>
              <a:rPr lang="sl-SI" sz="1600" noProof="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OU je pripravil Interno oceno napredka pri izvajanju Načrta za krepitev upravne zmogljivosti.</a:t>
            </a:r>
          </a:p>
          <a:p>
            <a:pPr marL="285750" indent="-285750" algn="just">
              <a:buChar char="•"/>
            </a:pPr>
            <a:endParaRPr lang="sl-SI" sz="1600" noProof="0" dirty="0">
              <a:latin typeface="Arial" panose="020B0604020202020204" pitchFamily="34" charset="0"/>
              <a:ea typeface="Calibri" panose="020F0502020204030204"/>
              <a:cs typeface="Arial" panose="020B0604020202020204" pitchFamily="34" charset="0"/>
            </a:endParaRPr>
          </a:p>
          <a:p>
            <a:pPr marL="285750" indent="-285750" algn="just">
              <a:buChar char="•"/>
            </a:pPr>
            <a:r>
              <a:rPr lang="sl-SI" sz="1600" noProof="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Ocena bo služila kot podlaga za nadaljnje izvajanje, posodobitev aktivnosti ter pripravo programa dela za naslednji dve leti.</a:t>
            </a:r>
          </a:p>
          <a:p>
            <a:pPr marL="285750" indent="-285750" algn="just">
              <a:buChar char="•"/>
            </a:pPr>
            <a:endParaRPr lang="sl-SI" sz="1600" noProof="0" dirty="0">
              <a:latin typeface="Arial" panose="020B0604020202020204" pitchFamily="34" charset="0"/>
              <a:ea typeface="Calibri" panose="020F0502020204030204"/>
              <a:cs typeface="Arial" panose="020B0604020202020204" pitchFamily="34" charset="0"/>
            </a:endParaRPr>
          </a:p>
          <a:p>
            <a:pPr marL="285750" indent="-285750" algn="just">
              <a:buChar char="•"/>
            </a:pPr>
            <a:r>
              <a:rPr lang="sl-SI" sz="1600" noProof="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Številni ukrepi so bili v celoti izvedeni ali se uspešno izvajajo (do konca leta bo izvedenih 10 usposabljanj; prenovljen razdelek »Usposabljanje« na spletni strani; delujoč sistem za izvajanje kohezijske politike itd.).</a:t>
            </a:r>
          </a:p>
          <a:p>
            <a:pPr marL="285750" indent="-285750" algn="just">
              <a:buChar char="•"/>
            </a:pPr>
            <a:endParaRPr lang="sl-SI" sz="1600" noProof="0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285750" indent="-285750" algn="just">
              <a:buChar char="•"/>
            </a:pPr>
            <a:r>
              <a:rPr lang="sl-SI" sz="1600" noProof="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V letu 2027 bo posebna pozornost namenjena krepitvi zmogljivosti upravičencev. </a:t>
            </a:r>
            <a:endParaRPr lang="sl-SI" sz="1600" noProof="0" dirty="0">
              <a:latin typeface="Arial" panose="020B0604020202020204" pitchFamily="34" charset="0"/>
              <a:ea typeface="Calibri" panose="020F0502020204030204"/>
              <a:cs typeface="Arial" panose="020B0604020202020204" pitchFamily="34" charset="0"/>
            </a:endParaRPr>
          </a:p>
          <a:p>
            <a:pPr algn="just"/>
            <a:endParaRPr lang="sl-SI" noProof="0" dirty="0">
              <a:highlight>
                <a:srgbClr val="FFFF00"/>
              </a:highlight>
              <a:ea typeface="Calibri"/>
              <a:cs typeface="Calibri"/>
            </a:endParaRPr>
          </a:p>
        </p:txBody>
      </p:sp>
      <p:pic>
        <p:nvPicPr>
          <p:cNvPr id="8" name="Picture 4" descr="Logo image name">
            <a:extLst>
              <a:ext uri="{FF2B5EF4-FFF2-40B4-BE49-F238E27FC236}">
                <a16:creationId xmlns:a16="http://schemas.microsoft.com/office/drawing/2014/main" id="{837F42A2-7BDA-9A8A-8B0A-F5CE3F0AB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29" y="6081245"/>
            <a:ext cx="1050232" cy="51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0D7D16B0-57AF-8B62-697E-0506BDAA0B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016" y="6098457"/>
            <a:ext cx="2689861" cy="564319"/>
          </a:xfrm>
          <a:prstGeom prst="rect">
            <a:avLst/>
          </a:prstGeom>
        </p:spPr>
      </p:pic>
      <p:cxnSp>
        <p:nvCxnSpPr>
          <p:cNvPr id="5" name="Kolenski povezovalnik 6">
            <a:extLst>
              <a:ext uri="{FF2B5EF4-FFF2-40B4-BE49-F238E27FC236}">
                <a16:creationId xmlns:a16="http://schemas.microsoft.com/office/drawing/2014/main" id="{F752A54A-9D46-9685-9B40-2BCF85D83306}"/>
              </a:ext>
            </a:extLst>
          </p:cNvPr>
          <p:cNvCxnSpPr/>
          <p:nvPr/>
        </p:nvCxnSpPr>
        <p:spPr>
          <a:xfrm flipV="1">
            <a:off x="245807" y="304566"/>
            <a:ext cx="3736258" cy="2637408"/>
          </a:xfrm>
          <a:prstGeom prst="bentConnector3">
            <a:avLst>
              <a:gd name="adj1" fmla="val 0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Kolenski povezovalnik 7">
            <a:extLst>
              <a:ext uri="{FF2B5EF4-FFF2-40B4-BE49-F238E27FC236}">
                <a16:creationId xmlns:a16="http://schemas.microsoft.com/office/drawing/2014/main" id="{19F66A3C-634F-27EB-D20D-6F0354FD294B}"/>
              </a:ext>
            </a:extLst>
          </p:cNvPr>
          <p:cNvCxnSpPr/>
          <p:nvPr/>
        </p:nvCxnSpPr>
        <p:spPr>
          <a:xfrm flipV="1">
            <a:off x="8514735" y="4197949"/>
            <a:ext cx="3342968" cy="2408904"/>
          </a:xfrm>
          <a:prstGeom prst="bentConnector3">
            <a:avLst>
              <a:gd name="adj1" fmla="val 100294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39246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8200" y="384797"/>
            <a:ext cx="10515600" cy="1012920"/>
          </a:xfrm>
        </p:spPr>
        <p:txBody>
          <a:bodyPr>
            <a:normAutofit/>
          </a:bodyPr>
          <a:lstStyle/>
          <a:p>
            <a:r>
              <a:rPr lang="sl-SI" sz="2400" b="1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Napredek pri izvajanju programa – FINANČNI INSTRUMENTI iz ESRR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941070" y="957657"/>
            <a:ext cx="10515600" cy="494268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/>
            <a:endParaRPr lang="sl-SI" sz="1800" b="1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</a:endParaRPr>
          </a:p>
          <a:p>
            <a:pPr algn="just"/>
            <a:r>
              <a:rPr lang="sl-SI" sz="24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RRI posojila (RSO1.1) </a:t>
            </a:r>
            <a:endParaRPr lang="en-US" sz="2400" b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sl-SI" sz="18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Priprava in objava finančnega produkta v 2027</a:t>
            </a:r>
            <a:endParaRPr lang="en-US" sz="1800" b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0" indent="0" algn="just">
              <a:buNone/>
            </a:pPr>
            <a:endParaRPr lang="sl-SI" sz="20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just"/>
            <a:r>
              <a:rPr lang="sl-SI" sz="24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FI Garancije (RSO1.3) s subvencijo OM</a:t>
            </a:r>
            <a:endParaRPr lang="en-US" sz="2400" b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sl-SI" sz="18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Posebni sklad – Slovenski podjetniški sklad</a:t>
            </a:r>
            <a:endParaRPr lang="en-US" sz="1800" b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sl-SI" sz="18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Sklenjen OFS v septembru 2026 </a:t>
            </a:r>
            <a:endParaRPr lang="en-US" sz="1800" b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sl-SI" sz="18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Objava razpisa konec decembra 2026 oz. v januarju 2027</a:t>
            </a:r>
          </a:p>
          <a:p>
            <a:pPr marL="0" indent="0" algn="just">
              <a:buNone/>
            </a:pPr>
            <a:endParaRPr lang="sl-SI" sz="18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just"/>
            <a:r>
              <a:rPr lang="sl-SI" sz="24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FI Energetska učinkovitost (RSO2.1) </a:t>
            </a:r>
            <a:endParaRPr lang="en-US" sz="2400" b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sl-SI" sz="18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Posebni sklad – EKO SKLAD </a:t>
            </a:r>
            <a:endParaRPr lang="en-US" sz="1800" b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sl-SI" sz="18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Objava javnega poziva v septembru 2026</a:t>
            </a:r>
          </a:p>
          <a:p>
            <a:pPr algn="just"/>
            <a:endParaRPr lang="sl-SI" sz="1600">
              <a:highlight>
                <a:srgbClr val="FFFF00"/>
              </a:highlight>
              <a:latin typeface="Republika" panose="02000506040000020004" pitchFamily="2" charset="-18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16" y="6033143"/>
            <a:ext cx="2689861" cy="564319"/>
          </a:xfrm>
          <a:prstGeom prst="rect">
            <a:avLst/>
          </a:prstGeom>
        </p:spPr>
      </p:pic>
      <p:pic>
        <p:nvPicPr>
          <p:cNvPr id="5" name="Picture 4" descr="Logo image na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29" y="6081245"/>
            <a:ext cx="1050232" cy="51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Kolenski povezovalnik 6"/>
          <p:cNvCxnSpPr/>
          <p:nvPr/>
        </p:nvCxnSpPr>
        <p:spPr>
          <a:xfrm flipV="1">
            <a:off x="245807" y="304566"/>
            <a:ext cx="3736258" cy="2637408"/>
          </a:xfrm>
          <a:prstGeom prst="bentConnector3">
            <a:avLst>
              <a:gd name="adj1" fmla="val 0"/>
            </a:avLst>
          </a:prstGeom>
          <a:ln w="28575">
            <a:solidFill>
              <a:srgbClr val="034EA2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Kolenski povezovalnik 7"/>
          <p:cNvCxnSpPr/>
          <p:nvPr/>
        </p:nvCxnSpPr>
        <p:spPr>
          <a:xfrm flipV="1">
            <a:off x="8514735" y="4197949"/>
            <a:ext cx="3342968" cy="2408904"/>
          </a:xfrm>
          <a:prstGeom prst="bentConnector3">
            <a:avLst>
              <a:gd name="adj1" fmla="val 100294"/>
            </a:avLst>
          </a:prstGeom>
          <a:ln w="28575">
            <a:solidFill>
              <a:srgbClr val="034EA2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34718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775AB-13F8-A8DD-BB97-9CCEC16F5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4ABA963-D1E7-F41F-10D2-542AB2343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9848"/>
            <a:ext cx="10515600" cy="1012920"/>
          </a:xfrm>
        </p:spPr>
        <p:txBody>
          <a:bodyPr>
            <a:normAutofit/>
          </a:bodyPr>
          <a:lstStyle/>
          <a:p>
            <a:r>
              <a:rPr lang="sl-SI" sz="2400" b="1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Napredek pri izvajanju programa – FINANČNI INSTRUMENTI iz ESRR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503C17E-30BE-4C20-3842-D786580CA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6673"/>
            <a:ext cx="10515600" cy="494268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/>
            <a:endParaRPr lang="sl-SI" sz="1800" b="1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</a:endParaRPr>
          </a:p>
          <a:p>
            <a:pPr algn="just"/>
            <a:r>
              <a:rPr lang="sl-SI" sz="24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FI Blending les (RSO2.6) </a:t>
            </a:r>
            <a:endParaRPr lang="en-US" sz="2400" b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sl-SI" sz="18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Posebni sklad – Slovenski podjetniški sklad</a:t>
            </a:r>
            <a:endParaRPr lang="en-US" sz="1800" b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sl-SI" sz="18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Se sklepajo pogodbe s končnimi prejemniki</a:t>
            </a:r>
          </a:p>
          <a:p>
            <a:pPr marL="0" indent="0" algn="just">
              <a:buNone/>
            </a:pPr>
            <a:endParaRPr lang="sl-SI" sz="20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just"/>
            <a:r>
              <a:rPr lang="sl-SI" sz="24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FI Urbani razvoj (RSO5.1) </a:t>
            </a:r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sl-SI" sz="18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izvajalec SID banka</a:t>
            </a:r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sl-SI" sz="18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Prvi zahtevek do EK v višini 3,2 mio EUR</a:t>
            </a:r>
            <a:endParaRPr lang="en-US" sz="1800" b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lvl="1" algn="just">
              <a:buFont typeface="Courier New" panose="020B0604020202020204" pitchFamily="34" charset="0"/>
              <a:buChar char="o"/>
            </a:pPr>
            <a:endParaRPr lang="sl-SI" sz="1800" b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just"/>
            <a:r>
              <a:rPr lang="sl-SI" sz="2400" b="1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Napovedano koriščenje sredstev iz FI v letošnjem letu cca 20 mio EUR</a:t>
            </a:r>
            <a:endParaRPr lang="en-US" sz="2400" b="1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algn="just"/>
            <a:endParaRPr lang="sl-SI" sz="2400" b="1">
              <a:highlight>
                <a:srgbClr val="FFFF00"/>
              </a:highlight>
              <a:latin typeface="Calibri"/>
              <a:ea typeface="Calibri"/>
              <a:cs typeface="Calibri"/>
            </a:endParaRPr>
          </a:p>
          <a:p>
            <a:pPr marL="0" indent="0" algn="just">
              <a:buNone/>
            </a:pPr>
            <a:endParaRPr lang="sl-SI" sz="1600">
              <a:highlight>
                <a:srgbClr val="FFFF00"/>
              </a:highlight>
              <a:latin typeface="Republika" panose="02000506040000020004" pitchFamily="2" charset="-18"/>
              <a:ea typeface="Calibri"/>
              <a:cs typeface="Calibri"/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B46DDC2A-781D-5815-39FF-0AB2C37B0B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16" y="6033143"/>
            <a:ext cx="2689861" cy="564319"/>
          </a:xfrm>
          <a:prstGeom prst="rect">
            <a:avLst/>
          </a:prstGeom>
        </p:spPr>
      </p:pic>
      <p:pic>
        <p:nvPicPr>
          <p:cNvPr id="5" name="Picture 4" descr="Logo image name">
            <a:extLst>
              <a:ext uri="{FF2B5EF4-FFF2-40B4-BE49-F238E27FC236}">
                <a16:creationId xmlns:a16="http://schemas.microsoft.com/office/drawing/2014/main" id="{B2D5EC1D-C36A-3A5C-48BE-DE60D62C9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29" y="6081245"/>
            <a:ext cx="1050232" cy="51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Kolenski povezovalnik 6">
            <a:extLst>
              <a:ext uri="{FF2B5EF4-FFF2-40B4-BE49-F238E27FC236}">
                <a16:creationId xmlns:a16="http://schemas.microsoft.com/office/drawing/2014/main" id="{29748045-53F0-2FB3-A044-54574A149C64}"/>
              </a:ext>
            </a:extLst>
          </p:cNvPr>
          <p:cNvCxnSpPr/>
          <p:nvPr/>
        </p:nvCxnSpPr>
        <p:spPr>
          <a:xfrm flipV="1">
            <a:off x="245807" y="304566"/>
            <a:ext cx="3736258" cy="2637408"/>
          </a:xfrm>
          <a:prstGeom prst="bentConnector3">
            <a:avLst>
              <a:gd name="adj1" fmla="val 0"/>
            </a:avLst>
          </a:prstGeom>
          <a:ln w="28575">
            <a:solidFill>
              <a:srgbClr val="034EA2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Kolenski povezovalnik 7">
            <a:extLst>
              <a:ext uri="{FF2B5EF4-FFF2-40B4-BE49-F238E27FC236}">
                <a16:creationId xmlns:a16="http://schemas.microsoft.com/office/drawing/2014/main" id="{5203480E-923F-E233-08DE-2DC98962B136}"/>
              </a:ext>
            </a:extLst>
          </p:cNvPr>
          <p:cNvCxnSpPr/>
          <p:nvPr/>
        </p:nvCxnSpPr>
        <p:spPr>
          <a:xfrm flipV="1">
            <a:off x="8514735" y="4197949"/>
            <a:ext cx="3342968" cy="2408904"/>
          </a:xfrm>
          <a:prstGeom prst="bentConnector3">
            <a:avLst>
              <a:gd name="adj1" fmla="val 100294"/>
            </a:avLst>
          </a:prstGeom>
          <a:ln w="28575">
            <a:solidFill>
              <a:srgbClr val="034EA2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6631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E4468-2DEA-8D4D-7DFC-3580E20E0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EE1D77F-D3DF-9EF8-EA8B-A0964F3B0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1625"/>
            <a:ext cx="10515600" cy="1019976"/>
          </a:xfrm>
        </p:spPr>
        <p:txBody>
          <a:bodyPr>
            <a:normAutofit/>
          </a:bodyPr>
          <a:lstStyle/>
          <a:p>
            <a:r>
              <a:rPr lang="sl-SI" sz="2400" b="1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Napredek pri izvajanju programa – FINANČNI INSTRUMENTI iz ESS+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77C8BD3-B2B1-0441-A6F7-A8090D4D1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4387"/>
            <a:ext cx="10515600" cy="3334019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/>
            <a:r>
              <a:rPr lang="sl-SI" sz="24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PILOTNI PROJEKT v skupni vrednosti 10 mio EUR – Finančni instrument za spodbujanje udeležbe zaposlenih v okviru ESS+</a:t>
            </a:r>
            <a:endParaRPr lang="sl-SI" sz="18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just"/>
            <a:r>
              <a:rPr lang="sl-SI" sz="24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marec 2025</a:t>
            </a:r>
            <a:r>
              <a:rPr lang="sl-SI" sz="24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– sprememba programa je vključila FI za UDL v ESS+ v okviru ESO4.4</a:t>
            </a:r>
            <a:endParaRPr lang="sl-SI">
              <a:ea typeface="Calibri"/>
              <a:cs typeface="Calibri"/>
            </a:endParaRPr>
          </a:p>
          <a:p>
            <a:pPr algn="just"/>
            <a:r>
              <a:rPr lang="sl-SI" sz="24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24. oktober 2025</a:t>
            </a:r>
            <a:r>
              <a:rPr lang="sl-SI" sz="24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– sprejeta zakonodaja ESOP – Zakon o delavskih zadrugah</a:t>
            </a:r>
            <a:endParaRPr lang="sl-SI">
              <a:ea typeface="Calibri"/>
              <a:cs typeface="Calibri"/>
            </a:endParaRPr>
          </a:p>
          <a:p>
            <a:pPr algn="just"/>
            <a:r>
              <a:rPr lang="sl-SI" sz="24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oktober 2025</a:t>
            </a:r>
            <a:r>
              <a:rPr lang="sl-SI" sz="24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– Končno poročilo o oceni tržne vrzeli pri delavskih odkupih ter predlog zasnove finančnih instrumentov</a:t>
            </a:r>
            <a:endParaRPr lang="sl-SI">
              <a:ea typeface="Calibri"/>
              <a:cs typeface="Calibri"/>
            </a:endParaRPr>
          </a:p>
          <a:p>
            <a:pPr algn="just"/>
            <a:r>
              <a:rPr lang="sl-SI" sz="24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maj 2026 </a:t>
            </a:r>
            <a:r>
              <a:rPr lang="sl-SI" sz="24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- Analiza potreb trga in vrzeli financiranja za izvajanje finančnega instrumenta za spodbujanje udeležbe delavcev v lastništvu podjetij</a:t>
            </a:r>
            <a:endParaRPr lang="sl-SI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just"/>
            <a:r>
              <a:rPr lang="sl-SI" sz="24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december 2026 </a:t>
            </a:r>
            <a:r>
              <a:rPr lang="sl-SI" sz="24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– priprava Ključnih elementov za izvajanje FI </a:t>
            </a:r>
          </a:p>
          <a:p>
            <a:pPr algn="just"/>
            <a:endParaRPr lang="sl-SI" sz="2400">
              <a:solidFill>
                <a:srgbClr val="034EA2"/>
              </a:solidFill>
              <a:latin typeface="Republika"/>
              <a:ea typeface="Calibri"/>
              <a:cs typeface="Calibri"/>
            </a:endParaRPr>
          </a:p>
          <a:p>
            <a:pPr algn="just"/>
            <a:endParaRPr lang="sl-SI" sz="2400">
              <a:solidFill>
                <a:srgbClr val="034EA2"/>
              </a:solidFill>
              <a:latin typeface="Republika"/>
              <a:ea typeface="Calibri"/>
              <a:cs typeface="Calibri"/>
            </a:endParaRPr>
          </a:p>
          <a:p>
            <a:pPr algn="just"/>
            <a:endParaRPr lang="sl-SI" sz="2400">
              <a:solidFill>
                <a:srgbClr val="034EA2"/>
              </a:solidFill>
              <a:latin typeface="Republika"/>
              <a:ea typeface="Calibri"/>
              <a:cs typeface="Calibri"/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ECB7DB7A-0626-66F3-EEC6-4B87D36684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16" y="6033143"/>
            <a:ext cx="2689861" cy="564319"/>
          </a:xfrm>
          <a:prstGeom prst="rect">
            <a:avLst/>
          </a:prstGeom>
        </p:spPr>
      </p:pic>
      <p:pic>
        <p:nvPicPr>
          <p:cNvPr id="5" name="Picture 4" descr="Logo image name">
            <a:extLst>
              <a:ext uri="{FF2B5EF4-FFF2-40B4-BE49-F238E27FC236}">
                <a16:creationId xmlns:a16="http://schemas.microsoft.com/office/drawing/2014/main" id="{A8A063BD-844E-9E46-8429-4D0077257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29" y="6081245"/>
            <a:ext cx="1050232" cy="51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Kolenski povezovalnik 6">
            <a:extLst>
              <a:ext uri="{FF2B5EF4-FFF2-40B4-BE49-F238E27FC236}">
                <a16:creationId xmlns:a16="http://schemas.microsoft.com/office/drawing/2014/main" id="{4723288C-0399-A7C6-A0C6-853A3BB4D95C}"/>
              </a:ext>
            </a:extLst>
          </p:cNvPr>
          <p:cNvCxnSpPr/>
          <p:nvPr/>
        </p:nvCxnSpPr>
        <p:spPr>
          <a:xfrm flipV="1">
            <a:off x="245807" y="304566"/>
            <a:ext cx="3736258" cy="2637408"/>
          </a:xfrm>
          <a:prstGeom prst="bentConnector3">
            <a:avLst>
              <a:gd name="adj1" fmla="val 0"/>
            </a:avLst>
          </a:prstGeom>
          <a:ln w="28575">
            <a:solidFill>
              <a:srgbClr val="034EA2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Kolenski povezovalnik 7">
            <a:extLst>
              <a:ext uri="{FF2B5EF4-FFF2-40B4-BE49-F238E27FC236}">
                <a16:creationId xmlns:a16="http://schemas.microsoft.com/office/drawing/2014/main" id="{C703CA3D-BCDE-C87B-5AA0-4DD4DAA88130}"/>
              </a:ext>
            </a:extLst>
          </p:cNvPr>
          <p:cNvCxnSpPr/>
          <p:nvPr/>
        </p:nvCxnSpPr>
        <p:spPr>
          <a:xfrm flipV="1">
            <a:off x="8514735" y="4197949"/>
            <a:ext cx="3342968" cy="2408904"/>
          </a:xfrm>
          <a:prstGeom prst="bentConnector3">
            <a:avLst>
              <a:gd name="adj1" fmla="val 100294"/>
            </a:avLst>
          </a:prstGeom>
          <a:ln w="28575">
            <a:solidFill>
              <a:srgbClr val="034EA2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5000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B95EC-A885-10F4-74D9-1B40DF4EE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E9796BD-0763-268C-E91A-12C73343E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1625"/>
            <a:ext cx="10515600" cy="1019976"/>
          </a:xfrm>
        </p:spPr>
        <p:txBody>
          <a:bodyPr>
            <a:normAutofit/>
          </a:bodyPr>
          <a:lstStyle/>
          <a:p>
            <a:r>
              <a:rPr lang="sl-SI" sz="2400" b="1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Napredek pri izvajanju programa – FINANČNI INSTRUMENTI iz ESS+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F981D97-1655-0A43-87AA-736D3BC915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1505"/>
            <a:ext cx="10451024" cy="469012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sl-SI" sz="2400" dirty="0">
                <a:solidFill>
                  <a:srgbClr val="034EA2"/>
                </a:solidFill>
                <a:latin typeface="Republika"/>
                <a:ea typeface="Calibri"/>
                <a:cs typeface="Calibri"/>
              </a:rPr>
              <a:t>Analiza potreb trga in vrzeli financiranja za izvajanje finančnega instrumenta za spodbujanje udeležbe delavcev v lastništvu podjetij</a:t>
            </a:r>
            <a:endParaRPr lang="sl-SI" sz="18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just"/>
            <a:r>
              <a:rPr lang="sl-SI" sz="24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Spodbujanje udeležbe zaposlenih v lastništvu podjetij</a:t>
            </a:r>
            <a:endParaRPr lang="sl-SI" sz="2400" dirty="0">
              <a:solidFill>
                <a:srgbClr val="034EA2"/>
              </a:solidFill>
              <a:latin typeface="Republika"/>
              <a:ea typeface="Calibri"/>
              <a:cs typeface="Calibri"/>
            </a:endParaRPr>
          </a:p>
          <a:p>
            <a:pPr algn="just"/>
            <a:r>
              <a:rPr lang="sl-SI" sz="24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Obravnavanje nasledstvene krize v slovenskih podjetjih</a:t>
            </a:r>
            <a:endParaRPr lang="sl-SI" dirty="0">
              <a:ea typeface="Calibri"/>
              <a:cs typeface="Calibri"/>
            </a:endParaRPr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sl-SI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40% lastnikov podjetij načrtuje upokojitev – le ¼ ima načrt nasledstva</a:t>
            </a:r>
            <a:endParaRPr lang="sl-SI" sz="1800" dirty="0">
              <a:ea typeface="Calibri"/>
              <a:cs typeface="Calibri"/>
            </a:endParaRPr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sl-SI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ESOP (</a:t>
            </a:r>
            <a:r>
              <a:rPr lang="sl-SI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employee</a:t>
            </a:r>
            <a:r>
              <a:rPr lang="sl-SI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sl-SI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stock</a:t>
            </a:r>
            <a:r>
              <a:rPr lang="sl-SI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sl-SI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ownership</a:t>
            </a:r>
            <a:r>
              <a:rPr lang="sl-SI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plan) kot možna rešitev</a:t>
            </a:r>
            <a:endParaRPr lang="sl-SI" sz="18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just"/>
            <a:r>
              <a:rPr lang="sl-SI" sz="24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Tveganje</a:t>
            </a:r>
            <a:endParaRPr lang="sl-SI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sl-SI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izgube delovnih mest (ocena 170.000 delavcev)</a:t>
            </a:r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sl-SI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Reševanje nasledstvene krize</a:t>
            </a:r>
          </a:p>
          <a:p>
            <a:pPr lvl="1" algn="just">
              <a:buFont typeface="Courier New" panose="020B0604020202020204" pitchFamily="34" charset="0"/>
              <a:buChar char="o"/>
            </a:pPr>
            <a:r>
              <a:rPr lang="sl-SI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Ohranjanje lokalnih podjetij</a:t>
            </a:r>
          </a:p>
          <a:p>
            <a:pPr algn="just"/>
            <a:endParaRPr lang="sl-SI" sz="2400" dirty="0">
              <a:solidFill>
                <a:srgbClr val="034EA2"/>
              </a:solidFill>
              <a:highlight>
                <a:srgbClr val="FFFF00"/>
              </a:highlight>
              <a:latin typeface="Republika"/>
              <a:ea typeface="Calibri"/>
              <a:cs typeface="Calibri"/>
            </a:endParaRPr>
          </a:p>
          <a:p>
            <a:pPr algn="just"/>
            <a:endParaRPr lang="sl-SI" sz="2400" dirty="0">
              <a:solidFill>
                <a:srgbClr val="034EA2"/>
              </a:solidFill>
              <a:highlight>
                <a:srgbClr val="FFFF00"/>
              </a:highlight>
              <a:latin typeface="Republika"/>
              <a:ea typeface="Calibri"/>
              <a:cs typeface="Calibri"/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3CB90CF0-5F5F-6272-AB9F-D514E9380F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16" y="6033143"/>
            <a:ext cx="2689861" cy="564319"/>
          </a:xfrm>
          <a:prstGeom prst="rect">
            <a:avLst/>
          </a:prstGeom>
        </p:spPr>
      </p:pic>
      <p:pic>
        <p:nvPicPr>
          <p:cNvPr id="5" name="Picture 4" descr="Logo image name">
            <a:extLst>
              <a:ext uri="{FF2B5EF4-FFF2-40B4-BE49-F238E27FC236}">
                <a16:creationId xmlns:a16="http://schemas.microsoft.com/office/drawing/2014/main" id="{5AF7DA86-BA28-0755-B717-DB924A2B4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29" y="6081245"/>
            <a:ext cx="1050232" cy="51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Kolenski povezovalnik 6">
            <a:extLst>
              <a:ext uri="{FF2B5EF4-FFF2-40B4-BE49-F238E27FC236}">
                <a16:creationId xmlns:a16="http://schemas.microsoft.com/office/drawing/2014/main" id="{3CD9E3FC-E94E-14D6-E2BF-E5A83A61849A}"/>
              </a:ext>
            </a:extLst>
          </p:cNvPr>
          <p:cNvCxnSpPr/>
          <p:nvPr/>
        </p:nvCxnSpPr>
        <p:spPr>
          <a:xfrm flipV="1">
            <a:off x="245807" y="304566"/>
            <a:ext cx="3736258" cy="2637408"/>
          </a:xfrm>
          <a:prstGeom prst="bentConnector3">
            <a:avLst>
              <a:gd name="adj1" fmla="val 0"/>
            </a:avLst>
          </a:prstGeom>
          <a:ln w="28575">
            <a:solidFill>
              <a:srgbClr val="034EA2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Kolenski povezovalnik 7">
            <a:extLst>
              <a:ext uri="{FF2B5EF4-FFF2-40B4-BE49-F238E27FC236}">
                <a16:creationId xmlns:a16="http://schemas.microsoft.com/office/drawing/2014/main" id="{566C8944-5B1C-7E20-152A-5D7EF687D57D}"/>
              </a:ext>
            </a:extLst>
          </p:cNvPr>
          <p:cNvCxnSpPr/>
          <p:nvPr/>
        </p:nvCxnSpPr>
        <p:spPr>
          <a:xfrm flipV="1">
            <a:off x="8514735" y="4197949"/>
            <a:ext cx="3342968" cy="2408904"/>
          </a:xfrm>
          <a:prstGeom prst="bentConnector3">
            <a:avLst>
              <a:gd name="adj1" fmla="val 100294"/>
            </a:avLst>
          </a:prstGeom>
          <a:ln w="28575">
            <a:solidFill>
              <a:srgbClr val="034EA2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AAC27FB3-AB1E-E69E-D046-4AF48D506B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5360" y="3520440"/>
            <a:ext cx="2650202" cy="279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7354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D4F06-DCA3-D3E2-0886-6CCB3CC59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CF7B5ACD-764E-E052-6DE4-A1AEBAB28F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16" y="6033143"/>
            <a:ext cx="2689861" cy="564319"/>
          </a:xfrm>
          <a:prstGeom prst="rect">
            <a:avLst/>
          </a:prstGeom>
        </p:spPr>
      </p:pic>
      <p:pic>
        <p:nvPicPr>
          <p:cNvPr id="5" name="Picture 4" descr="Logo image name">
            <a:extLst>
              <a:ext uri="{FF2B5EF4-FFF2-40B4-BE49-F238E27FC236}">
                <a16:creationId xmlns:a16="http://schemas.microsoft.com/office/drawing/2014/main" id="{8F58A9FE-3AC8-C656-338F-59754820C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29" y="6081245"/>
            <a:ext cx="1050232" cy="51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Naslov 1">
            <a:extLst>
              <a:ext uri="{FF2B5EF4-FFF2-40B4-BE49-F238E27FC236}">
                <a16:creationId xmlns:a16="http://schemas.microsoft.com/office/drawing/2014/main" id="{8BEEF6FF-1D28-8114-1981-322A956F35C1}"/>
              </a:ext>
            </a:extLst>
          </p:cNvPr>
          <p:cNvSpPr txBox="1">
            <a:spLocks/>
          </p:cNvSpPr>
          <p:nvPr/>
        </p:nvSpPr>
        <p:spPr>
          <a:xfrm>
            <a:off x="508529" y="527783"/>
            <a:ext cx="10674615" cy="555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8600" b="1" noProof="0" dirty="0">
                <a:solidFill>
                  <a:srgbClr val="034EA2"/>
                </a:solidFill>
                <a:cs typeface="Times New Roman" panose="02020603050405020304" pitchFamily="18" charset="0"/>
              </a:rPr>
              <a:t>Realizacija vrednotenj za leto 2026</a:t>
            </a:r>
            <a:br>
              <a:rPr lang="sl-SI" sz="2800" b="1" noProof="0" dirty="0">
                <a:solidFill>
                  <a:schemeClr val="accent5">
                    <a:lumMod val="75000"/>
                  </a:schemeClr>
                </a:solidFill>
                <a:latin typeface="Republika" panose="02000506040000020004" pitchFamily="2" charset="-18"/>
                <a:cs typeface="Times New Roman" panose="02020603050405020304" pitchFamily="18" charset="0"/>
              </a:rPr>
            </a:br>
            <a:endParaRPr lang="sl-SI" sz="2800" noProof="0" dirty="0">
              <a:solidFill>
                <a:srgbClr val="034EA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4" name="Tabela 23">
            <a:extLst>
              <a:ext uri="{FF2B5EF4-FFF2-40B4-BE49-F238E27FC236}">
                <a16:creationId xmlns:a16="http://schemas.microsoft.com/office/drawing/2014/main" id="{80C63FE1-3250-EE07-F32B-524D3A6990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8901523"/>
              </p:ext>
            </p:extLst>
          </p:nvPr>
        </p:nvGraphicFramePr>
        <p:xfrm>
          <a:off x="596238" y="1195656"/>
          <a:ext cx="10375967" cy="40952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3304">
                  <a:extLst>
                    <a:ext uri="{9D8B030D-6E8A-4147-A177-3AD203B41FA5}">
                      <a16:colId xmlns:a16="http://schemas.microsoft.com/office/drawing/2014/main" val="1871439858"/>
                    </a:ext>
                  </a:extLst>
                </a:gridCol>
                <a:gridCol w="4373033">
                  <a:extLst>
                    <a:ext uri="{9D8B030D-6E8A-4147-A177-3AD203B41FA5}">
                      <a16:colId xmlns:a16="http://schemas.microsoft.com/office/drawing/2014/main" val="1249337238"/>
                    </a:ext>
                  </a:extLst>
                </a:gridCol>
                <a:gridCol w="1533525">
                  <a:extLst>
                    <a:ext uri="{9D8B030D-6E8A-4147-A177-3AD203B41FA5}">
                      <a16:colId xmlns:a16="http://schemas.microsoft.com/office/drawing/2014/main" val="4207845195"/>
                    </a:ext>
                  </a:extLst>
                </a:gridCol>
                <a:gridCol w="4076105">
                  <a:extLst>
                    <a:ext uri="{9D8B030D-6E8A-4147-A177-3AD203B41FA5}">
                      <a16:colId xmlns:a16="http://schemas.microsoft.com/office/drawing/2014/main" val="17382902"/>
                    </a:ext>
                  </a:extLst>
                </a:gridCol>
              </a:tblGrid>
              <a:tr h="140637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sl-SI" sz="1800" b="1" kern="1200" noProof="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sl-SI" sz="1800" b="1" kern="1200" noProof="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NAZIV VREDNOTENJA</a:t>
                      </a:r>
                    </a:p>
                  </a:txBody>
                  <a:tcPr marL="9525" marR="9525" marT="9525" marB="0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sl-SI" sz="1800" b="1" kern="1200" noProof="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RESOR</a:t>
                      </a:r>
                    </a:p>
                  </a:txBody>
                  <a:tcPr marL="9525" marR="9525" marT="9525" marB="0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sl-SI" sz="1800" b="1" kern="1200" noProof="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STATUS V LETU 2026</a:t>
                      </a:r>
                    </a:p>
                  </a:txBody>
                  <a:tcPr marL="9525" marR="9525" marT="9525" marB="0"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8871957"/>
                  </a:ext>
                </a:extLst>
              </a:tr>
              <a:tr h="458516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sl-SI" sz="1800" b="1" kern="1200" noProof="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sl-SI" sz="1600" b="0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Vrednotenje učinkovitosti in uspešnosti izvajanja ukrepov za razvoj spretnosti v okviru Programa evropske kohezijske politike v obdobju 2021–2027 v Sloveniji</a:t>
                      </a:r>
                    </a:p>
                  </a:txBody>
                  <a:tcPr marL="9525" marR="9525" marT="9525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sl-SI" sz="1600" b="0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MLSKRR</a:t>
                      </a:r>
                    </a:p>
                  </a:txBody>
                  <a:tcPr marL="9525" marR="9525" marT="9525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sl-SI" sz="1600" b="0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 Izvajanju (Ad hoc).</a:t>
                      </a:r>
                    </a:p>
                  </a:txBody>
                  <a:tcPr marL="9525" marR="9525" marT="9525" marB="0" anchor="ctr"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250010"/>
                  </a:ext>
                </a:extLst>
              </a:tr>
              <a:tr h="525344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sl-SI" sz="1800" b="1" kern="1200" noProof="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sz="1600" b="0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Vrednotenje ustreznosti ukrepa za odziv na podnebno pogojene nesreče</a:t>
                      </a:r>
                    </a:p>
                    <a:p>
                      <a:pPr marL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endParaRPr lang="sl-SI" sz="1600" b="0" kern="12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sz="1600" b="0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MOP, URSZR</a:t>
                      </a:r>
                    </a:p>
                    <a:p>
                      <a:pPr marL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endParaRPr lang="sl-SI" sz="1600" b="0" kern="12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sz="1600" b="0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 izvajanju.</a:t>
                      </a:r>
                    </a:p>
                    <a:p>
                      <a:pPr marL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endParaRPr lang="sl-SI" sz="1600" b="0" kern="12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330106"/>
                  </a:ext>
                </a:extLst>
              </a:tr>
              <a:tr h="525344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sl-SI" sz="1800" b="1" kern="1200" noProof="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sl-SI" sz="1600" b="0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Vrednotenje vpliva izboljšanja infrastrukture za raziskave in inovacijske zmogljivosti</a:t>
                      </a:r>
                    </a:p>
                  </a:txBody>
                  <a:tcPr marL="9525" marR="9525" marT="9525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sl-SI" sz="1600" b="0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MIZM</a:t>
                      </a:r>
                    </a:p>
                  </a:txBody>
                  <a:tcPr marL="9525" marR="9525" marT="9525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sl-SI" sz="1600" b="0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 izvajanju.</a:t>
                      </a:r>
                    </a:p>
                  </a:txBody>
                  <a:tcPr marL="9525" marR="9525" marT="9525" marB="0" anchor="ctr"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411994"/>
                  </a:ext>
                </a:extLst>
              </a:tr>
              <a:tr h="524228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sl-SI" sz="1800" b="1" kern="1200" noProof="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sl-SI" sz="1600" b="0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Vrednotenje učinka izvajanja infrastrukturnih in </a:t>
                      </a:r>
                      <a:r>
                        <a:rPr lang="sl-SI" sz="1600" b="0" kern="1200" noProof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neinfrastrukturnih</a:t>
                      </a:r>
                      <a:r>
                        <a:rPr lang="sl-SI" sz="1600" b="0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ukrepov trajnostne mobilnosti na spremembo potovalnih navad prebivalstva RS</a:t>
                      </a:r>
                    </a:p>
                  </a:txBody>
                  <a:tcPr marL="9525" marR="9525" marT="9525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sl-SI" sz="1600" b="0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MZIE</a:t>
                      </a:r>
                    </a:p>
                  </a:txBody>
                  <a:tcPr marL="9525" marR="9525" marT="9525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sl-SI" sz="1600" b="0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Resor pristojen za vsebino je umaknil predlog za vrednotenje.</a:t>
                      </a:r>
                    </a:p>
                  </a:txBody>
                  <a:tcPr marL="9525" marR="9525" marT="9525" marB="0" anchor="ctr"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575260"/>
                  </a:ext>
                </a:extLst>
              </a:tr>
              <a:tr h="499009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sl-SI" sz="1800" b="1" kern="1200" noProof="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sl-SI" sz="1600" b="0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Vrednotenje operacije Kompetenčni centri - KOC</a:t>
                      </a:r>
                    </a:p>
                  </a:txBody>
                  <a:tcPr marL="9525" marR="9525" marT="9525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sl-SI" sz="1600" b="0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MDDSZ, MGDŠ</a:t>
                      </a:r>
                    </a:p>
                  </a:txBody>
                  <a:tcPr marL="9525" marR="9525" marT="9525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sl-SI" sz="1600" b="0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Prestavljeno v leto 2028.</a:t>
                      </a:r>
                    </a:p>
                  </a:txBody>
                  <a:tcPr marL="9525" marR="9525" marT="9525" marB="0" anchor="ctr"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632591"/>
                  </a:ext>
                </a:extLst>
              </a:tr>
            </a:tbl>
          </a:graphicData>
        </a:graphic>
      </p:graphicFrame>
      <p:cxnSp>
        <p:nvCxnSpPr>
          <p:cNvPr id="3" name="Kolenski povezovalnik 6">
            <a:extLst>
              <a:ext uri="{FF2B5EF4-FFF2-40B4-BE49-F238E27FC236}">
                <a16:creationId xmlns:a16="http://schemas.microsoft.com/office/drawing/2014/main" id="{4723A1EA-C7B6-9D7F-1FB6-A147FFE0FF0F}"/>
              </a:ext>
            </a:extLst>
          </p:cNvPr>
          <p:cNvCxnSpPr/>
          <p:nvPr/>
        </p:nvCxnSpPr>
        <p:spPr>
          <a:xfrm flipV="1">
            <a:off x="217887" y="260538"/>
            <a:ext cx="3736258" cy="2637408"/>
          </a:xfrm>
          <a:prstGeom prst="bentConnector3">
            <a:avLst>
              <a:gd name="adj1" fmla="val 0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Kolenski povezovalnik 7">
            <a:extLst>
              <a:ext uri="{FF2B5EF4-FFF2-40B4-BE49-F238E27FC236}">
                <a16:creationId xmlns:a16="http://schemas.microsoft.com/office/drawing/2014/main" id="{BCCCA7B2-ADCB-2378-1C1E-5F48EE26BA84}"/>
              </a:ext>
            </a:extLst>
          </p:cNvPr>
          <p:cNvCxnSpPr/>
          <p:nvPr/>
        </p:nvCxnSpPr>
        <p:spPr>
          <a:xfrm flipV="1">
            <a:off x="8514735" y="4197949"/>
            <a:ext cx="3342968" cy="2408904"/>
          </a:xfrm>
          <a:prstGeom prst="bentConnector3">
            <a:avLst>
              <a:gd name="adj1" fmla="val 100294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ljeZBesedilom 6">
            <a:extLst>
              <a:ext uri="{FF2B5EF4-FFF2-40B4-BE49-F238E27FC236}">
                <a16:creationId xmlns:a16="http://schemas.microsoft.com/office/drawing/2014/main" id="{B7AEC617-EFED-26E7-BEC4-90B231685DDC}"/>
              </a:ext>
            </a:extLst>
          </p:cNvPr>
          <p:cNvSpPr txBox="1"/>
          <p:nvPr/>
        </p:nvSpPr>
        <p:spPr>
          <a:xfrm>
            <a:off x="751871" y="5402401"/>
            <a:ext cx="10187929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sl-SI" sz="1600" noProof="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Vsa izvedena vrednotenja so dostopna in objavljena na spletni povezavi:</a:t>
            </a:r>
          </a:p>
          <a:p>
            <a:pPr algn="ctr"/>
            <a:r>
              <a:rPr lang="sl-SI" sz="1600" dirty="0">
                <a:hlinkClick r:id="rId4"/>
              </a:rPr>
              <a:t>Poročila, vrednotenja in javnomnenjske raziskave - Evropska sredstva</a:t>
            </a:r>
            <a:endParaRPr lang="sl-SI" sz="1600" noProof="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7843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B2BBB-930F-5E0A-3D9B-69AE01051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EEE718D-9108-51E9-11BA-EFB65380B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327" y="482221"/>
            <a:ext cx="10515600" cy="382244"/>
          </a:xfrm>
        </p:spPr>
        <p:txBody>
          <a:bodyPr>
            <a:noAutofit/>
          </a:bodyPr>
          <a:lstStyle/>
          <a:p>
            <a:r>
              <a:rPr lang="sl-SI" sz="2800" b="1" noProof="0" dirty="0">
                <a:solidFill>
                  <a:srgbClr val="034EA2"/>
                </a:solidFill>
                <a:cs typeface="Times New Roman" panose="02020603050405020304" pitchFamily="18" charset="0"/>
              </a:rPr>
              <a:t>Ključne aktivnosti na področju vrednotenja</a:t>
            </a:r>
            <a:endParaRPr lang="sl-SI" sz="2800" noProof="0" dirty="0">
              <a:solidFill>
                <a:srgbClr val="034EA2"/>
              </a:solidFill>
            </a:endParaRP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BBEE8B8-B1E2-FF70-54CE-B31B5ADBD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327" y="1086148"/>
            <a:ext cx="11055707" cy="46727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l-SI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1. Mednarodno in strokovno sodelovanje</a:t>
            </a:r>
          </a:p>
          <a:p>
            <a:pPr marL="0" lvl="0" indent="0" algn="just">
              <a:buNone/>
            </a:pP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Udeležba na delovnih srečanjih in izmenjava strokovnih izkušenj v okviru mrež DG </a:t>
            </a:r>
            <a:r>
              <a:rPr lang="sl-SI" sz="1600" noProof="0" dirty="0" err="1">
                <a:latin typeface="Arial" panose="020B0604020202020204" pitchFamily="34" charset="0"/>
                <a:cs typeface="Arial" panose="020B0604020202020204" pitchFamily="34" charset="0"/>
              </a:rPr>
              <a:t>REGIO’s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1600" noProof="0" dirty="0" err="1">
                <a:latin typeface="Arial" panose="020B0604020202020204" pitchFamily="34" charset="0"/>
                <a:cs typeface="Arial" panose="020B0604020202020204" pitchFamily="34" charset="0"/>
              </a:rPr>
              <a:t>Evaluation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1600" noProof="0" dirty="0" err="1"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, ESF+ </a:t>
            </a:r>
            <a:r>
              <a:rPr lang="sl-SI" sz="1600" noProof="0" dirty="0" err="1">
                <a:latin typeface="Arial" panose="020B0604020202020204" pitchFamily="34" charset="0"/>
                <a:cs typeface="Arial" panose="020B0604020202020204" pitchFamily="34" charset="0"/>
              </a:rPr>
              <a:t>Evaluation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1600" noProof="0" dirty="0" err="1">
                <a:latin typeface="Arial" panose="020B0604020202020204" pitchFamily="34" charset="0"/>
                <a:cs typeface="Arial" panose="020B0604020202020204" pitchFamily="34" charset="0"/>
              </a:rPr>
              <a:t>Partnership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 in Data </a:t>
            </a:r>
            <a:r>
              <a:rPr lang="sl-SI" sz="1600" noProof="0" dirty="0" err="1"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lvl="0" indent="0" algn="just">
              <a:buNone/>
            </a:pPr>
            <a:endParaRPr lang="sl-SI" sz="16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sl-SI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2. Spremljanje izvajanja priporočil vrednotenj</a:t>
            </a:r>
          </a:p>
          <a:p>
            <a:pPr marL="0" lvl="0" indent="0" algn="just">
              <a:buNone/>
            </a:pP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Spremljanje izvajanja ukrepov in priporočil vrednotenj v modulu za vrednotenja v informacijskem sistemu </a:t>
            </a:r>
            <a:r>
              <a:rPr lang="sl-SI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e-MA2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lvl="0" indent="0" algn="just">
              <a:buNone/>
            </a:pPr>
            <a:endParaRPr lang="sl-SI" sz="16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sl-SI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3. Priprava Osnutka letnega načrta vrednotenj za leto 2027</a:t>
            </a:r>
          </a:p>
          <a:p>
            <a:pPr marL="0" lvl="0" indent="0" algn="just">
              <a:buNone/>
            </a:pP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Interdisciplinarna posvetovalna skupina za vrednotenje izvajanja PEKP 2021–2027 podala pozitivno mnenje k osnutku Letnega načrta vrednotenj (LNV) za leto 2027. Predvidena so 3 vrednotenja:</a:t>
            </a:r>
          </a:p>
          <a:p>
            <a:pPr algn="just"/>
            <a:r>
              <a:rPr lang="sl-SI" sz="1600" u="sng" dirty="0">
                <a:latin typeface="Arial" panose="020B0604020202020204" pitchFamily="34" charset="0"/>
                <a:cs typeface="Arial" panose="020B0604020202020204" pitchFamily="34" charset="0"/>
              </a:rPr>
              <a:t>PUM-O+</a:t>
            </a:r>
            <a:r>
              <a:rPr lang="sl-SI" sz="1600" dirty="0">
                <a:latin typeface="Arial" panose="020B0604020202020204" pitchFamily="34" charset="0"/>
                <a:cs typeface="Arial" panose="020B0604020202020204" pitchFamily="34" charset="0"/>
              </a:rPr>
              <a:t>: vrednotenje učinkov programa za mlade, ki niso zaposleni, se ne izobražujejo ali usposabljajo.</a:t>
            </a:r>
          </a:p>
          <a:p>
            <a:pPr algn="just"/>
            <a:r>
              <a:rPr lang="sl-SI" sz="1600" u="sng" dirty="0">
                <a:latin typeface="Arial" panose="020B0604020202020204" pitchFamily="34" charset="0"/>
                <a:cs typeface="Arial" panose="020B0604020202020204" pitchFamily="34" charset="0"/>
              </a:rPr>
              <a:t>Mreža večnamenskih romskih centrov (VNRC+): </a:t>
            </a:r>
            <a:r>
              <a:rPr lang="sl-SI" sz="1600" dirty="0">
                <a:latin typeface="Arial" panose="020B0604020202020204" pitchFamily="34" charset="0"/>
                <a:cs typeface="Arial" panose="020B0604020202020204" pitchFamily="34" charset="0"/>
              </a:rPr>
              <a:t>vrednotenje uspešnosti in učinkov izvajanja programov.</a:t>
            </a:r>
          </a:p>
          <a:p>
            <a:pPr algn="just"/>
            <a:r>
              <a:rPr lang="sl-SI" sz="1600" u="sng" dirty="0">
                <a:latin typeface="Arial" panose="020B0604020202020204" pitchFamily="34" charset="0"/>
                <a:cs typeface="Arial" panose="020B0604020202020204" pitchFamily="34" charset="0"/>
              </a:rPr>
              <a:t>Sistemska obravnava krhkosti</a:t>
            </a:r>
            <a:r>
              <a:rPr lang="sl-SI" sz="1600" dirty="0">
                <a:latin typeface="Arial" panose="020B0604020202020204" pitchFamily="34" charset="0"/>
                <a:cs typeface="Arial" panose="020B0604020202020204" pitchFamily="34" charset="0"/>
              </a:rPr>
              <a:t>: vrednotenje projekta za zdravo in kakovostno staranje, s poudarkom na preprečevanju in obravnavi </a:t>
            </a:r>
            <a:r>
              <a:rPr lang="sl-SI" sz="1600" dirty="0" err="1">
                <a:latin typeface="Arial" panose="020B0604020202020204" pitchFamily="34" charset="0"/>
                <a:cs typeface="Arial" panose="020B0604020202020204" pitchFamily="34" charset="0"/>
              </a:rPr>
              <a:t>predkrhkosti</a:t>
            </a:r>
            <a:r>
              <a:rPr lang="sl-SI" sz="1600" dirty="0">
                <a:latin typeface="Arial" panose="020B0604020202020204" pitchFamily="34" charset="0"/>
                <a:cs typeface="Arial" panose="020B0604020202020204" pitchFamily="34" charset="0"/>
              </a:rPr>
              <a:t> in krhkosti.</a:t>
            </a:r>
          </a:p>
          <a:p>
            <a:pPr marL="457200" lvl="1" indent="0">
              <a:lnSpc>
                <a:spcPct val="107000"/>
              </a:lnSpc>
              <a:spcAft>
                <a:spcPts val="800"/>
              </a:spcAft>
              <a:buNone/>
            </a:pPr>
            <a:endParaRPr lang="sl-SI" sz="1600" b="1" noProof="0" dirty="0">
              <a:latin typeface="Republika" panose="02000506040000020004" pitchFamily="2" charset="-18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sl-SI" sz="1600" b="1" noProof="0" dirty="0">
              <a:latin typeface="Republika" panose="02000506040000020004" pitchFamily="2" charset="-18"/>
              <a:cs typeface="Times New Roman" panose="02020603050405020304" pitchFamily="18" charset="0"/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5A7107F1-AC02-74AB-FE38-E2CBE94D72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16" y="6033143"/>
            <a:ext cx="2689861" cy="564319"/>
          </a:xfrm>
          <a:prstGeom prst="rect">
            <a:avLst/>
          </a:prstGeom>
        </p:spPr>
      </p:pic>
      <p:pic>
        <p:nvPicPr>
          <p:cNvPr id="5" name="Picture 4" descr="Logo image name">
            <a:extLst>
              <a:ext uri="{FF2B5EF4-FFF2-40B4-BE49-F238E27FC236}">
                <a16:creationId xmlns:a16="http://schemas.microsoft.com/office/drawing/2014/main" id="{F913C9F5-2A9D-349D-CC1B-1B45D1A3E7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29" y="6081245"/>
            <a:ext cx="1050232" cy="51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Kolenski povezovalnik 6">
            <a:extLst>
              <a:ext uri="{FF2B5EF4-FFF2-40B4-BE49-F238E27FC236}">
                <a16:creationId xmlns:a16="http://schemas.microsoft.com/office/drawing/2014/main" id="{8999AF4E-98DE-DC83-5999-E5168CC5E117}"/>
              </a:ext>
            </a:extLst>
          </p:cNvPr>
          <p:cNvCxnSpPr/>
          <p:nvPr/>
        </p:nvCxnSpPr>
        <p:spPr>
          <a:xfrm flipV="1">
            <a:off x="217887" y="260538"/>
            <a:ext cx="3736258" cy="2637408"/>
          </a:xfrm>
          <a:prstGeom prst="bentConnector3">
            <a:avLst>
              <a:gd name="adj1" fmla="val 0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Kolenski povezovalnik 7">
            <a:extLst>
              <a:ext uri="{FF2B5EF4-FFF2-40B4-BE49-F238E27FC236}">
                <a16:creationId xmlns:a16="http://schemas.microsoft.com/office/drawing/2014/main" id="{7CAD2ECE-7E50-82FC-4A3C-FDEA5D6903C8}"/>
              </a:ext>
            </a:extLst>
          </p:cNvPr>
          <p:cNvCxnSpPr/>
          <p:nvPr/>
        </p:nvCxnSpPr>
        <p:spPr>
          <a:xfrm flipV="1">
            <a:off x="8514735" y="4197949"/>
            <a:ext cx="3342968" cy="2408904"/>
          </a:xfrm>
          <a:prstGeom prst="bentConnector3">
            <a:avLst>
              <a:gd name="adj1" fmla="val 100294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24016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B92B2-B765-5283-124A-27F401013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Naslov 1">
            <a:extLst>
              <a:ext uri="{FF2B5EF4-FFF2-40B4-BE49-F238E27FC236}">
                <a16:creationId xmlns:a16="http://schemas.microsoft.com/office/drawing/2014/main" id="{5E7633A3-ABBE-58D9-15A5-3093E64BC3C7}"/>
              </a:ext>
            </a:extLst>
          </p:cNvPr>
          <p:cNvSpPr txBox="1">
            <a:spLocks/>
          </p:cNvSpPr>
          <p:nvPr/>
        </p:nvSpPr>
        <p:spPr>
          <a:xfrm>
            <a:off x="557390" y="554504"/>
            <a:ext cx="10515599" cy="6354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2900" b="1" noProof="0" dirty="0">
                <a:solidFill>
                  <a:srgbClr val="034EA2"/>
                </a:solidFill>
                <a:ea typeface="+mn-ea"/>
                <a:cs typeface="+mn-cs"/>
              </a:rPr>
              <a:t>Akcijski</a:t>
            </a:r>
            <a:r>
              <a:rPr lang="sl-SI" sz="2800" b="1" noProof="0" dirty="0">
                <a:solidFill>
                  <a:srgbClr val="034EA2"/>
                </a:solidFill>
                <a:ea typeface="+mn-ea"/>
                <a:cs typeface="+mn-cs"/>
              </a:rPr>
              <a:t> načrt za spretnosti          </a:t>
            </a:r>
            <a:endParaRPr lang="sl-SI" b="1" noProof="0" dirty="0"/>
          </a:p>
          <a:p>
            <a:endParaRPr lang="sl-SI" sz="2800" b="1" noProof="0" dirty="0">
              <a:solidFill>
                <a:srgbClr val="034EA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epublika" panose="02000506040000020004" pitchFamily="2" charset="-18"/>
              <a:ea typeface="Calibri"/>
              <a:cs typeface="Calibri"/>
            </a:endParaRPr>
          </a:p>
        </p:txBody>
      </p:sp>
      <p:sp>
        <p:nvSpPr>
          <p:cNvPr id="25" name="Označba mesta vsebine 2">
            <a:extLst>
              <a:ext uri="{FF2B5EF4-FFF2-40B4-BE49-F238E27FC236}">
                <a16:creationId xmlns:a16="http://schemas.microsoft.com/office/drawing/2014/main" id="{83AEAA04-88ED-86EC-211E-60ADC2D2B8D5}"/>
              </a:ext>
            </a:extLst>
          </p:cNvPr>
          <p:cNvSpPr txBox="1">
            <a:spLocks/>
          </p:cNvSpPr>
          <p:nvPr/>
        </p:nvSpPr>
        <p:spPr>
          <a:xfrm>
            <a:off x="854242" y="2148867"/>
            <a:ext cx="9666383" cy="4024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l-SI" sz="2600" noProof="0" dirty="0">
              <a:latin typeface="Republika" panose="02000506040000020004" pitchFamily="2" charset="-18"/>
            </a:endParaRPr>
          </a:p>
        </p:txBody>
      </p:sp>
      <p:sp>
        <p:nvSpPr>
          <p:cNvPr id="2" name="Označba mesta vsebine 2">
            <a:extLst>
              <a:ext uri="{FF2B5EF4-FFF2-40B4-BE49-F238E27FC236}">
                <a16:creationId xmlns:a16="http://schemas.microsoft.com/office/drawing/2014/main" id="{822E155B-69ED-AA00-1F3F-0DF129A176BE}"/>
              </a:ext>
            </a:extLst>
          </p:cNvPr>
          <p:cNvSpPr txBox="1">
            <a:spLocks/>
          </p:cNvSpPr>
          <p:nvPr/>
        </p:nvSpPr>
        <p:spPr>
          <a:xfrm>
            <a:off x="897374" y="1558748"/>
            <a:ext cx="10429527" cy="44567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sl-SI" sz="2200" noProof="0" dirty="0">
              <a:latin typeface="Republika"/>
            </a:endParaRP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562646E8-AD3F-EB4F-0F84-EBA55A344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084" y="1189991"/>
            <a:ext cx="10829229" cy="380298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sl-SI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ZAKAJ in KAJ Akcijski načrt za spretnosti (WHY &amp; WHAT)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sl-SI" sz="16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Ob </a:t>
            </a:r>
            <a:r>
              <a:rPr lang="sl-SI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4. spremembi PEKP 2021-2027 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(prenos sredstev iz ESS+ takratnega MVI in MZ na aktivnosti financirane iz ESRR) 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se 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Slovenija zaveže k pripravi </a:t>
            </a:r>
            <a:r>
              <a:rPr lang="sl-SI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Akcijskega načrta za spretnosti (v nadaljevanju: ANS) 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s ciljnim datumom priprave ANS konec leta 2026/začetek 2027.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sl-SI" sz="16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sl-SI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ANS 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predstavlja podlago za nadgradnjo ukrepov Slovenije na področju izobraževanja in usposabljanja odraslih in v skladu z obstoječo Resolucijo o nacionalnem programu izobraževanja odraslih v RS za obdobje 2022–2030 (v nadaljevanju </a:t>
            </a:r>
            <a:r>
              <a:rPr lang="sl-SI" sz="1600" u="sng" noProof="0" dirty="0" err="1">
                <a:latin typeface="Arial" panose="020B0604020202020204" pitchFamily="34" charset="0"/>
                <a:cs typeface="Arial" panose="020B0604020202020204" pitchFamily="34" charset="0"/>
              </a:rPr>
              <a:t>ReNPIO</a:t>
            </a:r>
            <a:r>
              <a:rPr lang="sl-SI" sz="1600" u="sng" noProof="0" dirty="0">
                <a:latin typeface="Arial" panose="020B0604020202020204" pitchFamily="34" charset="0"/>
                <a:cs typeface="Arial" panose="020B0604020202020204" pitchFamily="34" charset="0"/>
              </a:rPr>
              <a:t> 2022-2030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sl-SI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s tremi k doseganju cilja EU v letu 2030 o vsaj 60 % vključenosti 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odraslih v različne oblike izobraževanja in usposabljanja. Usmerjen je predvsem </a:t>
            </a:r>
            <a:r>
              <a:rPr lang="sl-SI" sz="1600" noProof="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v dejanske potrebe trga dela, dvig temeljnih, digitalnih in poklicnih spretnosti ter pospešitev vključevanja odraslih v vseživljenjsko učenje (priporočila Sveta).</a:t>
            </a:r>
            <a:endParaRPr lang="sl-SI" sz="1600" noProof="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cxnSp>
        <p:nvCxnSpPr>
          <p:cNvPr id="5" name="Kolenski povezovalnik 6">
            <a:extLst>
              <a:ext uri="{FF2B5EF4-FFF2-40B4-BE49-F238E27FC236}">
                <a16:creationId xmlns:a16="http://schemas.microsoft.com/office/drawing/2014/main" id="{52E5AC33-6A14-EBED-58E0-C155E5AFCE4A}"/>
              </a:ext>
            </a:extLst>
          </p:cNvPr>
          <p:cNvCxnSpPr/>
          <p:nvPr/>
        </p:nvCxnSpPr>
        <p:spPr>
          <a:xfrm flipV="1">
            <a:off x="245807" y="242155"/>
            <a:ext cx="3736258" cy="2637408"/>
          </a:xfrm>
          <a:prstGeom prst="bentConnector3">
            <a:avLst>
              <a:gd name="adj1" fmla="val 0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Kolenski povezovalnik 7">
            <a:extLst>
              <a:ext uri="{FF2B5EF4-FFF2-40B4-BE49-F238E27FC236}">
                <a16:creationId xmlns:a16="http://schemas.microsoft.com/office/drawing/2014/main" id="{B3F8BD51-E1E8-07B6-C24D-DFFEC0678E9E}"/>
              </a:ext>
            </a:extLst>
          </p:cNvPr>
          <p:cNvCxnSpPr/>
          <p:nvPr/>
        </p:nvCxnSpPr>
        <p:spPr>
          <a:xfrm flipV="1">
            <a:off x="8514735" y="4197949"/>
            <a:ext cx="3342968" cy="2408904"/>
          </a:xfrm>
          <a:prstGeom prst="bentConnector3">
            <a:avLst>
              <a:gd name="adj1" fmla="val 100294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Slika 3">
            <a:extLst>
              <a:ext uri="{FF2B5EF4-FFF2-40B4-BE49-F238E27FC236}">
                <a16:creationId xmlns:a16="http://schemas.microsoft.com/office/drawing/2014/main" id="{01F07C94-8769-F862-59F6-F86DD8F7D4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16" y="6033143"/>
            <a:ext cx="2689861" cy="564319"/>
          </a:xfrm>
          <a:prstGeom prst="rect">
            <a:avLst/>
          </a:prstGeom>
        </p:spPr>
      </p:pic>
      <p:pic>
        <p:nvPicPr>
          <p:cNvPr id="11" name="Picture 10" descr="Logo image name">
            <a:extLst>
              <a:ext uri="{FF2B5EF4-FFF2-40B4-BE49-F238E27FC236}">
                <a16:creationId xmlns:a16="http://schemas.microsoft.com/office/drawing/2014/main" id="{F9C44629-356A-7C04-FBFA-383AC94C2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29" y="6081245"/>
            <a:ext cx="1050232" cy="51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63355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0DDFC-694E-9FAA-DDD4-1BE1558BE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značba mesta vsebine 2">
            <a:extLst>
              <a:ext uri="{FF2B5EF4-FFF2-40B4-BE49-F238E27FC236}">
                <a16:creationId xmlns:a16="http://schemas.microsoft.com/office/drawing/2014/main" id="{02874802-8547-B95A-C83D-47CA9E1F4373}"/>
              </a:ext>
            </a:extLst>
          </p:cNvPr>
          <p:cNvSpPr txBox="1">
            <a:spLocks/>
          </p:cNvSpPr>
          <p:nvPr/>
        </p:nvSpPr>
        <p:spPr>
          <a:xfrm>
            <a:off x="854242" y="2148867"/>
            <a:ext cx="9666383" cy="4024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l-SI" sz="2600" noProof="0" dirty="0">
              <a:latin typeface="Republika" panose="02000506040000020004" pitchFamily="2" charset="-18"/>
            </a:endParaRPr>
          </a:p>
        </p:txBody>
      </p:sp>
      <p:sp>
        <p:nvSpPr>
          <p:cNvPr id="2" name="Označba mesta vsebine 2">
            <a:extLst>
              <a:ext uri="{FF2B5EF4-FFF2-40B4-BE49-F238E27FC236}">
                <a16:creationId xmlns:a16="http://schemas.microsoft.com/office/drawing/2014/main" id="{0EBDE331-51B0-8E95-33A0-1839C0A6E592}"/>
              </a:ext>
            </a:extLst>
          </p:cNvPr>
          <p:cNvSpPr txBox="1">
            <a:spLocks/>
          </p:cNvSpPr>
          <p:nvPr/>
        </p:nvSpPr>
        <p:spPr>
          <a:xfrm>
            <a:off x="897374" y="1558748"/>
            <a:ext cx="10429527" cy="44567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sl-SI" sz="2200" noProof="0" dirty="0">
              <a:latin typeface="Republika"/>
            </a:endParaRP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421CAFF0-B6BE-2441-4564-9D58C617A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59" y="1046480"/>
            <a:ext cx="11166551" cy="503476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sl-SI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KDO (WHO) in KAKO (HOW)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sl-SI" sz="16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Proces priprave ANS temelji na načelu sodelovanja vseh pristojnih ministrstev in ostalih ključnih deležnikov, s polnim spoštovanem </a:t>
            </a:r>
            <a:r>
              <a:rPr lang="sl-SI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načela partnerstva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sl-SI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Ministrstvo za lokalno samoupravo, kohezijo in regionalni razvoj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 koordinira vsebino in proces priprave (in zatem izvajanja) ANS.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Oblikujeta se </a:t>
            </a:r>
            <a:r>
              <a:rPr lang="sl-SI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2 delovni skupini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, ki nudita strokovno in operativno podporo tako v samem procesu oblikovanja kot za tem tudi izvajanja ANS: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</a:pPr>
            <a:r>
              <a:rPr lang="sl-SI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DS 1 - Delovna skupina za razvoj spretnosti pristojnih ministrstev, 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sestavljena iz najmanj vseh v izvajanje ESS+ vsebin PEKP 21-27 vključenih ministrstev/PT ter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</a:pPr>
            <a:r>
              <a:rPr lang="sl-SI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DS 2 - Delovna skupina ključnih deležnikov za razvoj spretnosti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, z vsaj naslednjimi predstavniki: delodajalske in </a:t>
            </a:r>
            <a:r>
              <a:rPr lang="sl-SI" sz="1600" noProof="0" dirty="0" err="1">
                <a:latin typeface="Arial" panose="020B0604020202020204" pitchFamily="34" charset="0"/>
                <a:cs typeface="Arial" panose="020B0604020202020204" pitchFamily="34" charset="0"/>
              </a:rPr>
              <a:t>delojemalske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 organizacije, predstavniki nacionalnih in drugih strokovnih institucij kot so: ACS, UMAR, CPI JŠRIPS, ZRSZ, ZLUS, predstavniki Univerze, Šolskih centrov ter predstavnika podjetniškega sektorja, ki opravlja dejavnost izobraževanja in usposabljanja odraslih kot svojo primarno dejavnost in predstavnika NVO, ki se ukvarjajo prvenstveno z razvojem spretnosti. 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sl-SI" sz="1800" noProof="0" dirty="0"/>
          </a:p>
          <a:p>
            <a:pPr algn="just">
              <a:spcAft>
                <a:spcPts val="600"/>
              </a:spcAft>
            </a:pPr>
            <a:endParaRPr lang="sl-SI" sz="18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</p:txBody>
      </p:sp>
      <p:cxnSp>
        <p:nvCxnSpPr>
          <p:cNvPr id="5" name="Kolenski povezovalnik 6">
            <a:extLst>
              <a:ext uri="{FF2B5EF4-FFF2-40B4-BE49-F238E27FC236}">
                <a16:creationId xmlns:a16="http://schemas.microsoft.com/office/drawing/2014/main" id="{4F4A0BAA-106C-A359-D705-6591476BCD86}"/>
              </a:ext>
            </a:extLst>
          </p:cNvPr>
          <p:cNvCxnSpPr/>
          <p:nvPr/>
        </p:nvCxnSpPr>
        <p:spPr>
          <a:xfrm flipV="1">
            <a:off x="245807" y="282795"/>
            <a:ext cx="3736258" cy="2637408"/>
          </a:xfrm>
          <a:prstGeom prst="bentConnector3">
            <a:avLst>
              <a:gd name="adj1" fmla="val 0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Kolenski povezovalnik 7">
            <a:extLst>
              <a:ext uri="{FF2B5EF4-FFF2-40B4-BE49-F238E27FC236}">
                <a16:creationId xmlns:a16="http://schemas.microsoft.com/office/drawing/2014/main" id="{EACB982E-2575-2C81-B3FD-4E06DE1326F3}"/>
              </a:ext>
            </a:extLst>
          </p:cNvPr>
          <p:cNvCxnSpPr/>
          <p:nvPr/>
        </p:nvCxnSpPr>
        <p:spPr>
          <a:xfrm flipV="1">
            <a:off x="8514735" y="4197949"/>
            <a:ext cx="3342968" cy="2408904"/>
          </a:xfrm>
          <a:prstGeom prst="bentConnector3">
            <a:avLst>
              <a:gd name="adj1" fmla="val 100294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Slika 3">
            <a:extLst>
              <a:ext uri="{FF2B5EF4-FFF2-40B4-BE49-F238E27FC236}">
                <a16:creationId xmlns:a16="http://schemas.microsoft.com/office/drawing/2014/main" id="{F19F9524-2E42-FA70-644A-CBA686F91E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16" y="6033143"/>
            <a:ext cx="2689861" cy="564319"/>
          </a:xfrm>
          <a:prstGeom prst="rect">
            <a:avLst/>
          </a:prstGeom>
        </p:spPr>
      </p:pic>
      <p:pic>
        <p:nvPicPr>
          <p:cNvPr id="11" name="Picture 10" descr="Logo image name">
            <a:extLst>
              <a:ext uri="{FF2B5EF4-FFF2-40B4-BE49-F238E27FC236}">
                <a16:creationId xmlns:a16="http://schemas.microsoft.com/office/drawing/2014/main" id="{EAFE26AE-9F7F-5B5C-0203-115FF0007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29" y="6081245"/>
            <a:ext cx="1050232" cy="51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Naslov 1">
            <a:extLst>
              <a:ext uri="{FF2B5EF4-FFF2-40B4-BE49-F238E27FC236}">
                <a16:creationId xmlns:a16="http://schemas.microsoft.com/office/drawing/2014/main" id="{E6EB733D-2F85-069C-66CC-35AC813C50AF}"/>
              </a:ext>
            </a:extLst>
          </p:cNvPr>
          <p:cNvSpPr txBox="1">
            <a:spLocks/>
          </p:cNvSpPr>
          <p:nvPr/>
        </p:nvSpPr>
        <p:spPr>
          <a:xfrm>
            <a:off x="557390" y="554504"/>
            <a:ext cx="10515599" cy="6354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2900" b="1" noProof="0" dirty="0">
                <a:solidFill>
                  <a:srgbClr val="034EA2"/>
                </a:solidFill>
                <a:ea typeface="+mn-ea"/>
                <a:cs typeface="+mn-cs"/>
              </a:rPr>
              <a:t>Akcijski</a:t>
            </a:r>
            <a:r>
              <a:rPr lang="sl-SI" sz="2800" b="1" noProof="0" dirty="0">
                <a:solidFill>
                  <a:srgbClr val="034EA2"/>
                </a:solidFill>
                <a:ea typeface="+mn-ea"/>
                <a:cs typeface="+mn-cs"/>
              </a:rPr>
              <a:t> načrt za spretnosti          </a:t>
            </a:r>
            <a:endParaRPr lang="sl-SI" b="1" noProof="0" dirty="0"/>
          </a:p>
          <a:p>
            <a:endParaRPr lang="sl-SI" sz="2800" b="1" noProof="0" dirty="0">
              <a:solidFill>
                <a:srgbClr val="034EA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epublika" panose="02000506040000020004" pitchFamily="2" charset="-18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81076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4E358-D3D2-922A-F27E-FE94E1033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značba mesta vsebine 2">
            <a:extLst>
              <a:ext uri="{FF2B5EF4-FFF2-40B4-BE49-F238E27FC236}">
                <a16:creationId xmlns:a16="http://schemas.microsoft.com/office/drawing/2014/main" id="{594339F6-4106-8805-96A1-7496D85A7FFA}"/>
              </a:ext>
            </a:extLst>
          </p:cNvPr>
          <p:cNvSpPr txBox="1">
            <a:spLocks/>
          </p:cNvSpPr>
          <p:nvPr/>
        </p:nvSpPr>
        <p:spPr>
          <a:xfrm>
            <a:off x="854242" y="2148867"/>
            <a:ext cx="9666383" cy="4024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l-SI" sz="2600" noProof="0" dirty="0">
              <a:latin typeface="Republika" panose="02000506040000020004" pitchFamily="2" charset="-18"/>
            </a:endParaRPr>
          </a:p>
        </p:txBody>
      </p:sp>
      <p:sp>
        <p:nvSpPr>
          <p:cNvPr id="2" name="Označba mesta vsebine 2">
            <a:extLst>
              <a:ext uri="{FF2B5EF4-FFF2-40B4-BE49-F238E27FC236}">
                <a16:creationId xmlns:a16="http://schemas.microsoft.com/office/drawing/2014/main" id="{31BD6FF8-1DF4-042A-5A58-15D3EFEB05E0}"/>
              </a:ext>
            </a:extLst>
          </p:cNvPr>
          <p:cNvSpPr txBox="1">
            <a:spLocks/>
          </p:cNvSpPr>
          <p:nvPr/>
        </p:nvSpPr>
        <p:spPr>
          <a:xfrm>
            <a:off x="897374" y="1558748"/>
            <a:ext cx="10429527" cy="44567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sl-SI" sz="2200" noProof="0" dirty="0">
              <a:latin typeface="Republika"/>
            </a:endParaRP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36B2BC1A-B581-49D4-E251-CA4DC17C9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528" y="1156587"/>
            <a:ext cx="10786097" cy="470187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sl-SI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KDAJ (WHEN) – STANJE (</a:t>
            </a:r>
            <a:r>
              <a:rPr lang="sl-SI" sz="1600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State</a:t>
            </a:r>
            <a:r>
              <a:rPr lang="sl-SI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1600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sl-SI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1600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play</a:t>
            </a:r>
            <a:r>
              <a:rPr lang="sl-SI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sl-SI" sz="1600" b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sl-SI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Dve nujno potrebni podlagi (PRECONDITIONS) za ANS. 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Ob ostalih različnih relevantnih strateških in izvedbenih nacionalnih, evropskih in drugih mednarodnih dokumentih sta za pripravo ANS, ki se pripravi v sinergiji z obstoječo </a:t>
            </a:r>
            <a:r>
              <a:rPr lang="sl-SI" sz="1600" noProof="0" dirty="0" err="1">
                <a:latin typeface="Arial" panose="020B0604020202020204" pitchFamily="34" charset="0"/>
                <a:cs typeface="Arial" panose="020B0604020202020204" pitchFamily="34" charset="0"/>
              </a:rPr>
              <a:t>ReNPIO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 2022-2030, ključni 2 osnovni neposredno </a:t>
            </a:r>
            <a:r>
              <a:rPr lang="sl-SI" sz="1600" noProof="0" dirty="0" err="1">
                <a:latin typeface="Arial" panose="020B0604020202020204" pitchFamily="34" charset="0"/>
                <a:cs typeface="Arial" panose="020B0604020202020204" pitchFamily="34" charset="0"/>
              </a:rPr>
              <a:t>aplikabilni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 strokovni analitični podlagi: </a:t>
            </a:r>
            <a:endParaRPr lang="sl-SI" sz="1600" dirty="0">
              <a:latin typeface="Arial" panose="020B0604020202020204" pitchFamily="34" charset="0"/>
              <a:ea typeface="Calibri" panose="020F0502020204030204"/>
              <a:cs typeface="Arial" panose="020B0604020202020204" pitchFamily="34" charset="0"/>
            </a:endParaRPr>
          </a:p>
          <a:p>
            <a:pPr lvl="1" algn="just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®"/>
            </a:pPr>
            <a:r>
              <a:rPr lang="sl-SI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Vmesna evalvacija izvajanja </a:t>
            </a:r>
            <a:r>
              <a:rPr lang="sl-SI" sz="1600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ReNPIO</a:t>
            </a:r>
            <a:r>
              <a:rPr lang="sl-SI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 2022–2030, 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ravnokar predstavljena </a:t>
            </a:r>
            <a:r>
              <a:rPr lang="sl-SI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- 20. oktober 2026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sl-SI" sz="1600" noProof="0" dirty="0" err="1">
                <a:latin typeface="Arial" panose="020B0604020202020204" pitchFamily="34" charset="0"/>
                <a:cs typeface="Arial" panose="020B0604020202020204" pitchFamily="34" charset="0"/>
              </a:rPr>
              <a:t>LPoIO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l-SI" sz="1600" noProof="0" dirty="0" err="1">
                <a:latin typeface="Arial" panose="020B0604020202020204" pitchFamily="34" charset="0"/>
                <a:cs typeface="Arial" panose="020B0604020202020204" pitchFamily="34" charset="0"/>
              </a:rPr>
              <a:t>Porotorož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), in </a:t>
            </a:r>
            <a:endParaRPr lang="sl-SI" sz="16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lvl="1" algn="just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®"/>
            </a:pPr>
            <a:r>
              <a:rPr lang="sl-SI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Vrednotenje Učinkovitosti in uspešnosti izvajanja ukrepov za razvoj spretnosti v PEKP 2021–2027, 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ki ima v načrtu tudi vključitev upoštevanja rezultatov »Vmesne evalvacije izvajanja </a:t>
            </a:r>
            <a:r>
              <a:rPr lang="sl-SI" sz="1600" noProof="0" dirty="0" err="1">
                <a:latin typeface="Arial" panose="020B0604020202020204" pitchFamily="34" charset="0"/>
                <a:cs typeface="Arial" panose="020B0604020202020204" pitchFamily="34" charset="0"/>
              </a:rPr>
              <a:t>ReNPIO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 2022–2030« - končni datum osnutka </a:t>
            </a:r>
            <a:r>
              <a:rPr lang="sl-SI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15. 12. 2026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, končni dokument Vrednotenja </a:t>
            </a:r>
            <a:r>
              <a:rPr lang="sl-SI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15. 1. 2027.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sl-SI" sz="1600" noProof="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1200"/>
              </a:spcBef>
            </a:pP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Zaradi zamika priprave in izdelave vrednotenj (obe vrednotenji za ANS ključni) </a:t>
            </a:r>
            <a:r>
              <a:rPr lang="sl-SI" sz="1600" noProof="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zamik procesa priprave in sprejema dokumenta ANS (predlagani termin 31. 3. 2027).</a:t>
            </a:r>
            <a:endParaRPr lang="sl-SI" sz="16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sl-SI" sz="24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</p:txBody>
      </p:sp>
      <p:cxnSp>
        <p:nvCxnSpPr>
          <p:cNvPr id="7" name="Kolenski povezovalnik 7">
            <a:extLst>
              <a:ext uri="{FF2B5EF4-FFF2-40B4-BE49-F238E27FC236}">
                <a16:creationId xmlns:a16="http://schemas.microsoft.com/office/drawing/2014/main" id="{417C2359-F21B-9E5B-2176-F40D7B322ACA}"/>
              </a:ext>
            </a:extLst>
          </p:cNvPr>
          <p:cNvCxnSpPr/>
          <p:nvPr/>
        </p:nvCxnSpPr>
        <p:spPr>
          <a:xfrm flipV="1">
            <a:off x="8514735" y="4197949"/>
            <a:ext cx="3342968" cy="2408904"/>
          </a:xfrm>
          <a:prstGeom prst="bentConnector3">
            <a:avLst>
              <a:gd name="adj1" fmla="val 100294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Slika 3">
            <a:extLst>
              <a:ext uri="{FF2B5EF4-FFF2-40B4-BE49-F238E27FC236}">
                <a16:creationId xmlns:a16="http://schemas.microsoft.com/office/drawing/2014/main" id="{F74D1A32-0C11-1168-EE51-D8CEF498DC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16" y="6033143"/>
            <a:ext cx="2689861" cy="564319"/>
          </a:xfrm>
          <a:prstGeom prst="rect">
            <a:avLst/>
          </a:prstGeom>
        </p:spPr>
      </p:pic>
      <p:pic>
        <p:nvPicPr>
          <p:cNvPr id="11" name="Picture 10" descr="Logo image name">
            <a:extLst>
              <a:ext uri="{FF2B5EF4-FFF2-40B4-BE49-F238E27FC236}">
                <a16:creationId xmlns:a16="http://schemas.microsoft.com/office/drawing/2014/main" id="{B9469C41-AEAF-F866-4DEB-D877F3529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29" y="6081245"/>
            <a:ext cx="1050232" cy="51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Kolenski povezovalnik 6">
            <a:extLst>
              <a:ext uri="{FF2B5EF4-FFF2-40B4-BE49-F238E27FC236}">
                <a16:creationId xmlns:a16="http://schemas.microsoft.com/office/drawing/2014/main" id="{32F3849A-FAC8-4A74-AEE3-8409ACF8C6A3}"/>
              </a:ext>
            </a:extLst>
          </p:cNvPr>
          <p:cNvCxnSpPr/>
          <p:nvPr/>
        </p:nvCxnSpPr>
        <p:spPr>
          <a:xfrm flipV="1">
            <a:off x="245807" y="282795"/>
            <a:ext cx="3736258" cy="2637408"/>
          </a:xfrm>
          <a:prstGeom prst="bentConnector3">
            <a:avLst>
              <a:gd name="adj1" fmla="val 0"/>
            </a:avLst>
          </a:prstGeom>
          <a:ln w="28575">
            <a:solidFill>
              <a:srgbClr val="034EA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Naslov 1">
            <a:extLst>
              <a:ext uri="{FF2B5EF4-FFF2-40B4-BE49-F238E27FC236}">
                <a16:creationId xmlns:a16="http://schemas.microsoft.com/office/drawing/2014/main" id="{5E10345B-23A0-6D10-7E07-A80AA4F8E17C}"/>
              </a:ext>
            </a:extLst>
          </p:cNvPr>
          <p:cNvSpPr txBox="1">
            <a:spLocks/>
          </p:cNvSpPr>
          <p:nvPr/>
        </p:nvSpPr>
        <p:spPr>
          <a:xfrm>
            <a:off x="557390" y="554504"/>
            <a:ext cx="10515599" cy="6354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2900" b="1" noProof="0" dirty="0">
                <a:solidFill>
                  <a:srgbClr val="034EA2"/>
                </a:solidFill>
                <a:ea typeface="+mn-ea"/>
                <a:cs typeface="+mn-cs"/>
              </a:rPr>
              <a:t>Akcijski</a:t>
            </a:r>
            <a:r>
              <a:rPr lang="sl-SI" sz="2800" b="1" noProof="0" dirty="0">
                <a:solidFill>
                  <a:srgbClr val="034EA2"/>
                </a:solidFill>
                <a:ea typeface="+mn-ea"/>
                <a:cs typeface="+mn-cs"/>
              </a:rPr>
              <a:t> načrt za spretnosti          </a:t>
            </a:r>
            <a:endParaRPr lang="sl-SI" b="1" noProof="0" dirty="0"/>
          </a:p>
          <a:p>
            <a:endParaRPr lang="sl-SI" sz="2800" b="1" noProof="0" dirty="0">
              <a:solidFill>
                <a:srgbClr val="034EA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epublika" panose="02000506040000020004" pitchFamily="2" charset="-18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4065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A7770FACC8F04195279FA16174D01B" ma:contentTypeVersion="4" ma:contentTypeDescription="Create a new document." ma:contentTypeScope="" ma:versionID="54d08e06f03b31b0460e9a0bf17cc006">
  <xsd:schema xmlns:xsd="http://www.w3.org/2001/XMLSchema" xmlns:xs="http://www.w3.org/2001/XMLSchema" xmlns:p="http://schemas.microsoft.com/office/2006/metadata/properties" xmlns:ns2="0811be20-7796-4503-821d-27f2631d3e51" targetNamespace="http://schemas.microsoft.com/office/2006/metadata/properties" ma:root="true" ma:fieldsID="c45cfc6ad6f7e21d14a85352cd87a875" ns2:_="">
    <xsd:import namespace="0811be20-7796-4503-821d-27f2631d3e5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11be20-7796-4503-821d-27f2631d3e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3315A5A-5457-499F-B809-59CB1773A5D2}">
  <ds:schemaRefs>
    <ds:schemaRef ds:uri="0811be20-7796-4503-821d-27f2631d3e5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D6D6F00-53B2-4DFF-83A9-0337C7F1E9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D65C798-92DE-4649-9DF0-35253A3D96F4}">
  <ds:schemaRefs>
    <ds:schemaRef ds:uri="0811be20-7796-4503-821d-27f2631d3e5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4733</TotalTime>
  <Words>2846</Words>
  <Application>Microsoft Office PowerPoint</Application>
  <PresentationFormat>Širokozaslonsko</PresentationFormat>
  <Paragraphs>368</Paragraphs>
  <Slides>28</Slides>
  <Notes>1</Notes>
  <HiddenSlides>0</HiddenSlides>
  <MMClips>0</MMClips>
  <ScaleCrop>false</ScaleCrop>
  <HeadingPairs>
    <vt:vector size="6" baseType="variant">
      <vt:variant>
        <vt:lpstr>Uporabljene pisave</vt:lpstr>
      </vt:variant>
      <vt:variant>
        <vt:i4>7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28</vt:i4>
      </vt:variant>
    </vt:vector>
  </HeadingPairs>
  <TitlesOfParts>
    <vt:vector size="36" baseType="lpstr">
      <vt:lpstr>Arial</vt:lpstr>
      <vt:lpstr>Calibri</vt:lpstr>
      <vt:lpstr>Courier New</vt:lpstr>
      <vt:lpstr>Republika</vt:lpstr>
      <vt:lpstr>Symbol</vt:lpstr>
      <vt:lpstr>Times New Roman</vt:lpstr>
      <vt:lpstr>Wingdings</vt:lpstr>
      <vt:lpstr>Officeova tema</vt:lpstr>
      <vt:lpstr>6. redna seja  Odbora za spremljanje  Programa Evropske kohezijske politike  v obdobju 2021–2027</vt:lpstr>
      <vt:lpstr>Dnevni red 6. redne seje OzS EKP 21–27</vt:lpstr>
      <vt:lpstr>      4. Predstavitev in razprava o napredku pri izvajanju Programa evropske kohezijske politike v obdobju 2021–2027   </vt:lpstr>
      <vt:lpstr>Napredek izvajanja PEKP 2021-2027 po letih</vt:lpstr>
      <vt:lpstr>Napredek izvajanja PEKP 2021-2027 po skladih</vt:lpstr>
      <vt:lpstr>Izvajanje PEKP 21–27 po ciljih politik - stanje 30. 9. 2026 </vt:lpstr>
      <vt:lpstr>CP 1 – PAMETNEJŠA EVROPA</vt:lpstr>
      <vt:lpstr>CP 2 - BOLJ ZELENA EVROPA</vt:lpstr>
      <vt:lpstr>CP 3 - POVEZANA EVROPA</vt:lpstr>
      <vt:lpstr>CP 4 - SOCIALNA EVROPA</vt:lpstr>
      <vt:lpstr>CP 5 - EVOPA BLIŽJE DRŽAVLJANOM</vt:lpstr>
      <vt:lpstr>CP 6 – SKLAD ZA PRAVIČNI PREHOD</vt:lpstr>
      <vt:lpstr>Napredek prioritet vmesnega pregleda 2025</vt:lpstr>
      <vt:lpstr>Napredek pri izvajanju STEP </vt:lpstr>
      <vt:lpstr>Napredek pri izvajanju prioritet vmesnega pregleda 2025</vt:lpstr>
      <vt:lpstr>Napredek pri izvajanju prioritet vmesnega pregleda 2025</vt:lpstr>
      <vt:lpstr>Oblike teritorialnega pristopa</vt:lpstr>
      <vt:lpstr>Izpolnjevanje omogočitvenih pogojev – Predstavitev stanja</vt:lpstr>
      <vt:lpstr>Krepitev upravnih zmogljivosti </vt:lpstr>
      <vt:lpstr>Napredek pri izvajanju programa – FINANČNI INSTRUMENTI iz ESRR</vt:lpstr>
      <vt:lpstr>Napredek pri izvajanju programa – FINANČNI INSTRUMENTI iz ESRR</vt:lpstr>
      <vt:lpstr>Napredek pri izvajanju programa – FINANČNI INSTRUMENTI iz ESS+</vt:lpstr>
      <vt:lpstr>Napredek pri izvajanju programa – FINANČNI INSTRUMENTI iz ESS+</vt:lpstr>
      <vt:lpstr>PowerPointova predstavitev</vt:lpstr>
      <vt:lpstr>Ključne aktivnosti na področju vrednotenja</vt:lpstr>
      <vt:lpstr>PowerPointova predstavitev</vt:lpstr>
      <vt:lpstr>PowerPointova predstavitev</vt:lpstr>
      <vt:lpstr>PowerPointova predstavitev</vt:lpstr>
    </vt:vector>
  </TitlesOfParts>
  <Company>MJU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EVROPSKE KOHEZIJSKE POLITIKE V SLOVENIJI ZA OBDOBJE 2021-2027</dc:title>
  <dc:creator>koperckal</dc:creator>
  <cp:lastModifiedBy>SU</cp:lastModifiedBy>
  <cp:revision>453</cp:revision>
  <cp:lastPrinted>2025-11-25T15:29:58Z</cp:lastPrinted>
  <dcterms:created xsi:type="dcterms:W3CDTF">2023-01-31T12:21:54Z</dcterms:created>
  <dcterms:modified xsi:type="dcterms:W3CDTF">2026-10-22T06:55:58Z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0x010100D6A7770FACC8F04195279FA16174D01B</vt:lpwstr>
  </property>
</Properties>
</file>