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  <p:sldMasterId id="214748366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embeddedFontLst>
    <p:embeddedFont>
      <p:font typeface="Montserrat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Montserrat-regular.fntdata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Montserrat-italic.fntdata"/><Relationship Id="rId25" Type="http://schemas.openxmlformats.org/officeDocument/2006/relationships/font" Target="fonts/Montserrat-bold.fntdata"/><Relationship Id="rId27" Type="http://schemas.openxmlformats.org/officeDocument/2006/relationships/font" Target="fonts/Montserra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h65b557af8ccc8c74_3_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h65b557af8ccc8c74_3_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Uvod: predstavili bomo operacijo 1. sklopa, ki se izvaja, in napovedali 2. sklop, ki je v pripravi. Približno 15 minut.</a:t>
            </a:r>
            <a:endParaRPr/>
          </a:p>
        </p:txBody>
      </p:sp>
      <p:sp>
        <p:nvSpPr>
          <p:cNvPr id="60" name="Google Shape;60;h65b557af8ccc8c74_3_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h65b557af8ccc8c74_3_2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" name="Google Shape;73;h65b557af8ccc8c74_3_2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Dve operaciji: 1. sklop je v izvajanju, 2. sklop pripravljamo. Danes se osredotočamo na 1. sklop.</a:t>
            </a:r>
            <a:endParaRPr/>
          </a:p>
        </p:txBody>
      </p:sp>
      <p:sp>
        <p:nvSpPr>
          <p:cNvPr id="74" name="Google Shape;74;h65b557af8ccc8c74_3_2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h65b557af8ccc8c74_3_4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h65b557af8ccc8c74_3_4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Operacija je del PEKP 2021–2027, prednostne naloge 3 in specifičnega cilja RSO 2.4. Financira se iz ESRR, upravičenec je DRSV. Informativne table so postavljene na terenu. Operacija je skladna z načelom DNSH, podnebno odpornostjo in horizontalnimi načeli EU.</a:t>
            </a:r>
            <a:endParaRPr/>
          </a:p>
        </p:txBody>
      </p:sp>
      <p:sp>
        <p:nvSpPr>
          <p:cNvPr id="99" name="Google Shape;99;h65b557af8ccc8c74_3_4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h65b557af8ccc8c74_3_77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h65b557af8ccc8c74_3_77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Skupna vrednost 31,6 mio €. ESRR 85 % in proračun RS 15 % upravičenih stroškov; dodatno Sklad za vode.</a:t>
            </a:r>
            <a:endParaRPr/>
          </a:p>
        </p:txBody>
      </p:sp>
      <p:sp>
        <p:nvSpPr>
          <p:cNvPr id="131" name="Google Shape;131;h65b557af8ccc8c74_3_77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h65b557af8ccc8c74_3_11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h65b557af8ccc8c74_3_11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Neposredno zaščitenih 828 prebivalcev, širše 12.891, v treh občinah skupaj 25.200 prebivalcev. Kazalniki iz vloge in investicijskega programa.</a:t>
            </a:r>
            <a:endParaRPr/>
          </a:p>
        </p:txBody>
      </p:sp>
      <p:sp>
        <p:nvSpPr>
          <p:cNvPr id="167" name="Google Shape;167;h65b557af8ccc8c74_3_11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h65b557af8ccc8c74_3_14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h65b557af8ccc8c74_3_14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Gradnja je razdeljena na šest odsekov; pet jih je operativno izvedenih, dela potekajo še na razbremenilniku Ložnica. Inženir in nadzornik po GZ je INFRA d.o.o.</a:t>
            </a:r>
            <a:endParaRPr/>
          </a:p>
        </p:txBody>
      </p:sp>
      <p:sp>
        <p:nvSpPr>
          <p:cNvPr id="202" name="Google Shape;202;h65b557af8ccc8c74_3_14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h65b557af8ccc8c74_3_18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7" name="Google Shape;237;h65b557af8ccc8c74_3_18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Tehnični podatki: 7 km Savinje, 1.790 m razbremenilnika, 4.800 m razširitve struge, 2.950 m nasipov, 42 jezbic, 6 pragov z ribjimi stezami.</a:t>
            </a:r>
            <a:endParaRPr/>
          </a:p>
        </p:txBody>
      </p:sp>
      <p:sp>
        <p:nvSpPr>
          <p:cNvPr id="238" name="Google Shape;238;h65b557af8ccc8c74_3_18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h65b557af8ccc8c74_3_21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7" name="Google Shape;267;h65b557af8ccc8c74_3_21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Ključni objekt: uvajalni nasip Male Braslovče, ki ščiti naselje, prizadeto ob poplavah avgusta 2023.</a:t>
            </a:r>
            <a:endParaRPr/>
          </a:p>
        </p:txBody>
      </p:sp>
      <p:sp>
        <p:nvSpPr>
          <p:cNvPr id="268" name="Google Shape;268;h65b557af8ccc8c74_3_21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h65b557af8ccc8c74_3_232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h65b557af8ccc8c74_3_232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Fotografije s terena, september in oktober 2026: dela se zaključujejo, brežine se že zaraščajo.</a:t>
            </a:r>
            <a:endParaRPr/>
          </a:p>
        </p:txBody>
      </p:sp>
      <p:sp>
        <p:nvSpPr>
          <p:cNvPr id="294" name="Google Shape;294;h65b557af8ccc8c74_3_232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h65b557af8ccc8c74_3_25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h65b557af8ccc8c74_3_25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Sonaravni pristopi: položnejše brežine, jezbice, ribje steze, habitat vodomca v strmih zasekih konglomerata, zasaditve po načrtu krajinske arhitekture.</a:t>
            </a:r>
            <a:endParaRPr/>
          </a:p>
        </p:txBody>
      </p:sp>
      <p:sp>
        <p:nvSpPr>
          <p:cNvPr id="317" name="Google Shape;317;h65b557af8ccc8c74_3_25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h65b557af8ccc8c74_3_270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3" name="Google Shape;333;h65b557af8ccc8c74_3_270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Izzivi iz dosedanje izvedbe: visoki pretoki, geologija, spremenjena morfologija, odpadki, neznana infrastruktura. Rešitve so bile sproti prilagojene.</a:t>
            </a:r>
            <a:endParaRPr/>
          </a:p>
        </p:txBody>
      </p:sp>
      <p:sp>
        <p:nvSpPr>
          <p:cNvPr id="334" name="Google Shape;334;h65b557af8ccc8c74_3_270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h65b557af8ccc8c74_3_294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h65b557af8ccc8c74_3_294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Učinki ukrepa 1 po vlogi in IP.</a:t>
            </a:r>
            <a:endParaRPr/>
          </a:p>
        </p:txBody>
      </p:sp>
      <p:sp>
        <p:nvSpPr>
          <p:cNvPr id="359" name="Google Shape;359;h65b557af8ccc8c74_3_294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h65b557af8ccc8c74_3_311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6" name="Google Shape;376;h65b557af8ccc8c74_3_311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I. faza je bila izvedena 2022–2023. II. in III. fazo predlagamo kot dodatna dela k obstoječi pogodbi.</a:t>
            </a:r>
            <a:endParaRPr/>
          </a:p>
        </p:txBody>
      </p:sp>
      <p:sp>
        <p:nvSpPr>
          <p:cNvPr id="377" name="Google Shape;377;h65b557af8ccc8c74_3_311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h65b557af8ccc8c74_3_33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9" name="Google Shape;399;h65b557af8ccc8c74_3_33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Obe pogodbi sta podpisani; izvajajo se pripravljalna dela in projektiranje PZI. Ureditve: odstranitev objektov (stanovanjski objekt, 2 mostova), visokovodni zid, vodotesni pokrovi in črpališča, mobilne zapore na podvozih, mobilne stene na podhodih, preureditev struge, nov most P4 z dostopno cesto, ureditev Mulence, preureditev meteorne kanalizacije, iztoki prepustov. Inženir po FIDIC (bela knjiga) in nadzornik INFRA d.o.o., aneks št. 2. Zaščita do Q500 za 728 prebivalcev.</a:t>
            </a:r>
            <a:endParaRPr/>
          </a:p>
        </p:txBody>
      </p:sp>
      <p:sp>
        <p:nvSpPr>
          <p:cNvPr id="400" name="Google Shape;400;h65b557af8ccc8c74_3_33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h65b557af8ccc8c74_3_366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3" name="Google Shape;433;h65b557af8ccc8c74_3_366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2. sklop: Laško (Marija Gradec–Radoblje) in Čopov most v Celju. Vloga predvidoma januarja 2027.</a:t>
            </a:r>
            <a:endParaRPr/>
          </a:p>
        </p:txBody>
      </p:sp>
      <p:sp>
        <p:nvSpPr>
          <p:cNvPr id="434" name="Google Shape;434;h65b557af8ccc8c74_3_366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h65b557af8ccc8c74_3_385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h65b557af8ccc8c74_3_385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Časovnica od podpisa pogodbe za DPN do roka za Rečico.</a:t>
            </a:r>
            <a:endParaRPr/>
          </a:p>
        </p:txBody>
      </p:sp>
      <p:sp>
        <p:nvSpPr>
          <p:cNvPr id="454" name="Google Shape;454;h65b557af8ccc8c74_3_385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h65b557af8ccc8c74_3_423:notes"/>
          <p:cNvSpPr/>
          <p:nvPr>
            <p:ph idx="2" type="sldImg"/>
          </p:nvPr>
        </p:nvSpPr>
        <p:spPr>
          <a:xfrm>
            <a:off x="685800" y="857250"/>
            <a:ext cx="5486400" cy="2314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2" name="Google Shape;492;h65b557af8ccc8c74_3_423:notes"/>
          <p:cNvSpPr txBox="1"/>
          <p:nvPr>
            <p:ph idx="1" type="body"/>
          </p:nvPr>
        </p:nvSpPr>
        <p:spPr>
          <a:xfrm>
            <a:off x="685800" y="3300413"/>
            <a:ext cx="5486400" cy="2700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l"/>
              <a:t>Zahvala in vprašanja.</a:t>
            </a:r>
            <a:endParaRPr/>
          </a:p>
        </p:txBody>
      </p:sp>
      <p:sp>
        <p:nvSpPr>
          <p:cNvPr id="493" name="Google Shape;493;h65b557af8ccc8c74_3_423:notes"/>
          <p:cNvSpPr txBox="1"/>
          <p:nvPr>
            <p:ph idx="12" type="sldNum"/>
          </p:nvPr>
        </p:nvSpPr>
        <p:spPr>
          <a:xfrm>
            <a:off x="3884613" y="6513910"/>
            <a:ext cx="2971800" cy="34409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bg>
      <p:bgPr>
        <a:solidFill>
          <a:srgbClr val="F2F7F6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609600" y="687697"/>
            <a:ext cx="79248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  <a:defRPr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609600" y="1230622"/>
            <a:ext cx="7924800" cy="33032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40000"/>
              </a:lnSpc>
              <a:spcBef>
                <a:spcPts val="200"/>
              </a:spcBef>
              <a:spcAft>
                <a:spcPts val="0"/>
              </a:spcAft>
              <a:buClr>
                <a:srgbClr val="17423C"/>
              </a:buClr>
              <a:buSzPts val="1200"/>
              <a:buNone/>
              <a:defRPr sz="12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09600" y="687697"/>
            <a:ext cx="792480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  <a:defRPr b="0" i="0" sz="2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09600" y="1230622"/>
            <a:ext cx="7924800" cy="33032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40000"/>
              </a:lnSpc>
              <a:spcBef>
                <a:spcPts val="200"/>
              </a:spcBef>
              <a:spcAft>
                <a:spcPts val="0"/>
              </a:spcAft>
              <a:buClr>
                <a:srgbClr val="17423C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619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b="0" i="0" sz="2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429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238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238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238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238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238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238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4.jpg"/><Relationship Id="rId4" Type="http://schemas.openxmlformats.org/officeDocument/2006/relationships/image" Target="../media/image8.png"/><Relationship Id="rId5" Type="http://schemas.openxmlformats.org/officeDocument/2006/relationships/image" Target="../media/image14.png"/><Relationship Id="rId6" Type="http://schemas.openxmlformats.org/officeDocument/2006/relationships/image" Target="../media/image1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20.jpg"/><Relationship Id="rId6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32.jpg"/><Relationship Id="rId6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10" Type="http://schemas.openxmlformats.org/officeDocument/2006/relationships/image" Target="../media/image59.jpg"/><Relationship Id="rId9" Type="http://schemas.openxmlformats.org/officeDocument/2006/relationships/image" Target="../media/image57.jpg"/><Relationship Id="rId5" Type="http://schemas.openxmlformats.org/officeDocument/2006/relationships/image" Target="../media/image18.jpg"/><Relationship Id="rId6" Type="http://schemas.openxmlformats.org/officeDocument/2006/relationships/image" Target="../media/image16.png"/><Relationship Id="rId7" Type="http://schemas.openxmlformats.org/officeDocument/2006/relationships/image" Target="../media/image56.jpg"/><Relationship Id="rId8" Type="http://schemas.openxmlformats.org/officeDocument/2006/relationships/image" Target="../media/image5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11" Type="http://schemas.openxmlformats.org/officeDocument/2006/relationships/image" Target="../media/image16.png"/><Relationship Id="rId10" Type="http://schemas.openxmlformats.org/officeDocument/2006/relationships/image" Target="../media/image31.jpg"/><Relationship Id="rId9" Type="http://schemas.openxmlformats.org/officeDocument/2006/relationships/image" Target="../media/image26.jpg"/><Relationship Id="rId5" Type="http://schemas.openxmlformats.org/officeDocument/2006/relationships/image" Target="../media/image51.jpg"/><Relationship Id="rId6" Type="http://schemas.openxmlformats.org/officeDocument/2006/relationships/image" Target="../media/image35.jpg"/><Relationship Id="rId7" Type="http://schemas.openxmlformats.org/officeDocument/2006/relationships/image" Target="../media/image48.jpg"/><Relationship Id="rId8" Type="http://schemas.openxmlformats.org/officeDocument/2006/relationships/image" Target="../media/image4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54.jpg"/><Relationship Id="rId6" Type="http://schemas.openxmlformats.org/officeDocument/2006/relationships/image" Target="../media/image33.jpg"/><Relationship Id="rId7" Type="http://schemas.openxmlformats.org/officeDocument/2006/relationships/image" Target="../media/image16.png"/><Relationship Id="rId8" Type="http://schemas.openxmlformats.org/officeDocument/2006/relationships/image" Target="../media/image6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29.jpg"/><Relationship Id="rId6" Type="http://schemas.openxmlformats.org/officeDocument/2006/relationships/image" Target="../media/image40.jpg"/><Relationship Id="rId7" Type="http://schemas.openxmlformats.org/officeDocument/2006/relationships/image" Target="../media/image41.jpg"/><Relationship Id="rId8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50.jpg"/><Relationship Id="rId6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Relationship Id="rId6" Type="http://schemas.openxmlformats.org/officeDocument/2006/relationships/image" Target="../media/image5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49.jpg"/><Relationship Id="rId6" Type="http://schemas.openxmlformats.org/officeDocument/2006/relationships/image" Target="../media/image52.jpg"/><Relationship Id="rId7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image" Target="../media/image14.png"/><Relationship Id="rId5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3.jpg"/><Relationship Id="rId4" Type="http://schemas.openxmlformats.org/officeDocument/2006/relationships/image" Target="../media/image8.png"/><Relationship Id="rId5" Type="http://schemas.openxmlformats.org/officeDocument/2006/relationships/image" Target="../media/image14.png"/><Relationship Id="rId6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423C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rejen nasip in struga Savinje, oktober 2026" id="62" name="Google Shape;62;p16"/>
          <p:cNvPicPr preferRelativeResize="0"/>
          <p:nvPr/>
        </p:nvPicPr>
        <p:blipFill rotWithShape="1">
          <a:blip r:embed="rId3">
            <a:alphaModFix/>
          </a:blip>
          <a:srcRect b="0" l="16123" r="16123" t="0"/>
          <a:stretch/>
        </p:blipFill>
        <p:spPr>
          <a:xfrm>
            <a:off x="4953000" y="0"/>
            <a:ext cx="4191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64" name="Google Shape;64;p16"/>
          <p:cNvPicPr preferRelativeResize="0"/>
          <p:nvPr/>
        </p:nvPicPr>
        <p:blipFill rotWithShape="1">
          <a:blip r:embed="rId4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65" name="Google Shape;65;p16"/>
          <p:cNvPicPr preferRelativeResize="0"/>
          <p:nvPr/>
        </p:nvPicPr>
        <p:blipFill rotWithShape="1">
          <a:blip r:embed="rId5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6"/>
          <p:cNvSpPr txBox="1"/>
          <p:nvPr>
            <p:ph type="title"/>
          </p:nvPr>
        </p:nvSpPr>
        <p:spPr>
          <a:xfrm>
            <a:off x="609600" y="665714"/>
            <a:ext cx="4120500" cy="17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Montserrat"/>
              <a:buNone/>
            </a:pPr>
            <a:r>
              <a:rPr b="1" i="0" lang="sl" sz="3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Zmanjšanje poplavne ogroženosti na porečju Savinje</a:t>
            </a:r>
            <a:endParaRPr sz="3200"/>
          </a:p>
        </p:txBody>
      </p:sp>
      <p:sp>
        <p:nvSpPr>
          <p:cNvPr id="67" name="Google Shape;67;p16"/>
          <p:cNvSpPr/>
          <p:nvPr/>
        </p:nvSpPr>
        <p:spPr>
          <a:xfrm>
            <a:off x="609600" y="2856756"/>
            <a:ext cx="4120515" cy="245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CFE3DF"/>
              </a:buClr>
              <a:buSzPts val="1300"/>
              <a:buFont typeface="Montserrat"/>
              <a:buNone/>
            </a:pPr>
            <a:r>
              <a:rPr b="0" i="0" lang="sl" sz="1300" u="none" cap="none" strike="noStrike">
                <a:solidFill>
                  <a:srgbClr val="CFE3DF"/>
                </a:solidFill>
                <a:latin typeface="Montserrat"/>
                <a:ea typeface="Montserrat"/>
                <a:cs typeface="Montserrat"/>
                <a:sym typeface="Montserrat"/>
              </a:rPr>
              <a:t>1. sklop v izvajanju · 2. sklop v pripravi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8" name="Google Shape;68;p16"/>
          <p:cNvSpPr/>
          <p:nvPr/>
        </p:nvSpPr>
        <p:spPr>
          <a:xfrm>
            <a:off x="609600" y="3254871"/>
            <a:ext cx="4120515" cy="2057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Dragana Čestić, vodja projekta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6"/>
          <p:cNvSpPr/>
          <p:nvPr/>
        </p:nvSpPr>
        <p:spPr>
          <a:xfrm>
            <a:off x="609600" y="3470114"/>
            <a:ext cx="4120515" cy="392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CFE3DF"/>
              </a:buClr>
              <a:buSzPts val="1100"/>
              <a:buFont typeface="Montserrat"/>
              <a:buNone/>
            </a:pPr>
            <a:r>
              <a:rPr b="0" i="0" lang="sl" sz="1100" u="none" cap="none" strike="noStrike">
                <a:solidFill>
                  <a:srgbClr val="CFE3DF"/>
                </a:solidFill>
                <a:latin typeface="Montserrat"/>
                <a:ea typeface="Montserrat"/>
                <a:cs typeface="Montserrat"/>
                <a:sym typeface="Montserrat"/>
              </a:rPr>
              <a:t>Direkcija Republike Slovenije za vode · 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CFE3DF"/>
              </a:buClr>
              <a:buSzPts val="1100"/>
              <a:buFont typeface="Montserrat"/>
              <a:buNone/>
            </a:pPr>
            <a:r>
              <a:rPr b="0" i="0" lang="sl" sz="1100" u="none" cap="none" strike="noStrike">
                <a:solidFill>
                  <a:srgbClr val="CFE3DF"/>
                </a:solidFill>
                <a:latin typeface="Montserrat"/>
                <a:ea typeface="Montserrat"/>
                <a:cs typeface="Montserrat"/>
                <a:sym typeface="Montserrat"/>
              </a:rPr>
              <a:t>Celje, 22. oktober 2026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0" name="Google Shape;7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77" name="Google Shape;77;p17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78" name="Google Shape;78;p17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PREGLED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7"/>
          <p:cNvSpPr txBox="1"/>
          <p:nvPr>
            <p:ph type="title"/>
          </p:nvPr>
        </p:nvSpPr>
        <p:spPr>
          <a:xfrm>
            <a:off x="609600" y="687697"/>
            <a:ext cx="81625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Dve operaciji na porečju Savinje</a:t>
            </a:r>
            <a:endParaRPr sz="2300"/>
          </a:p>
        </p:txBody>
      </p:sp>
      <p:sp>
        <p:nvSpPr>
          <p:cNvPr id="81" name="Google Shape;81;p17"/>
          <p:cNvSpPr/>
          <p:nvPr/>
        </p:nvSpPr>
        <p:spPr>
          <a:xfrm>
            <a:off x="609600" y="1192522"/>
            <a:ext cx="3848100" cy="2998478"/>
          </a:xfrm>
          <a:prstGeom prst="roundRect">
            <a:avLst>
              <a:gd fmla="val 3177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7"/>
          <p:cNvSpPr/>
          <p:nvPr/>
        </p:nvSpPr>
        <p:spPr>
          <a:xfrm>
            <a:off x="819150" y="1383022"/>
            <a:ext cx="1240959" cy="392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100"/>
              <a:buFont typeface="Montserrat"/>
              <a:buNone/>
            </a:pPr>
            <a:r>
              <a:rPr b="1" i="0" lang="sl" sz="21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1. sklop</a:t>
            </a:r>
            <a:endParaRPr b="0" i="0" sz="2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7"/>
          <p:cNvSpPr/>
          <p:nvPr/>
        </p:nvSpPr>
        <p:spPr>
          <a:xfrm>
            <a:off x="3389077" y="1451595"/>
            <a:ext cx="859073" cy="236190"/>
          </a:xfrm>
          <a:prstGeom prst="roundRect">
            <a:avLst>
              <a:gd fmla="val 50000" name="adj"/>
            </a:avLst>
          </a:prstGeom>
          <a:solidFill>
            <a:srgbClr val="6E8A1C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 izvajanju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7"/>
          <p:cNvSpPr/>
          <p:nvPr/>
        </p:nvSpPr>
        <p:spPr>
          <a:xfrm>
            <a:off x="819150" y="1823070"/>
            <a:ext cx="3531870" cy="186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Odločitev o podpori 22. 7. 2025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7"/>
          <p:cNvSpPr/>
          <p:nvPr/>
        </p:nvSpPr>
        <p:spPr>
          <a:xfrm>
            <a:off x="819150" y="2133079"/>
            <a:ext cx="3531870" cy="4048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Ukrep 1:</a:t>
            </a:r>
            <a:r>
              <a:rPr b="0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 DPN Ločica–Letuš (</a:t>
            </a:r>
            <a:r>
              <a:rPr lang="sl" sz="1100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od Grobeljskega mostu do Malih Braslovč</a:t>
            </a:r>
            <a:r>
              <a:rPr b="0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), </a:t>
            </a:r>
            <a:endParaRPr b="0" i="0" sz="1100" u="none" cap="none" strike="noStrike">
              <a:solidFill>
                <a:srgbClr val="1F2A2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100"/>
              <a:buFont typeface="Montserrat"/>
              <a:buNone/>
            </a:pPr>
            <a:r>
              <a:rPr b="0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z dodatnimi deli Polzela–Parižlje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6" name="Google Shape;86;p17"/>
          <p:cNvSpPr/>
          <p:nvPr/>
        </p:nvSpPr>
        <p:spPr>
          <a:xfrm>
            <a:off x="819138" y="2811241"/>
            <a:ext cx="35319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Ukrep 2:</a:t>
            </a:r>
            <a:r>
              <a:rPr b="0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 Rečica v Laškem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7"/>
          <p:cNvSpPr/>
          <p:nvPr/>
        </p:nvSpPr>
        <p:spPr>
          <a:xfrm>
            <a:off x="819150" y="3669060"/>
            <a:ext cx="3429000" cy="331440"/>
          </a:xfrm>
          <a:prstGeom prst="roundRect">
            <a:avLst>
              <a:gd fmla="val 20117" name="adj"/>
            </a:avLst>
          </a:prstGeom>
          <a:solidFill>
            <a:srgbClr val="F2F7F6"/>
          </a:solidFill>
          <a:ln>
            <a:noFill/>
          </a:ln>
        </p:spPr>
        <p:txBody>
          <a:bodyPr anchorCtr="0" anchor="t" bIns="47150" lIns="94775" spcFirstLastPara="1" rIns="0" wrap="square" tIns="662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Občine:</a:t>
            </a:r>
            <a:r>
              <a:rPr b="0" i="0" lang="sl" sz="9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 Braslovče, Polzela, Laško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7"/>
          <p:cNvSpPr/>
          <p:nvPr/>
        </p:nvSpPr>
        <p:spPr>
          <a:xfrm>
            <a:off x="4686300" y="1192522"/>
            <a:ext cx="3848100" cy="2998478"/>
          </a:xfrm>
          <a:prstGeom prst="roundRect">
            <a:avLst>
              <a:gd fmla="val 3177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/>
          <p:nvPr/>
        </p:nvSpPr>
        <p:spPr>
          <a:xfrm>
            <a:off x="4895850" y="1383022"/>
            <a:ext cx="1306279" cy="3924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100"/>
              <a:buFont typeface="Montserrat"/>
              <a:buNone/>
            </a:pPr>
            <a:r>
              <a:rPr b="1" i="0" lang="sl" sz="21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2. sklop</a:t>
            </a:r>
            <a:endParaRPr b="0" i="0" sz="2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0" name="Google Shape;90;p17"/>
          <p:cNvSpPr/>
          <p:nvPr/>
        </p:nvSpPr>
        <p:spPr>
          <a:xfrm>
            <a:off x="7537550" y="1451595"/>
            <a:ext cx="787301" cy="236190"/>
          </a:xfrm>
          <a:prstGeom prst="roundRect">
            <a:avLst>
              <a:gd fmla="val 50000" name="adj"/>
            </a:avLst>
          </a:prstGeom>
          <a:solidFill>
            <a:srgbClr val="0B8AA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 pripravi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7"/>
          <p:cNvSpPr/>
          <p:nvPr/>
        </p:nvSpPr>
        <p:spPr>
          <a:xfrm>
            <a:off x="4895850" y="1823070"/>
            <a:ext cx="3531870" cy="186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Vloga predvidoma januarja 2027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7"/>
          <p:cNvSpPr/>
          <p:nvPr/>
        </p:nvSpPr>
        <p:spPr>
          <a:xfrm>
            <a:off x="4895850" y="2133079"/>
            <a:ext cx="3531870" cy="4048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Projekt 1:</a:t>
            </a:r>
            <a:r>
              <a:rPr b="0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 Ureditev Savinj</a:t>
            </a:r>
            <a:r>
              <a:rPr lang="sl" sz="1100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b="0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 od Marija Gradca do Radob</a:t>
            </a:r>
            <a:r>
              <a:rPr lang="sl" sz="1100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lje </a:t>
            </a:r>
            <a:r>
              <a:rPr b="0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(Laško)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7"/>
          <p:cNvSpPr/>
          <p:nvPr/>
        </p:nvSpPr>
        <p:spPr>
          <a:xfrm>
            <a:off x="4895850" y="2604566"/>
            <a:ext cx="3531870" cy="2119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Projekt 2:</a:t>
            </a:r>
            <a:r>
              <a:rPr b="0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 Čopov most (Celje)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7"/>
          <p:cNvSpPr/>
          <p:nvPr/>
        </p:nvSpPr>
        <p:spPr>
          <a:xfrm>
            <a:off x="4895850" y="3669060"/>
            <a:ext cx="3429000" cy="331440"/>
          </a:xfrm>
          <a:prstGeom prst="roundRect">
            <a:avLst>
              <a:gd fmla="val 20117" name="adj"/>
            </a:avLst>
          </a:prstGeom>
          <a:solidFill>
            <a:srgbClr val="F2F7F6"/>
          </a:solidFill>
          <a:ln>
            <a:noFill/>
          </a:ln>
        </p:spPr>
        <p:txBody>
          <a:bodyPr anchorCtr="0" anchor="t" bIns="47150" lIns="94775" spcFirstLastPara="1" rIns="0" wrap="square" tIns="662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Občini:</a:t>
            </a:r>
            <a:r>
              <a:rPr b="0" i="0" lang="sl" sz="9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 Laško, Celje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102" name="Google Shape;102;p18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103" name="Google Shape;103;p18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8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1. SKLOP · OPERACIJA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8"/>
          <p:cNvSpPr txBox="1"/>
          <p:nvPr>
            <p:ph type="title"/>
          </p:nvPr>
        </p:nvSpPr>
        <p:spPr>
          <a:xfrm>
            <a:off x="609600" y="687697"/>
            <a:ext cx="81625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Operacija v okviru evropske kohezijske politike</a:t>
            </a:r>
            <a:endParaRPr sz="2300"/>
          </a:p>
        </p:txBody>
      </p:sp>
      <p:sp>
        <p:nvSpPr>
          <p:cNvPr id="106" name="Google Shape;106;p18"/>
          <p:cNvSpPr/>
          <p:nvPr/>
        </p:nvSpPr>
        <p:spPr>
          <a:xfrm>
            <a:off x="609600" y="1192522"/>
            <a:ext cx="2924175" cy="687065"/>
          </a:xfrm>
          <a:prstGeom prst="roundRect">
            <a:avLst>
              <a:gd fmla="val 13863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8"/>
          <p:cNvSpPr/>
          <p:nvPr/>
        </p:nvSpPr>
        <p:spPr>
          <a:xfrm>
            <a:off x="800100" y="1363972"/>
            <a:ext cx="2619470" cy="1474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9938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700"/>
              <a:buFont typeface="Montserrat"/>
              <a:buNone/>
            </a:pPr>
            <a:r>
              <a:rPr b="1" i="0" lang="sl" sz="7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PEKP 2021–2027 · PREDNOSTNA NALOGA 3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8" name="Google Shape;108;p18"/>
          <p:cNvSpPr/>
          <p:nvPr/>
        </p:nvSpPr>
        <p:spPr>
          <a:xfrm>
            <a:off x="800100" y="1559049"/>
            <a:ext cx="2733675" cy="1681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9948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Zelena preobrazba za podnebno nevtralnost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18"/>
          <p:cNvSpPr/>
          <p:nvPr/>
        </p:nvSpPr>
        <p:spPr>
          <a:xfrm>
            <a:off x="3648075" y="1192522"/>
            <a:ext cx="2924175" cy="687065"/>
          </a:xfrm>
          <a:prstGeom prst="roundRect">
            <a:avLst>
              <a:gd fmla="val 13863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8"/>
          <p:cNvSpPr/>
          <p:nvPr/>
        </p:nvSpPr>
        <p:spPr>
          <a:xfrm>
            <a:off x="3838575" y="1363972"/>
            <a:ext cx="2619470" cy="80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500"/>
              <a:buFont typeface="Montserrat"/>
              <a:buNone/>
            </a:pPr>
            <a:r>
              <a:rPr b="1" i="0" lang="sl" sz="5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SPECIFIČNI CILJ RSO 2.4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8"/>
          <p:cNvSpPr/>
          <p:nvPr/>
        </p:nvSpPr>
        <p:spPr>
          <a:xfrm>
            <a:off x="3838575" y="1492560"/>
            <a:ext cx="2619470" cy="234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700"/>
              <a:buFont typeface="Montserrat"/>
              <a:buNone/>
            </a:pPr>
            <a:r>
              <a:rPr b="1" i="0" lang="sl" sz="7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Prilagajanje podnebnim spremembam in preprečevanje tveganja nesreč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18"/>
          <p:cNvSpPr/>
          <p:nvPr/>
        </p:nvSpPr>
        <p:spPr>
          <a:xfrm>
            <a:off x="609600" y="1993888"/>
            <a:ext cx="2924175" cy="687102"/>
          </a:xfrm>
          <a:prstGeom prst="roundRect">
            <a:avLst>
              <a:gd fmla="val 13863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8"/>
          <p:cNvSpPr/>
          <p:nvPr/>
        </p:nvSpPr>
        <p:spPr>
          <a:xfrm>
            <a:off x="800100" y="2165338"/>
            <a:ext cx="2619470" cy="809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500"/>
              <a:buFont typeface="Montserrat"/>
              <a:buNone/>
            </a:pPr>
            <a:r>
              <a:rPr b="1" i="0" lang="sl" sz="5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UKREP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8"/>
          <p:cNvSpPr/>
          <p:nvPr/>
        </p:nvSpPr>
        <p:spPr>
          <a:xfrm>
            <a:off x="800100" y="2293925"/>
            <a:ext cx="2619470" cy="234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700"/>
              <a:buFont typeface="Montserrat"/>
              <a:buNone/>
            </a:pPr>
            <a:r>
              <a:rPr b="1" i="0" lang="sl" sz="7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Zmanjšanje poplavne ogroženosti na območjih pomembnega vpliva poplav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8"/>
          <p:cNvSpPr/>
          <p:nvPr/>
        </p:nvSpPr>
        <p:spPr>
          <a:xfrm>
            <a:off x="3648075" y="1993888"/>
            <a:ext cx="2924175" cy="687102"/>
          </a:xfrm>
          <a:prstGeom prst="roundRect">
            <a:avLst>
              <a:gd fmla="val 13863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8"/>
          <p:cNvSpPr/>
          <p:nvPr/>
        </p:nvSpPr>
        <p:spPr>
          <a:xfrm>
            <a:off x="3838575" y="2165338"/>
            <a:ext cx="2619470" cy="102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500"/>
              <a:buFont typeface="Montserrat"/>
              <a:buNone/>
            </a:pPr>
            <a:r>
              <a:rPr b="1" i="0" lang="sl" sz="5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OBMOČJA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3838575" y="2315543"/>
            <a:ext cx="2733675" cy="2130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800"/>
              <a:buFont typeface="Montserrat"/>
              <a:buNone/>
            </a:pPr>
            <a:r>
              <a:rPr b="1" i="0" lang="sl" sz="8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OPVP Žalec, OPVP Laško in DPN Ločica–Letuš</a:t>
            </a:r>
            <a:endParaRPr b="0" i="0" sz="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18"/>
          <p:cNvSpPr/>
          <p:nvPr/>
        </p:nvSpPr>
        <p:spPr>
          <a:xfrm>
            <a:off x="609600" y="2795290"/>
            <a:ext cx="2924175" cy="687065"/>
          </a:xfrm>
          <a:prstGeom prst="roundRect">
            <a:avLst>
              <a:gd fmla="val 13863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8"/>
          <p:cNvSpPr/>
          <p:nvPr/>
        </p:nvSpPr>
        <p:spPr>
          <a:xfrm>
            <a:off x="800100" y="2966740"/>
            <a:ext cx="2619470" cy="102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500"/>
              <a:buFont typeface="Montserrat"/>
              <a:buNone/>
            </a:pPr>
            <a:r>
              <a:rPr b="1" i="0" lang="sl" sz="5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SKLAD IN REGIJA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800100" y="3116945"/>
            <a:ext cx="2733675" cy="2130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9983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ESRR · kohezijska regija Vzhodna Slovenija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8"/>
          <p:cNvSpPr/>
          <p:nvPr/>
        </p:nvSpPr>
        <p:spPr>
          <a:xfrm>
            <a:off x="3648075" y="2795290"/>
            <a:ext cx="2924175" cy="687065"/>
          </a:xfrm>
          <a:prstGeom prst="roundRect">
            <a:avLst>
              <a:gd fmla="val 13863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8"/>
          <p:cNvSpPr/>
          <p:nvPr/>
        </p:nvSpPr>
        <p:spPr>
          <a:xfrm>
            <a:off x="3838575" y="2966740"/>
            <a:ext cx="2619470" cy="102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500"/>
              <a:buFont typeface="Montserrat"/>
              <a:buNone/>
            </a:pPr>
            <a:r>
              <a:rPr b="1" i="0" lang="sl" sz="5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UPRAVIČENEC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8"/>
          <p:cNvSpPr/>
          <p:nvPr/>
        </p:nvSpPr>
        <p:spPr>
          <a:xfrm>
            <a:off x="3838575" y="3116945"/>
            <a:ext cx="2619470" cy="2130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700"/>
              <a:buFont typeface="Montserrat"/>
              <a:buNone/>
            </a:pPr>
            <a:r>
              <a:rPr b="1" i="0" lang="sl" sz="7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Ministrstvo za </a:t>
            </a:r>
            <a:r>
              <a:rPr b="1" lang="sl" sz="7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okolje</a:t>
            </a:r>
            <a:r>
              <a:rPr b="1" i="0" lang="sl" sz="7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 in prostor, Direkcija RS za vode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Informativna tabla operacije ob Savinji v Parižljah" id="124" name="Google Shape;124;p18"/>
          <p:cNvPicPr preferRelativeResize="0"/>
          <p:nvPr/>
        </p:nvPicPr>
        <p:blipFill rotWithShape="1">
          <a:blip r:embed="rId5">
            <a:alphaModFix/>
          </a:blip>
          <a:srcRect b="9291" l="0" r="0" t="9291"/>
          <a:stretch/>
        </p:blipFill>
        <p:spPr>
          <a:xfrm>
            <a:off x="6724650" y="1192523"/>
            <a:ext cx="1809750" cy="1993516"/>
          </a:xfrm>
          <a:prstGeom prst="roundRect">
            <a:avLst>
              <a:gd fmla="val 5263" name="adj"/>
            </a:avLst>
          </a:prstGeom>
          <a:noFill/>
          <a:ln>
            <a:noFill/>
          </a:ln>
        </p:spPr>
      </p:pic>
      <p:sp>
        <p:nvSpPr>
          <p:cNvPr id="125" name="Google Shape;125;p18"/>
          <p:cNvSpPr/>
          <p:nvPr/>
        </p:nvSpPr>
        <p:spPr>
          <a:xfrm>
            <a:off x="6724650" y="3243188"/>
            <a:ext cx="1864043" cy="2582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72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700"/>
              <a:buFont typeface="Montserrat"/>
              <a:buNone/>
            </a:pPr>
            <a:r>
              <a:rPr b="0" i="0" lang="sl" sz="7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Obveščanje javnosti: informativna tabla v Parižljah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18"/>
          <p:cNvSpPr/>
          <p:nvPr/>
        </p:nvSpPr>
        <p:spPr>
          <a:xfrm>
            <a:off x="609600" y="3672855"/>
            <a:ext cx="7924800" cy="518145"/>
          </a:xfrm>
          <a:prstGeom prst="roundRect">
            <a:avLst>
              <a:gd fmla="val 12868" name="adj"/>
            </a:avLst>
          </a:prstGeom>
          <a:solidFill>
            <a:srgbClr val="E3F1EE"/>
          </a:solidFill>
          <a:ln>
            <a:noFill/>
          </a:ln>
        </p:spPr>
        <p:txBody>
          <a:bodyPr anchorCtr="0" anchor="t" bIns="47150" lIns="113825" spcFirstLastPara="1" rIns="0" wrap="square" tIns="6620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Namen:</a:t>
            </a:r>
            <a:r>
              <a:rPr b="0" i="0" lang="sl" sz="10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 večja zaščita prebivalcev in infrastrukture, manjša poplavna škoda in dolgoročno omejen vpliv poplav na širšem območju porečja Savinje.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9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134" name="Google Shape;134;p19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135" name="Google Shape;135;p19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9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1. SKLOP · OPERACIJA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p19"/>
          <p:cNvSpPr txBox="1"/>
          <p:nvPr>
            <p:ph type="title"/>
          </p:nvPr>
        </p:nvSpPr>
        <p:spPr>
          <a:xfrm>
            <a:off x="609600" y="687697"/>
            <a:ext cx="81625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Vrednost in viri financiranja</a:t>
            </a:r>
            <a:endParaRPr sz="2300"/>
          </a:p>
        </p:txBody>
      </p:sp>
      <p:sp>
        <p:nvSpPr>
          <p:cNvPr id="138" name="Google Shape;138;p19"/>
          <p:cNvSpPr/>
          <p:nvPr/>
        </p:nvSpPr>
        <p:spPr>
          <a:xfrm>
            <a:off x="609600" y="1192522"/>
            <a:ext cx="5039060" cy="2335597"/>
          </a:xfrm>
          <a:prstGeom prst="roundRect">
            <a:avLst>
              <a:gd fmla="val 4078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9"/>
          <p:cNvSpPr/>
          <p:nvPr/>
        </p:nvSpPr>
        <p:spPr>
          <a:xfrm>
            <a:off x="838200" y="1402072"/>
            <a:ext cx="4719316" cy="17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VREDNOST OPERACIJE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19"/>
          <p:cNvSpPr/>
          <p:nvPr/>
        </p:nvSpPr>
        <p:spPr>
          <a:xfrm>
            <a:off x="838200" y="1628738"/>
            <a:ext cx="4719316" cy="3390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400"/>
              <a:buFont typeface="Montserrat"/>
              <a:buNone/>
            </a:pPr>
            <a:r>
              <a:rPr b="1" i="0" lang="sl" sz="24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31.647.111,94 €</a:t>
            </a:r>
            <a:endParaRPr b="0" i="0" sz="2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19"/>
          <p:cNvSpPr/>
          <p:nvPr/>
        </p:nvSpPr>
        <p:spPr>
          <a:xfrm>
            <a:off x="838200" y="2015431"/>
            <a:ext cx="1527275" cy="342900"/>
          </a:xfrm>
          <a:custGeom>
            <a:rect b="b" l="l" r="r" t="t"/>
            <a:pathLst>
              <a:path extrusionOk="0" h="457200" w="2036366">
                <a:moveTo>
                  <a:pt x="0" y="88900"/>
                </a:moveTo>
                <a:cubicBezTo>
                  <a:pt x="0" y="39802"/>
                  <a:pt x="39802" y="0"/>
                  <a:pt x="88900" y="0"/>
                </a:cubicBezTo>
                <a:lnTo>
                  <a:pt x="2036366" y="0"/>
                </a:lnTo>
                <a:lnTo>
                  <a:pt x="2036366" y="457200"/>
                </a:lnTo>
                <a:lnTo>
                  <a:pt x="88900" y="457200"/>
                </a:lnTo>
                <a:cubicBezTo>
                  <a:pt x="39802" y="457200"/>
                  <a:pt x="0" y="417398"/>
                  <a:pt x="0" y="368300"/>
                </a:cubicBezTo>
                <a:close/>
              </a:path>
            </a:pathLst>
          </a:custGeom>
          <a:solidFill>
            <a:srgbClr val="17423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9"/>
          <p:cNvSpPr/>
          <p:nvPr/>
        </p:nvSpPr>
        <p:spPr>
          <a:xfrm>
            <a:off x="2365475" y="2015431"/>
            <a:ext cx="1527311" cy="342900"/>
          </a:xfrm>
          <a:prstGeom prst="rect">
            <a:avLst/>
          </a:prstGeom>
          <a:solidFill>
            <a:srgbClr val="0B8AA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9"/>
          <p:cNvSpPr/>
          <p:nvPr/>
        </p:nvSpPr>
        <p:spPr>
          <a:xfrm>
            <a:off x="3892786" y="2015431"/>
            <a:ext cx="1527274" cy="342900"/>
          </a:xfrm>
          <a:custGeom>
            <a:rect b="b" l="l" r="r" t="t"/>
            <a:pathLst>
              <a:path extrusionOk="0" h="457200" w="2036366">
                <a:moveTo>
                  <a:pt x="1947466" y="0"/>
                </a:moveTo>
                <a:cubicBezTo>
                  <a:pt x="1971044" y="0"/>
                  <a:pt x="1993656" y="9366"/>
                  <a:pt x="2010328" y="26038"/>
                </a:cubicBezTo>
                <a:cubicBezTo>
                  <a:pt x="2027000" y="42710"/>
                  <a:pt x="2036366" y="65322"/>
                  <a:pt x="2036366" y="88900"/>
                </a:cubicBezTo>
                <a:lnTo>
                  <a:pt x="2036366" y="368300"/>
                </a:lnTo>
                <a:cubicBezTo>
                  <a:pt x="2036366" y="417398"/>
                  <a:pt x="1996564" y="457200"/>
                  <a:pt x="1947466" y="457200"/>
                </a:cubicBezTo>
                <a:lnTo>
                  <a:pt x="0" y="457200"/>
                </a:lnTo>
                <a:lnTo>
                  <a:pt x="0" y="0"/>
                </a:lnTo>
                <a:close/>
              </a:path>
            </a:pathLst>
          </a:custGeom>
          <a:solidFill>
            <a:srgbClr val="6E8A1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9"/>
          <p:cNvSpPr/>
          <p:nvPr/>
        </p:nvSpPr>
        <p:spPr>
          <a:xfrm>
            <a:off x="838200" y="2515493"/>
            <a:ext cx="133350" cy="133350"/>
          </a:xfrm>
          <a:prstGeom prst="roundRect">
            <a:avLst>
              <a:gd fmla="val 21429" name="adj"/>
            </a:avLst>
          </a:prstGeom>
          <a:solidFill>
            <a:srgbClr val="17423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9"/>
          <p:cNvSpPr/>
          <p:nvPr/>
        </p:nvSpPr>
        <p:spPr>
          <a:xfrm>
            <a:off x="1066800" y="2488816"/>
            <a:ext cx="3241342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100"/>
              <a:buFont typeface="Montserrat"/>
              <a:buNone/>
            </a:pPr>
            <a:r>
              <a:rPr b="0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ESRR – podpora EU </a:t>
            </a:r>
            <a:r>
              <a:rPr b="0" i="0" lang="sl" sz="11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(85 % upr. stroškov)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6" name="Google Shape;146;p19"/>
          <p:cNvSpPr/>
          <p:nvPr/>
        </p:nvSpPr>
        <p:spPr>
          <a:xfrm>
            <a:off x="4308983" y="2482156"/>
            <a:ext cx="1333292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22.947.545,15 €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9"/>
          <p:cNvSpPr/>
          <p:nvPr/>
        </p:nvSpPr>
        <p:spPr>
          <a:xfrm>
            <a:off x="838200" y="2801243"/>
            <a:ext cx="133350" cy="133350"/>
          </a:xfrm>
          <a:prstGeom prst="roundRect">
            <a:avLst>
              <a:gd fmla="val 21429" name="adj"/>
            </a:avLst>
          </a:prstGeom>
          <a:solidFill>
            <a:srgbClr val="0B8AA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9"/>
          <p:cNvSpPr/>
          <p:nvPr/>
        </p:nvSpPr>
        <p:spPr>
          <a:xfrm>
            <a:off x="1066800" y="2774566"/>
            <a:ext cx="3254640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100"/>
              <a:buFont typeface="Montserrat"/>
              <a:buNone/>
            </a:pPr>
            <a:r>
              <a:rPr b="0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Proračun RS </a:t>
            </a:r>
            <a:r>
              <a:rPr b="0" i="0" lang="sl" sz="11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(15 % upr. stroškov)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19"/>
          <p:cNvSpPr/>
          <p:nvPr/>
        </p:nvSpPr>
        <p:spPr>
          <a:xfrm>
            <a:off x="4321895" y="2767906"/>
            <a:ext cx="1317799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4.049.566,79 €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838200" y="3086993"/>
            <a:ext cx="133350" cy="133350"/>
          </a:xfrm>
          <a:prstGeom prst="roundRect">
            <a:avLst>
              <a:gd fmla="val 21429" name="adj"/>
            </a:avLst>
          </a:prstGeom>
          <a:solidFill>
            <a:srgbClr val="6E8A1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9"/>
          <p:cNvSpPr/>
          <p:nvPr/>
        </p:nvSpPr>
        <p:spPr>
          <a:xfrm>
            <a:off x="1066800" y="3060316"/>
            <a:ext cx="3233600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100"/>
              <a:buFont typeface="Montserrat"/>
              <a:buNone/>
            </a:pPr>
            <a:r>
              <a:rPr b="0" i="0" lang="sl" sz="11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Sklad za vode – DRSV </a:t>
            </a:r>
            <a:r>
              <a:rPr b="0" i="0" lang="sl" sz="11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(dodatno)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p19"/>
          <p:cNvSpPr/>
          <p:nvPr/>
        </p:nvSpPr>
        <p:spPr>
          <a:xfrm>
            <a:off x="4301468" y="3053656"/>
            <a:ext cx="1342311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4.650.000,00 €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19"/>
          <p:cNvSpPr/>
          <p:nvPr/>
        </p:nvSpPr>
        <p:spPr>
          <a:xfrm>
            <a:off x="5839160" y="1192522"/>
            <a:ext cx="2695241" cy="689633"/>
          </a:xfrm>
          <a:prstGeom prst="roundRect">
            <a:avLst>
              <a:gd fmla="val 13812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9"/>
          <p:cNvSpPr/>
          <p:nvPr/>
        </p:nvSpPr>
        <p:spPr>
          <a:xfrm>
            <a:off x="6029659" y="1363972"/>
            <a:ext cx="2383667" cy="131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9931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700"/>
              <a:buFont typeface="Montserrat"/>
              <a:buNone/>
            </a:pPr>
            <a:r>
              <a:rPr b="1" i="0" lang="sl" sz="7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ODLOČITEV O PODPORI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19"/>
          <p:cNvSpPr/>
          <p:nvPr/>
        </p:nvSpPr>
        <p:spPr>
          <a:xfrm>
            <a:off x="6029659" y="1542678"/>
            <a:ext cx="2383667" cy="1870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976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300"/>
              <a:buFont typeface="Montserrat"/>
              <a:buNone/>
            </a:pPr>
            <a:r>
              <a:rPr b="1" i="0" lang="sl" sz="1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22. 7. 2025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p19"/>
          <p:cNvSpPr/>
          <p:nvPr/>
        </p:nvSpPr>
        <p:spPr>
          <a:xfrm>
            <a:off x="5839160" y="2015505"/>
            <a:ext cx="2695241" cy="689633"/>
          </a:xfrm>
          <a:prstGeom prst="roundRect">
            <a:avLst>
              <a:gd fmla="val 13812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9"/>
          <p:cNvSpPr/>
          <p:nvPr/>
        </p:nvSpPr>
        <p:spPr>
          <a:xfrm>
            <a:off x="6029659" y="2186955"/>
            <a:ext cx="2383667" cy="131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9931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700"/>
              <a:buFont typeface="Montserrat"/>
              <a:buNone/>
            </a:pPr>
            <a:r>
              <a:rPr b="1" i="0" lang="sl" sz="7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OBDOBJE IZVAJANJA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19"/>
          <p:cNvSpPr/>
          <p:nvPr/>
        </p:nvSpPr>
        <p:spPr>
          <a:xfrm>
            <a:off x="6029659" y="2365660"/>
            <a:ext cx="2383667" cy="1870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976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300"/>
              <a:buFont typeface="Montserrat"/>
              <a:buNone/>
            </a:pPr>
            <a:r>
              <a:rPr b="1" i="0" lang="sl" sz="1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2025–2028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19"/>
          <p:cNvSpPr/>
          <p:nvPr/>
        </p:nvSpPr>
        <p:spPr>
          <a:xfrm>
            <a:off x="5839160" y="2838488"/>
            <a:ext cx="2695241" cy="689632"/>
          </a:xfrm>
          <a:prstGeom prst="roundRect">
            <a:avLst>
              <a:gd fmla="val 13812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9"/>
          <p:cNvSpPr/>
          <p:nvPr/>
        </p:nvSpPr>
        <p:spPr>
          <a:xfrm>
            <a:off x="6029659" y="3009938"/>
            <a:ext cx="2383667" cy="1435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700"/>
              <a:buFont typeface="Montserrat"/>
              <a:buNone/>
            </a:pPr>
            <a:r>
              <a:rPr b="1" i="0" lang="sl" sz="7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PRISPEVEK EU IN RS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19"/>
          <p:cNvSpPr/>
          <p:nvPr/>
        </p:nvSpPr>
        <p:spPr>
          <a:xfrm>
            <a:off x="6029659" y="3201070"/>
            <a:ext cx="2383667" cy="1746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956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200"/>
              <a:buFont typeface="Montserrat"/>
              <a:buNone/>
            </a:pPr>
            <a:r>
              <a:rPr b="1" i="0" lang="sl" sz="12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26.997.111,94 €</a:t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19"/>
          <p:cNvSpPr/>
          <p:nvPr/>
        </p:nvSpPr>
        <p:spPr>
          <a:xfrm>
            <a:off x="609600" y="3718619"/>
            <a:ext cx="7924800" cy="472381"/>
          </a:xfrm>
          <a:prstGeom prst="roundRect">
            <a:avLst>
              <a:gd fmla="val 14115" name="adj"/>
            </a:avLst>
          </a:prstGeom>
          <a:solidFill>
            <a:srgbClr val="E3F1EE"/>
          </a:solidFill>
          <a:ln>
            <a:noFill/>
          </a:ln>
        </p:spPr>
        <p:txBody>
          <a:bodyPr anchorCtr="0" anchor="t" bIns="37625" lIns="113825" spcFirstLastPara="1" rIns="0" wrap="square" tIns="5667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Vrste stroškov:</a:t>
            </a:r>
            <a:r>
              <a:rPr b="0" i="0" lang="sl" sz="9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 gradbena dela · gradbeni nadzor · zemljišča · projektna, razpisna in investicijska dokumentacija · vodenje in koordinacija · oprema projektnega tima · informiranje in komuniciranje · drugi zunanji izvajalci · posredni stroški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3" name="Google Shape;163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0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170" name="Google Shape;170;p20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171" name="Google Shape;171;p20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0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1. SKLOP · KAJ DOSEŽEMO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20"/>
          <p:cNvSpPr txBox="1"/>
          <p:nvPr>
            <p:ph type="title"/>
          </p:nvPr>
        </p:nvSpPr>
        <p:spPr>
          <a:xfrm>
            <a:off x="609600" y="687697"/>
            <a:ext cx="81625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Koristi za prebivalce in kazalniki</a:t>
            </a:r>
            <a:endParaRPr sz="2300"/>
          </a:p>
        </p:txBody>
      </p:sp>
      <p:sp>
        <p:nvSpPr>
          <p:cNvPr id="174" name="Google Shape;174;p20"/>
          <p:cNvSpPr/>
          <p:nvPr/>
        </p:nvSpPr>
        <p:spPr>
          <a:xfrm>
            <a:off x="609600" y="1192522"/>
            <a:ext cx="4233341" cy="2998478"/>
          </a:xfrm>
          <a:prstGeom prst="roundRect">
            <a:avLst>
              <a:gd fmla="val 3177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20"/>
          <p:cNvSpPr/>
          <p:nvPr/>
        </p:nvSpPr>
        <p:spPr>
          <a:xfrm>
            <a:off x="800100" y="1363972"/>
            <a:ext cx="3967912" cy="143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700"/>
              <a:buFont typeface="Montserrat"/>
              <a:buNone/>
            </a:pPr>
            <a:r>
              <a:rPr b="1" i="0" lang="sl" sz="7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IZBOLJŠANA POPLAVNA VARNOST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6" name="Google Shape;176;p20"/>
          <p:cNvSpPr/>
          <p:nvPr/>
        </p:nvSpPr>
        <p:spPr>
          <a:xfrm>
            <a:off x="630771" y="1592870"/>
            <a:ext cx="4191000" cy="711361"/>
          </a:xfrm>
          <a:prstGeom prst="roundRect">
            <a:avLst>
              <a:gd fmla="val 12051" name="adj"/>
            </a:avLst>
          </a:prstGeom>
          <a:solidFill>
            <a:srgbClr val="D6EFF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0"/>
          <p:cNvSpPr/>
          <p:nvPr/>
        </p:nvSpPr>
        <p:spPr>
          <a:xfrm>
            <a:off x="2370512" y="1697645"/>
            <a:ext cx="711517" cy="2554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300"/>
              <a:buFont typeface="Montserrat"/>
              <a:buNone/>
            </a:pPr>
            <a:r>
              <a:rPr b="1" i="0" lang="sl" sz="1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25.200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1504113" y="1953109"/>
            <a:ext cx="2444279" cy="1372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700"/>
              <a:buFont typeface="Montserrat"/>
              <a:buNone/>
            </a:pPr>
            <a:r>
              <a:rPr b="1" i="0" lang="sl" sz="7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prebivalcev občin Braslovče, Polzela in Laško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1812723" y="2090366"/>
            <a:ext cx="1827059" cy="128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71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600"/>
              <a:buFont typeface="Montserrat"/>
              <a:buNone/>
            </a:pPr>
            <a:r>
              <a:rPr b="0" i="0" lang="sl" sz="6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5.897 + 6.342 + 12.961 (IP, začetek 2024)</a:t>
            </a:r>
            <a:endParaRPr b="0" i="0" sz="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0" name="Google Shape;180;p20"/>
          <p:cNvSpPr/>
          <p:nvPr/>
        </p:nvSpPr>
        <p:spPr>
          <a:xfrm>
            <a:off x="1011771" y="2389957"/>
            <a:ext cx="3429000" cy="711362"/>
          </a:xfrm>
          <a:prstGeom prst="roundRect">
            <a:avLst>
              <a:gd fmla="val 12051" name="adj"/>
            </a:avLst>
          </a:prstGeom>
          <a:solidFill>
            <a:srgbClr val="8FD0D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20"/>
          <p:cNvSpPr/>
          <p:nvPr/>
        </p:nvSpPr>
        <p:spPr>
          <a:xfrm>
            <a:off x="2416232" y="2494732"/>
            <a:ext cx="620078" cy="2554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300"/>
              <a:buFont typeface="Montserrat"/>
              <a:buNone/>
            </a:pPr>
            <a:r>
              <a:rPr b="1" i="0" lang="sl" sz="1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12.891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20"/>
          <p:cNvSpPr/>
          <p:nvPr/>
        </p:nvSpPr>
        <p:spPr>
          <a:xfrm>
            <a:off x="1669401" y="2750195"/>
            <a:ext cx="2113702" cy="13725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700"/>
              <a:buFont typeface="Montserrat"/>
              <a:buNone/>
            </a:pPr>
            <a:r>
              <a:rPr b="1" i="0" lang="sl" sz="7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prebivalcev širšega vplivnega območja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3" name="Google Shape;183;p20"/>
          <p:cNvSpPr/>
          <p:nvPr/>
        </p:nvSpPr>
        <p:spPr>
          <a:xfrm>
            <a:off x="1656718" y="2887452"/>
            <a:ext cx="2139106" cy="1281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71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600"/>
              <a:buFont typeface="Montserrat"/>
              <a:buNone/>
            </a:pPr>
            <a:r>
              <a:rPr b="0" i="0" lang="sl" sz="6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od tega 12.163 na območju DPN Ločica–Letuš</a:t>
            </a:r>
            <a:endParaRPr b="0" i="0" sz="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p20"/>
          <p:cNvSpPr/>
          <p:nvPr/>
        </p:nvSpPr>
        <p:spPr>
          <a:xfrm>
            <a:off x="1392771" y="3187043"/>
            <a:ext cx="2667000" cy="832507"/>
          </a:xfrm>
          <a:prstGeom prst="roundRect">
            <a:avLst>
              <a:gd fmla="val 10297" name="adj"/>
            </a:avLst>
          </a:prstGeom>
          <a:solidFill>
            <a:srgbClr val="17423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20"/>
          <p:cNvSpPr/>
          <p:nvPr/>
        </p:nvSpPr>
        <p:spPr>
          <a:xfrm>
            <a:off x="2527586" y="3291818"/>
            <a:ext cx="397371" cy="2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997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Montserrat"/>
              <a:buNone/>
            </a:pPr>
            <a:r>
              <a:rPr b="1" i="0" lang="sl" sz="13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828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6" name="Google Shape;186;p20"/>
          <p:cNvSpPr/>
          <p:nvPr/>
        </p:nvSpPr>
        <p:spPr>
          <a:xfrm>
            <a:off x="1392771" y="3548472"/>
            <a:ext cx="2666962" cy="2566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Montserrat"/>
              <a:buNone/>
            </a:pPr>
            <a:r>
              <a:rPr b="1" i="0" lang="sl" sz="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neposredno zaščitenih prebivalcev (RCR35)</a:t>
            </a:r>
            <a:endParaRPr b="0" i="0" sz="8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7" name="Google Shape;187;p20"/>
          <p:cNvSpPr/>
          <p:nvPr/>
        </p:nvSpPr>
        <p:spPr>
          <a:xfrm>
            <a:off x="2063692" y="3805126"/>
            <a:ext cx="1325121" cy="1286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71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"/>
              <a:buFont typeface="Montserrat"/>
              <a:buNone/>
            </a:pPr>
            <a:r>
              <a:rPr b="0" i="0" lang="sl" sz="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100 na DPN in 728 na Rečici</a:t>
            </a:r>
            <a:endParaRPr b="0" i="0" sz="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p20"/>
          <p:cNvSpPr/>
          <p:nvPr/>
        </p:nvSpPr>
        <p:spPr>
          <a:xfrm>
            <a:off x="5033441" y="1192522"/>
            <a:ext cx="3500959" cy="2998478"/>
          </a:xfrm>
          <a:prstGeom prst="roundRect">
            <a:avLst>
              <a:gd fmla="val 3177" name="adj"/>
            </a:avLst>
          </a:prstGeom>
          <a:solidFill>
            <a:srgbClr val="17423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0"/>
          <p:cNvSpPr/>
          <p:nvPr/>
        </p:nvSpPr>
        <p:spPr>
          <a:xfrm>
            <a:off x="5242991" y="1363972"/>
            <a:ext cx="3174314" cy="17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9ED3DC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9ED3DC"/>
                </a:solidFill>
                <a:latin typeface="Montserrat"/>
                <a:ea typeface="Montserrat"/>
                <a:cs typeface="Montserrat"/>
                <a:sym typeface="Montserrat"/>
              </a:rPr>
              <a:t>KAZALNIKI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20"/>
          <p:cNvSpPr/>
          <p:nvPr/>
        </p:nvSpPr>
        <p:spPr>
          <a:xfrm>
            <a:off x="5242991" y="1742554"/>
            <a:ext cx="1618774" cy="312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9DE6A"/>
              </a:buClr>
              <a:buSzPts val="1700"/>
              <a:buFont typeface="Montserrat"/>
              <a:buNone/>
            </a:pPr>
            <a:r>
              <a:rPr b="1" i="0" lang="sl" sz="1700" u="none" cap="none" strike="noStrike">
                <a:solidFill>
                  <a:srgbClr val="B9DE6A"/>
                </a:solidFill>
                <a:latin typeface="Montserrat"/>
                <a:ea typeface="Montserrat"/>
                <a:cs typeface="Montserrat"/>
                <a:sym typeface="Montserrat"/>
              </a:rPr>
              <a:t>5,6 km</a:t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20"/>
          <p:cNvSpPr/>
          <p:nvPr/>
        </p:nvSpPr>
        <p:spPr>
          <a:xfrm>
            <a:off x="6947966" y="1647788"/>
            <a:ext cx="1418190" cy="5019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nove ali urejene zaščite pred poplavami (RCO25)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20"/>
          <p:cNvSpPr/>
          <p:nvPr/>
        </p:nvSpPr>
        <p:spPr>
          <a:xfrm>
            <a:off x="5242991" y="2368302"/>
            <a:ext cx="1618774" cy="312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9DE6A"/>
              </a:buClr>
              <a:buSzPts val="1700"/>
              <a:buFont typeface="Montserrat"/>
              <a:buNone/>
            </a:pPr>
            <a:r>
              <a:rPr b="1" i="0" lang="sl" sz="1700" u="none" cap="none" strike="noStrike">
                <a:solidFill>
                  <a:srgbClr val="B9DE6A"/>
                </a:solidFill>
                <a:latin typeface="Montserrat"/>
                <a:ea typeface="Montserrat"/>
                <a:cs typeface="Montserrat"/>
                <a:sym typeface="Montserrat"/>
              </a:rPr>
              <a:t>23,2 mio €</a:t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3" name="Google Shape;193;p20"/>
          <p:cNvSpPr/>
          <p:nvPr/>
        </p:nvSpPr>
        <p:spPr>
          <a:xfrm>
            <a:off x="6947966" y="2359848"/>
            <a:ext cx="14181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ekonomska neto sedanja vrednost (5 %)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4" name="Google Shape;194;p20"/>
          <p:cNvSpPr/>
          <p:nvPr/>
        </p:nvSpPr>
        <p:spPr>
          <a:xfrm>
            <a:off x="5242991" y="2994050"/>
            <a:ext cx="1618774" cy="312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9DE6A"/>
              </a:buClr>
              <a:buSzPts val="1700"/>
              <a:buFont typeface="Montserrat"/>
              <a:buNone/>
            </a:pPr>
            <a:r>
              <a:rPr b="1" i="0" lang="sl" sz="1700" u="none" cap="none" strike="noStrike">
                <a:solidFill>
                  <a:srgbClr val="B9DE6A"/>
                </a:solidFill>
                <a:latin typeface="Montserrat"/>
                <a:ea typeface="Montserrat"/>
                <a:cs typeface="Montserrat"/>
                <a:sym typeface="Montserrat"/>
              </a:rPr>
              <a:t>1,72 mio €</a:t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5" name="Google Shape;195;p20"/>
          <p:cNvSpPr/>
          <p:nvPr/>
        </p:nvSpPr>
        <p:spPr>
          <a:xfrm>
            <a:off x="6947929" y="2873221"/>
            <a:ext cx="14181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preprečene povprečne letne škode na leto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6" name="Google Shape;196;p20"/>
          <p:cNvSpPr/>
          <p:nvPr/>
        </p:nvSpPr>
        <p:spPr>
          <a:xfrm>
            <a:off x="5242991" y="3619798"/>
            <a:ext cx="1618774" cy="3123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9DE6A"/>
              </a:buClr>
              <a:buSzPts val="1700"/>
              <a:buFont typeface="Montserrat"/>
              <a:buNone/>
            </a:pPr>
            <a:r>
              <a:rPr b="1" i="0" lang="sl" sz="1700" u="none" cap="none" strike="noStrike">
                <a:solidFill>
                  <a:srgbClr val="B9DE6A"/>
                </a:solidFill>
                <a:latin typeface="Montserrat"/>
                <a:ea typeface="Montserrat"/>
                <a:cs typeface="Montserrat"/>
                <a:sym typeface="Montserrat"/>
              </a:rPr>
              <a:t>2.203,67 €</a:t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7" name="Google Shape;197;p20"/>
          <p:cNvSpPr/>
          <p:nvPr/>
        </p:nvSpPr>
        <p:spPr>
          <a:xfrm>
            <a:off x="6947966" y="3548482"/>
            <a:ext cx="1418100" cy="5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investicije na zaščitenega prebivalca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8" name="Google Shape;19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1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205" name="Google Shape;205;p21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206" name="Google Shape;206;p21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1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1. SKLOP · UKREP 1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21"/>
          <p:cNvSpPr txBox="1"/>
          <p:nvPr>
            <p:ph type="title"/>
          </p:nvPr>
        </p:nvSpPr>
        <p:spPr>
          <a:xfrm>
            <a:off x="609600" y="687697"/>
            <a:ext cx="81625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DPN Ločica–Letuš: dela se bližajo zaključku</a:t>
            </a:r>
            <a:endParaRPr sz="2300"/>
          </a:p>
        </p:txBody>
      </p:sp>
      <p:pic>
        <p:nvPicPr>
          <p:cNvPr descr="Šest odsekov gradnje na Savinji in razbremenilniku Ložnica" id="209" name="Google Shape;209;p21"/>
          <p:cNvPicPr preferRelativeResize="0"/>
          <p:nvPr/>
        </p:nvPicPr>
        <p:blipFill rotWithShape="1">
          <a:blip r:embed="rId5">
            <a:alphaModFix/>
          </a:blip>
          <a:srcRect b="0" l="10716" r="10716" t="0"/>
          <a:stretch/>
        </p:blipFill>
        <p:spPr>
          <a:xfrm>
            <a:off x="609600" y="1192523"/>
            <a:ext cx="2095500" cy="3067050"/>
          </a:xfrm>
          <a:prstGeom prst="roundRect">
            <a:avLst>
              <a:gd fmla="val 4545" name="adj"/>
            </a:avLst>
          </a:prstGeom>
          <a:noFill/>
          <a:ln>
            <a:noFill/>
          </a:ln>
        </p:spPr>
      </p:pic>
      <p:sp>
        <p:nvSpPr>
          <p:cNvPr id="210" name="Google Shape;210;p21"/>
          <p:cNvSpPr/>
          <p:nvPr/>
        </p:nvSpPr>
        <p:spPr>
          <a:xfrm>
            <a:off x="2857500" y="1192522"/>
            <a:ext cx="2667000" cy="2998478"/>
          </a:xfrm>
          <a:prstGeom prst="roundRect">
            <a:avLst>
              <a:gd fmla="val 3571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1"/>
          <p:cNvSpPr/>
          <p:nvPr/>
        </p:nvSpPr>
        <p:spPr>
          <a:xfrm>
            <a:off x="3048000" y="1363972"/>
            <a:ext cx="2354580" cy="17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ŠEST ODSEKOV GRADNJE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2" name="Google Shape;212;p21"/>
          <p:cNvSpPr/>
          <p:nvPr/>
        </p:nvSpPr>
        <p:spPr>
          <a:xfrm>
            <a:off x="3048000" y="1590638"/>
            <a:ext cx="209550" cy="159990"/>
          </a:xfrm>
          <a:custGeom>
            <a:rect b="b" l="l" r="r" t="t"/>
            <a:pathLst>
              <a:path extrusionOk="0" h="213320" w="279400">
                <a:moveTo>
                  <a:pt x="106660" y="0"/>
                </a:moveTo>
                <a:lnTo>
                  <a:pt x="172740" y="0"/>
                </a:lnTo>
                <a:cubicBezTo>
                  <a:pt x="201028" y="0"/>
                  <a:pt x="228157" y="11237"/>
                  <a:pt x="248160" y="31240"/>
                </a:cubicBezTo>
                <a:cubicBezTo>
                  <a:pt x="268163" y="51243"/>
                  <a:pt x="279400" y="78372"/>
                  <a:pt x="279400" y="106660"/>
                </a:cubicBezTo>
                <a:lnTo>
                  <a:pt x="279400" y="106660"/>
                </a:lnTo>
                <a:cubicBezTo>
                  <a:pt x="279400" y="165567"/>
                  <a:pt x="231647" y="213320"/>
                  <a:pt x="172740" y="213320"/>
                </a:cubicBezTo>
                <a:lnTo>
                  <a:pt x="106660" y="213320"/>
                </a:lnTo>
                <a:cubicBezTo>
                  <a:pt x="47753" y="213320"/>
                  <a:pt x="0" y="165567"/>
                  <a:pt x="0" y="106660"/>
                </a:cubicBezTo>
                <a:lnTo>
                  <a:pt x="0" y="106660"/>
                </a:lnTo>
                <a:cubicBezTo>
                  <a:pt x="0" y="47753"/>
                  <a:pt x="47753" y="0"/>
                  <a:pt x="106660" y="0"/>
                </a:cubicBezTo>
                <a:close/>
              </a:path>
            </a:pathLst>
          </a:custGeom>
          <a:solidFill>
            <a:srgbClr val="0B8A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3" name="Google Shape;213;p21"/>
          <p:cNvSpPr/>
          <p:nvPr/>
        </p:nvSpPr>
        <p:spPr>
          <a:xfrm>
            <a:off x="3333750" y="1590638"/>
            <a:ext cx="2060257" cy="4647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od mostu regionalne ceste v Latkovi vasi do avtocestnega mostu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4" name="Google Shape;214;p21"/>
          <p:cNvSpPr/>
          <p:nvPr/>
        </p:nvSpPr>
        <p:spPr>
          <a:xfrm>
            <a:off x="3048000" y="2103016"/>
            <a:ext cx="209550" cy="159990"/>
          </a:xfrm>
          <a:custGeom>
            <a:rect b="b" l="l" r="r" t="t"/>
            <a:pathLst>
              <a:path extrusionOk="0" h="213320" w="279400">
                <a:moveTo>
                  <a:pt x="106660" y="0"/>
                </a:moveTo>
                <a:lnTo>
                  <a:pt x="172740" y="0"/>
                </a:lnTo>
                <a:cubicBezTo>
                  <a:pt x="201028" y="0"/>
                  <a:pt x="228157" y="11237"/>
                  <a:pt x="248160" y="31240"/>
                </a:cubicBezTo>
                <a:cubicBezTo>
                  <a:pt x="268163" y="51243"/>
                  <a:pt x="279400" y="78372"/>
                  <a:pt x="279400" y="106660"/>
                </a:cubicBezTo>
                <a:lnTo>
                  <a:pt x="279400" y="106660"/>
                </a:lnTo>
                <a:cubicBezTo>
                  <a:pt x="279400" y="165567"/>
                  <a:pt x="231647" y="213320"/>
                  <a:pt x="172740" y="213320"/>
                </a:cubicBezTo>
                <a:lnTo>
                  <a:pt x="106660" y="213320"/>
                </a:lnTo>
                <a:cubicBezTo>
                  <a:pt x="47753" y="213320"/>
                  <a:pt x="0" y="165567"/>
                  <a:pt x="0" y="106660"/>
                </a:cubicBezTo>
                <a:lnTo>
                  <a:pt x="0" y="106660"/>
                </a:lnTo>
                <a:cubicBezTo>
                  <a:pt x="0" y="47753"/>
                  <a:pt x="47753" y="0"/>
                  <a:pt x="106660" y="0"/>
                </a:cubicBezTo>
                <a:close/>
              </a:path>
            </a:pathLst>
          </a:custGeom>
          <a:solidFill>
            <a:srgbClr val="0B8A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5" name="Google Shape;215;p21"/>
          <p:cNvSpPr/>
          <p:nvPr/>
        </p:nvSpPr>
        <p:spPr>
          <a:xfrm>
            <a:off x="3333750" y="2103016"/>
            <a:ext cx="2060257" cy="316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od avtocestnega mostu do Topovelj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6" name="Google Shape;216;p21"/>
          <p:cNvSpPr/>
          <p:nvPr/>
        </p:nvSpPr>
        <p:spPr>
          <a:xfrm>
            <a:off x="3048000" y="2466827"/>
            <a:ext cx="209550" cy="159990"/>
          </a:xfrm>
          <a:custGeom>
            <a:rect b="b" l="l" r="r" t="t"/>
            <a:pathLst>
              <a:path extrusionOk="0" h="213320" w="279400">
                <a:moveTo>
                  <a:pt x="106660" y="0"/>
                </a:moveTo>
                <a:lnTo>
                  <a:pt x="172740" y="0"/>
                </a:lnTo>
                <a:cubicBezTo>
                  <a:pt x="201028" y="0"/>
                  <a:pt x="228157" y="11237"/>
                  <a:pt x="248160" y="31240"/>
                </a:cubicBezTo>
                <a:cubicBezTo>
                  <a:pt x="268163" y="51243"/>
                  <a:pt x="279400" y="78372"/>
                  <a:pt x="279400" y="106660"/>
                </a:cubicBezTo>
                <a:lnTo>
                  <a:pt x="279400" y="106660"/>
                </a:lnTo>
                <a:cubicBezTo>
                  <a:pt x="279400" y="165567"/>
                  <a:pt x="231647" y="213320"/>
                  <a:pt x="172740" y="213320"/>
                </a:cubicBezTo>
                <a:lnTo>
                  <a:pt x="106660" y="213320"/>
                </a:lnTo>
                <a:cubicBezTo>
                  <a:pt x="47753" y="213320"/>
                  <a:pt x="0" y="165567"/>
                  <a:pt x="0" y="106660"/>
                </a:cubicBezTo>
                <a:lnTo>
                  <a:pt x="0" y="106660"/>
                </a:lnTo>
                <a:cubicBezTo>
                  <a:pt x="0" y="47753"/>
                  <a:pt x="47753" y="0"/>
                  <a:pt x="106660" y="0"/>
                </a:cubicBezTo>
                <a:close/>
              </a:path>
            </a:pathLst>
          </a:custGeom>
          <a:solidFill>
            <a:srgbClr val="0B8A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p21"/>
          <p:cNvSpPr/>
          <p:nvPr/>
        </p:nvSpPr>
        <p:spPr>
          <a:xfrm>
            <a:off x="3333750" y="2466827"/>
            <a:ext cx="2060257" cy="1676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od Topovelj do Pariželj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21"/>
          <p:cNvSpPr/>
          <p:nvPr/>
        </p:nvSpPr>
        <p:spPr>
          <a:xfrm>
            <a:off x="3048000" y="2693492"/>
            <a:ext cx="209550" cy="159990"/>
          </a:xfrm>
          <a:custGeom>
            <a:rect b="b" l="l" r="r" t="t"/>
            <a:pathLst>
              <a:path extrusionOk="0" h="213320" w="279400">
                <a:moveTo>
                  <a:pt x="106660" y="0"/>
                </a:moveTo>
                <a:lnTo>
                  <a:pt x="172740" y="0"/>
                </a:lnTo>
                <a:cubicBezTo>
                  <a:pt x="201028" y="0"/>
                  <a:pt x="228157" y="11237"/>
                  <a:pt x="248160" y="31240"/>
                </a:cubicBezTo>
                <a:cubicBezTo>
                  <a:pt x="268163" y="51243"/>
                  <a:pt x="279400" y="78372"/>
                  <a:pt x="279400" y="106660"/>
                </a:cubicBezTo>
                <a:lnTo>
                  <a:pt x="279400" y="106660"/>
                </a:lnTo>
                <a:cubicBezTo>
                  <a:pt x="279400" y="165567"/>
                  <a:pt x="231647" y="213320"/>
                  <a:pt x="172740" y="213320"/>
                </a:cubicBezTo>
                <a:lnTo>
                  <a:pt x="106660" y="213320"/>
                </a:lnTo>
                <a:cubicBezTo>
                  <a:pt x="47753" y="213320"/>
                  <a:pt x="0" y="165567"/>
                  <a:pt x="0" y="106660"/>
                </a:cubicBezTo>
                <a:lnTo>
                  <a:pt x="0" y="106660"/>
                </a:lnTo>
                <a:cubicBezTo>
                  <a:pt x="0" y="47753"/>
                  <a:pt x="47753" y="0"/>
                  <a:pt x="106660" y="0"/>
                </a:cubicBezTo>
                <a:close/>
              </a:path>
            </a:pathLst>
          </a:custGeom>
          <a:solidFill>
            <a:srgbClr val="0B8A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9" name="Google Shape;219;p21"/>
          <p:cNvSpPr/>
          <p:nvPr/>
        </p:nvSpPr>
        <p:spPr>
          <a:xfrm>
            <a:off x="3333750" y="2693492"/>
            <a:ext cx="2060257" cy="1676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od Preserja do Podvinskega jezu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21"/>
          <p:cNvSpPr/>
          <p:nvPr/>
        </p:nvSpPr>
        <p:spPr>
          <a:xfrm>
            <a:off x="3048000" y="2920157"/>
            <a:ext cx="209550" cy="159990"/>
          </a:xfrm>
          <a:custGeom>
            <a:rect b="b" l="l" r="r" t="t"/>
            <a:pathLst>
              <a:path extrusionOk="0" h="213320" w="279400">
                <a:moveTo>
                  <a:pt x="106660" y="0"/>
                </a:moveTo>
                <a:lnTo>
                  <a:pt x="172740" y="0"/>
                </a:lnTo>
                <a:cubicBezTo>
                  <a:pt x="201028" y="0"/>
                  <a:pt x="228157" y="11237"/>
                  <a:pt x="248160" y="31240"/>
                </a:cubicBezTo>
                <a:cubicBezTo>
                  <a:pt x="268163" y="51243"/>
                  <a:pt x="279400" y="78372"/>
                  <a:pt x="279400" y="106660"/>
                </a:cubicBezTo>
                <a:lnTo>
                  <a:pt x="279400" y="106660"/>
                </a:lnTo>
                <a:cubicBezTo>
                  <a:pt x="279400" y="165567"/>
                  <a:pt x="231647" y="213320"/>
                  <a:pt x="172740" y="213320"/>
                </a:cubicBezTo>
                <a:lnTo>
                  <a:pt x="106660" y="213320"/>
                </a:lnTo>
                <a:cubicBezTo>
                  <a:pt x="47753" y="213320"/>
                  <a:pt x="0" y="165567"/>
                  <a:pt x="0" y="106660"/>
                </a:cubicBezTo>
                <a:lnTo>
                  <a:pt x="0" y="106660"/>
                </a:lnTo>
                <a:cubicBezTo>
                  <a:pt x="0" y="47753"/>
                  <a:pt x="47753" y="0"/>
                  <a:pt x="106660" y="0"/>
                </a:cubicBezTo>
                <a:close/>
              </a:path>
            </a:pathLst>
          </a:custGeom>
          <a:solidFill>
            <a:srgbClr val="0B8A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1" name="Google Shape;221;p21"/>
          <p:cNvSpPr/>
          <p:nvPr/>
        </p:nvSpPr>
        <p:spPr>
          <a:xfrm>
            <a:off x="3333750" y="2920157"/>
            <a:ext cx="2060257" cy="316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od Podvinskega jezu do konca Malih Braslovč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2" name="Google Shape;222;p21"/>
          <p:cNvSpPr/>
          <p:nvPr/>
        </p:nvSpPr>
        <p:spPr>
          <a:xfrm>
            <a:off x="3048000" y="3283967"/>
            <a:ext cx="209550" cy="159990"/>
          </a:xfrm>
          <a:custGeom>
            <a:rect b="b" l="l" r="r" t="t"/>
            <a:pathLst>
              <a:path extrusionOk="0" h="213320" w="279400">
                <a:moveTo>
                  <a:pt x="106660" y="0"/>
                </a:moveTo>
                <a:lnTo>
                  <a:pt x="172740" y="0"/>
                </a:lnTo>
                <a:cubicBezTo>
                  <a:pt x="201028" y="0"/>
                  <a:pt x="228157" y="11237"/>
                  <a:pt x="248160" y="31240"/>
                </a:cubicBezTo>
                <a:cubicBezTo>
                  <a:pt x="268163" y="51243"/>
                  <a:pt x="279400" y="78372"/>
                  <a:pt x="279400" y="106660"/>
                </a:cubicBezTo>
                <a:lnTo>
                  <a:pt x="279400" y="106660"/>
                </a:lnTo>
                <a:cubicBezTo>
                  <a:pt x="279400" y="165567"/>
                  <a:pt x="231647" y="213320"/>
                  <a:pt x="172740" y="213320"/>
                </a:cubicBezTo>
                <a:lnTo>
                  <a:pt x="106660" y="213320"/>
                </a:lnTo>
                <a:cubicBezTo>
                  <a:pt x="47753" y="213320"/>
                  <a:pt x="0" y="165567"/>
                  <a:pt x="0" y="106660"/>
                </a:cubicBezTo>
                <a:lnTo>
                  <a:pt x="0" y="106660"/>
                </a:lnTo>
                <a:cubicBezTo>
                  <a:pt x="0" y="47753"/>
                  <a:pt x="47753" y="0"/>
                  <a:pt x="106660" y="0"/>
                </a:cubicBezTo>
                <a:close/>
              </a:path>
            </a:pathLst>
          </a:custGeom>
          <a:solidFill>
            <a:srgbClr val="0B8AA3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3" name="Google Shape;223;p21"/>
          <p:cNvSpPr/>
          <p:nvPr/>
        </p:nvSpPr>
        <p:spPr>
          <a:xfrm>
            <a:off x="3333750" y="3283967"/>
            <a:ext cx="2060257" cy="1676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razbremenilnik Ložnica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4" name="Google Shape;224;p21"/>
          <p:cNvSpPr/>
          <p:nvPr/>
        </p:nvSpPr>
        <p:spPr>
          <a:xfrm>
            <a:off x="5676900" y="1192522"/>
            <a:ext cx="2857500" cy="1624831"/>
          </a:xfrm>
          <a:prstGeom prst="roundRect">
            <a:avLst>
              <a:gd fmla="val 5862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1"/>
          <p:cNvSpPr/>
          <p:nvPr/>
        </p:nvSpPr>
        <p:spPr>
          <a:xfrm>
            <a:off x="5867400" y="1363972"/>
            <a:ext cx="2550795" cy="17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IZVAJALEC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21"/>
          <p:cNvSpPr/>
          <p:nvPr/>
        </p:nvSpPr>
        <p:spPr>
          <a:xfrm>
            <a:off x="5867400" y="1533487"/>
            <a:ext cx="2550795" cy="232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200"/>
              <a:buFont typeface="Montserrat"/>
              <a:buNone/>
            </a:pPr>
            <a:r>
              <a:rPr b="1" i="0" lang="sl" sz="12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NIVO EKO d.o.o.</a:t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" name="Google Shape;227;p21"/>
          <p:cNvSpPr/>
          <p:nvPr/>
        </p:nvSpPr>
        <p:spPr>
          <a:xfrm>
            <a:off x="5867400" y="1813508"/>
            <a:ext cx="2550795" cy="17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POGODBA · ROK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p21"/>
          <p:cNvSpPr/>
          <p:nvPr/>
        </p:nvSpPr>
        <p:spPr>
          <a:xfrm>
            <a:off x="5867400" y="1983023"/>
            <a:ext cx="2550795" cy="232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200"/>
              <a:buFont typeface="Montserrat"/>
              <a:buNone/>
            </a:pPr>
            <a:r>
              <a:rPr b="1" i="0" lang="sl" sz="12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5. 3. 2025 · 28. 2. 2027</a:t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9" name="Google Shape;229;p21"/>
          <p:cNvSpPr/>
          <p:nvPr/>
        </p:nvSpPr>
        <p:spPr>
          <a:xfrm>
            <a:off x="5867400" y="2263043"/>
            <a:ext cx="2550795" cy="17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INŽENIR IN NADZOR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21"/>
          <p:cNvSpPr/>
          <p:nvPr/>
        </p:nvSpPr>
        <p:spPr>
          <a:xfrm>
            <a:off x="5867400" y="2432558"/>
            <a:ext cx="2550795" cy="2323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200"/>
              <a:buFont typeface="Montserrat"/>
              <a:buNone/>
            </a:pPr>
            <a:r>
              <a:rPr b="1" i="0" lang="sl" sz="12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INFRA d.o.o.</a:t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21"/>
          <p:cNvSpPr/>
          <p:nvPr/>
        </p:nvSpPr>
        <p:spPr>
          <a:xfrm>
            <a:off x="5676900" y="2950703"/>
            <a:ext cx="2857500" cy="1240297"/>
          </a:xfrm>
          <a:prstGeom prst="roundRect">
            <a:avLst>
              <a:gd fmla="val 7680" name="adj"/>
            </a:avLst>
          </a:prstGeom>
          <a:solidFill>
            <a:srgbClr val="FFF4E6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21"/>
          <p:cNvSpPr/>
          <p:nvPr/>
        </p:nvSpPr>
        <p:spPr>
          <a:xfrm>
            <a:off x="5867400" y="3122153"/>
            <a:ext cx="2550795" cy="1704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9948"/>
              </a:lnSpc>
              <a:spcBef>
                <a:spcPts val="0"/>
              </a:spcBef>
              <a:spcAft>
                <a:spcPts val="0"/>
              </a:spcAft>
              <a:buClr>
                <a:srgbClr val="C46F0E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C46F0E"/>
                </a:solidFill>
                <a:latin typeface="Montserrat"/>
                <a:ea typeface="Montserrat"/>
                <a:cs typeface="Montserrat"/>
                <a:sym typeface="Montserrat"/>
              </a:rPr>
              <a:t>STANJE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3" name="Google Shape;233;p21"/>
          <p:cNvSpPr/>
          <p:nvPr/>
        </p:nvSpPr>
        <p:spPr>
          <a:xfrm>
            <a:off x="5941304" y="3340186"/>
            <a:ext cx="2471176" cy="6984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07950" lvl="0" marL="114300" marR="0" rtl="0" algn="l">
              <a:lnSpc>
                <a:spcPct val="14502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900"/>
              <a:buFont typeface="Montserrat"/>
              <a:buChar char="•"/>
            </a:pPr>
            <a:r>
              <a:rPr b="0" i="0" lang="sl" sz="900" u="none" cap="none" strike="noStrike">
                <a:solidFill>
                  <a:srgbClr val="2A2A2A"/>
                </a:solidFill>
                <a:latin typeface="Montserrat"/>
                <a:ea typeface="Montserrat"/>
                <a:cs typeface="Montserrat"/>
                <a:sym typeface="Montserrat"/>
              </a:rPr>
              <a:t>operativno izvedenih 5 odsekov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07950" lvl="0" marL="114300" marR="0" rtl="0" algn="l">
              <a:lnSpc>
                <a:spcPct val="14502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900"/>
              <a:buFont typeface="Montserrat"/>
              <a:buChar char="•"/>
            </a:pPr>
            <a:r>
              <a:rPr b="0" i="0" lang="sl" sz="900" u="none" cap="none" strike="noStrike">
                <a:solidFill>
                  <a:srgbClr val="2A2A2A"/>
                </a:solidFill>
                <a:latin typeface="Montserrat"/>
                <a:ea typeface="Montserrat"/>
                <a:cs typeface="Montserrat"/>
                <a:sym typeface="Montserrat"/>
              </a:rPr>
              <a:t>dela potekajo na razbremenilniku Ložnica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07950" lvl="0" marL="114300" marR="0" rtl="0" algn="l">
              <a:lnSpc>
                <a:spcPct val="145020"/>
              </a:lnSpc>
              <a:spcBef>
                <a:spcPts val="0"/>
              </a:spcBef>
              <a:spcAft>
                <a:spcPts val="0"/>
              </a:spcAft>
              <a:buClr>
                <a:srgbClr val="2A2A2A"/>
              </a:buClr>
              <a:buSzPts val="900"/>
              <a:buFont typeface="Montserrat"/>
              <a:buChar char="•"/>
            </a:pPr>
            <a:r>
              <a:rPr lang="sl" sz="900">
                <a:solidFill>
                  <a:srgbClr val="2A2A2A"/>
                </a:solidFill>
                <a:latin typeface="Montserrat"/>
                <a:ea typeface="Montserrat"/>
                <a:cs typeface="Montserrat"/>
                <a:sym typeface="Montserrat"/>
              </a:rPr>
              <a:t>sledijo</a:t>
            </a:r>
            <a:r>
              <a:rPr b="0" i="0" lang="sl" sz="900" u="none" cap="none" strike="noStrike">
                <a:solidFill>
                  <a:srgbClr val="2A2A2A"/>
                </a:solidFill>
                <a:latin typeface="Montserrat"/>
                <a:ea typeface="Montserrat"/>
                <a:cs typeface="Montserrat"/>
                <a:sym typeface="Montserrat"/>
              </a:rPr>
              <a:t> dokončni odkupi zemljišč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4" name="Google Shape;23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241" name="Google Shape;241;p22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242" name="Google Shape;242;p22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2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1. SKLOP · UKREP 1 · KAJ IZVAJAMO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4" name="Google Shape;244;p22"/>
          <p:cNvSpPr txBox="1"/>
          <p:nvPr>
            <p:ph type="title"/>
          </p:nvPr>
        </p:nvSpPr>
        <p:spPr>
          <a:xfrm>
            <a:off x="609600" y="687697"/>
            <a:ext cx="81625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Ukrepi za poplavno varnost na DPN Ločica–Letuš</a:t>
            </a:r>
            <a:endParaRPr sz="2300"/>
          </a:p>
        </p:txBody>
      </p:sp>
      <p:sp>
        <p:nvSpPr>
          <p:cNvPr id="245" name="Google Shape;245;p22"/>
          <p:cNvSpPr/>
          <p:nvPr/>
        </p:nvSpPr>
        <p:spPr>
          <a:xfrm>
            <a:off x="609600" y="1192522"/>
            <a:ext cx="2552700" cy="967681"/>
          </a:xfrm>
          <a:prstGeom prst="roundRect">
            <a:avLst>
              <a:gd fmla="val 9843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2"/>
          <p:cNvSpPr/>
          <p:nvPr/>
        </p:nvSpPr>
        <p:spPr>
          <a:xfrm>
            <a:off x="771525" y="1335397"/>
            <a:ext cx="2295716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7 km</a:t>
            </a:r>
            <a:endParaRPr b="0" i="0" sz="2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7" name="Google Shape;247;p22"/>
          <p:cNvSpPr/>
          <p:nvPr/>
        </p:nvSpPr>
        <p:spPr>
          <a:xfrm>
            <a:off x="771525" y="1683060"/>
            <a:ext cx="2295716" cy="3533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odsek Savinje med Ločico ob Savinji in Malimi Braslovčami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" name="Google Shape;248;p22"/>
          <p:cNvSpPr/>
          <p:nvPr/>
        </p:nvSpPr>
        <p:spPr>
          <a:xfrm>
            <a:off x="3295650" y="1192522"/>
            <a:ext cx="2552700" cy="967681"/>
          </a:xfrm>
          <a:prstGeom prst="roundRect">
            <a:avLst>
              <a:gd fmla="val 9843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2"/>
          <p:cNvSpPr/>
          <p:nvPr/>
        </p:nvSpPr>
        <p:spPr>
          <a:xfrm>
            <a:off x="3457575" y="1335397"/>
            <a:ext cx="2295716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1.790 m</a:t>
            </a:r>
            <a:endParaRPr b="0" i="0" sz="2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0" name="Google Shape;250;p22"/>
          <p:cNvSpPr/>
          <p:nvPr/>
        </p:nvSpPr>
        <p:spPr>
          <a:xfrm>
            <a:off x="3457575" y="1683060"/>
            <a:ext cx="2295716" cy="186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odsek razbremenilnika Ložnice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1" name="Google Shape;251;p22"/>
          <p:cNvSpPr/>
          <p:nvPr/>
        </p:nvSpPr>
        <p:spPr>
          <a:xfrm>
            <a:off x="5981700" y="1192522"/>
            <a:ext cx="2552700" cy="967681"/>
          </a:xfrm>
          <a:prstGeom prst="roundRect">
            <a:avLst>
              <a:gd fmla="val 9843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2"/>
          <p:cNvSpPr/>
          <p:nvPr/>
        </p:nvSpPr>
        <p:spPr>
          <a:xfrm>
            <a:off x="6143625" y="1335397"/>
            <a:ext cx="2295716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4.800 m</a:t>
            </a:r>
            <a:endParaRPr b="0" i="0" sz="2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22"/>
          <p:cNvSpPr/>
          <p:nvPr/>
        </p:nvSpPr>
        <p:spPr>
          <a:xfrm>
            <a:off x="6143625" y="1683060"/>
            <a:ext cx="2295716" cy="3533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razširitev struge Savinje na levem in desnem bregu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p22"/>
          <p:cNvSpPr/>
          <p:nvPr/>
        </p:nvSpPr>
        <p:spPr>
          <a:xfrm>
            <a:off x="609600" y="2293553"/>
            <a:ext cx="2552700" cy="967681"/>
          </a:xfrm>
          <a:prstGeom prst="roundRect">
            <a:avLst>
              <a:gd fmla="val 9843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22"/>
          <p:cNvSpPr/>
          <p:nvPr/>
        </p:nvSpPr>
        <p:spPr>
          <a:xfrm>
            <a:off x="771525" y="2436428"/>
            <a:ext cx="2295716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2.950 m</a:t>
            </a:r>
            <a:endParaRPr b="0" i="0" sz="2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" name="Google Shape;256;p22"/>
          <p:cNvSpPr/>
          <p:nvPr/>
        </p:nvSpPr>
        <p:spPr>
          <a:xfrm>
            <a:off x="771525" y="2784091"/>
            <a:ext cx="2295716" cy="3533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sanacija in nadvišanje nasipov ter novi prečni in uvajalni nasipi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7" name="Google Shape;257;p22"/>
          <p:cNvSpPr/>
          <p:nvPr/>
        </p:nvSpPr>
        <p:spPr>
          <a:xfrm>
            <a:off x="3295650" y="2293553"/>
            <a:ext cx="2552700" cy="967681"/>
          </a:xfrm>
          <a:prstGeom prst="roundRect">
            <a:avLst>
              <a:gd fmla="val 9843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2"/>
          <p:cNvSpPr/>
          <p:nvPr/>
        </p:nvSpPr>
        <p:spPr>
          <a:xfrm>
            <a:off x="3457575" y="2436428"/>
            <a:ext cx="2295716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42</a:t>
            </a:r>
            <a:endParaRPr b="0" i="0" sz="2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9" name="Google Shape;259;p22"/>
          <p:cNvSpPr/>
          <p:nvPr/>
        </p:nvSpPr>
        <p:spPr>
          <a:xfrm>
            <a:off x="3457575" y="2784091"/>
            <a:ext cx="2295716" cy="3533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jezbic za dodatno zavarovanje brežin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0" name="Google Shape;260;p22"/>
          <p:cNvSpPr/>
          <p:nvPr/>
        </p:nvSpPr>
        <p:spPr>
          <a:xfrm>
            <a:off x="5981700" y="2293553"/>
            <a:ext cx="2552700" cy="967681"/>
          </a:xfrm>
          <a:prstGeom prst="roundRect">
            <a:avLst>
              <a:gd fmla="val 9843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22"/>
          <p:cNvSpPr/>
          <p:nvPr/>
        </p:nvSpPr>
        <p:spPr>
          <a:xfrm>
            <a:off x="6143625" y="2436428"/>
            <a:ext cx="2295716" cy="3190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0" i="0" sz="2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2" name="Google Shape;262;p22"/>
          <p:cNvSpPr/>
          <p:nvPr/>
        </p:nvSpPr>
        <p:spPr>
          <a:xfrm>
            <a:off x="6143625" y="2784091"/>
            <a:ext cx="2295716" cy="3533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novih stabilizacijskih pragov z ribjimi stezami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3" name="Google Shape;263;p22"/>
          <p:cNvSpPr/>
          <p:nvPr/>
        </p:nvSpPr>
        <p:spPr>
          <a:xfrm>
            <a:off x="609600" y="3451733"/>
            <a:ext cx="7924800" cy="537195"/>
          </a:xfrm>
          <a:prstGeom prst="roundRect">
            <a:avLst>
              <a:gd fmla="val 12412" name="adj"/>
            </a:avLst>
          </a:prstGeom>
          <a:solidFill>
            <a:srgbClr val="E3F1EE"/>
          </a:solidFill>
          <a:ln>
            <a:noFill/>
          </a:ln>
        </p:spPr>
        <p:txBody>
          <a:bodyPr anchorCtr="0" anchor="t" bIns="56675" lIns="113825" spcFirstLastPara="1" rIns="0" wrap="square" tIns="7572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Še: aktivacija in odstranitev prodišč · zavarovanje brežin s kamnom v suho in podpornim zidom · nov razdelilni objekt na Ložnici · razširitev drče · prestavitev poti in komunalne infrastrukture · krajinska ureditev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4" name="Google Shape;26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3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271" name="Google Shape;271;p23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272" name="Google Shape;272;p23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3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1. SKLOP · UKREP 1 · KLJUČNI OBJEKT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23"/>
          <p:cNvSpPr txBox="1"/>
          <p:nvPr>
            <p:ph type="title"/>
          </p:nvPr>
        </p:nvSpPr>
        <p:spPr>
          <a:xfrm>
            <a:off x="609600" y="687697"/>
            <a:ext cx="81625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ct val="100000"/>
              <a:buFont typeface="Montserrat"/>
              <a:buNone/>
            </a:pPr>
            <a:r>
              <a:rPr b="1" lang="sl"/>
              <a:t>Uvajalni n</a:t>
            </a:r>
            <a:r>
              <a:rPr b="1" i="0" lang="sl"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asip Male Braslovče</a:t>
            </a:r>
            <a:endParaRPr sz="2300"/>
          </a:p>
        </p:txBody>
      </p:sp>
      <p:pic>
        <p:nvPicPr>
          <p:cNvPr descr="Poplavljene Male Braslovče avgusta 2023" id="275" name="Google Shape;275;p23"/>
          <p:cNvPicPr preferRelativeResize="0"/>
          <p:nvPr/>
        </p:nvPicPr>
        <p:blipFill rotWithShape="1">
          <a:blip r:embed="rId5">
            <a:alphaModFix/>
          </a:blip>
          <a:srcRect b="0" l="8663" r="8663" t="0"/>
          <a:stretch/>
        </p:blipFill>
        <p:spPr>
          <a:xfrm>
            <a:off x="609590" y="1098700"/>
            <a:ext cx="3383100" cy="2310000"/>
          </a:xfrm>
          <a:prstGeom prst="roundRect">
            <a:avLst>
              <a:gd fmla="val 3571" name="adj"/>
            </a:avLst>
          </a:prstGeom>
          <a:noFill/>
          <a:ln>
            <a:noFill/>
          </a:ln>
        </p:spPr>
      </p:pic>
      <p:sp>
        <p:nvSpPr>
          <p:cNvPr id="276" name="Google Shape;276;p23"/>
          <p:cNvSpPr/>
          <p:nvPr/>
        </p:nvSpPr>
        <p:spPr>
          <a:xfrm>
            <a:off x="990050" y="2874051"/>
            <a:ext cx="2746500" cy="1536900"/>
          </a:xfrm>
          <a:prstGeom prst="roundRect">
            <a:avLst>
              <a:gd fmla="val 3177" name="adj"/>
            </a:avLst>
          </a:prstGeom>
          <a:solidFill>
            <a:srgbClr val="FCFDFC"/>
          </a:solidFill>
          <a:ln>
            <a:noFill/>
          </a:ln>
          <a:effectLst>
            <a:outerShdw blurRad="85826" rotWithShape="0" algn="bl" dir="5400000" dist="28609">
              <a:srgbClr val="17423C">
                <a:alpha val="10196"/>
              </a:srgbClr>
            </a:outerShdw>
          </a:effectLst>
        </p:spPr>
        <p:txBody>
          <a:bodyPr anchorCtr="0" anchor="ctr" bIns="51475" lIns="51475" spcFirstLastPara="1" rIns="51475" wrap="square" tIns="514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51"/>
          </a:p>
        </p:txBody>
      </p:sp>
      <p:sp>
        <p:nvSpPr>
          <p:cNvPr id="277" name="Google Shape;277;p23"/>
          <p:cNvSpPr/>
          <p:nvPr/>
        </p:nvSpPr>
        <p:spPr>
          <a:xfrm>
            <a:off x="1030247" y="2905598"/>
            <a:ext cx="1104900" cy="2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352"/>
              <a:buFont typeface="Montserrat"/>
              <a:buNone/>
            </a:pPr>
            <a:r>
              <a:rPr b="1" i="0" lang="sl" sz="1352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3,0 m</a:t>
            </a:r>
            <a:endParaRPr b="0" i="0" sz="1352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23"/>
          <p:cNvSpPr/>
          <p:nvPr/>
        </p:nvSpPr>
        <p:spPr>
          <a:xfrm>
            <a:off x="2188901" y="2989636"/>
            <a:ext cx="16353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751"/>
              <a:buFont typeface="Montserrat"/>
              <a:buNone/>
            </a:pPr>
            <a:r>
              <a:rPr b="0" i="0" lang="sl" sz="751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širina krone</a:t>
            </a:r>
            <a:endParaRPr b="0" i="0" sz="751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23"/>
          <p:cNvSpPr/>
          <p:nvPr/>
        </p:nvSpPr>
        <p:spPr>
          <a:xfrm>
            <a:off x="1030247" y="3195957"/>
            <a:ext cx="1104900" cy="2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352"/>
              <a:buFont typeface="Montserrat"/>
              <a:buNone/>
            </a:pPr>
            <a:r>
              <a:rPr b="1" i="0" lang="sl" sz="1352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1 : 3</a:t>
            </a:r>
            <a:endParaRPr b="0" i="0" sz="1352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0" name="Google Shape;280;p23"/>
          <p:cNvSpPr/>
          <p:nvPr/>
        </p:nvSpPr>
        <p:spPr>
          <a:xfrm>
            <a:off x="2188901" y="3279994"/>
            <a:ext cx="16353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751"/>
              <a:buFont typeface="Montserrat"/>
              <a:buNone/>
            </a:pPr>
            <a:r>
              <a:rPr b="0" i="0" lang="sl" sz="751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naklon brežin</a:t>
            </a:r>
            <a:endParaRPr b="0" i="0" sz="751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23"/>
          <p:cNvSpPr/>
          <p:nvPr/>
        </p:nvSpPr>
        <p:spPr>
          <a:xfrm>
            <a:off x="1030247" y="3486315"/>
            <a:ext cx="1104900" cy="2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352"/>
              <a:buFont typeface="Montserrat"/>
              <a:buNone/>
            </a:pPr>
            <a:r>
              <a:rPr b="1" i="0" lang="sl" sz="1352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3,5 m</a:t>
            </a:r>
            <a:endParaRPr b="0" i="0" sz="1352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2" name="Google Shape;282;p23"/>
          <p:cNvSpPr/>
          <p:nvPr/>
        </p:nvSpPr>
        <p:spPr>
          <a:xfrm>
            <a:off x="2188901" y="3570352"/>
            <a:ext cx="16353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751"/>
              <a:buFont typeface="Montserrat"/>
              <a:buNone/>
            </a:pPr>
            <a:r>
              <a:rPr b="0" i="0" lang="sl" sz="751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največja višina (cca)</a:t>
            </a:r>
            <a:endParaRPr b="0" i="0" sz="751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3" name="Google Shape;283;p23"/>
          <p:cNvSpPr/>
          <p:nvPr/>
        </p:nvSpPr>
        <p:spPr>
          <a:xfrm>
            <a:off x="1030247" y="3776673"/>
            <a:ext cx="1104900" cy="2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352"/>
              <a:buFont typeface="Montserrat"/>
              <a:buNone/>
            </a:pPr>
            <a:r>
              <a:rPr b="1" i="0" lang="sl" sz="1352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15.000 m³</a:t>
            </a:r>
            <a:endParaRPr b="0" i="0" sz="1352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4" name="Google Shape;284;p23"/>
          <p:cNvSpPr/>
          <p:nvPr/>
        </p:nvSpPr>
        <p:spPr>
          <a:xfrm>
            <a:off x="2188901" y="3860711"/>
            <a:ext cx="1635300" cy="1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751"/>
              <a:buFont typeface="Montserrat"/>
              <a:buNone/>
            </a:pPr>
            <a:r>
              <a:rPr b="0" i="0" lang="sl" sz="751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materiala za vgradnjo (cca)</a:t>
            </a:r>
            <a:endParaRPr b="0" i="0" sz="751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5" name="Google Shape;285;p23"/>
          <p:cNvSpPr/>
          <p:nvPr/>
        </p:nvSpPr>
        <p:spPr>
          <a:xfrm>
            <a:off x="1030247" y="4067032"/>
            <a:ext cx="2746500" cy="389100"/>
          </a:xfrm>
          <a:prstGeom prst="roundRect">
            <a:avLst>
              <a:gd fmla="val 12868" name="adj"/>
            </a:avLst>
          </a:prstGeom>
          <a:solidFill>
            <a:srgbClr val="F2F7F6"/>
          </a:solidFill>
          <a:ln>
            <a:noFill/>
          </a:ln>
        </p:spPr>
        <p:txBody>
          <a:bodyPr anchorCtr="0" anchor="t" bIns="35400" lIns="71175" spcFirstLastPara="1" rIns="0" wrap="square" tIns="4972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751"/>
              <a:buFont typeface="Montserrat"/>
              <a:buNone/>
            </a:pPr>
            <a:r>
              <a:rPr b="0" i="0" lang="sl" sz="751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Z nasipom se izvede zapornični objekt oziroma dušilka na Letuški strugi.</a:t>
            </a:r>
            <a:endParaRPr b="0" i="0" sz="751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6" name="Google Shape;286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3" title="20261019_160724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68450" y="2753062"/>
            <a:ext cx="2131500" cy="1598400"/>
          </a:xfrm>
          <a:prstGeom prst="roundRect">
            <a:avLst>
              <a:gd fmla="val 6644" name="adj"/>
            </a:avLst>
          </a:prstGeom>
          <a:noFill/>
          <a:ln>
            <a:noFill/>
          </a:ln>
        </p:spPr>
      </p:pic>
      <p:pic>
        <p:nvPicPr>
          <p:cNvPr id="288" name="Google Shape;288;p23" title="image2.jpe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68450" y="1059175"/>
            <a:ext cx="2131500" cy="1598400"/>
          </a:xfrm>
          <a:prstGeom prst="roundRect">
            <a:avLst>
              <a:gd fmla="val 6644" name="adj"/>
            </a:avLst>
          </a:prstGeom>
          <a:noFill/>
          <a:ln>
            <a:noFill/>
          </a:ln>
        </p:spPr>
      </p:pic>
      <p:pic>
        <p:nvPicPr>
          <p:cNvPr id="289" name="Google Shape;289;p23" title="IMG_0150.JPE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26175" y="2747489"/>
            <a:ext cx="2145900" cy="1609500"/>
          </a:xfrm>
          <a:prstGeom prst="roundRect">
            <a:avLst>
              <a:gd fmla="val 6830" name="adj"/>
            </a:avLst>
          </a:prstGeom>
          <a:noFill/>
          <a:ln>
            <a:noFill/>
          </a:ln>
        </p:spPr>
      </p:pic>
      <p:pic>
        <p:nvPicPr>
          <p:cNvPr id="290" name="Google Shape;290;p23" title="IMG_7670.JPE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26169" y="1053702"/>
            <a:ext cx="2145900" cy="1609500"/>
          </a:xfrm>
          <a:prstGeom prst="roundRect">
            <a:avLst>
              <a:gd fmla="val 6830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4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297" name="Google Shape;297;p24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298" name="Google Shape;298;p24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4"/>
          <p:cNvSpPr/>
          <p:nvPr/>
        </p:nvSpPr>
        <p:spPr>
          <a:xfrm>
            <a:off x="609600" y="457200"/>
            <a:ext cx="8162544" cy="1897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1. SKLOP · UKREP 1 · STANJE NA TERENU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24"/>
          <p:cNvSpPr txBox="1"/>
          <p:nvPr>
            <p:ph type="title"/>
          </p:nvPr>
        </p:nvSpPr>
        <p:spPr>
          <a:xfrm>
            <a:off x="609600" y="685019"/>
            <a:ext cx="8162544" cy="3285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9993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200"/>
              <a:buFont typeface="Montserrat"/>
              <a:buNone/>
            </a:pPr>
            <a:r>
              <a:rPr b="1" i="0" lang="sl" sz="22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Izvedene ureditve, september–oktober 2026</a:t>
            </a:r>
            <a:endParaRPr sz="2200"/>
          </a:p>
        </p:txBody>
      </p:sp>
      <p:pic>
        <p:nvPicPr>
          <p:cNvPr descr="Razširjena struga Savinje s prodišči" id="301" name="Google Shape;301;p24"/>
          <p:cNvPicPr preferRelativeResize="0"/>
          <p:nvPr/>
        </p:nvPicPr>
        <p:blipFill rotWithShape="1">
          <a:blip r:embed="rId5">
            <a:alphaModFix/>
          </a:blip>
          <a:srcRect b="11569" l="0" r="3026" t="11561"/>
          <a:stretch/>
        </p:blipFill>
        <p:spPr>
          <a:xfrm>
            <a:off x="609600" y="1185000"/>
            <a:ext cx="2514600" cy="1428900"/>
          </a:xfrm>
          <a:prstGeom prst="roundRect">
            <a:avLst>
              <a:gd fmla="val 6000" name="adj"/>
            </a:avLst>
          </a:prstGeom>
          <a:noFill/>
          <a:ln>
            <a:noFill/>
          </a:ln>
        </p:spPr>
      </p:pic>
      <p:sp>
        <p:nvSpPr>
          <p:cNvPr id="302" name="Google Shape;302;p24"/>
          <p:cNvSpPr/>
          <p:nvPr/>
        </p:nvSpPr>
        <p:spPr>
          <a:xfrm>
            <a:off x="685800" y="2301367"/>
            <a:ext cx="2362200" cy="236190"/>
          </a:xfrm>
          <a:prstGeom prst="roundRect">
            <a:avLst>
              <a:gd fmla="val 20164" name="adj"/>
            </a:avLst>
          </a:prstGeom>
          <a:solidFill>
            <a:srgbClr val="17423C">
              <a:alpha val="81961"/>
            </a:srgbClr>
          </a:solidFill>
          <a:ln>
            <a:noFill/>
          </a:ln>
        </p:spPr>
        <p:txBody>
          <a:bodyPr anchorCtr="0" anchor="t" bIns="5100" lIns="62250" spcFirstLastPara="1" rIns="0" wrap="square" tIns="2415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Razširjena struga in prodišča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Prag v strugi Savinje" id="303" name="Google Shape;303;p24"/>
          <p:cNvPicPr preferRelativeResize="0"/>
          <p:nvPr/>
        </p:nvPicPr>
        <p:blipFill rotWithShape="1">
          <a:blip r:embed="rId6">
            <a:alphaModFix/>
          </a:blip>
          <a:srcRect b="11569" l="0" r="3726" t="11561"/>
          <a:stretch/>
        </p:blipFill>
        <p:spPr>
          <a:xfrm>
            <a:off x="3314700" y="1185000"/>
            <a:ext cx="2493600" cy="1428900"/>
          </a:xfrm>
          <a:prstGeom prst="roundRect">
            <a:avLst>
              <a:gd fmla="val 6000" name="adj"/>
            </a:avLst>
          </a:prstGeom>
          <a:noFill/>
          <a:ln>
            <a:noFill/>
          </a:ln>
        </p:spPr>
      </p:pic>
      <p:sp>
        <p:nvSpPr>
          <p:cNvPr id="304" name="Google Shape;304;p24"/>
          <p:cNvSpPr/>
          <p:nvPr/>
        </p:nvSpPr>
        <p:spPr>
          <a:xfrm>
            <a:off x="3390900" y="2301367"/>
            <a:ext cx="2362200" cy="236190"/>
          </a:xfrm>
          <a:prstGeom prst="roundRect">
            <a:avLst>
              <a:gd fmla="val 20164" name="adj"/>
            </a:avLst>
          </a:prstGeom>
          <a:solidFill>
            <a:srgbClr val="17423C">
              <a:alpha val="81961"/>
            </a:srgbClr>
          </a:solidFill>
          <a:ln>
            <a:noFill/>
          </a:ln>
        </p:spPr>
        <p:txBody>
          <a:bodyPr anchorCtr="0" anchor="t" bIns="5100" lIns="62250" spcFirstLastPara="1" rIns="0" wrap="square" tIns="2415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Prag v strugi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Lesena kaštna konstrukcija ob brežini" id="305" name="Google Shape;305;p24"/>
          <p:cNvPicPr preferRelativeResize="0"/>
          <p:nvPr/>
        </p:nvPicPr>
        <p:blipFill rotWithShape="1">
          <a:blip r:embed="rId7">
            <a:alphaModFix/>
          </a:blip>
          <a:srcRect b="11569" l="0" r="3026" t="11561"/>
          <a:stretch/>
        </p:blipFill>
        <p:spPr>
          <a:xfrm>
            <a:off x="6019800" y="1185000"/>
            <a:ext cx="2493600" cy="1428900"/>
          </a:xfrm>
          <a:prstGeom prst="roundRect">
            <a:avLst>
              <a:gd fmla="val 6000" name="adj"/>
            </a:avLst>
          </a:prstGeom>
          <a:noFill/>
          <a:ln>
            <a:noFill/>
          </a:ln>
        </p:spPr>
      </p:pic>
      <p:sp>
        <p:nvSpPr>
          <p:cNvPr id="306" name="Google Shape;306;p24"/>
          <p:cNvSpPr/>
          <p:nvPr/>
        </p:nvSpPr>
        <p:spPr>
          <a:xfrm>
            <a:off x="6096000" y="2301367"/>
            <a:ext cx="2362200" cy="236190"/>
          </a:xfrm>
          <a:prstGeom prst="roundRect">
            <a:avLst>
              <a:gd fmla="val 20164" name="adj"/>
            </a:avLst>
          </a:prstGeom>
          <a:solidFill>
            <a:srgbClr val="17423C">
              <a:alpha val="81961"/>
            </a:srgbClr>
          </a:solidFill>
          <a:ln>
            <a:noFill/>
          </a:ln>
        </p:spPr>
        <p:txBody>
          <a:bodyPr anchorCtr="0" anchor="t" bIns="5100" lIns="62250" spcFirstLastPara="1" rIns="0" wrap="square" tIns="2415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Lesena kaštna konstrukcija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Nasip z ohranjenimi drevesi" id="307" name="Google Shape;307;p24"/>
          <p:cNvPicPr preferRelativeResize="0"/>
          <p:nvPr/>
        </p:nvPicPr>
        <p:blipFill rotWithShape="1">
          <a:blip r:embed="rId8">
            <a:alphaModFix/>
          </a:blip>
          <a:srcRect b="11569" l="0" r="3035" t="11561"/>
          <a:stretch/>
        </p:blipFill>
        <p:spPr>
          <a:xfrm>
            <a:off x="609600" y="2804250"/>
            <a:ext cx="2514600" cy="1428900"/>
          </a:xfrm>
          <a:prstGeom prst="roundRect">
            <a:avLst>
              <a:gd fmla="val 6000" name="adj"/>
            </a:avLst>
          </a:prstGeom>
          <a:noFill/>
          <a:ln>
            <a:noFill/>
          </a:ln>
        </p:spPr>
      </p:pic>
      <p:sp>
        <p:nvSpPr>
          <p:cNvPr id="308" name="Google Shape;308;p24"/>
          <p:cNvSpPr/>
          <p:nvPr/>
        </p:nvSpPr>
        <p:spPr>
          <a:xfrm>
            <a:off x="685800" y="3920617"/>
            <a:ext cx="2362200" cy="236190"/>
          </a:xfrm>
          <a:prstGeom prst="roundRect">
            <a:avLst>
              <a:gd fmla="val 20164" name="adj"/>
            </a:avLst>
          </a:prstGeom>
          <a:solidFill>
            <a:srgbClr val="17423C">
              <a:alpha val="81961"/>
            </a:srgbClr>
          </a:solidFill>
          <a:ln>
            <a:noFill/>
          </a:ln>
        </p:spPr>
        <p:txBody>
          <a:bodyPr anchorCtr="0" anchor="t" bIns="5100" lIns="62250" spcFirstLastPara="1" rIns="0" wrap="square" tIns="2415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Nasip z ohranjenimi drevesi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Zid in pot ob Savinji" id="309" name="Google Shape;309;p24"/>
          <p:cNvPicPr preferRelativeResize="0"/>
          <p:nvPr/>
        </p:nvPicPr>
        <p:blipFill rotWithShape="1">
          <a:blip r:embed="rId9">
            <a:alphaModFix/>
          </a:blip>
          <a:srcRect b="15655" l="0" r="3035" t="11565"/>
          <a:stretch/>
        </p:blipFill>
        <p:spPr>
          <a:xfrm>
            <a:off x="3314700" y="2804250"/>
            <a:ext cx="2514600" cy="1428600"/>
          </a:xfrm>
          <a:prstGeom prst="roundRect">
            <a:avLst>
              <a:gd fmla="val 6000" name="adj"/>
            </a:avLst>
          </a:prstGeom>
          <a:noFill/>
          <a:ln>
            <a:noFill/>
          </a:ln>
        </p:spPr>
      </p:pic>
      <p:sp>
        <p:nvSpPr>
          <p:cNvPr id="310" name="Google Shape;310;p24"/>
          <p:cNvSpPr/>
          <p:nvPr/>
        </p:nvSpPr>
        <p:spPr>
          <a:xfrm>
            <a:off x="3390900" y="3920617"/>
            <a:ext cx="2362200" cy="236190"/>
          </a:xfrm>
          <a:prstGeom prst="roundRect">
            <a:avLst>
              <a:gd fmla="val 20164" name="adj"/>
            </a:avLst>
          </a:prstGeom>
          <a:solidFill>
            <a:srgbClr val="17423C">
              <a:alpha val="81961"/>
            </a:srgbClr>
          </a:solidFill>
          <a:ln>
            <a:noFill/>
          </a:ln>
        </p:spPr>
        <p:txBody>
          <a:bodyPr anchorCtr="0" anchor="t" bIns="5100" lIns="62250" spcFirstLastPara="1" rIns="0" wrap="square" tIns="2415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Zid in pot ob Savinji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Objekt z zapornico" id="311" name="Google Shape;311;p24"/>
          <p:cNvPicPr preferRelativeResize="0"/>
          <p:nvPr/>
        </p:nvPicPr>
        <p:blipFill rotWithShape="1">
          <a:blip r:embed="rId10">
            <a:alphaModFix/>
          </a:blip>
          <a:srcRect b="11569" l="0" r="3026" t="11561"/>
          <a:stretch/>
        </p:blipFill>
        <p:spPr>
          <a:xfrm>
            <a:off x="6019800" y="2804250"/>
            <a:ext cx="2493600" cy="1428900"/>
          </a:xfrm>
          <a:prstGeom prst="roundRect">
            <a:avLst>
              <a:gd fmla="val 6000" name="adj"/>
            </a:avLst>
          </a:prstGeom>
          <a:noFill/>
          <a:ln>
            <a:noFill/>
          </a:ln>
        </p:spPr>
      </p:pic>
      <p:sp>
        <p:nvSpPr>
          <p:cNvPr id="312" name="Google Shape;312;p24"/>
          <p:cNvSpPr/>
          <p:nvPr/>
        </p:nvSpPr>
        <p:spPr>
          <a:xfrm>
            <a:off x="6096000" y="3920617"/>
            <a:ext cx="2362200" cy="236190"/>
          </a:xfrm>
          <a:prstGeom prst="roundRect">
            <a:avLst>
              <a:gd fmla="val 20164" name="adj"/>
            </a:avLst>
          </a:prstGeom>
          <a:solidFill>
            <a:srgbClr val="17423C">
              <a:alpha val="81961"/>
            </a:srgbClr>
          </a:solidFill>
          <a:ln>
            <a:noFill/>
          </a:ln>
        </p:spPr>
        <p:txBody>
          <a:bodyPr anchorCtr="0" anchor="t" bIns="5100" lIns="62250" spcFirstLastPara="1" rIns="0" wrap="square" tIns="2415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Objekt z zapornico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3" name="Google Shape;313;p2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5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320" name="Google Shape;320;p25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321" name="Google Shape;321;p25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5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1. SKLOP · UKREP 1 · NARAVA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3" name="Google Shape;323;p25"/>
          <p:cNvSpPr txBox="1"/>
          <p:nvPr>
            <p:ph type="title"/>
          </p:nvPr>
        </p:nvSpPr>
        <p:spPr>
          <a:xfrm>
            <a:off x="609600" y="687697"/>
            <a:ext cx="81625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Sonaravne rešitve v strugi Savinje</a:t>
            </a:r>
            <a:endParaRPr sz="2300"/>
          </a:p>
        </p:txBody>
      </p:sp>
      <p:pic>
        <p:nvPicPr>
          <p:cNvPr descr="Razširitev brežine z izvedbo jezbic" id="324" name="Google Shape;324;p25"/>
          <p:cNvPicPr preferRelativeResize="0"/>
          <p:nvPr/>
        </p:nvPicPr>
        <p:blipFill rotWithShape="1">
          <a:blip r:embed="rId5">
            <a:alphaModFix/>
          </a:blip>
          <a:srcRect b="0" l="17832" r="17839" t="0"/>
          <a:stretch/>
        </p:blipFill>
        <p:spPr>
          <a:xfrm>
            <a:off x="609600" y="1192522"/>
            <a:ext cx="2667000" cy="2952900"/>
          </a:xfrm>
          <a:prstGeom prst="roundRect">
            <a:avLst>
              <a:gd fmla="val 3571" name="adj"/>
            </a:avLst>
          </a:prstGeom>
          <a:noFill/>
          <a:ln>
            <a:noFill/>
          </a:ln>
        </p:spPr>
      </p:pic>
      <p:pic>
        <p:nvPicPr>
          <p:cNvPr descr="Prodišče v razširjeni strugi Savinje" id="325" name="Google Shape;325;p25"/>
          <p:cNvPicPr preferRelativeResize="0"/>
          <p:nvPr/>
        </p:nvPicPr>
        <p:blipFill rotWithShape="1">
          <a:blip r:embed="rId6">
            <a:alphaModFix/>
          </a:blip>
          <a:srcRect b="0" l="21388" r="21388" t="0"/>
          <a:stretch/>
        </p:blipFill>
        <p:spPr>
          <a:xfrm>
            <a:off x="3419438" y="1201025"/>
            <a:ext cx="2354700" cy="2952900"/>
          </a:xfrm>
          <a:prstGeom prst="roundRect">
            <a:avLst>
              <a:gd fmla="val 4167" name="adj"/>
            </a:avLst>
          </a:prstGeom>
          <a:noFill/>
          <a:ln>
            <a:noFill/>
          </a:ln>
        </p:spPr>
      </p:pic>
      <p:sp>
        <p:nvSpPr>
          <p:cNvPr id="326" name="Google Shape;326;p25"/>
          <p:cNvSpPr/>
          <p:nvPr/>
        </p:nvSpPr>
        <p:spPr>
          <a:xfrm>
            <a:off x="5917000" y="1201025"/>
            <a:ext cx="2704200" cy="2952900"/>
          </a:xfrm>
          <a:prstGeom prst="roundRect">
            <a:avLst>
              <a:gd fmla="val 3571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5"/>
          <p:cNvSpPr/>
          <p:nvPr/>
        </p:nvSpPr>
        <p:spPr>
          <a:xfrm>
            <a:off x="6057900" y="1363972"/>
            <a:ext cx="2354580" cy="17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E8A1C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6E8A1C"/>
                </a:solidFill>
                <a:latin typeface="Montserrat"/>
                <a:ea typeface="Montserrat"/>
                <a:cs typeface="Montserrat"/>
                <a:sym typeface="Montserrat"/>
              </a:rPr>
              <a:t>NARAVA IN HABITATI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8" name="Google Shape;328;p25"/>
          <p:cNvSpPr/>
          <p:nvPr/>
        </p:nvSpPr>
        <p:spPr>
          <a:xfrm>
            <a:off x="6131433" y="1590638"/>
            <a:ext cx="2275332" cy="12757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114300" lvl="0" marL="11430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Char char="•"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42 jezbic za usmerjanje toka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14300" lvl="0" marL="11430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Char char="•"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pragovi z ribjimi stezami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14300" lvl="0" marL="11430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Char char="•"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položnejše brežine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14300" lvl="0" marL="11430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Char char="•"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strmi zaseki v konglomerat: habitat vodomca in martinca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14300" lvl="0" marL="114300" marR="0" rtl="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Char char="•"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zasaditve po načrtu krajinske arhitekture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9" name="Google Shape;329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5" title="IMG_2917.JPE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29575" y="3185125"/>
            <a:ext cx="1930200" cy="1386900"/>
          </a:xfrm>
          <a:prstGeom prst="roundRect">
            <a:avLst>
              <a:gd fmla="val 3930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2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337" name="Google Shape;337;p26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338" name="Google Shape;338;p26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6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1. SKLOP · UKREP 1 · IZKUŠNJE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26"/>
          <p:cNvSpPr txBox="1"/>
          <p:nvPr>
            <p:ph type="title"/>
          </p:nvPr>
        </p:nvSpPr>
        <p:spPr>
          <a:xfrm>
            <a:off x="609600" y="687697"/>
            <a:ext cx="81625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Izzivi pri izvajanju del</a:t>
            </a:r>
            <a:endParaRPr sz="2300"/>
          </a:p>
        </p:txBody>
      </p:sp>
      <p:pic>
        <p:nvPicPr>
          <p:cNvPr descr="Visok pretok Savinje med gradnjo" id="341" name="Google Shape;341;p26"/>
          <p:cNvPicPr preferRelativeResize="0"/>
          <p:nvPr/>
        </p:nvPicPr>
        <p:blipFill rotWithShape="1">
          <a:blip r:embed="rId5">
            <a:alphaModFix/>
          </a:blip>
          <a:srcRect b="18135" l="0" r="3717" t="14297"/>
          <a:stretch/>
        </p:blipFill>
        <p:spPr>
          <a:xfrm>
            <a:off x="609600" y="1192525"/>
            <a:ext cx="3470400" cy="1800000"/>
          </a:xfrm>
          <a:prstGeom prst="roundRect">
            <a:avLst>
              <a:gd fmla="val 5263" name="adj"/>
            </a:avLst>
          </a:prstGeom>
          <a:noFill/>
          <a:ln>
            <a:noFill/>
          </a:ln>
        </p:spPr>
      </p:pic>
      <p:pic>
        <p:nvPicPr>
          <p:cNvPr descr="Gradbišče med povečanim pretokom" id="342" name="Google Shape;342;p26"/>
          <p:cNvPicPr preferRelativeResize="0"/>
          <p:nvPr/>
        </p:nvPicPr>
        <p:blipFill rotWithShape="1">
          <a:blip r:embed="rId6">
            <a:alphaModFix/>
          </a:blip>
          <a:srcRect b="7484" l="0" r="2941" t="7475"/>
          <a:stretch/>
        </p:blipFill>
        <p:spPr>
          <a:xfrm>
            <a:off x="609600" y="3097525"/>
            <a:ext cx="1694100" cy="1047600"/>
          </a:xfrm>
          <a:prstGeom prst="roundRect">
            <a:avLst>
              <a:gd fmla="val 7273" name="adj"/>
            </a:avLst>
          </a:prstGeom>
          <a:noFill/>
          <a:ln>
            <a:noFill/>
          </a:ln>
        </p:spPr>
      </p:pic>
      <p:pic>
        <p:nvPicPr>
          <p:cNvPr descr="Odpadki, najdeni pri izkopih" id="343" name="Google Shape;343;p26"/>
          <p:cNvPicPr preferRelativeResize="0"/>
          <p:nvPr/>
        </p:nvPicPr>
        <p:blipFill rotWithShape="1">
          <a:blip r:embed="rId7">
            <a:alphaModFix/>
          </a:blip>
          <a:srcRect b="8576" l="0" r="2941" t="8567"/>
          <a:stretch/>
        </p:blipFill>
        <p:spPr>
          <a:xfrm>
            <a:off x="2371725" y="3097525"/>
            <a:ext cx="1694100" cy="1047600"/>
          </a:xfrm>
          <a:prstGeom prst="roundRect">
            <a:avLst>
              <a:gd fmla="val 7273" name="adj"/>
            </a:avLst>
          </a:prstGeom>
          <a:noFill/>
          <a:ln>
            <a:noFill/>
          </a:ln>
        </p:spPr>
      </p:pic>
      <p:sp>
        <p:nvSpPr>
          <p:cNvPr id="344" name="Google Shape;344;p26"/>
          <p:cNvSpPr/>
          <p:nvPr/>
        </p:nvSpPr>
        <p:spPr>
          <a:xfrm>
            <a:off x="4229100" y="1192522"/>
            <a:ext cx="4305300" cy="2998478"/>
          </a:xfrm>
          <a:prstGeom prst="roundRect">
            <a:avLst>
              <a:gd fmla="val 3177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26"/>
          <p:cNvSpPr/>
          <p:nvPr/>
        </p:nvSpPr>
        <p:spPr>
          <a:xfrm>
            <a:off x="4419600" y="1363972"/>
            <a:ext cx="4042029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Povečani pretoki Savinje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" name="Google Shape;346;p26"/>
          <p:cNvSpPr/>
          <p:nvPr/>
        </p:nvSpPr>
        <p:spPr>
          <a:xfrm>
            <a:off x="4419600" y="1569690"/>
            <a:ext cx="4042029" cy="327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onemogočeno delo v strugi, usadi neutrjenih brežin in začasnih dostopov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7" name="Google Shape;347;p26"/>
          <p:cNvSpPr/>
          <p:nvPr/>
        </p:nvSpPr>
        <p:spPr>
          <a:xfrm>
            <a:off x="4419600" y="1944960"/>
            <a:ext cx="4042029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Geološka sestava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26"/>
          <p:cNvSpPr/>
          <p:nvPr/>
        </p:nvSpPr>
        <p:spPr>
          <a:xfrm>
            <a:off x="4419600" y="2150678"/>
            <a:ext cx="4042029" cy="3276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slabo litificirani konglomerati in sipki material na prodiščih: prilagoditev rešitev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p26"/>
          <p:cNvSpPr/>
          <p:nvPr/>
        </p:nvSpPr>
        <p:spPr>
          <a:xfrm>
            <a:off x="4419600" y="2525948"/>
            <a:ext cx="4042029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Spremenjena morfologija terena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p26"/>
          <p:cNvSpPr/>
          <p:nvPr/>
        </p:nvSpPr>
        <p:spPr>
          <a:xfrm>
            <a:off x="4419600" y="2731666"/>
            <a:ext cx="4042029" cy="1733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po projektiranju: dodatni ukrepi za stabilizacijo brežin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1" name="Google Shape;351;p26"/>
          <p:cNvSpPr/>
          <p:nvPr/>
        </p:nvSpPr>
        <p:spPr>
          <a:xfrm>
            <a:off x="4419600" y="2952638"/>
            <a:ext cx="4042029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Odpadki pri izkopih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2" name="Google Shape;352;p26"/>
          <p:cNvSpPr/>
          <p:nvPr/>
        </p:nvSpPr>
        <p:spPr>
          <a:xfrm>
            <a:off x="4419600" y="3158356"/>
            <a:ext cx="4042029" cy="1733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odvoz na ustrezno deponijo in sanacija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3" name="Google Shape;353;p26"/>
          <p:cNvSpPr/>
          <p:nvPr/>
        </p:nvSpPr>
        <p:spPr>
          <a:xfrm>
            <a:off x="4419600" y="3379328"/>
            <a:ext cx="4042029" cy="2057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Neidentificirana infrastruktura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4" name="Google Shape;354;p26"/>
          <p:cNvSpPr/>
          <p:nvPr/>
        </p:nvSpPr>
        <p:spPr>
          <a:xfrm>
            <a:off x="4419600" y="3585047"/>
            <a:ext cx="4042029" cy="1733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manjši iztoki meteorne kanalizacije, namakalni sistem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5" name="Google Shape;355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423C"/>
        </a:solidFill>
      </p:bgPr>
    </p:bg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7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362" name="Google Shape;362;p27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363" name="Google Shape;363;p27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27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9ED3DC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9ED3DC"/>
                </a:solidFill>
                <a:latin typeface="Montserrat"/>
                <a:ea typeface="Montserrat"/>
                <a:cs typeface="Montserrat"/>
                <a:sym typeface="Montserrat"/>
              </a:rPr>
              <a:t>1. SKLOP · UKREP 1 · KAJ DOSEŽEMO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5" name="Google Shape;365;p27"/>
          <p:cNvSpPr txBox="1"/>
          <p:nvPr>
            <p:ph type="title"/>
          </p:nvPr>
        </p:nvSpPr>
        <p:spPr>
          <a:xfrm>
            <a:off x="609600" y="687697"/>
            <a:ext cx="8162544" cy="347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Montserrat"/>
              <a:buNone/>
            </a:pPr>
            <a:r>
              <a:rPr b="1" i="0" lang="sl" sz="23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Varnejša naselja ob Savinji</a:t>
            </a:r>
            <a:endParaRPr sz="2300"/>
          </a:p>
        </p:txBody>
      </p:sp>
      <p:sp>
        <p:nvSpPr>
          <p:cNvPr id="366" name="Google Shape;366;p27"/>
          <p:cNvSpPr/>
          <p:nvPr/>
        </p:nvSpPr>
        <p:spPr>
          <a:xfrm>
            <a:off x="609600" y="1283010"/>
            <a:ext cx="2511552" cy="6591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9DE6A"/>
              </a:buClr>
              <a:buSzPts val="3600"/>
              <a:buFont typeface="Montserrat"/>
              <a:buNone/>
            </a:pPr>
            <a:r>
              <a:rPr b="1" i="0" lang="sl" sz="3600" u="none" cap="none" strike="noStrike">
                <a:solidFill>
                  <a:srgbClr val="B9DE6A"/>
                </a:solidFill>
                <a:latin typeface="Montserrat"/>
                <a:ea typeface="Montserrat"/>
                <a:cs typeface="Montserrat"/>
                <a:sym typeface="Montserrat"/>
              </a:rPr>
              <a:t>5,0 km</a:t>
            </a:r>
            <a:endParaRPr b="0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" name="Google Shape;367;p27"/>
          <p:cNvSpPr/>
          <p:nvPr/>
        </p:nvSpPr>
        <p:spPr>
          <a:xfrm>
            <a:off x="609600" y="1970707"/>
            <a:ext cx="2511552" cy="4048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b="0" i="0" lang="sl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nove ali urejene zaščite pred poplavami (RCO25)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p27"/>
          <p:cNvSpPr/>
          <p:nvPr/>
        </p:nvSpPr>
        <p:spPr>
          <a:xfrm>
            <a:off x="3352800" y="1283010"/>
            <a:ext cx="2511552" cy="6591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9DE6A"/>
              </a:buClr>
              <a:buSzPts val="3600"/>
              <a:buFont typeface="Montserrat"/>
              <a:buNone/>
            </a:pPr>
            <a:r>
              <a:rPr b="1" i="0" lang="sl" sz="3600" u="none" cap="none" strike="noStrike">
                <a:solidFill>
                  <a:srgbClr val="B9DE6A"/>
                </a:solidFill>
                <a:latin typeface="Montserrat"/>
                <a:ea typeface="Montserrat"/>
                <a:cs typeface="Montserrat"/>
                <a:sym typeface="Montserrat"/>
              </a:rPr>
              <a:t>100</a:t>
            </a:r>
            <a:endParaRPr b="0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9" name="Google Shape;369;p27"/>
          <p:cNvSpPr/>
          <p:nvPr/>
        </p:nvSpPr>
        <p:spPr>
          <a:xfrm>
            <a:off x="3352800" y="1970707"/>
            <a:ext cx="2511552" cy="4048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b="0" i="0" lang="sl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neposredno zaščitenih prebivalcev (RCR35)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27"/>
          <p:cNvSpPr/>
          <p:nvPr/>
        </p:nvSpPr>
        <p:spPr>
          <a:xfrm>
            <a:off x="6096000" y="1283010"/>
            <a:ext cx="2511552" cy="6591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9DE6A"/>
              </a:buClr>
              <a:buSzPts val="3600"/>
              <a:buFont typeface="Montserrat"/>
              <a:buNone/>
            </a:pPr>
            <a:r>
              <a:rPr b="1" i="0" lang="sl" sz="3600" u="none" cap="none" strike="noStrike">
                <a:solidFill>
                  <a:srgbClr val="B9DE6A"/>
                </a:solidFill>
                <a:latin typeface="Montserrat"/>
                <a:ea typeface="Montserrat"/>
                <a:cs typeface="Montserrat"/>
                <a:sym typeface="Montserrat"/>
              </a:rPr>
              <a:t>12.163</a:t>
            </a:r>
            <a:endParaRPr b="0" i="0" sz="3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1" name="Google Shape;371;p27"/>
          <p:cNvSpPr/>
          <p:nvPr/>
        </p:nvSpPr>
        <p:spPr>
          <a:xfrm>
            <a:off x="6096000" y="1970707"/>
            <a:ext cx="2511552" cy="4048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b="0" i="0" lang="sl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prebivalcev z izboljšano varnostjo na območju DPN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2" name="Google Shape;372;p27"/>
          <p:cNvSpPr/>
          <p:nvPr/>
        </p:nvSpPr>
        <p:spPr>
          <a:xfrm>
            <a:off x="609600" y="2623170"/>
            <a:ext cx="7358062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CFE3DF"/>
              </a:buClr>
              <a:buSzPts val="1100"/>
              <a:buFont typeface="Montserrat"/>
              <a:buNone/>
            </a:pPr>
            <a:r>
              <a:rPr b="0" i="0" lang="sl" sz="1100" u="none" cap="none" strike="noStrike">
                <a:solidFill>
                  <a:srgbClr val="CFE3DF"/>
                </a:solidFill>
                <a:latin typeface="Montserrat"/>
                <a:ea typeface="Montserrat"/>
                <a:cs typeface="Montserrat"/>
                <a:sym typeface="Montserrat"/>
              </a:rPr>
              <a:t>Zaščita na gladino poplave 4. 8. 2023 z varnostno višino; na neurbaniziranih površinah se poplavni volumni dodatno aktivirajo.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3" name="Google Shape;373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28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380" name="Google Shape;380;p28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381" name="Google Shape;381;p28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28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1. SKLOP · UKREP 1 · DODATNA DELA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28"/>
          <p:cNvSpPr txBox="1"/>
          <p:nvPr>
            <p:ph type="title"/>
          </p:nvPr>
        </p:nvSpPr>
        <p:spPr>
          <a:xfrm>
            <a:off x="609600" y="687697"/>
            <a:ext cx="81625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Polzela–Parižlje: dodatna dela k obstoječi pogodbi</a:t>
            </a:r>
            <a:endParaRPr sz="2300"/>
          </a:p>
        </p:txBody>
      </p:sp>
      <p:pic>
        <p:nvPicPr>
          <p:cNvPr descr="Pregledna situacija faz I, II in III v Parižljah" id="384" name="Google Shape;384;p28"/>
          <p:cNvPicPr preferRelativeResize="0"/>
          <p:nvPr/>
        </p:nvPicPr>
        <p:blipFill rotWithShape="1">
          <a:blip r:embed="rId5">
            <a:alphaModFix/>
          </a:blip>
          <a:srcRect b="0" l="16" r="16" t="0"/>
          <a:stretch/>
        </p:blipFill>
        <p:spPr>
          <a:xfrm>
            <a:off x="609600" y="1192522"/>
            <a:ext cx="4286250" cy="2190750"/>
          </a:xfrm>
          <a:prstGeom prst="roundRect">
            <a:avLst>
              <a:gd fmla="val 910" name="adj"/>
            </a:avLst>
          </a:prstGeom>
          <a:noFill/>
          <a:ln>
            <a:noFill/>
          </a:ln>
        </p:spPr>
      </p:pic>
      <p:sp>
        <p:nvSpPr>
          <p:cNvPr id="385" name="Google Shape;385;p28"/>
          <p:cNvSpPr/>
          <p:nvPr/>
        </p:nvSpPr>
        <p:spPr>
          <a:xfrm>
            <a:off x="609600" y="3440423"/>
            <a:ext cx="4414838" cy="17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900"/>
              <a:buFont typeface="Montserrat"/>
              <a:buNone/>
            </a:pPr>
            <a:r>
              <a:rPr b="0" i="1" lang="sl" sz="9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Pregledna situacija faz I, II in III (novelacija IP, oktober 2026)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28"/>
          <p:cNvSpPr/>
          <p:nvPr/>
        </p:nvSpPr>
        <p:spPr>
          <a:xfrm>
            <a:off x="609600" y="3657563"/>
            <a:ext cx="4414838" cy="3923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100"/>
              <a:buFont typeface="Montserrat"/>
              <a:buNone/>
            </a:pPr>
            <a:r>
              <a:rPr b="1" lang="sl" sz="11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Pripravlja se v</a:t>
            </a:r>
            <a:r>
              <a:rPr b="1" i="0" lang="sl" sz="11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ključitev II. in III. faze v obstoječo pogodbo za DPN Ločica–Letuš.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7" name="Google Shape;387;p28"/>
          <p:cNvSpPr/>
          <p:nvPr/>
        </p:nvSpPr>
        <p:spPr>
          <a:xfrm>
            <a:off x="5086350" y="1192523"/>
            <a:ext cx="3448050" cy="970508"/>
          </a:xfrm>
          <a:prstGeom prst="roundRect">
            <a:avLst>
              <a:gd fmla="val 9814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28"/>
          <p:cNvSpPr/>
          <p:nvPr/>
        </p:nvSpPr>
        <p:spPr>
          <a:xfrm>
            <a:off x="5276850" y="1363972"/>
            <a:ext cx="672093" cy="245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300"/>
              <a:buFont typeface="Montserrat"/>
              <a:buNone/>
            </a:pPr>
            <a:r>
              <a:rPr b="1" i="0" lang="sl" sz="1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II. faza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9" name="Google Shape;389;p28"/>
          <p:cNvSpPr/>
          <p:nvPr/>
        </p:nvSpPr>
        <p:spPr>
          <a:xfrm>
            <a:off x="5948950" y="1397325"/>
            <a:ext cx="23949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GD </a:t>
            </a:r>
            <a:r>
              <a:rPr b="1" lang="sl" sz="900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november 2026</a:t>
            </a:r>
            <a:r>
              <a:rPr b="1" i="0" lang="sl" sz="9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0" name="Google Shape;390;p28"/>
          <p:cNvSpPr/>
          <p:nvPr/>
        </p:nvSpPr>
        <p:spPr>
          <a:xfrm>
            <a:off x="5276850" y="1657313"/>
            <a:ext cx="3159061" cy="3533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226,5 m AB zidov, prečni nasip 106 m, sanacija nasipov na obeh bregovih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1" name="Google Shape;391;p28"/>
          <p:cNvSpPr/>
          <p:nvPr/>
        </p:nvSpPr>
        <p:spPr>
          <a:xfrm>
            <a:off x="5086350" y="2277331"/>
            <a:ext cx="3448050" cy="970508"/>
          </a:xfrm>
          <a:prstGeom prst="roundRect">
            <a:avLst>
              <a:gd fmla="val 9814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28"/>
          <p:cNvSpPr/>
          <p:nvPr/>
        </p:nvSpPr>
        <p:spPr>
          <a:xfrm>
            <a:off x="5276850" y="2448781"/>
            <a:ext cx="737949" cy="245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300"/>
              <a:buFont typeface="Montserrat"/>
              <a:buNone/>
            </a:pPr>
            <a:r>
              <a:rPr b="1" i="0" lang="sl" sz="1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III. faza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3" name="Google Shape;393;p28"/>
          <p:cNvSpPr/>
          <p:nvPr/>
        </p:nvSpPr>
        <p:spPr>
          <a:xfrm>
            <a:off x="7703597" y="2482118"/>
            <a:ext cx="640304" cy="179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po II. fazi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4" name="Google Shape;394;p28"/>
          <p:cNvSpPr/>
          <p:nvPr/>
        </p:nvSpPr>
        <p:spPr>
          <a:xfrm>
            <a:off x="5276850" y="2742121"/>
            <a:ext cx="3159061" cy="3533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nov Polzelski jez z ribjo stezo, 5 stabilizacijskih pragov, zavarovanje brežin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95" name="Google Shape;395;p28"/>
          <p:cNvSpPr/>
          <p:nvPr/>
        </p:nvSpPr>
        <p:spPr>
          <a:xfrm>
            <a:off x="5086350" y="3362139"/>
            <a:ext cx="3448050" cy="716235"/>
          </a:xfrm>
          <a:prstGeom prst="roundRect">
            <a:avLst>
              <a:gd fmla="val 13299" name="adj"/>
            </a:avLst>
          </a:prstGeom>
          <a:solidFill>
            <a:srgbClr val="17423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t" bIns="124500" lIns="162600" spcFirstLastPara="1" rIns="70575" wrap="square" tIns="14355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Cilj:</a:t>
            </a:r>
            <a:r>
              <a:rPr b="0" i="0" lang="sl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zaščita na gladino 4. 8. 2023 + min. 0,30 m · izvedba do konca 2027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6" name="Google Shape;396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9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403" name="Google Shape;403;p29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404" name="Google Shape;404;p29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29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1. SKLOP · UKREP 2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6" name="Google Shape;406;p29"/>
          <p:cNvSpPr txBox="1"/>
          <p:nvPr>
            <p:ph type="title"/>
          </p:nvPr>
        </p:nvSpPr>
        <p:spPr>
          <a:xfrm>
            <a:off x="609600" y="687697"/>
            <a:ext cx="8162544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Rečica v Laškem: pogodbi podpisani, začenja se izvedba</a:t>
            </a:r>
            <a:endParaRPr sz="2300"/>
          </a:p>
        </p:txBody>
      </p:sp>
      <p:sp>
        <p:nvSpPr>
          <p:cNvPr id="407" name="Google Shape;407;p29"/>
          <p:cNvSpPr/>
          <p:nvPr/>
        </p:nvSpPr>
        <p:spPr>
          <a:xfrm>
            <a:off x="3467100" y="1506848"/>
            <a:ext cx="5067300" cy="748494"/>
          </a:xfrm>
          <a:prstGeom prst="roundRect">
            <a:avLst>
              <a:gd fmla="val 12726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9"/>
          <p:cNvSpPr/>
          <p:nvPr/>
        </p:nvSpPr>
        <p:spPr>
          <a:xfrm>
            <a:off x="3657600" y="1678297"/>
            <a:ext cx="2364391" cy="112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82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500"/>
              <a:buFont typeface="Montserrat"/>
              <a:buNone/>
            </a:pPr>
            <a:r>
              <a:rPr b="1" i="0" lang="sl" sz="5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IZVAJALEC DEL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9" name="Google Shape;409;p29"/>
          <p:cNvSpPr/>
          <p:nvPr/>
        </p:nvSpPr>
        <p:spPr>
          <a:xfrm>
            <a:off x="3657600" y="1781399"/>
            <a:ext cx="2364391" cy="143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700"/>
              <a:buFont typeface="Montserrat"/>
              <a:buNone/>
            </a:pPr>
            <a:r>
              <a:rPr b="1" i="0" lang="sl" sz="7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NIVO EKO d.o.o., 17. 8. 2026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0" name="Google Shape;410;p29"/>
          <p:cNvSpPr/>
          <p:nvPr/>
        </p:nvSpPr>
        <p:spPr>
          <a:xfrm>
            <a:off x="6048375" y="1678297"/>
            <a:ext cx="2364391" cy="1126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82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500"/>
              <a:buFont typeface="Montserrat"/>
              <a:buNone/>
            </a:pPr>
            <a:r>
              <a:rPr b="1" i="0" lang="sl" sz="5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INŽENIR (FIDIC) IN NADZOR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1" name="Google Shape;411;p29"/>
          <p:cNvSpPr/>
          <p:nvPr/>
        </p:nvSpPr>
        <p:spPr>
          <a:xfrm>
            <a:off x="6048375" y="1781399"/>
            <a:ext cx="2364391" cy="143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700"/>
              <a:buFont typeface="Montserrat"/>
              <a:buNone/>
            </a:pPr>
            <a:r>
              <a:rPr b="1" i="0" lang="sl" sz="7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INFRA d.o.o.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2" name="Google Shape;412;p29"/>
          <p:cNvSpPr/>
          <p:nvPr/>
        </p:nvSpPr>
        <p:spPr>
          <a:xfrm>
            <a:off x="3657600" y="1972828"/>
            <a:ext cx="4826889" cy="130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C46F0E"/>
              </a:buClr>
              <a:buSzPts val="600"/>
              <a:buFont typeface="Montserrat"/>
              <a:buNone/>
            </a:pPr>
            <a:r>
              <a:rPr b="1" i="0" lang="sl" sz="600" u="none" cap="none" strike="noStrike">
                <a:solidFill>
                  <a:srgbClr val="C46F0E"/>
                </a:solidFill>
                <a:latin typeface="Montserrat"/>
                <a:ea typeface="Montserrat"/>
                <a:cs typeface="Montserrat"/>
                <a:sym typeface="Montserrat"/>
              </a:rPr>
              <a:t>V teku: pripravljalna dela in projektiranje PZI · rok 9. 1. 2028</a:t>
            </a:r>
            <a:endParaRPr b="0" i="0" sz="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3" name="Google Shape;413;p29"/>
          <p:cNvSpPr/>
          <p:nvPr/>
        </p:nvSpPr>
        <p:spPr>
          <a:xfrm>
            <a:off x="3467100" y="2369642"/>
            <a:ext cx="5067300" cy="1022896"/>
          </a:xfrm>
          <a:prstGeom prst="roundRect">
            <a:avLst>
              <a:gd fmla="val 9312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29"/>
          <p:cNvSpPr/>
          <p:nvPr/>
        </p:nvSpPr>
        <p:spPr>
          <a:xfrm>
            <a:off x="3657600" y="2541092"/>
            <a:ext cx="4826889" cy="112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82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500"/>
              <a:buFont typeface="Montserrat"/>
              <a:buNone/>
            </a:pPr>
            <a:r>
              <a:rPr b="1" i="0" lang="sl" sz="5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KAJ IZVAJAMO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5" name="Google Shape;415;p29"/>
          <p:cNvSpPr/>
          <p:nvPr/>
        </p:nvSpPr>
        <p:spPr>
          <a:xfrm>
            <a:off x="3657600" y="2701491"/>
            <a:ext cx="1123950" cy="1849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360 m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6" name="Google Shape;416;p29"/>
          <p:cNvSpPr/>
          <p:nvPr/>
        </p:nvSpPr>
        <p:spPr>
          <a:xfrm>
            <a:off x="3619500" y="2915060"/>
            <a:ext cx="12003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6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7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visokovodnega zidu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7" name="Google Shape;417;p29"/>
          <p:cNvSpPr/>
          <p:nvPr/>
        </p:nvSpPr>
        <p:spPr>
          <a:xfrm>
            <a:off x="4819650" y="2691904"/>
            <a:ext cx="1124100" cy="1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8" name="Google Shape;418;p29"/>
          <p:cNvSpPr/>
          <p:nvPr/>
        </p:nvSpPr>
        <p:spPr>
          <a:xfrm>
            <a:off x="4781550" y="2915060"/>
            <a:ext cx="1200300" cy="1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9928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700"/>
              <a:buFont typeface="Montserrat"/>
              <a:buNone/>
            </a:pPr>
            <a:r>
              <a:rPr b="0" i="0" lang="sl" sz="7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mobilnih zagatnih sten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19" name="Google Shape;419;p29"/>
          <p:cNvSpPr/>
          <p:nvPr/>
        </p:nvSpPr>
        <p:spPr>
          <a:xfrm>
            <a:off x="6038925" y="2682441"/>
            <a:ext cx="1124100" cy="2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35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300"/>
              <a:buFont typeface="Montserrat"/>
              <a:buNone/>
            </a:pPr>
            <a:r>
              <a:rPr b="1" i="0" lang="sl" sz="10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0" name="Google Shape;420;p29"/>
          <p:cNvSpPr/>
          <p:nvPr/>
        </p:nvSpPr>
        <p:spPr>
          <a:xfrm>
            <a:off x="6022000" y="2901108"/>
            <a:ext cx="1124100" cy="1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74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700"/>
              <a:buFont typeface="Montserrat"/>
              <a:buNone/>
            </a:pPr>
            <a:r>
              <a:rPr b="0" i="0" lang="sl" sz="7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nova črpališča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1" name="Google Shape;421;p29"/>
          <p:cNvSpPr/>
          <p:nvPr/>
        </p:nvSpPr>
        <p:spPr>
          <a:xfrm>
            <a:off x="7258050" y="2701491"/>
            <a:ext cx="1123950" cy="2407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35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300"/>
              <a:buFont typeface="Montserrat"/>
              <a:buNone/>
            </a:pPr>
            <a:r>
              <a:rPr b="1" i="0" lang="sl" sz="13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~280 m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2" name="Google Shape;422;p29"/>
          <p:cNvSpPr/>
          <p:nvPr/>
        </p:nvSpPr>
        <p:spPr>
          <a:xfrm>
            <a:off x="7258050" y="2951782"/>
            <a:ext cx="1123950" cy="1313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74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700"/>
              <a:buFont typeface="Montserrat"/>
              <a:buNone/>
            </a:pPr>
            <a:r>
              <a:rPr b="0" i="0" lang="sl" sz="7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preurejene struge</a:t>
            </a:r>
            <a:endParaRPr b="0" i="0" sz="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3" name="Google Shape;423;p29"/>
          <p:cNvSpPr/>
          <p:nvPr/>
        </p:nvSpPr>
        <p:spPr>
          <a:xfrm>
            <a:off x="3657600" y="3130748"/>
            <a:ext cx="4826889" cy="109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56635F"/>
              </a:buClr>
              <a:buSzPts val="500"/>
              <a:buFont typeface="Montserrat"/>
              <a:buNone/>
            </a:pPr>
            <a:r>
              <a:rPr b="0" i="0" lang="sl" sz="500" u="none" cap="none" strike="noStrike">
                <a:solidFill>
                  <a:srgbClr val="56635F"/>
                </a:solidFill>
                <a:latin typeface="Montserrat"/>
                <a:ea typeface="Montserrat"/>
                <a:cs typeface="Montserrat"/>
                <a:sym typeface="Montserrat"/>
              </a:rPr>
              <a:t>Tudi: odstranitev objektov in 2 mostov, nov most P4, ureditev Mulence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4" name="Google Shape;424;p29"/>
          <p:cNvSpPr/>
          <p:nvPr/>
        </p:nvSpPr>
        <p:spPr>
          <a:xfrm>
            <a:off x="3467100" y="3495050"/>
            <a:ext cx="5067300" cy="684300"/>
          </a:xfrm>
          <a:prstGeom prst="roundRect">
            <a:avLst>
              <a:gd fmla="val 13922" name="adj"/>
            </a:avLst>
          </a:prstGeom>
          <a:solidFill>
            <a:srgbClr val="17423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29"/>
          <p:cNvSpPr/>
          <p:nvPr/>
        </p:nvSpPr>
        <p:spPr>
          <a:xfrm>
            <a:off x="3657600" y="3678287"/>
            <a:ext cx="4826889" cy="1128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82"/>
              </a:lnSpc>
              <a:spcBef>
                <a:spcPts val="0"/>
              </a:spcBef>
              <a:spcAft>
                <a:spcPts val="0"/>
              </a:spcAft>
              <a:buClr>
                <a:srgbClr val="9ED3DC"/>
              </a:buClr>
              <a:buSzPts val="500"/>
              <a:buFont typeface="Montserrat"/>
              <a:buNone/>
            </a:pPr>
            <a:r>
              <a:rPr b="1" i="0" lang="sl" sz="500" u="none" cap="none" strike="noStrike">
                <a:solidFill>
                  <a:srgbClr val="9ED3DC"/>
                </a:solidFill>
                <a:latin typeface="Montserrat"/>
                <a:ea typeface="Montserrat"/>
                <a:cs typeface="Montserrat"/>
                <a:sym typeface="Montserrat"/>
              </a:rPr>
              <a:t>KAJ DOSEŽEMO</a:t>
            </a:r>
            <a:endParaRPr b="0" i="0" sz="5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29"/>
          <p:cNvSpPr/>
          <p:nvPr/>
        </p:nvSpPr>
        <p:spPr>
          <a:xfrm>
            <a:off x="3657600" y="3838724"/>
            <a:ext cx="705900" cy="1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9DE6A"/>
              </a:buClr>
              <a:buSzPts val="1700"/>
              <a:buFont typeface="Montserrat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7" name="Google Shape;427;p29"/>
          <p:cNvSpPr/>
          <p:nvPr/>
        </p:nvSpPr>
        <p:spPr>
          <a:xfrm>
            <a:off x="3657604" y="3806163"/>
            <a:ext cx="705900" cy="1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B9DE6A"/>
              </a:buClr>
              <a:buSzPts val="1700"/>
              <a:buFont typeface="Montserrat"/>
              <a:buNone/>
            </a:pPr>
            <a:r>
              <a:rPr b="1" i="0" lang="sl" sz="1700" u="none" cap="none" strike="noStrike">
                <a:solidFill>
                  <a:srgbClr val="B9DE6A"/>
                </a:solidFill>
                <a:latin typeface="Montserrat"/>
                <a:ea typeface="Montserrat"/>
                <a:cs typeface="Montserrat"/>
                <a:sym typeface="Montserrat"/>
              </a:rPr>
              <a:t>728</a:t>
            </a:r>
            <a:endParaRPr b="0" i="0" sz="17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29"/>
          <p:cNvSpPr/>
          <p:nvPr/>
        </p:nvSpPr>
        <p:spPr>
          <a:xfrm>
            <a:off x="4235374" y="3826924"/>
            <a:ext cx="4212600" cy="1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zaščitenih prebivalcev; varovani gasilski dom, dom starejših, dvorana, vrtec in OŠ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29" name="Google Shape;42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8600" y="1487797"/>
            <a:ext cx="2746766" cy="2931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30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437" name="Google Shape;437;p30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438" name="Google Shape;438;p30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0"/>
          <p:cNvSpPr/>
          <p:nvPr/>
        </p:nvSpPr>
        <p:spPr>
          <a:xfrm>
            <a:off x="609600" y="457200"/>
            <a:ext cx="8162544" cy="1799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9967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900"/>
              <a:buFont typeface="Montserrat"/>
              <a:buNone/>
            </a:pPr>
            <a:r>
              <a:rPr b="1" i="0" lang="sl" sz="9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NADALJEVANJE · 2. SKLOP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0" name="Google Shape;440;p30"/>
          <p:cNvSpPr txBox="1"/>
          <p:nvPr>
            <p:ph type="title"/>
          </p:nvPr>
        </p:nvSpPr>
        <p:spPr>
          <a:xfrm>
            <a:off x="609600" y="675233"/>
            <a:ext cx="8162544" cy="3108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9985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100"/>
              <a:buFont typeface="Montserrat"/>
              <a:buNone/>
            </a:pPr>
            <a:r>
              <a:rPr b="1" i="0" lang="sl" sz="21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Naslednja operacija na Savinji je v pripravi</a:t>
            </a:r>
            <a:endParaRPr sz="2100"/>
          </a:p>
        </p:txBody>
      </p:sp>
      <p:sp>
        <p:nvSpPr>
          <p:cNvPr id="441" name="Google Shape;441;p30"/>
          <p:cNvSpPr/>
          <p:nvPr/>
        </p:nvSpPr>
        <p:spPr>
          <a:xfrm>
            <a:off x="609600" y="1157548"/>
            <a:ext cx="3867150" cy="2414699"/>
          </a:xfrm>
          <a:prstGeom prst="roundRect">
            <a:avLst>
              <a:gd fmla="val 3945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Območje ureditev Savinje pod Laškim" id="442" name="Google Shape;442;p30"/>
          <p:cNvPicPr preferRelativeResize="0"/>
          <p:nvPr/>
        </p:nvPicPr>
        <p:blipFill rotWithShape="1">
          <a:blip r:embed="rId5">
            <a:alphaModFix/>
          </a:blip>
          <a:srcRect b="0" l="2422" r="2422" t="0"/>
          <a:stretch/>
        </p:blipFill>
        <p:spPr>
          <a:xfrm>
            <a:off x="742950" y="1271848"/>
            <a:ext cx="3657600" cy="1496318"/>
          </a:xfrm>
          <a:prstGeom prst="roundRect">
            <a:avLst>
              <a:gd fmla="val 4456" name="adj"/>
            </a:avLst>
          </a:prstGeom>
          <a:noFill/>
          <a:ln>
            <a:noFill/>
          </a:ln>
        </p:spPr>
      </p:pic>
      <p:sp>
        <p:nvSpPr>
          <p:cNvPr id="443" name="Google Shape;443;p30"/>
          <p:cNvSpPr/>
          <p:nvPr/>
        </p:nvSpPr>
        <p:spPr>
          <a:xfrm>
            <a:off x="742950" y="2834841"/>
            <a:ext cx="3708464" cy="228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5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200"/>
              <a:buFont typeface="Montserrat"/>
              <a:buNone/>
            </a:pPr>
            <a:r>
              <a:rPr b="1" lang="sl" sz="12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Ureditev </a:t>
            </a:r>
            <a:r>
              <a:rPr b="1" i="0" lang="sl" sz="12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Savinj</a:t>
            </a:r>
            <a:r>
              <a:rPr b="1" lang="sl" sz="12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r>
              <a:rPr b="1" i="0" lang="sl" sz="12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 od Marija Gradca do Radob</a:t>
            </a:r>
            <a:r>
              <a:rPr b="1" lang="sl" sz="12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lje</a:t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4" name="Google Shape;444;p30"/>
          <p:cNvSpPr/>
          <p:nvPr/>
        </p:nvSpPr>
        <p:spPr>
          <a:xfrm>
            <a:off x="742950" y="3110954"/>
            <a:ext cx="3708464" cy="327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4929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Laško II: nova DGD, vloga za GD, izdelava PZI · </a:t>
            </a:r>
            <a:endParaRPr b="0" i="0" sz="900" u="none" cap="none" strike="noStrike">
              <a:solidFill>
                <a:srgbClr val="1F2A2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4929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Laško III: GD pridobljeno, PZI izdelana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5" name="Google Shape;445;p30"/>
          <p:cNvSpPr/>
          <p:nvPr/>
        </p:nvSpPr>
        <p:spPr>
          <a:xfrm>
            <a:off x="4667250" y="1157548"/>
            <a:ext cx="3867150" cy="2414699"/>
          </a:xfrm>
          <a:prstGeom prst="roundRect">
            <a:avLst>
              <a:gd fmla="val 3945" name="adj"/>
            </a:avLst>
          </a:prstGeom>
          <a:solidFill>
            <a:srgbClr val="FCFDFC"/>
          </a:solidFill>
          <a:ln>
            <a:noFill/>
          </a:ln>
          <a:effectLst>
            <a:outerShdw blurRad="114300" rotWithShape="0" algn="bl" dir="5400000" dist="38100">
              <a:srgbClr val="17423C">
                <a:alpha val="10196"/>
              </a:srgbClr>
            </a:outerShdw>
          </a:effectLst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3D prikaz predvidene ureditve Čopovega mostu" id="446" name="Google Shape;446;p30"/>
          <p:cNvPicPr preferRelativeResize="0"/>
          <p:nvPr/>
        </p:nvPicPr>
        <p:blipFill rotWithShape="1">
          <a:blip r:embed="rId6">
            <a:alphaModFix/>
          </a:blip>
          <a:srcRect b="17334" l="0" r="0" t="17334"/>
          <a:stretch/>
        </p:blipFill>
        <p:spPr>
          <a:xfrm>
            <a:off x="4800600" y="1271848"/>
            <a:ext cx="3657600" cy="1496318"/>
          </a:xfrm>
          <a:prstGeom prst="roundRect">
            <a:avLst>
              <a:gd fmla="val 4456" name="adj"/>
            </a:avLst>
          </a:prstGeom>
          <a:noFill/>
          <a:ln>
            <a:noFill/>
          </a:ln>
        </p:spPr>
      </p:pic>
      <p:sp>
        <p:nvSpPr>
          <p:cNvPr id="447" name="Google Shape;447;p30"/>
          <p:cNvSpPr/>
          <p:nvPr/>
        </p:nvSpPr>
        <p:spPr>
          <a:xfrm>
            <a:off x="4800600" y="2834841"/>
            <a:ext cx="3708464" cy="228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5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1200"/>
              <a:buFont typeface="Montserrat"/>
              <a:buNone/>
            </a:pPr>
            <a:r>
              <a:rPr b="1" i="0" lang="sl" sz="1200" u="none" cap="none" strike="noStrike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Čopov most (Celje)</a:t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8" name="Google Shape;448;p30"/>
          <p:cNvSpPr/>
          <p:nvPr/>
        </p:nvSpPr>
        <p:spPr>
          <a:xfrm>
            <a:off x="4800600" y="3110954"/>
            <a:ext cx="3733800" cy="3279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503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1000"/>
              <a:buFont typeface="Montserrat"/>
              <a:buNone/>
            </a:pPr>
            <a:r>
              <a:rPr b="0" i="0" lang="sl" sz="10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zamenjava hidravlično neustrezne premostitve čez Savinjo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9" name="Google Shape;449;p30"/>
          <p:cNvSpPr/>
          <p:nvPr/>
        </p:nvSpPr>
        <p:spPr>
          <a:xfrm>
            <a:off x="609600" y="3762747"/>
            <a:ext cx="7924800" cy="428253"/>
          </a:xfrm>
          <a:prstGeom prst="roundRect">
            <a:avLst>
              <a:gd fmla="val 17793" name="adj"/>
            </a:avLst>
          </a:prstGeom>
          <a:solidFill>
            <a:srgbClr val="17423C"/>
          </a:solidFill>
          <a:ln>
            <a:noFill/>
          </a:ln>
        </p:spPr>
        <p:txBody>
          <a:bodyPr anchorCtr="0" anchor="t" bIns="72925" lIns="149125" spcFirstLastPara="1" rIns="0" wrap="square" tIns="91975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Vloga za 2. sklop bo pripravljena za oddajo predvidoma januarja 2027.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50" name="Google Shape;450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7F6"/>
        </a:solidFill>
      </p:bgPr>
    </p:bg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1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457" name="Google Shape;457;p31"/>
          <p:cNvPicPr preferRelativeResize="0"/>
          <p:nvPr/>
        </p:nvPicPr>
        <p:blipFill rotWithShape="1">
          <a:blip r:embed="rId3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458" name="Google Shape;458;p31"/>
          <p:cNvPicPr preferRelativeResize="0"/>
          <p:nvPr/>
        </p:nvPicPr>
        <p:blipFill rotWithShape="1">
          <a:blip r:embed="rId4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59" name="Google Shape;459;p31"/>
          <p:cNvSpPr/>
          <p:nvPr/>
        </p:nvSpPr>
        <p:spPr>
          <a:xfrm>
            <a:off x="609600" y="457200"/>
            <a:ext cx="8162544" cy="1923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TERMINSKI NAČRT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0" name="Google Shape;460;p31"/>
          <p:cNvSpPr txBox="1"/>
          <p:nvPr>
            <p:ph type="title"/>
          </p:nvPr>
        </p:nvSpPr>
        <p:spPr>
          <a:xfrm>
            <a:off x="609600" y="687697"/>
            <a:ext cx="8162544" cy="333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7423C"/>
              </a:buClr>
              <a:buSzPts val="2300"/>
              <a:buFont typeface="Montserrat"/>
              <a:buNone/>
            </a:pPr>
            <a:r>
              <a:rPr b="1" i="0" lang="sl" sz="2300">
                <a:solidFill>
                  <a:srgbClr val="17423C"/>
                </a:solidFill>
                <a:latin typeface="Montserrat"/>
                <a:ea typeface="Montserrat"/>
                <a:cs typeface="Montserrat"/>
                <a:sym typeface="Montserrat"/>
              </a:rPr>
              <a:t>Ključni mejniki</a:t>
            </a:r>
            <a:endParaRPr sz="2300"/>
          </a:p>
        </p:txBody>
      </p:sp>
      <p:sp>
        <p:nvSpPr>
          <p:cNvPr id="461" name="Google Shape;461;p31"/>
          <p:cNvSpPr/>
          <p:nvPr/>
        </p:nvSpPr>
        <p:spPr>
          <a:xfrm>
            <a:off x="1012031" y="1392547"/>
            <a:ext cx="152400" cy="152400"/>
          </a:xfrm>
          <a:prstGeom prst="roundRect">
            <a:avLst>
              <a:gd fmla="val 50000" name="adj"/>
            </a:avLst>
          </a:prstGeom>
          <a:solidFill>
            <a:srgbClr val="6E8A1C"/>
          </a:solidFill>
          <a:ln cap="flat" cmpd="sng" w="25400">
            <a:solidFill>
              <a:srgbClr val="F2F7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p31"/>
          <p:cNvSpPr/>
          <p:nvPr/>
        </p:nvSpPr>
        <p:spPr>
          <a:xfrm>
            <a:off x="701040" y="1630673"/>
            <a:ext cx="774383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E8A1C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6E8A1C"/>
                </a:solidFill>
                <a:latin typeface="Montserrat"/>
                <a:ea typeface="Montserrat"/>
                <a:cs typeface="Montserrat"/>
                <a:sym typeface="Montserrat"/>
              </a:rPr>
              <a:t>5. 3. 2025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3" name="Google Shape;463;p31"/>
          <p:cNvSpPr/>
          <p:nvPr/>
        </p:nvSpPr>
        <p:spPr>
          <a:xfrm>
            <a:off x="590550" y="1893540"/>
            <a:ext cx="995363" cy="316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Pogodba DPN Ločica–Letuš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4" name="Google Shape;464;p31"/>
          <p:cNvSpPr/>
          <p:nvPr/>
        </p:nvSpPr>
        <p:spPr>
          <a:xfrm>
            <a:off x="2007394" y="1392547"/>
            <a:ext cx="152400" cy="152400"/>
          </a:xfrm>
          <a:prstGeom prst="roundRect">
            <a:avLst>
              <a:gd fmla="val 50000" name="adj"/>
            </a:avLst>
          </a:prstGeom>
          <a:solidFill>
            <a:srgbClr val="6E8A1C"/>
          </a:solidFill>
          <a:ln cap="flat" cmpd="sng" w="25400">
            <a:solidFill>
              <a:srgbClr val="F2F7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31"/>
          <p:cNvSpPr/>
          <p:nvPr/>
        </p:nvSpPr>
        <p:spPr>
          <a:xfrm>
            <a:off x="1649704" y="1630673"/>
            <a:ext cx="867742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E8A1C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6E8A1C"/>
                </a:solidFill>
                <a:latin typeface="Montserrat"/>
                <a:ea typeface="Montserrat"/>
                <a:cs typeface="Montserrat"/>
                <a:sym typeface="Montserrat"/>
              </a:rPr>
              <a:t>22. 7. 2025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6" name="Google Shape;466;p31"/>
          <p:cNvSpPr/>
          <p:nvPr/>
        </p:nvSpPr>
        <p:spPr>
          <a:xfrm>
            <a:off x="1585913" y="1893540"/>
            <a:ext cx="995363" cy="316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Odločitev o podpori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7" name="Google Shape;467;p31"/>
          <p:cNvSpPr/>
          <p:nvPr/>
        </p:nvSpPr>
        <p:spPr>
          <a:xfrm>
            <a:off x="3002756" y="1392547"/>
            <a:ext cx="152400" cy="152400"/>
          </a:xfrm>
          <a:prstGeom prst="roundRect">
            <a:avLst>
              <a:gd fmla="val 50000" name="adj"/>
            </a:avLst>
          </a:prstGeom>
          <a:solidFill>
            <a:srgbClr val="6E8A1C"/>
          </a:solidFill>
          <a:ln cap="flat" cmpd="sng" w="25400">
            <a:solidFill>
              <a:srgbClr val="F2F7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31"/>
          <p:cNvSpPr/>
          <p:nvPr/>
        </p:nvSpPr>
        <p:spPr>
          <a:xfrm>
            <a:off x="2651626" y="1630673"/>
            <a:ext cx="854660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E8A1C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6E8A1C"/>
                </a:solidFill>
                <a:latin typeface="Montserrat"/>
                <a:ea typeface="Montserrat"/>
                <a:cs typeface="Montserrat"/>
                <a:sym typeface="Montserrat"/>
              </a:rPr>
              <a:t>17. 8. 2026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9" name="Google Shape;469;p31"/>
          <p:cNvSpPr/>
          <p:nvPr/>
        </p:nvSpPr>
        <p:spPr>
          <a:xfrm>
            <a:off x="2581275" y="1893540"/>
            <a:ext cx="995363" cy="1676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Pogodba Rečica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0" name="Google Shape;470;p31"/>
          <p:cNvSpPr/>
          <p:nvPr/>
        </p:nvSpPr>
        <p:spPr>
          <a:xfrm>
            <a:off x="3998119" y="1392547"/>
            <a:ext cx="152400" cy="152400"/>
          </a:xfrm>
          <a:prstGeom prst="roundRect">
            <a:avLst>
              <a:gd fmla="val 50000" name="adj"/>
            </a:avLst>
          </a:prstGeom>
          <a:solidFill>
            <a:srgbClr val="0B8AA3"/>
          </a:solidFill>
          <a:ln cap="flat" cmpd="sng" w="25400">
            <a:solidFill>
              <a:srgbClr val="F2F7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31"/>
          <p:cNvSpPr/>
          <p:nvPr/>
        </p:nvSpPr>
        <p:spPr>
          <a:xfrm>
            <a:off x="3682306" y="1630673"/>
            <a:ext cx="784027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okt. 2026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2" name="Google Shape;472;p31"/>
          <p:cNvSpPr/>
          <p:nvPr/>
        </p:nvSpPr>
        <p:spPr>
          <a:xfrm>
            <a:off x="3576638" y="1893540"/>
            <a:ext cx="995363" cy="316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GD II. faza Parižlje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3" name="Google Shape;473;p31"/>
          <p:cNvSpPr/>
          <p:nvPr/>
        </p:nvSpPr>
        <p:spPr>
          <a:xfrm>
            <a:off x="4993481" y="1392547"/>
            <a:ext cx="152400" cy="152400"/>
          </a:xfrm>
          <a:prstGeom prst="roundRect">
            <a:avLst>
              <a:gd fmla="val 50000" name="adj"/>
            </a:avLst>
          </a:prstGeom>
          <a:solidFill>
            <a:srgbClr val="0B8AA3"/>
          </a:solidFill>
          <a:ln cap="flat" cmpd="sng" w="25400">
            <a:solidFill>
              <a:srgbClr val="F2F7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31"/>
          <p:cNvSpPr/>
          <p:nvPr/>
        </p:nvSpPr>
        <p:spPr>
          <a:xfrm>
            <a:off x="4691598" y="1630673"/>
            <a:ext cx="756166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jan. 2027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5" name="Google Shape;475;p31"/>
          <p:cNvSpPr/>
          <p:nvPr/>
        </p:nvSpPr>
        <p:spPr>
          <a:xfrm>
            <a:off x="4601368" y="1893540"/>
            <a:ext cx="936590" cy="1676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Vloga 2. sklop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6" name="Google Shape;476;p31"/>
          <p:cNvSpPr/>
          <p:nvPr/>
        </p:nvSpPr>
        <p:spPr>
          <a:xfrm>
            <a:off x="5988844" y="1392547"/>
            <a:ext cx="152400" cy="152400"/>
          </a:xfrm>
          <a:prstGeom prst="roundRect">
            <a:avLst>
              <a:gd fmla="val 50000" name="adj"/>
            </a:avLst>
          </a:prstGeom>
          <a:solidFill>
            <a:srgbClr val="0B8AA3"/>
          </a:solidFill>
          <a:ln cap="flat" cmpd="sng" w="25400">
            <a:solidFill>
              <a:srgbClr val="F2F7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31"/>
          <p:cNvSpPr/>
          <p:nvPr/>
        </p:nvSpPr>
        <p:spPr>
          <a:xfrm>
            <a:off x="5621644" y="1630673"/>
            <a:ext cx="886763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28. 2. 2027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8" name="Google Shape;478;p31"/>
          <p:cNvSpPr/>
          <p:nvPr/>
        </p:nvSpPr>
        <p:spPr>
          <a:xfrm>
            <a:off x="5567363" y="1893540"/>
            <a:ext cx="995363" cy="316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Rok DPN Ločica–Letuš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79" name="Google Shape;479;p31"/>
          <p:cNvSpPr/>
          <p:nvPr/>
        </p:nvSpPr>
        <p:spPr>
          <a:xfrm>
            <a:off x="6984206" y="1392547"/>
            <a:ext cx="152400" cy="152400"/>
          </a:xfrm>
          <a:prstGeom prst="roundRect">
            <a:avLst>
              <a:gd fmla="val 50000" name="adj"/>
            </a:avLst>
          </a:prstGeom>
          <a:solidFill>
            <a:srgbClr val="0B8AA3"/>
          </a:solidFill>
          <a:ln cap="flat" cmpd="sng" w="25400">
            <a:solidFill>
              <a:srgbClr val="F2F7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31"/>
          <p:cNvSpPr/>
          <p:nvPr/>
        </p:nvSpPr>
        <p:spPr>
          <a:xfrm>
            <a:off x="6575033" y="1630673"/>
            <a:ext cx="970746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konec 2027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1" name="Google Shape;481;p31"/>
          <p:cNvSpPr/>
          <p:nvPr/>
        </p:nvSpPr>
        <p:spPr>
          <a:xfrm>
            <a:off x="6562725" y="1893540"/>
            <a:ext cx="995363" cy="3161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Zaključek Parižlje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2" name="Google Shape;482;p31"/>
          <p:cNvSpPr/>
          <p:nvPr/>
        </p:nvSpPr>
        <p:spPr>
          <a:xfrm>
            <a:off x="7979569" y="1392547"/>
            <a:ext cx="152400" cy="152400"/>
          </a:xfrm>
          <a:prstGeom prst="roundRect">
            <a:avLst>
              <a:gd fmla="val 50000" name="adj"/>
            </a:avLst>
          </a:prstGeom>
          <a:solidFill>
            <a:srgbClr val="0B8AA3"/>
          </a:solidFill>
          <a:ln cap="flat" cmpd="sng" w="25400">
            <a:solidFill>
              <a:srgbClr val="F2F7F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p31"/>
          <p:cNvSpPr/>
          <p:nvPr/>
        </p:nvSpPr>
        <p:spPr>
          <a:xfrm>
            <a:off x="7677154" y="1630673"/>
            <a:ext cx="757193" cy="205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9. 1. 2028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4" name="Google Shape;484;p31"/>
          <p:cNvSpPr/>
          <p:nvPr/>
        </p:nvSpPr>
        <p:spPr>
          <a:xfrm>
            <a:off x="7677019" y="1893540"/>
            <a:ext cx="757461" cy="1676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F2A28"/>
              </a:buClr>
              <a:buSzPts val="900"/>
              <a:buFont typeface="Montserrat"/>
              <a:buNone/>
            </a:pPr>
            <a:r>
              <a:rPr b="0" i="0" lang="sl" sz="900" u="none" cap="none" strike="noStrike">
                <a:solidFill>
                  <a:srgbClr val="1F2A28"/>
                </a:solidFill>
                <a:latin typeface="Montserrat"/>
                <a:ea typeface="Montserrat"/>
                <a:cs typeface="Montserrat"/>
                <a:sym typeface="Montserrat"/>
              </a:rPr>
              <a:t>Rok Rečica</a:t>
            </a:r>
            <a:endParaRPr b="0" i="0" sz="9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5" name="Google Shape;485;p31"/>
          <p:cNvSpPr/>
          <p:nvPr/>
        </p:nvSpPr>
        <p:spPr>
          <a:xfrm>
            <a:off x="609600" y="1459222"/>
            <a:ext cx="3048000" cy="38100"/>
          </a:xfrm>
          <a:prstGeom prst="roundRect">
            <a:avLst>
              <a:gd fmla="val 50000" name="adj"/>
            </a:avLst>
          </a:prstGeom>
          <a:solidFill>
            <a:srgbClr val="6E8A1C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31"/>
          <p:cNvSpPr/>
          <p:nvPr/>
        </p:nvSpPr>
        <p:spPr>
          <a:xfrm>
            <a:off x="3657600" y="1459222"/>
            <a:ext cx="4876800" cy="38100"/>
          </a:xfrm>
          <a:prstGeom prst="roundRect">
            <a:avLst>
              <a:gd fmla="val 50000" name="adj"/>
            </a:avLst>
          </a:prstGeom>
          <a:solidFill>
            <a:srgbClr val="BFDDE3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31"/>
          <p:cNvSpPr/>
          <p:nvPr/>
        </p:nvSpPr>
        <p:spPr>
          <a:xfrm>
            <a:off x="609600" y="4017652"/>
            <a:ext cx="886271" cy="192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6E8A1C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6E8A1C"/>
                </a:solidFill>
                <a:latin typeface="Montserrat"/>
                <a:ea typeface="Montserrat"/>
                <a:cs typeface="Montserrat"/>
                <a:sym typeface="Montserrat"/>
              </a:rPr>
              <a:t>● izvedeno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88" name="Google Shape;488;p31"/>
          <p:cNvSpPr/>
          <p:nvPr/>
        </p:nvSpPr>
        <p:spPr>
          <a:xfrm>
            <a:off x="1538659" y="4017652"/>
            <a:ext cx="1068170" cy="192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B8AA3"/>
              </a:buClr>
              <a:buSzPts val="1000"/>
              <a:buFont typeface="Montserrat"/>
              <a:buNone/>
            </a:pPr>
            <a:r>
              <a:rPr b="1" i="0" lang="sl" sz="1000" u="none" cap="none" strike="noStrike">
                <a:solidFill>
                  <a:srgbClr val="0B8AA3"/>
                </a:solidFill>
                <a:latin typeface="Montserrat"/>
                <a:ea typeface="Montserrat"/>
                <a:cs typeface="Montserrat"/>
                <a:sym typeface="Montserrat"/>
              </a:rPr>
              <a:t>● načrtovano</a:t>
            </a:r>
            <a:endParaRPr b="0" i="0" sz="10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9" name="Google Shape;489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423C"/>
        </a:solidFill>
      </p:bgPr>
    </p:bg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aštna jezbica s kamnitim polnilom" id="495" name="Google Shape;495;p32"/>
          <p:cNvPicPr preferRelativeResize="0"/>
          <p:nvPr/>
        </p:nvPicPr>
        <p:blipFill rotWithShape="1">
          <a:blip r:embed="rId3">
            <a:alphaModFix/>
          </a:blip>
          <a:srcRect b="9091" l="0" r="0" t="9091"/>
          <a:stretch/>
        </p:blipFill>
        <p:spPr>
          <a:xfrm>
            <a:off x="4953000" y="0"/>
            <a:ext cx="4191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32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Sofinancira Evropska unija" id="497" name="Google Shape;497;p32"/>
          <p:cNvPicPr preferRelativeResize="0"/>
          <p:nvPr/>
        </p:nvPicPr>
        <p:blipFill rotWithShape="1">
          <a:blip r:embed="rId4">
            <a:alphaModFix/>
          </a:blip>
          <a:srcRect b="-56" l="0" r="0" t="-56"/>
          <a:stretch/>
        </p:blipFill>
        <p:spPr>
          <a:xfrm>
            <a:off x="3976688" y="4705350"/>
            <a:ext cx="119062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 feel Slovenia" id="498" name="Google Shape;498;p32"/>
          <p:cNvPicPr preferRelativeResize="0"/>
          <p:nvPr/>
        </p:nvPicPr>
        <p:blipFill rotWithShape="1">
          <a:blip r:embed="rId5">
            <a:alphaModFix/>
          </a:blip>
          <a:srcRect b="-77" l="0" r="0" t="-77"/>
          <a:stretch/>
        </p:blipFill>
        <p:spPr>
          <a:xfrm>
            <a:off x="7924800" y="4705350"/>
            <a:ext cx="60960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32"/>
          <p:cNvSpPr txBox="1"/>
          <p:nvPr>
            <p:ph type="title"/>
          </p:nvPr>
        </p:nvSpPr>
        <p:spPr>
          <a:xfrm>
            <a:off x="609600" y="1483072"/>
            <a:ext cx="4120515" cy="10248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ontserrat"/>
              <a:buNone/>
            </a:pPr>
            <a:r>
              <a:rPr b="1" i="0" lang="sl" sz="3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Hvala za pozornost</a:t>
            </a:r>
            <a:endParaRPr sz="3600"/>
          </a:p>
        </p:txBody>
      </p:sp>
      <p:sp>
        <p:nvSpPr>
          <p:cNvPr id="500" name="Google Shape;500;p32"/>
          <p:cNvSpPr/>
          <p:nvPr/>
        </p:nvSpPr>
        <p:spPr>
          <a:xfrm>
            <a:off x="609600" y="2660302"/>
            <a:ext cx="4120515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Montserrat"/>
              <a:buNone/>
            </a:pPr>
            <a:r>
              <a:rPr b="1" i="0" lang="sl" sz="11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Dragana Čestić, vodja projekta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1" name="Google Shape;501;p32"/>
          <p:cNvSpPr/>
          <p:nvPr/>
        </p:nvSpPr>
        <p:spPr>
          <a:xfrm>
            <a:off x="609600" y="2888902"/>
            <a:ext cx="4120515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CFE3DF"/>
              </a:buClr>
              <a:buSzPts val="1100"/>
              <a:buFont typeface="Montserrat"/>
              <a:buNone/>
            </a:pPr>
            <a:r>
              <a:rPr b="0" i="0" lang="sl" sz="1100" u="none" cap="none" strike="noStrike">
                <a:solidFill>
                  <a:srgbClr val="CFE3DF"/>
                </a:solidFill>
                <a:latin typeface="Montserrat"/>
                <a:ea typeface="Montserrat"/>
                <a:cs typeface="Montserrat"/>
                <a:sym typeface="Montserrat"/>
              </a:rPr>
              <a:t>Direkcija Republike Slovenije za vode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2" name="Google Shape;502;p32"/>
          <p:cNvSpPr/>
          <p:nvPr/>
        </p:nvSpPr>
        <p:spPr>
          <a:xfrm>
            <a:off x="609600" y="3117503"/>
            <a:ext cx="4120515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CFE3DF"/>
              </a:buClr>
              <a:buSzPts val="1100"/>
              <a:buFont typeface="Montserrat"/>
              <a:buNone/>
            </a:pPr>
            <a:r>
              <a:rPr b="0" i="0" lang="sl" sz="1100" u="none" cap="none" strike="noStrike">
                <a:solidFill>
                  <a:srgbClr val="CFE3DF"/>
                </a:solidFill>
                <a:latin typeface="Montserrat"/>
                <a:ea typeface="Montserrat"/>
                <a:cs typeface="Montserrat"/>
                <a:sym typeface="Montserrat"/>
              </a:rPr>
              <a:t>gp.drsv@gov.si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03" name="Google Shape;503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4150" y="4705350"/>
            <a:ext cx="1489122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Zmanjšanje poplavne ogroženosti na porečju Savinje – predstavitev za EK">
  <a:themeElements>
    <a:clrScheme name="Zmanjšanje poplavne ogroženosti na porečju Savinje – predstavitev za EK">
      <a:dk1>
        <a:srgbClr val="17423C"/>
      </a:dk1>
      <a:lt1>
        <a:srgbClr val="F2F7F6"/>
      </a:lt1>
      <a:dk2>
        <a:srgbClr val="4E6F6B"/>
      </a:dk2>
      <a:lt2>
        <a:srgbClr val="DCE5E3"/>
      </a:lt2>
      <a:accent1>
        <a:srgbClr val="0B8AA3"/>
      </a:accent1>
      <a:accent2>
        <a:srgbClr val="6E8A1C"/>
      </a:accent2>
      <a:accent3>
        <a:srgbClr val="B9DE6A"/>
      </a:accent3>
      <a:accent4>
        <a:srgbClr val="9ED3DC"/>
      </a:accent4>
      <a:accent5>
        <a:srgbClr val="C46F0E"/>
      </a:accent5>
      <a:accent6>
        <a:srgbClr val="8FD0DC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