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embeddedFontLst>
    <p:embeddedFont>
      <p:font typeface="Bricolage Grotesque 14pt" panose="020B0604020202020204" charset="0"/>
      <p:regular r:id="rId4"/>
      <p:bold r:id="rId5"/>
    </p:embeddedFont>
    <p:embeddedFont>
      <p:font typeface="Inclusive Sans" panose="020B0604020202020204" charset="0"/>
      <p:regular r:id="rId6"/>
      <p:bold r:id="rId7"/>
      <p:italic r:id="rId8"/>
      <p:boldItalic r:id="rId9"/>
    </p:embeddedFont>
    <p:embeddedFont>
      <p:font typeface="Inclusive Sans Light" panose="020B0604020202020204" charset="0"/>
      <p:regular r:id="rId10"/>
      <p:italic r:id="rId11"/>
    </p:embeddedFont>
    <p:embeddedFont>
      <p:font typeface="Inclusive Sans Medium" panose="020B0604020202020204" charset="0"/>
      <p:regular r:id="rId12"/>
      <p:italic r:id="rId13"/>
    </p:embeddedFont>
  </p:embeddedFontLst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982"/>
  </p:normalViewPr>
  <p:slideViewPr>
    <p:cSldViewPr snapToGrid="0" snapToObjects="1" showGuides="1">
      <p:cViewPr varScale="1">
        <p:scale>
          <a:sx n="88" d="100"/>
          <a:sy n="88" d="100"/>
        </p:scale>
        <p:origin x="213" y="5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viewProps" Target="viewProp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DF6363-3379-424C-8365-2A63228DBBE9}" type="datetimeFigureOut">
              <a:rPr lang="en-LV" smtClean="0"/>
              <a:t>10/21/2026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D9C9F-823F-7A41-BF3A-28103A1974EE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9231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0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D M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54">
            <a:extLst>
              <a:ext uri="{FF2B5EF4-FFF2-40B4-BE49-F238E27FC236}">
                <a16:creationId xmlns:a16="http://schemas.microsoft.com/office/drawing/2014/main" id="{7861F983-CA06-DD43-B6A4-7B505C4A77C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65529" y="5278984"/>
            <a:ext cx="5212757" cy="8148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i="0" kern="1200" baseline="0">
                <a:solidFill>
                  <a:schemeClr val="tx1"/>
                </a:solidFill>
                <a:latin typeface="Hepta Slab" pitchFamily="2" charset="77"/>
                <a:ea typeface="+mj-ea"/>
                <a:cs typeface="+mj-cs"/>
              </a:defRPr>
            </a:lvl1pPr>
          </a:lstStyle>
          <a:p>
            <a:r>
              <a:rPr lang="en-GB" b="0" i="0" dirty="0" err="1">
                <a:solidFill>
                  <a:schemeClr val="tx2"/>
                </a:solidFill>
                <a:latin typeface="Bricolage Grotesque 14pt" panose="020B0605040402000204" pitchFamily="34" charset="0"/>
                <a:cs typeface="Hepta Slab Light" pitchFamily="2" charset="77"/>
              </a:rPr>
              <a:t>Srečno</a:t>
            </a:r>
            <a:r>
              <a:rPr lang="en-GB" b="0" i="0" dirty="0">
                <a:solidFill>
                  <a:schemeClr val="tx2"/>
                </a:solidFill>
                <a:latin typeface="Bricolage Grotesque 14pt" panose="020B0605040402000204" pitchFamily="34" charset="0"/>
                <a:cs typeface="Hepta Slab Light" pitchFamily="2" charset="77"/>
              </a:rPr>
              <a:t>!</a:t>
            </a:r>
            <a:endParaRPr lang="en-LV" b="0" i="0" dirty="0">
              <a:solidFill>
                <a:schemeClr val="tx2"/>
              </a:solidFill>
              <a:latin typeface="Bricolage Grotesque 14pt" panose="020B0605040402000204" pitchFamily="34" charset="0"/>
              <a:cs typeface="Hepta Slab Light" pitchFamily="2" charset="77"/>
            </a:endParaRPr>
          </a:p>
        </p:txBody>
      </p:sp>
      <p:sp>
        <p:nvSpPr>
          <p:cNvPr id="14" name="Title 54">
            <a:extLst>
              <a:ext uri="{FF2B5EF4-FFF2-40B4-BE49-F238E27FC236}">
                <a16:creationId xmlns:a16="http://schemas.microsoft.com/office/drawing/2014/main" id="{873B4215-7575-7B4A-AAE5-6FEFA1CE438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65529" y="356697"/>
            <a:ext cx="5212757" cy="8148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2800" b="1" i="0" kern="1200" baseline="0">
                <a:solidFill>
                  <a:schemeClr val="tx1"/>
                </a:solidFill>
                <a:latin typeface="Hepta Slab" pitchFamily="2" charset="77"/>
                <a:ea typeface="+mj-ea"/>
                <a:cs typeface="+mj-cs"/>
              </a:defRPr>
            </a:lvl1pPr>
          </a:lstStyle>
          <a:p>
            <a:r>
              <a:rPr lang="en-GB" sz="2800" b="1" i="0" dirty="0">
                <a:solidFill>
                  <a:schemeClr val="tx1"/>
                </a:solidFill>
                <a:latin typeface="Bricolage Grotesque 14pt" panose="020B0605040402000204" pitchFamily="34" charset="0"/>
                <a:cs typeface="Hepta Slab" pitchFamily="2" charset="77"/>
              </a:rPr>
              <a:t>PREBERI ME!</a:t>
            </a:r>
            <a:endParaRPr lang="sl-SI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8CF0268-0257-A14E-9CEC-91E86F3C9DFF}"/>
              </a:ext>
            </a:extLst>
          </p:cNvPr>
          <p:cNvSpPr txBox="1"/>
          <p:nvPr userDrawn="1"/>
        </p:nvSpPr>
        <p:spPr>
          <a:xfrm>
            <a:off x="665529" y="1382286"/>
            <a:ext cx="788470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Najprej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se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odpravi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na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"</a:t>
            </a:r>
            <a:r>
              <a:rPr lang="en-GB" sz="1600" b="1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Nov </a:t>
            </a:r>
            <a:r>
              <a:rPr lang="en-GB" sz="1600" b="1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diapozitiv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" (“New Slide”),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izberi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ustrezen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naslovni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diapozitiv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iz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spustnega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menija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in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izbriši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ta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diapozitiv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.</a:t>
            </a:r>
          </a:p>
          <a:p>
            <a:endParaRPr lang="en-GB" sz="1600" b="0" i="0" dirty="0">
              <a:solidFill>
                <a:schemeClr val="tx1"/>
              </a:solidFill>
              <a:latin typeface="Inclusive Sans" pitchFamily="2" charset="0"/>
              <a:cs typeface="Inclusive Sans" pitchFamily="2" charset="0"/>
            </a:endParaRPr>
          </a:p>
          <a:p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Pri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lepljenju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besedila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poskrbi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, da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uporabiš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funkcijo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1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'</a:t>
            </a:r>
            <a:r>
              <a:rPr lang="en-GB" sz="1600" b="1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Prilepi</a:t>
            </a:r>
            <a:r>
              <a:rPr lang="en-GB" sz="1600" b="1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in </a:t>
            </a:r>
            <a:r>
              <a:rPr lang="en-GB" sz="1600" b="1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ohrani</a:t>
            </a:r>
            <a:r>
              <a:rPr lang="en-GB" sz="1600" b="1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1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oblikovanje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' (‘Paste and Keep Formatting’) v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meniju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"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Uredi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" (“Edit”)</a:t>
            </a:r>
          </a:p>
          <a:p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(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ali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uporabi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bližnjico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na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tipkovnici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: Mac –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Command+Option+Shift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+ V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ali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Windows –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Ctrl+Shift+V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) </a:t>
            </a:r>
          </a:p>
          <a:p>
            <a:endParaRPr lang="en-GB" sz="1600" b="0" i="0" dirty="0">
              <a:solidFill>
                <a:schemeClr val="tx1"/>
              </a:solidFill>
              <a:latin typeface="Inclusive Sans" pitchFamily="2" charset="0"/>
              <a:cs typeface="Inclusive Sans" pitchFamily="2" charset="0"/>
            </a:endParaRPr>
          </a:p>
          <a:p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Uporabljaj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le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barve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in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pisave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(Bricolage Grotesque in Inclusive Sans),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ki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so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na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voljo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 v </a:t>
            </a:r>
            <a:r>
              <a:rPr lang="en-GB" sz="1600" b="0" i="0" dirty="0" err="1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temi</a:t>
            </a:r>
            <a:r>
              <a:rPr lang="en-GB" sz="1600" b="0" i="0" dirty="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rPr>
              <a:t>.</a:t>
            </a:r>
            <a:endParaRPr lang="en-LV" sz="1600" b="1" i="0" dirty="0">
              <a:solidFill>
                <a:schemeClr val="tx1"/>
              </a:solidFill>
              <a:latin typeface="Inclusive Sans" pitchFamily="2" charset="0"/>
              <a:cs typeface="Inclusive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0197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39606B4-82C8-F749-BE34-3724BB52353D}"/>
              </a:ext>
            </a:extLst>
          </p:cNvPr>
          <p:cNvSpPr/>
          <p:nvPr userDrawn="1"/>
        </p:nvSpPr>
        <p:spPr>
          <a:xfrm>
            <a:off x="0" y="0"/>
            <a:ext cx="12192000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981B4C-CB60-E647-8DFA-26C52DE09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95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57F8C-DDC6-2344-A4B1-26FC322C7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592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sl-SI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4895DD2-98B5-7644-BDE1-519E55F0E4A9}"/>
              </a:ext>
            </a:extLst>
          </p:cNvPr>
          <p:cNvGrpSpPr/>
          <p:nvPr userDrawn="1"/>
        </p:nvGrpSpPr>
        <p:grpSpPr>
          <a:xfrm>
            <a:off x="3467620" y="227755"/>
            <a:ext cx="8162679" cy="533449"/>
            <a:chOff x="3495052" y="227755"/>
            <a:chExt cx="8162679" cy="53344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39A7E25E-0334-384E-A037-C23747EAF7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495052" y="227755"/>
              <a:ext cx="2348967" cy="484138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BB0AB67-14FB-5245-B6D4-B0B39102A1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564625" y="227755"/>
              <a:ext cx="3093106" cy="533449"/>
            </a:xfrm>
            <a:prstGeom prst="rect">
              <a:avLst/>
            </a:prstGeom>
          </p:spPr>
        </p:pic>
      </p:grp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ABF7C7-FDD3-5043-88A4-C9EFD99D4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94C026-A086-494E-97DC-0DFCE4B15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6587" y="6359400"/>
            <a:ext cx="5813712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endParaRPr lang="sl-SI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6A74B0D-AF4B-F747-84FF-5AA3BDC526F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7042" y="-85948"/>
            <a:ext cx="2939646" cy="107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45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B333D0-58F2-8F4C-A2A7-7A76D90389F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1608"/>
          <a:stretch/>
        </p:blipFill>
        <p:spPr>
          <a:xfrm>
            <a:off x="3374572" y="1967896"/>
            <a:ext cx="9042400" cy="39177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81B4C-CB60-E647-8DFA-26C52DE09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371" y="318805"/>
            <a:ext cx="10976429" cy="2044550"/>
          </a:xfrm>
        </p:spPr>
        <p:txBody>
          <a:bodyPr anchor="b"/>
          <a:lstStyle>
            <a:lvl1pPr algn="l">
              <a:defRPr sz="5400"/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57F8C-DDC6-2344-A4B1-26FC322C7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372" y="2529138"/>
            <a:ext cx="2997200" cy="3213293"/>
          </a:xfrm>
        </p:spPr>
        <p:txBody>
          <a:bodyPr lIns="90000" tIns="9000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sl-SI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5234213-73DD-0E40-90F0-54806791FE97}"/>
              </a:ext>
            </a:extLst>
          </p:cNvPr>
          <p:cNvGrpSpPr/>
          <p:nvPr userDrawn="1"/>
        </p:nvGrpSpPr>
        <p:grpSpPr>
          <a:xfrm>
            <a:off x="195289" y="5818983"/>
            <a:ext cx="11534400" cy="1129735"/>
            <a:chOff x="195289" y="5818983"/>
            <a:chExt cx="11534400" cy="1129735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1FCBF87B-C6F0-6F45-A714-C2188E774E44}"/>
                </a:ext>
              </a:extLst>
            </p:cNvPr>
            <p:cNvGrpSpPr/>
            <p:nvPr userDrawn="1"/>
          </p:nvGrpSpPr>
          <p:grpSpPr>
            <a:xfrm>
              <a:off x="3434619" y="6119778"/>
              <a:ext cx="8295070" cy="533449"/>
              <a:chOff x="3462051" y="193030"/>
              <a:chExt cx="8295070" cy="533449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93E40AAA-B4A0-2548-994E-2ED65C79600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62051" y="213695"/>
                <a:ext cx="2348967" cy="484138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EECBC32A-C64D-BA4A-BDBA-3816B0F1F85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8664015" y="193030"/>
                <a:ext cx="3093106" cy="533449"/>
              </a:xfrm>
              <a:prstGeom prst="rect">
                <a:avLst/>
              </a:prstGeom>
            </p:spPr>
          </p:pic>
        </p:grp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55EF0FD-30D9-FF47-93BA-1D762AB31DF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5289" y="5818983"/>
              <a:ext cx="3093106" cy="1129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2286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81B4C-CB60-E647-8DFA-26C52DE09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3916" y="655944"/>
            <a:ext cx="6576821" cy="297821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57F8C-DDC6-2344-A4B1-26FC322C7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916" y="3872066"/>
            <a:ext cx="6576821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sl-SI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E2F3AA4-922C-5B43-9EAF-5AEA7194FB6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759700" y="794385"/>
            <a:ext cx="2032000" cy="4946650"/>
          </a:xfrm>
        </p:spPr>
        <p:txBody>
          <a:bodyPr/>
          <a:lstStyle>
            <a:lvl1pPr>
              <a:buNone/>
              <a:defRPr sz="1100"/>
            </a:lvl1pPr>
          </a:lstStyle>
          <a:p>
            <a:r>
              <a:rPr lang="en-LV" dirty="0"/>
              <a:t>Click on icon to upload photo. To adjust the position of the image </a:t>
            </a:r>
            <a:r>
              <a:rPr lang="en-GB" dirty="0"/>
              <a:t>g</a:t>
            </a:r>
            <a:r>
              <a:rPr lang="en-LV" dirty="0"/>
              <a:t>o to ”Format picture” -&gt; “crop”. Click and drag the image in the desired position or drag by the corner to make it bigger or smaller.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07712-D31C-7443-9824-EBE0A0C19FAC}"/>
              </a:ext>
            </a:extLst>
          </p:cNvPr>
          <p:cNvSpPr/>
          <p:nvPr userDrawn="1"/>
        </p:nvSpPr>
        <p:spPr>
          <a:xfrm>
            <a:off x="0" y="5907024"/>
            <a:ext cx="12192000" cy="9509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87C162-05F1-6640-9036-160E6EC55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653" t="8550" r="20333" b="12985"/>
          <a:stretch/>
        </p:blipFill>
        <p:spPr>
          <a:xfrm>
            <a:off x="7373940" y="191257"/>
            <a:ext cx="4552787" cy="616353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4E2A954-9A13-A647-8D82-FB7EFF4A980E}"/>
              </a:ext>
            </a:extLst>
          </p:cNvPr>
          <p:cNvGrpSpPr/>
          <p:nvPr userDrawn="1"/>
        </p:nvGrpSpPr>
        <p:grpSpPr>
          <a:xfrm>
            <a:off x="195289" y="5818983"/>
            <a:ext cx="11534400" cy="1129735"/>
            <a:chOff x="195289" y="5818983"/>
            <a:chExt cx="11534400" cy="1129735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FA91914-E8E5-4847-9A68-0DD53CF98F42}"/>
                </a:ext>
              </a:extLst>
            </p:cNvPr>
            <p:cNvGrpSpPr/>
            <p:nvPr userDrawn="1"/>
          </p:nvGrpSpPr>
          <p:grpSpPr>
            <a:xfrm>
              <a:off x="3434619" y="6119778"/>
              <a:ext cx="8295070" cy="533449"/>
              <a:chOff x="3462051" y="193030"/>
              <a:chExt cx="8295070" cy="533449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4E5FF221-91B7-CC4C-8778-2D141CE86EF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62051" y="213695"/>
                <a:ext cx="2348967" cy="484138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BFE13D3C-F8D8-BD4B-A337-C7B33CA07FD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8664015" y="193030"/>
                <a:ext cx="3093106" cy="533449"/>
              </a:xfrm>
              <a:prstGeom prst="rect">
                <a:avLst/>
              </a:prstGeom>
            </p:spPr>
          </p:pic>
        </p:grp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755021AE-EEC9-544F-A9DB-D939A85876A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5289" y="5818983"/>
              <a:ext cx="3093106" cy="1129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425797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4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24D25BD-4580-0649-90C2-A149462015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73179" y="-1944026"/>
            <a:ext cx="14552536" cy="10284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81B4C-CB60-E647-8DFA-26C52DE09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7371" y="318804"/>
            <a:ext cx="5927174" cy="3089842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57F8C-DDC6-2344-A4B1-26FC322C7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371" y="3741567"/>
            <a:ext cx="5927175" cy="2019153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sl-SI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F3BECA8-E513-324F-9EC7-D09133C3E57F}"/>
              </a:ext>
            </a:extLst>
          </p:cNvPr>
          <p:cNvGrpSpPr/>
          <p:nvPr userDrawn="1"/>
        </p:nvGrpSpPr>
        <p:grpSpPr>
          <a:xfrm>
            <a:off x="195289" y="5818983"/>
            <a:ext cx="11534400" cy="1129735"/>
            <a:chOff x="195289" y="5818983"/>
            <a:chExt cx="11534400" cy="112973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5F32461A-3C5A-C64F-A91E-AF0C0B6B3BC9}"/>
                </a:ext>
              </a:extLst>
            </p:cNvPr>
            <p:cNvGrpSpPr/>
            <p:nvPr userDrawn="1"/>
          </p:nvGrpSpPr>
          <p:grpSpPr>
            <a:xfrm>
              <a:off x="3434619" y="6119778"/>
              <a:ext cx="8295070" cy="533449"/>
              <a:chOff x="3462051" y="193030"/>
              <a:chExt cx="8295070" cy="533449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C3FD6B35-48EF-674B-85FA-98662A09CCBA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62051" y="213695"/>
                <a:ext cx="2348967" cy="484138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A492937E-C167-3041-AF65-EEE6C59C594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8664015" y="193030"/>
                <a:ext cx="3093106" cy="533449"/>
              </a:xfrm>
              <a:prstGeom prst="rect">
                <a:avLst/>
              </a:prstGeom>
            </p:spPr>
          </p:pic>
        </p:grp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416E1EFB-FF3C-2241-9D5D-A48D1B4D75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5289" y="5818983"/>
              <a:ext cx="3093106" cy="1129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75421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98C071C-4FC9-1941-BF7B-7E2EBE56BD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01883" y="3043530"/>
            <a:ext cx="14595765" cy="33804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981B4C-CB60-E647-8DFA-26C52DE09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471" y="1089526"/>
            <a:ext cx="10695710" cy="2387600"/>
          </a:xfrm>
        </p:spPr>
        <p:txBody>
          <a:bodyPr anchor="ctr"/>
          <a:lstStyle>
            <a:lvl1pPr algn="l">
              <a:defRPr sz="4800">
                <a:solidFill>
                  <a:schemeClr val="tx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57F8C-DDC6-2344-A4B1-26FC322C7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471" y="5964232"/>
            <a:ext cx="10695709" cy="727514"/>
          </a:xfrm>
        </p:spPr>
        <p:txBody>
          <a:bodyPr anchor="ctr"/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sl-SI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FC5405F-D596-E045-8354-77B9CC437F9C}"/>
              </a:ext>
            </a:extLst>
          </p:cNvPr>
          <p:cNvGrpSpPr/>
          <p:nvPr userDrawn="1"/>
        </p:nvGrpSpPr>
        <p:grpSpPr>
          <a:xfrm>
            <a:off x="209532" y="-84855"/>
            <a:ext cx="11534400" cy="1129735"/>
            <a:chOff x="195289" y="5818983"/>
            <a:chExt cx="11534400" cy="1129735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278E1A9-DB50-7843-B62E-D53319932772}"/>
                </a:ext>
              </a:extLst>
            </p:cNvPr>
            <p:cNvGrpSpPr/>
            <p:nvPr userDrawn="1"/>
          </p:nvGrpSpPr>
          <p:grpSpPr>
            <a:xfrm>
              <a:off x="3434619" y="6119778"/>
              <a:ext cx="8295070" cy="533449"/>
              <a:chOff x="3462051" y="193030"/>
              <a:chExt cx="8295070" cy="533449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0E064CEC-7E0C-2340-B3F1-93026723E80D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3462051" y="213695"/>
                <a:ext cx="2348967" cy="484138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7C01DA7-0866-5446-A18B-6BF2FEA90BDC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8664015" y="193030"/>
                <a:ext cx="3093106" cy="533449"/>
              </a:xfrm>
              <a:prstGeom prst="rect">
                <a:avLst/>
              </a:prstGeom>
            </p:spPr>
          </p:pic>
        </p:grp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578B3CC4-A7BA-AF44-8C13-65C3107793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95289" y="5818983"/>
              <a:ext cx="3093106" cy="1129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9745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6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81B4C-CB60-E647-8DFA-26C52DE093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55497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857F8C-DDC6-2344-A4B1-26FC322C7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517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  <a:endParaRPr lang="sl-SI" dirty="0"/>
          </a:p>
        </p:txBody>
      </p:sp>
      <p:sp>
        <p:nvSpPr>
          <p:cNvPr id="12" name="Date Placeholder 6">
            <a:extLst>
              <a:ext uri="{FF2B5EF4-FFF2-40B4-BE49-F238E27FC236}">
                <a16:creationId xmlns:a16="http://schemas.microsoft.com/office/drawing/2014/main" id="{387EDD6E-5874-864B-9848-0FC84E53D1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6586" y="6359401"/>
            <a:ext cx="2743200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>
              <a:solidFill>
                <a:schemeClr val="accent1"/>
              </a:solidFill>
            </a:endParaRPr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B1581B04-2175-C943-A9A0-1E88ACDF6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6587" y="6359400"/>
            <a:ext cx="5813712" cy="365125"/>
          </a:xfrm>
        </p:spPr>
        <p:txBody>
          <a:bodyPr/>
          <a:lstStyle>
            <a:lvl1pPr algn="r">
              <a:defRPr/>
            </a:lvl1pPr>
          </a:lstStyle>
          <a:p>
            <a:pPr algn="r"/>
            <a:endParaRPr lang="sl-SI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1061506-127C-1540-9672-A57C8EC9B807}"/>
              </a:ext>
            </a:extLst>
          </p:cNvPr>
          <p:cNvGrpSpPr/>
          <p:nvPr userDrawn="1"/>
        </p:nvGrpSpPr>
        <p:grpSpPr>
          <a:xfrm>
            <a:off x="209532" y="-84855"/>
            <a:ext cx="11534400" cy="1129735"/>
            <a:chOff x="195289" y="5818983"/>
            <a:chExt cx="11534400" cy="1129735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31E7FA8-8DE2-2345-9BF4-AC1A2D944E72}"/>
                </a:ext>
              </a:extLst>
            </p:cNvPr>
            <p:cNvGrpSpPr/>
            <p:nvPr userDrawn="1"/>
          </p:nvGrpSpPr>
          <p:grpSpPr>
            <a:xfrm>
              <a:off x="3434619" y="6119778"/>
              <a:ext cx="8295070" cy="533449"/>
              <a:chOff x="3462051" y="193030"/>
              <a:chExt cx="8295070" cy="533449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D5BE0342-4A5B-D047-9C48-CFF22091EBEB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2"/>
              <a:stretch>
                <a:fillRect/>
              </a:stretch>
            </p:blipFill>
            <p:spPr>
              <a:xfrm>
                <a:off x="3462051" y="213695"/>
                <a:ext cx="2348967" cy="484138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4AF6628-84B8-C04A-B1C6-686AB6C4E9E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3"/>
              <a:stretch>
                <a:fillRect/>
              </a:stretch>
            </p:blipFill>
            <p:spPr>
              <a:xfrm>
                <a:off x="8664015" y="193030"/>
                <a:ext cx="3093106" cy="533449"/>
              </a:xfrm>
              <a:prstGeom prst="rect">
                <a:avLst/>
              </a:prstGeom>
            </p:spPr>
          </p:pic>
        </p:grpSp>
        <p:pic>
          <p:nvPicPr>
            <p:cNvPr id="17" name="Graphic 16">
              <a:extLst>
                <a:ext uri="{FF2B5EF4-FFF2-40B4-BE49-F238E27FC236}">
                  <a16:creationId xmlns:a16="http://schemas.microsoft.com/office/drawing/2014/main" id="{E50435BD-6AAC-594B-94EA-6D97DED8B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5289" y="5818983"/>
              <a:ext cx="3093106" cy="112973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94004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BA523EB-967E-7C49-8291-BE71FD30943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5174" y="6143060"/>
            <a:ext cx="2080614" cy="7599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3D605C-31AC-AB4C-9FBE-2FDD045F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4E728-A8E5-4146-98D6-0E5CEC64F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sl-S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693A37-9062-3149-B835-F10B06677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80AFA30-C8B2-2945-88F9-3E21840CC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24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605C-31AC-AB4C-9FBE-2FDD045F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4E728-A8E5-4146-98D6-0E5CEC64F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CA5C02F-982F-884A-9070-C293CA3AC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4B27B39-11BC-8640-8DCA-A5079B3D4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528382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15439471-5699-B941-85C7-6D7340DFDD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861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605C-31AC-AB4C-9FBE-2FDD045F7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4E728-A8E5-4146-98D6-0E5CEC64F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pic>
        <p:nvPicPr>
          <p:cNvPr id="5" name="Graphic 5">
            <a:extLst>
              <a:ext uri="{FF2B5EF4-FFF2-40B4-BE49-F238E27FC236}">
                <a16:creationId xmlns:a16="http://schemas.microsoft.com/office/drawing/2014/main" id="{14BF326F-5E32-E46F-2A7B-A05C0FDE51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222" b="15860"/>
          <a:stretch>
            <a:fillRect/>
          </a:stretch>
        </p:blipFill>
        <p:spPr>
          <a:xfrm>
            <a:off x="496587" y="6195042"/>
            <a:ext cx="1944463" cy="468152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4676E9E1-323C-3A00-5F25-D7494D3CF13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83757" y="6243885"/>
            <a:ext cx="2267280" cy="403576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AB289A99-D5F6-A166-1848-BF5F6352B27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7285" y="6284188"/>
            <a:ext cx="1553153" cy="321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54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605C-31AC-AB4C-9FBE-2FDD045F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3896" y="365125"/>
            <a:ext cx="7028095" cy="1325563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4E728-A8E5-4146-98D6-0E5CEC64F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3896" y="1825625"/>
            <a:ext cx="7028095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5D037-D6BA-4045-A5FC-366DF14F7F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9482" y="949324"/>
            <a:ext cx="1990725" cy="4854575"/>
          </a:xfrm>
        </p:spPr>
        <p:txBody>
          <a:bodyPr/>
          <a:lstStyle>
            <a:lvl1pPr>
              <a:defRPr sz="1100"/>
            </a:lvl1pPr>
          </a:lstStyle>
          <a:p>
            <a:r>
              <a:rPr lang="en-LV" dirty="0"/>
              <a:t>Click on icon to upload photo. Click on icon to upload photo. To adjust the position of the image </a:t>
            </a:r>
            <a:r>
              <a:rPr lang="en-GB" dirty="0"/>
              <a:t>g</a:t>
            </a:r>
            <a:r>
              <a:rPr lang="en-LV" dirty="0"/>
              <a:t>o to ”Format picture” -&gt; “crop”. Click and drag the image in the desired position or drag by the corner to make it bigger or smaller.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CBF6FDC8-FD62-E543-B807-8ED2C5EB9C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61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0775163-907A-A845-94DC-A40C40288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8AD2F3-F613-8D47-97F6-95603BB739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6466" t="6732" r="19614" b="13536"/>
          <a:stretch/>
        </p:blipFill>
        <p:spPr>
          <a:xfrm>
            <a:off x="-439369" y="225607"/>
            <a:ext cx="5209851" cy="613074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694AD04F-8C18-3C4D-8D1D-3847F66657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5174" y="6143060"/>
            <a:ext cx="2080614" cy="7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1656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E619499-9F5A-654D-8239-B18ED0B157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521" r="19124"/>
          <a:stretch/>
        </p:blipFill>
        <p:spPr>
          <a:xfrm>
            <a:off x="6837530" y="-295776"/>
            <a:ext cx="5436360" cy="76974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3D605C-31AC-AB4C-9FBE-2FDD045F7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610" y="365125"/>
            <a:ext cx="7028095" cy="1325563"/>
          </a:xfrm>
        </p:spPr>
        <p:txBody>
          <a:bodyPr anchor="b"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A4E728-A8E5-4146-98D6-0E5CEC64FD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9610" y="1825625"/>
            <a:ext cx="7028095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sl-S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CC9531-65B3-CB44-AA59-BF8F6AB792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61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>
              <a:solidFill>
                <a:schemeClr val="bg1"/>
              </a:solidFill>
            </a:endParaRP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B5D037-D6BA-4045-A5FC-366DF14F7FE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01000" y="949324"/>
            <a:ext cx="1990725" cy="4854575"/>
          </a:xfrm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LV" dirty="0"/>
              <a:t>Click on icon to upload photo. Click on icon to upload photo. To adjust the position of the image </a:t>
            </a:r>
            <a:r>
              <a:rPr lang="en-GB" dirty="0"/>
              <a:t>g</a:t>
            </a:r>
            <a:r>
              <a:rPr lang="en-LV" dirty="0"/>
              <a:t>o to ”Format picture” -&gt; “crop”. Click and drag the image in the desired position or drag by the corner to make it bigger or smaller.</a:t>
            </a: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5534D85-F93D-724F-A19D-61A2C03B7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9332" y="6356350"/>
            <a:ext cx="528382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l-SI" dirty="0">
              <a:solidFill>
                <a:schemeClr val="bg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730C2A8-2F46-8041-A967-9F930D4CA2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32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B2C5F-144E-8F44-83C0-A742B312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39EAFB-F29B-8F48-BF9F-3DC0CC14A5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8B6F6A-5F00-C647-A7E2-F7C0EEA337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48625" y="0"/>
            <a:ext cx="3581400" cy="175549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DBF7364-EF84-0746-81B8-067304425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BFE32BC-1E24-B949-858D-81ABFEC3E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0719DDC3-3E59-7845-B6EA-ECB8D7B44F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5174" y="6143060"/>
            <a:ext cx="2080614" cy="7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833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7BD00-ADE5-3C48-A42E-F3A82A4CE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60E763-9447-3641-9A17-0A9776F86D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AF8493-DE7B-7E40-B275-70E87236B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EA1D48-04E4-7F48-814F-A57ACAD162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69E5A43C-65D1-3E46-870F-D41320EAE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3BF1E769-97DF-9A47-9122-232F2191F6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314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41726-EFDB-BF48-92C3-C12A2FDE4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658EB-2C11-A743-A330-8E7C647C5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Inclusive Sans Medium" pitchFamily="2" charset="0"/>
                <a:cs typeface="Inclusive Sans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E57FC-3EFF-6941-AD51-43D91D964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1F9B2F-23E0-1247-A96A-ECA59FB2E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Inclusive Sans Medium" pitchFamily="2" charset="0"/>
                <a:cs typeface="Inclusive Sans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A7674D-5C39-574E-AE2A-F261BA1BDE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594DFA9-5FEF-7544-B572-C547F31D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718A54B-9B34-1E4B-8D04-BCF490D7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BA7DD5-7318-8F48-8C75-32872ED82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80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41726-EFDB-BF48-92C3-C12A2FDE4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6658EB-2C11-A743-A330-8E7C647C5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Inclusive Sans Medium" pitchFamily="2" charset="0"/>
                <a:cs typeface="Inclusive Sans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2E57FC-3EFF-6941-AD51-43D91D964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1F9B2F-23E0-1247-A96A-ECA59FB2E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Inclusive Sans Medium" pitchFamily="2" charset="0"/>
                <a:cs typeface="Inclusive Sans Medium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A7674D-5C39-574E-AE2A-F261BA1BDE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594DFA9-5FEF-7544-B572-C547F31DD0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718A54B-9B34-1E4B-8D04-BCF490D76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62BA7DD5-7318-8F48-8C75-32872ED82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0912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6C4A4-1D19-6148-820A-7F1C166A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1EBA97-84E9-5E4B-981A-F2E46299D8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4075" y="2060575"/>
            <a:ext cx="9042400" cy="44323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8D221F8-A0C4-8A46-BF60-B15776EF04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81F1719-7D25-444F-AC8A-BB5D647A2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E6C5D0F-5128-9844-98C0-1EFA51FD0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15174" y="6143060"/>
            <a:ext cx="2080614" cy="7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3047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6C4A4-1D19-6148-820A-7F1C166AE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2A238E1-9D27-834B-9B64-DB4A67C75C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222" b="15860"/>
          <a:stretch>
            <a:fillRect/>
          </a:stretch>
        </p:blipFill>
        <p:spPr>
          <a:xfrm>
            <a:off x="496587" y="6097409"/>
            <a:ext cx="2349980" cy="565785"/>
          </a:xfrm>
          <a:prstGeom prst="rect">
            <a:avLst/>
          </a:prstGeom>
        </p:spPr>
      </p:pic>
      <p:pic>
        <p:nvPicPr>
          <p:cNvPr id="4" name="Slika 3">
            <a:extLst>
              <a:ext uri="{FF2B5EF4-FFF2-40B4-BE49-F238E27FC236}">
                <a16:creationId xmlns:a16="http://schemas.microsoft.com/office/drawing/2014/main" id="{EF269BFF-3894-C89C-F606-5BB3D7ABBD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730532" y="6097409"/>
            <a:ext cx="2720506" cy="484250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E57BCF55-FC5D-0A1E-EFF8-A5720A3C393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297141" y="6208791"/>
            <a:ext cx="1802295" cy="37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566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4376537-7371-D142-935E-A70C6185F0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EE3083-848C-BF46-95FC-F97111EA2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EAA4512-D799-EC4C-9E95-5F480C6320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106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A71934-B1C6-274A-B4E1-7C049AE2853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4075" y="2060575"/>
            <a:ext cx="9042400" cy="4432300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1BB2B2-B364-A94A-B126-6FFCD04C08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9CE34654-375B-9548-9ABC-D627BD44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459AC78-7922-5E4B-8832-BF4CD44DD7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881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DB85974-269C-3A45-A95C-6E084205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DBDA090-BE14-6947-8BB4-C3C29047C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1F69EAE-6854-314F-9885-CE4FE49514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15174" y="6143060"/>
            <a:ext cx="2080614" cy="759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8017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EC75-C727-C242-A862-E31D74A4B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  <a:endParaRPr lang="sl-SI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797AF-1E01-9247-8DB0-F20DD89BD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12F29-16CA-A347-A895-60D561C56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DF40BC6-C058-5C44-9805-988381B1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16CD8C0-CD71-3349-B7AE-2C52A07BB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CD2B7B7C-1611-8945-A79D-A07008562E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7342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B81AE-66FE-EC44-9308-AFEFCEAC0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BA5B6F-D61E-1547-897A-76E0B47620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C62DB-E667-3D44-99EF-C8DD0685C9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EF849F94-7D9E-1C4B-B190-C12C5F6CE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7DDDD49-83BA-154B-8512-1B949DEFB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DE343E6B-04AC-CD4C-966F-8C2DEB0843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657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2F883-3609-5447-84A1-19C3B4D59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A9F3D6-F89B-5E48-8A6E-9786BBD593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D66B8E58-7136-454C-9B33-10C980B717D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05FA7DE-9063-824B-B9D1-BDF9FD21D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3EA12A7-C1E0-1742-8F1A-E027C567C8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43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815865-0BA3-7A44-A3FB-D87BCA9496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E042DD-C5FB-9F43-8C7B-68E4EDABA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FAB6A9F-4DB6-B942-AAFF-2B2F1A365C0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1850" y="6356350"/>
            <a:ext cx="237498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662B448-309D-034C-A09B-06F8A070E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48216" y="6356350"/>
            <a:ext cx="5521952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7778610A-28CC-B54A-B1E8-CAFCFAE645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15174" y="6143060"/>
            <a:ext cx="2080614" cy="75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60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D8A332-1BA7-E546-A34A-F61163FA8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87" y="365125"/>
            <a:ext cx="111988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  <a:endParaRPr lang="en-LV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A4C0D2-F4E9-924F-A151-D5ADCD87EF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586" y="1825625"/>
            <a:ext cx="1119882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LV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B03CB9A-60B8-344C-BEBA-9E9A8D21FC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6586" y="635940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/>
                </a:solidFill>
                <a:latin typeface="Inclusive Sans Light" pitchFamily="2" charset="0"/>
                <a:cs typeface="Inclusive Sans Light" pitchFamily="2" charset="0"/>
              </a:defRPr>
            </a:lvl1pPr>
          </a:lstStyle>
          <a:p>
            <a:fld id="{5BADEE07-76BF-F243-AE45-D019BCA084EC}" type="datetimeFigureOut">
              <a:rPr lang="sl-SI" smtClean="0"/>
              <a:pPr/>
              <a:t>21. 10. 2026</a:t>
            </a:fld>
            <a:endParaRPr lang="sl-SI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E2535B7-4C2F-424B-A01D-FE65676F1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93226" y="6356350"/>
            <a:ext cx="44601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/>
                </a:solidFill>
                <a:latin typeface="Inclusive Sans Light" pitchFamily="2" charset="0"/>
                <a:cs typeface="Inclusive Sans Light" pitchFamily="2" charset="0"/>
              </a:defRPr>
            </a:lvl1pPr>
          </a:lstStyle>
          <a:p>
            <a:endParaRPr lang="sl-SI" dirty="0">
              <a:solidFill>
                <a:schemeClr val="tx1"/>
              </a:solidFill>
            </a:endParaRP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FC0780D-D723-2F49-B796-D6DE0AC0E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Inclusive Sans" pitchFamily="2" charset="0"/>
                <a:cs typeface="Inclusive Sans" pitchFamily="2" charset="0"/>
              </a:defRPr>
            </a:lvl1pPr>
          </a:lstStyle>
          <a:p>
            <a:fld id="{A399163B-396F-9F4B-BFBE-F350DBAE0296}" type="slidenum">
              <a:rPr lang="sl-SI" smtClean="0"/>
              <a:pPr/>
              <a:t>‹#›</a:t>
            </a:fld>
            <a:endParaRPr lang="sl-S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48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7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Bricolage Grotesque 14pt" panose="020B060504040200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Inclusive Sans" pitchFamily="2" charset="0"/>
          <a:ea typeface="+mn-ea"/>
          <a:cs typeface="Inclusive Sans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ravokotnik: zaokroženi vogali 25">
            <a:extLst>
              <a:ext uri="{FF2B5EF4-FFF2-40B4-BE49-F238E27FC236}">
                <a16:creationId xmlns:a16="http://schemas.microsoft.com/office/drawing/2014/main" id="{E73EABFC-8346-1DDF-CB41-A9C3C69C21DD}"/>
              </a:ext>
            </a:extLst>
          </p:cNvPr>
          <p:cNvSpPr/>
          <p:nvPr/>
        </p:nvSpPr>
        <p:spPr>
          <a:xfrm>
            <a:off x="4307305" y="2112881"/>
            <a:ext cx="3617495" cy="365394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Pravokotnik: zaokroženi vogali 23">
            <a:extLst>
              <a:ext uri="{FF2B5EF4-FFF2-40B4-BE49-F238E27FC236}">
                <a16:creationId xmlns:a16="http://schemas.microsoft.com/office/drawing/2014/main" id="{E1BC2578-1394-109C-5EB4-984008BD7E7E}"/>
              </a:ext>
            </a:extLst>
          </p:cNvPr>
          <p:cNvSpPr/>
          <p:nvPr/>
        </p:nvSpPr>
        <p:spPr>
          <a:xfrm>
            <a:off x="505325" y="2117558"/>
            <a:ext cx="3617495" cy="365394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76A8136-B6B3-922C-44D7-6FEFEF1F4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86" y="87831"/>
            <a:ext cx="11198826" cy="1325563"/>
          </a:xfrm>
        </p:spPr>
        <p:txBody>
          <a:bodyPr>
            <a:normAutofit/>
          </a:bodyPr>
          <a:lstStyle/>
          <a:p>
            <a:pPr algn="ctr"/>
            <a:r>
              <a:rPr lang="sl-SI" sz="2800" dirty="0"/>
              <a:t>Strategija Republike Slovenije za </a:t>
            </a:r>
            <a:r>
              <a:rPr lang="sl-SI" sz="2800" dirty="0" err="1"/>
              <a:t>deinstitucionalizacijo</a:t>
            </a:r>
            <a:r>
              <a:rPr lang="sl-SI" sz="2800" dirty="0"/>
              <a:t> v socialnem varstvu 2024–2034 (</a:t>
            </a:r>
            <a:r>
              <a:rPr lang="sl-SI" sz="2800" dirty="0" err="1"/>
              <a:t>StaDI</a:t>
            </a:r>
            <a:r>
              <a:rPr lang="sl-SI" sz="2800" dirty="0"/>
              <a:t>)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F42F338C-D286-2850-7B0F-F3890DF042FE}"/>
              </a:ext>
            </a:extLst>
          </p:cNvPr>
          <p:cNvSpPr txBox="1"/>
          <p:nvPr/>
        </p:nvSpPr>
        <p:spPr>
          <a:xfrm>
            <a:off x="1323474" y="1439420"/>
            <a:ext cx="96493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dirty="0"/>
              <a:t>Prvi sistematični pristop k </a:t>
            </a:r>
            <a:r>
              <a:rPr lang="sl-SI" dirty="0" err="1"/>
              <a:t>deinstitucionalizaciji</a:t>
            </a:r>
            <a:r>
              <a:rPr lang="sl-SI" dirty="0"/>
              <a:t> (DI) na nacionalni ravni.</a:t>
            </a:r>
          </a:p>
        </p:txBody>
      </p:sp>
      <p:pic>
        <p:nvPicPr>
          <p:cNvPr id="9" name="Slika 8">
            <a:extLst>
              <a:ext uri="{FF2B5EF4-FFF2-40B4-BE49-F238E27FC236}">
                <a16:creationId xmlns:a16="http://schemas.microsoft.com/office/drawing/2014/main" id="{B643DE84-497A-B17C-B67E-DB0AC54140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90" b="14453"/>
          <a:stretch>
            <a:fillRect/>
          </a:stretch>
        </p:blipFill>
        <p:spPr>
          <a:xfrm>
            <a:off x="1144191" y="2361875"/>
            <a:ext cx="2352987" cy="539090"/>
          </a:xfrm>
          <a:prstGeom prst="rect">
            <a:avLst/>
          </a:prstGeom>
        </p:spPr>
      </p:pic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CB1B09E6-EA14-DC82-2001-F3A162C53C6D}"/>
              </a:ext>
            </a:extLst>
          </p:cNvPr>
          <p:cNvSpPr txBox="1"/>
          <p:nvPr/>
        </p:nvSpPr>
        <p:spPr>
          <a:xfrm>
            <a:off x="681069" y="2957311"/>
            <a:ext cx="30449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b="1" dirty="0"/>
              <a:t>1. Center za </a:t>
            </a:r>
            <a:r>
              <a:rPr lang="sl-SI" b="1" dirty="0" err="1"/>
              <a:t>dezinstitucionalizacijo</a:t>
            </a:r>
            <a:br>
              <a:rPr lang="sl-SI" b="1" dirty="0"/>
            </a:br>
            <a:r>
              <a:rPr lang="sl-SI" b="1" dirty="0"/>
              <a:t>(CDI)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32E8476C-1569-65FB-146E-5CFAAD25ECA8}"/>
              </a:ext>
            </a:extLst>
          </p:cNvPr>
          <p:cNvSpPr txBox="1"/>
          <p:nvPr/>
        </p:nvSpPr>
        <p:spPr>
          <a:xfrm>
            <a:off x="732047" y="3872620"/>
            <a:ext cx="31640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sl-SI" sz="1600" dirty="0"/>
              <a:t>Spremljanje izvajanja strategije, povezovanje in usklajevanje deležnikov ter krepitev znanja in razvoj skupnostnih storitev.</a:t>
            </a:r>
          </a:p>
        </p:txBody>
      </p:sp>
      <p:cxnSp>
        <p:nvCxnSpPr>
          <p:cNvPr id="15" name="Raven povezovalnik 14">
            <a:extLst>
              <a:ext uri="{FF2B5EF4-FFF2-40B4-BE49-F238E27FC236}">
                <a16:creationId xmlns:a16="http://schemas.microsoft.com/office/drawing/2014/main" id="{6AC16385-BED3-755C-7299-3BCCE2834258}"/>
              </a:ext>
            </a:extLst>
          </p:cNvPr>
          <p:cNvCxnSpPr/>
          <p:nvPr/>
        </p:nvCxnSpPr>
        <p:spPr>
          <a:xfrm>
            <a:off x="1066799" y="5173578"/>
            <a:ext cx="24303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oljeZBesedilom 16">
            <a:extLst>
              <a:ext uri="{FF2B5EF4-FFF2-40B4-BE49-F238E27FC236}">
                <a16:creationId xmlns:a16="http://schemas.microsoft.com/office/drawing/2014/main" id="{53234790-31A1-5DB9-9ECA-245B27BCC7FF}"/>
              </a:ext>
            </a:extLst>
          </p:cNvPr>
          <p:cNvSpPr txBox="1"/>
          <p:nvPr/>
        </p:nvSpPr>
        <p:spPr>
          <a:xfrm>
            <a:off x="368966" y="5277851"/>
            <a:ext cx="39222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sz="1400" b="1" dirty="0"/>
              <a:t>Znanje, povezovanje in podpora</a:t>
            </a:r>
          </a:p>
        </p:txBody>
      </p:sp>
      <p:sp>
        <p:nvSpPr>
          <p:cNvPr id="18" name="PoljeZBesedilom 17">
            <a:extLst>
              <a:ext uri="{FF2B5EF4-FFF2-40B4-BE49-F238E27FC236}">
                <a16:creationId xmlns:a16="http://schemas.microsoft.com/office/drawing/2014/main" id="{A7196222-490E-609E-2C67-FBE789CA5BB9}"/>
              </a:ext>
            </a:extLst>
          </p:cNvPr>
          <p:cNvSpPr txBox="1"/>
          <p:nvPr/>
        </p:nvSpPr>
        <p:spPr>
          <a:xfrm>
            <a:off x="4636487" y="3063087"/>
            <a:ext cx="30449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b="1" dirty="0"/>
              <a:t>2. Multidisciplinarni timi</a:t>
            </a:r>
            <a:br>
              <a:rPr lang="sl-SI" b="1" dirty="0"/>
            </a:br>
            <a:r>
              <a:rPr lang="sl-SI" b="1" dirty="0"/>
              <a:t>(MDT)</a:t>
            </a:r>
          </a:p>
        </p:txBody>
      </p:sp>
      <p:sp>
        <p:nvSpPr>
          <p:cNvPr id="19" name="PoljeZBesedilom 18">
            <a:extLst>
              <a:ext uri="{FF2B5EF4-FFF2-40B4-BE49-F238E27FC236}">
                <a16:creationId xmlns:a16="http://schemas.microsoft.com/office/drawing/2014/main" id="{D5AE783B-9662-A91D-A716-68F88120B906}"/>
              </a:ext>
            </a:extLst>
          </p:cNvPr>
          <p:cNvSpPr txBox="1"/>
          <p:nvPr/>
        </p:nvSpPr>
        <p:spPr>
          <a:xfrm>
            <a:off x="4756484" y="3899371"/>
            <a:ext cx="288146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sl-SI" sz="1600" dirty="0"/>
              <a:t>Podpora pri prehodu iz institucij v skupnost, povezovanje storitev in preprečevanje institucionalizacije.</a:t>
            </a:r>
          </a:p>
        </p:txBody>
      </p:sp>
      <p:cxnSp>
        <p:nvCxnSpPr>
          <p:cNvPr id="20" name="Raven povezovalnik 19">
            <a:extLst>
              <a:ext uri="{FF2B5EF4-FFF2-40B4-BE49-F238E27FC236}">
                <a16:creationId xmlns:a16="http://schemas.microsoft.com/office/drawing/2014/main" id="{FEA6DFBA-893C-4E14-9EEC-8273E42138F2}"/>
              </a:ext>
            </a:extLst>
          </p:cNvPr>
          <p:cNvCxnSpPr/>
          <p:nvPr/>
        </p:nvCxnSpPr>
        <p:spPr>
          <a:xfrm>
            <a:off x="4893559" y="5226476"/>
            <a:ext cx="24303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57E1D854-9749-DC3B-3D05-2C6E4F446D6B}"/>
              </a:ext>
            </a:extLst>
          </p:cNvPr>
          <p:cNvSpPr txBox="1"/>
          <p:nvPr/>
        </p:nvSpPr>
        <p:spPr>
          <a:xfrm>
            <a:off x="4162925" y="5281845"/>
            <a:ext cx="39222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sz="1400" b="1" dirty="0"/>
              <a:t>Podpora po meri človeka</a:t>
            </a:r>
          </a:p>
        </p:txBody>
      </p:sp>
      <p:pic>
        <p:nvPicPr>
          <p:cNvPr id="28" name="Slika 27">
            <a:extLst>
              <a:ext uri="{FF2B5EF4-FFF2-40B4-BE49-F238E27FC236}">
                <a16:creationId xmlns:a16="http://schemas.microsoft.com/office/drawing/2014/main" id="{D24DB500-F416-8E69-0FCA-6D96918AE7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46" b="21982"/>
          <a:stretch>
            <a:fillRect/>
          </a:stretch>
        </p:blipFill>
        <p:spPr>
          <a:xfrm>
            <a:off x="4688624" y="2437667"/>
            <a:ext cx="2751875" cy="443449"/>
          </a:xfrm>
          <a:prstGeom prst="rect">
            <a:avLst/>
          </a:prstGeom>
        </p:spPr>
      </p:pic>
      <p:sp>
        <p:nvSpPr>
          <p:cNvPr id="29" name="Pravokotnik: zaokroženi vogali 28">
            <a:extLst>
              <a:ext uri="{FF2B5EF4-FFF2-40B4-BE49-F238E27FC236}">
                <a16:creationId xmlns:a16="http://schemas.microsoft.com/office/drawing/2014/main" id="{011BC293-4498-AC92-8180-AAA444F2D904}"/>
              </a:ext>
            </a:extLst>
          </p:cNvPr>
          <p:cNvSpPr/>
          <p:nvPr/>
        </p:nvSpPr>
        <p:spPr>
          <a:xfrm>
            <a:off x="8138355" y="2120160"/>
            <a:ext cx="3617495" cy="3653946"/>
          </a:xfrm>
          <a:prstGeom prst="round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dirty="0"/>
          </a:p>
        </p:txBody>
      </p:sp>
      <p:sp>
        <p:nvSpPr>
          <p:cNvPr id="30" name="PoljeZBesedilom 29">
            <a:extLst>
              <a:ext uri="{FF2B5EF4-FFF2-40B4-BE49-F238E27FC236}">
                <a16:creationId xmlns:a16="http://schemas.microsoft.com/office/drawing/2014/main" id="{57229B81-C168-F44B-E8BD-E71AD9BAC172}"/>
              </a:ext>
            </a:extLst>
          </p:cNvPr>
          <p:cNvSpPr txBox="1"/>
          <p:nvPr/>
        </p:nvSpPr>
        <p:spPr>
          <a:xfrm>
            <a:off x="8364492" y="3046303"/>
            <a:ext cx="31640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b="1" dirty="0"/>
              <a:t>3. Center za zagovorništvo</a:t>
            </a:r>
            <a:br>
              <a:rPr lang="sl-SI" b="1" dirty="0"/>
            </a:br>
            <a:r>
              <a:rPr lang="sl-SI" b="1" dirty="0"/>
              <a:t>(CZG)</a:t>
            </a:r>
          </a:p>
        </p:txBody>
      </p:sp>
      <p:sp>
        <p:nvSpPr>
          <p:cNvPr id="31" name="PoljeZBesedilom 30">
            <a:extLst>
              <a:ext uri="{FF2B5EF4-FFF2-40B4-BE49-F238E27FC236}">
                <a16:creationId xmlns:a16="http://schemas.microsoft.com/office/drawing/2014/main" id="{EBBC59FE-2768-F549-70E9-B48BB448EA6B}"/>
              </a:ext>
            </a:extLst>
          </p:cNvPr>
          <p:cNvSpPr txBox="1"/>
          <p:nvPr/>
        </p:nvSpPr>
        <p:spPr>
          <a:xfrm>
            <a:off x="8424035" y="3877482"/>
            <a:ext cx="31640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sl-SI" sz="1600" dirty="0"/>
              <a:t>Neodvisna zagovorniška podpora stanovalcem institucij in uporabnikom storitev, ki temeljijo na skupnosti. Ozaveščanje o DI.</a:t>
            </a:r>
          </a:p>
        </p:txBody>
      </p:sp>
      <p:cxnSp>
        <p:nvCxnSpPr>
          <p:cNvPr id="32" name="Raven povezovalnik 31">
            <a:extLst>
              <a:ext uri="{FF2B5EF4-FFF2-40B4-BE49-F238E27FC236}">
                <a16:creationId xmlns:a16="http://schemas.microsoft.com/office/drawing/2014/main" id="{AE7B2CE9-E3E9-FA1E-0086-E36F44E66BE3}"/>
              </a:ext>
            </a:extLst>
          </p:cNvPr>
          <p:cNvCxnSpPr/>
          <p:nvPr/>
        </p:nvCxnSpPr>
        <p:spPr>
          <a:xfrm>
            <a:off x="8724609" y="5233755"/>
            <a:ext cx="24303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oljeZBesedilom 32">
            <a:extLst>
              <a:ext uri="{FF2B5EF4-FFF2-40B4-BE49-F238E27FC236}">
                <a16:creationId xmlns:a16="http://schemas.microsoft.com/office/drawing/2014/main" id="{90E602D2-8D1C-1490-B89C-F5DBD993F222}"/>
              </a:ext>
            </a:extLst>
          </p:cNvPr>
          <p:cNvSpPr txBox="1"/>
          <p:nvPr/>
        </p:nvSpPr>
        <p:spPr>
          <a:xfrm>
            <a:off x="8042101" y="5289124"/>
            <a:ext cx="39222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l-SI" sz="1400" b="1" dirty="0"/>
              <a:t>Pravice in glas posameznika</a:t>
            </a:r>
          </a:p>
        </p:txBody>
      </p:sp>
      <p:pic>
        <p:nvPicPr>
          <p:cNvPr id="36" name="Grafika 35">
            <a:extLst>
              <a:ext uri="{FF2B5EF4-FFF2-40B4-BE49-F238E27FC236}">
                <a16:creationId xmlns:a16="http://schemas.microsoft.com/office/drawing/2014/main" id="{E851736A-77D5-70C8-4F45-359BA92A53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13679" b="7538"/>
          <a:stretch>
            <a:fillRect/>
          </a:stretch>
        </p:blipFill>
        <p:spPr>
          <a:xfrm>
            <a:off x="9203013" y="2325703"/>
            <a:ext cx="1641450" cy="7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78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CUDI">
      <a:dk1>
        <a:srgbClr val="3D2863"/>
      </a:dk1>
      <a:lt1>
        <a:srgbClr val="FFFFFF"/>
      </a:lt1>
      <a:dk2>
        <a:srgbClr val="FF9C18"/>
      </a:dk2>
      <a:lt2>
        <a:srgbClr val="F7EDE2"/>
      </a:lt2>
      <a:accent1>
        <a:srgbClr val="F05634"/>
      </a:accent1>
      <a:accent2>
        <a:srgbClr val="3E2864"/>
      </a:accent2>
      <a:accent3>
        <a:srgbClr val="CDBAE3"/>
      </a:accent3>
      <a:accent4>
        <a:srgbClr val="F7EDE2"/>
      </a:accent4>
      <a:accent5>
        <a:srgbClr val="FF9C18"/>
      </a:accent5>
      <a:accent6>
        <a:srgbClr val="FFFFFF"/>
      </a:accent6>
      <a:hlink>
        <a:srgbClr val="F05635"/>
      </a:hlink>
      <a:folHlink>
        <a:srgbClr val="3D2863"/>
      </a:folHlink>
    </a:clrScheme>
    <a:fontScheme name="Bricolage Grotesque">
      <a:majorFont>
        <a:latin typeface="Bricolage Grotesque"/>
        <a:ea typeface=""/>
        <a:cs typeface=""/>
      </a:majorFont>
      <a:minorFont>
        <a:latin typeface="Bricolage Grotesq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C9081739-8F15-794D-A4D5-AC3055350102}" vid="{84A8BE18-A129-D14B-B241-37DD98E09B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Andreja prezentacija projektov</Template>
  <TotalTime>48</TotalTime>
  <Words>111</Words>
  <Application>Microsoft Office PowerPoint</Application>
  <PresentationFormat>Širokozaslonsko</PresentationFormat>
  <Paragraphs>11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8" baseType="lpstr">
      <vt:lpstr>Inclusive Sans Light</vt:lpstr>
      <vt:lpstr>Inclusive Sans Medium</vt:lpstr>
      <vt:lpstr>Inclusive Sans</vt:lpstr>
      <vt:lpstr>Bricolage Grotesque 14pt</vt:lpstr>
      <vt:lpstr>Arial</vt:lpstr>
      <vt:lpstr>Calibri</vt:lpstr>
      <vt:lpstr>Officeova tema</vt:lpstr>
      <vt:lpstr>Strategija Republike Slovenije za deinstitucionalizacijo v socialnem varstvu 2024–2034 (StaDI)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aidap</dc:creator>
  <cp:lastModifiedBy>andrejar</cp:lastModifiedBy>
  <cp:revision>6</cp:revision>
  <dcterms:created xsi:type="dcterms:W3CDTF">2026-10-20T12:47:08Z</dcterms:created>
  <dcterms:modified xsi:type="dcterms:W3CDTF">2026-10-21T06:30:48Z</dcterms:modified>
</cp:coreProperties>
</file>