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Lst>
  <p:notesMasterIdLst>
    <p:notesMasterId r:id="rId20"/>
  </p:notesMasterIdLst>
  <p:handoutMasterIdLst>
    <p:handoutMasterId r:id="rId21"/>
  </p:handoutMasterIdLst>
  <p:sldIdLst>
    <p:sldId id="257" r:id="rId5"/>
    <p:sldId id="279" r:id="rId6"/>
    <p:sldId id="358" r:id="rId7"/>
    <p:sldId id="373" r:id="rId8"/>
    <p:sldId id="374" r:id="rId9"/>
    <p:sldId id="375" r:id="rId10"/>
    <p:sldId id="376" r:id="rId11"/>
    <p:sldId id="377" r:id="rId12"/>
    <p:sldId id="359" r:id="rId13"/>
    <p:sldId id="382" r:id="rId14"/>
    <p:sldId id="383" r:id="rId15"/>
    <p:sldId id="384" r:id="rId16"/>
    <p:sldId id="385" r:id="rId17"/>
    <p:sldId id="386" r:id="rId18"/>
    <p:sldId id="350" r:id="rId19"/>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352700-4D4E-1E98-6655-044AA6386023}" name="Gabriel Mezang Nkodo" initials="" userId="S::Gabriel.Mezang-Nkodo@gov.si::cbd3543e-4395-4310-87d0-40c4c2a91178" providerId="AD"/>
  <p188:author id="{0CF80623-A888-76FD-EA38-631829EE9D76}" name="Andreja Štefula" initials="AŠ" userId="S::andreja.stefula@gov.si::2b5476ee-5a94-4695-9170-b8b4f71094da" providerId="AD"/>
  <p188:author id="{04F87044-5553-43DE-818F-82374853947C}" name="Darja Zorko Mencin" initials="" userId="S::Darja.Zorko-Mencin@gov.si::b09cb969-6e0a-4eb1-8047-17fc2c94d0e9" providerId="AD"/>
  <p188:author id="{7C1B3857-94AE-446B-6087-F5175B1FD0B4}" name="Andreja Štefula" initials="AŠ" userId="S::Andreja.Stefula@gov.si::2b5476ee-5a94-4695-9170-b8b4f71094da" providerId="AD"/>
  <p188:author id="{5C313983-BC07-026C-45E6-83810B6684D1}" name="Darja Zorko Mencin" initials="DM" userId="S::darja.zorko-mencin@gov.si::b09cb969-6e0a-4eb1-8047-17fc2c94d0e9" providerId="AD"/>
  <p188:author id="{0347FBD2-2E60-71F8-9E3B-B3867B31DAE7}" name="Gabriel Mezang Nkodo" initials="GN" userId="S::gabriel.mezang-nkodo@gov.si::cbd3543e-4395-4310-87d0-40c4c2a9117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4EA2"/>
    <a:srgbClr val="9AC6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94688" autoAdjust="0"/>
  </p:normalViewPr>
  <p:slideViewPr>
    <p:cSldViewPr snapToGrid="0">
      <p:cViewPr varScale="1">
        <p:scale>
          <a:sx n="75" d="100"/>
          <a:sy n="75" d="100"/>
        </p:scale>
        <p:origin x="874" y="4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50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a:extLst>
              <a:ext uri="{FF2B5EF4-FFF2-40B4-BE49-F238E27FC236}">
                <a16:creationId xmlns:a16="http://schemas.microsoft.com/office/drawing/2014/main" id="{3FC5994F-5E1F-F5DD-2534-0538745ACD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a:extLst>
              <a:ext uri="{FF2B5EF4-FFF2-40B4-BE49-F238E27FC236}">
                <a16:creationId xmlns:a16="http://schemas.microsoft.com/office/drawing/2014/main" id="{2E9332CE-EC66-1807-6569-EEA64ACC38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191924-E205-4941-B906-5EA5EB3CF4CC}" type="datetimeFigureOut">
              <a:rPr lang="sl-SI" smtClean="0"/>
              <a:t>20. 10. 2026</a:t>
            </a:fld>
            <a:endParaRPr lang="sl-SI"/>
          </a:p>
        </p:txBody>
      </p:sp>
      <p:sp>
        <p:nvSpPr>
          <p:cNvPr id="4" name="Označba mesta noge 3">
            <a:extLst>
              <a:ext uri="{FF2B5EF4-FFF2-40B4-BE49-F238E27FC236}">
                <a16:creationId xmlns:a16="http://schemas.microsoft.com/office/drawing/2014/main" id="{3F056B63-3EFF-1E91-6E62-60FC16FC41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a:extLst>
              <a:ext uri="{FF2B5EF4-FFF2-40B4-BE49-F238E27FC236}">
                <a16:creationId xmlns:a16="http://schemas.microsoft.com/office/drawing/2014/main" id="{0D70D6FD-8915-3D83-4361-802F3A9FD1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E80157-5941-48DC-9617-67D78967145B}" type="slidenum">
              <a:rPr lang="sl-SI" smtClean="0"/>
              <a:t>‹#›</a:t>
            </a:fld>
            <a:endParaRPr lang="sl-SI"/>
          </a:p>
        </p:txBody>
      </p:sp>
    </p:spTree>
    <p:extLst>
      <p:ext uri="{BB962C8B-B14F-4D97-AF65-F5344CB8AC3E}">
        <p14:creationId xmlns:p14="http://schemas.microsoft.com/office/powerpoint/2010/main" val="1087783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1DDEFE-646C-41E5-B72B-05EA0C5645C2}" type="datetimeFigureOut">
              <a:rPr lang="sl-SI" smtClean="0"/>
              <a:t>20. 10. 2026</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57CE9-9825-4FB8-9AB8-A4635BF8785D}" type="slidenum">
              <a:rPr lang="sl-SI" smtClean="0"/>
              <a:t>‹#›</a:t>
            </a:fld>
            <a:endParaRPr lang="sl-SI"/>
          </a:p>
        </p:txBody>
      </p:sp>
    </p:spTree>
    <p:extLst>
      <p:ext uri="{BB962C8B-B14F-4D97-AF65-F5344CB8AC3E}">
        <p14:creationId xmlns:p14="http://schemas.microsoft.com/office/powerpoint/2010/main" val="75302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3295-BC29-5A81-6A68-A322F1FCB56E}"/>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C3D90310-B0E0-FDCD-C30B-1E0EA039AB00}"/>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A73D21BE-12C9-F1A8-361D-F47FB08F8B5B}"/>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873D53EC-4517-A61E-0334-B7442C0C3377}"/>
              </a:ext>
            </a:extLst>
          </p:cNvPr>
          <p:cNvSpPr>
            <a:spLocks noGrp="1"/>
          </p:cNvSpPr>
          <p:nvPr>
            <p:ph type="sldNum" sz="quarter" idx="5"/>
          </p:nvPr>
        </p:nvSpPr>
        <p:spPr/>
        <p:txBody>
          <a:bodyPr/>
          <a:lstStyle/>
          <a:p>
            <a:fld id="{A5257CE9-9825-4FB8-9AB8-A4635BF8785D}" type="slidenum">
              <a:rPr lang="sl-SI" smtClean="0"/>
              <a:t>4</a:t>
            </a:fld>
            <a:endParaRPr lang="sl-SI"/>
          </a:p>
        </p:txBody>
      </p:sp>
    </p:spTree>
    <p:extLst>
      <p:ext uri="{BB962C8B-B14F-4D97-AF65-F5344CB8AC3E}">
        <p14:creationId xmlns:p14="http://schemas.microsoft.com/office/powerpoint/2010/main" val="2452709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9B3E-5E62-D8F4-6D4E-3E7C3CDDABD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87BCD0C4-D261-21E2-8E2A-1AC6E773CDFA}"/>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04C4C939-ADEE-5E6B-B0D9-F5CFB62B5288}"/>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45558BF3-35A3-FBD2-CCCF-12FA8EA90559}"/>
              </a:ext>
            </a:extLst>
          </p:cNvPr>
          <p:cNvSpPr>
            <a:spLocks noGrp="1"/>
          </p:cNvSpPr>
          <p:nvPr>
            <p:ph type="sldNum" sz="quarter" idx="5"/>
          </p:nvPr>
        </p:nvSpPr>
        <p:spPr/>
        <p:txBody>
          <a:bodyPr/>
          <a:lstStyle/>
          <a:p>
            <a:fld id="{A5257CE9-9825-4FB8-9AB8-A4635BF8785D}" type="slidenum">
              <a:rPr lang="sl-SI" smtClean="0"/>
              <a:t>5</a:t>
            </a:fld>
            <a:endParaRPr lang="sl-SI"/>
          </a:p>
        </p:txBody>
      </p:sp>
    </p:spTree>
    <p:extLst>
      <p:ext uri="{BB962C8B-B14F-4D97-AF65-F5344CB8AC3E}">
        <p14:creationId xmlns:p14="http://schemas.microsoft.com/office/powerpoint/2010/main" val="3271377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9938-EF27-B4B5-A602-E49508D75167}"/>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A685E969-0EFA-5C7A-7DF5-EE9112D9FF36}"/>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23DE0FBD-CEAE-EF9A-E755-1DAB99A109F9}"/>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CE592CA1-FE57-8F84-E058-351B013B020D}"/>
              </a:ext>
            </a:extLst>
          </p:cNvPr>
          <p:cNvSpPr>
            <a:spLocks noGrp="1"/>
          </p:cNvSpPr>
          <p:nvPr>
            <p:ph type="sldNum" sz="quarter" idx="5"/>
          </p:nvPr>
        </p:nvSpPr>
        <p:spPr/>
        <p:txBody>
          <a:bodyPr/>
          <a:lstStyle/>
          <a:p>
            <a:fld id="{A5257CE9-9825-4FB8-9AB8-A4635BF8785D}" type="slidenum">
              <a:rPr lang="sl-SI" smtClean="0"/>
              <a:t>6</a:t>
            </a:fld>
            <a:endParaRPr lang="sl-SI"/>
          </a:p>
        </p:txBody>
      </p:sp>
    </p:spTree>
    <p:extLst>
      <p:ext uri="{BB962C8B-B14F-4D97-AF65-F5344CB8AC3E}">
        <p14:creationId xmlns:p14="http://schemas.microsoft.com/office/powerpoint/2010/main" val="776006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89294-FF43-323B-1607-974BBE279B63}"/>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4EE98E0B-5A45-A139-63E9-A20BD2F37344}"/>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CF5F0933-D4A0-944E-36BC-3AD212A8C7EC}"/>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86C02EA4-F731-4AB9-CD61-E366819FF705}"/>
              </a:ext>
            </a:extLst>
          </p:cNvPr>
          <p:cNvSpPr>
            <a:spLocks noGrp="1"/>
          </p:cNvSpPr>
          <p:nvPr>
            <p:ph type="sldNum" sz="quarter" idx="5"/>
          </p:nvPr>
        </p:nvSpPr>
        <p:spPr/>
        <p:txBody>
          <a:bodyPr/>
          <a:lstStyle/>
          <a:p>
            <a:fld id="{A5257CE9-9825-4FB8-9AB8-A4635BF8785D}" type="slidenum">
              <a:rPr lang="sl-SI" smtClean="0"/>
              <a:t>7</a:t>
            </a:fld>
            <a:endParaRPr lang="sl-SI"/>
          </a:p>
        </p:txBody>
      </p:sp>
    </p:spTree>
    <p:extLst>
      <p:ext uri="{BB962C8B-B14F-4D97-AF65-F5344CB8AC3E}">
        <p14:creationId xmlns:p14="http://schemas.microsoft.com/office/powerpoint/2010/main" val="818879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3F713-26FB-5A3E-2BC9-BEC9E87FCA0C}"/>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3B47B6AB-FA07-B432-945F-9596DB16E5ED}"/>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9086DFF5-4AEE-B90F-3CF2-5D557B9DEB58}"/>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5D59D118-2F8F-3486-4CCA-CAB504830B91}"/>
              </a:ext>
            </a:extLst>
          </p:cNvPr>
          <p:cNvSpPr>
            <a:spLocks noGrp="1"/>
          </p:cNvSpPr>
          <p:nvPr>
            <p:ph type="sldNum" sz="quarter" idx="5"/>
          </p:nvPr>
        </p:nvSpPr>
        <p:spPr/>
        <p:txBody>
          <a:bodyPr/>
          <a:lstStyle/>
          <a:p>
            <a:fld id="{A5257CE9-9825-4FB8-9AB8-A4635BF8785D}" type="slidenum">
              <a:rPr lang="sl-SI" smtClean="0"/>
              <a:t>8</a:t>
            </a:fld>
            <a:endParaRPr lang="sl-SI"/>
          </a:p>
        </p:txBody>
      </p:sp>
    </p:spTree>
    <p:extLst>
      <p:ext uri="{BB962C8B-B14F-4D97-AF65-F5344CB8AC3E}">
        <p14:creationId xmlns:p14="http://schemas.microsoft.com/office/powerpoint/2010/main" val="2167736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A63D1-B2E5-B369-71AD-4E154019C353}"/>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D392CEF6-7C7A-3D1E-EE5E-79E47FA81E46}"/>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33EFF2FB-5F86-9632-09FF-6DB13E605E0E}"/>
              </a:ext>
            </a:extLst>
          </p:cNvPr>
          <p:cNvSpPr>
            <a:spLocks noGrp="1"/>
          </p:cNvSpPr>
          <p:nvPr>
            <p:ph type="body" idx="1"/>
          </p:nvPr>
        </p:nvSpPr>
        <p:spPr/>
        <p:txBody>
          <a:bodyPr/>
          <a:lstStyle/>
          <a:p>
            <a:endParaRPr lang="sl-SI"/>
          </a:p>
        </p:txBody>
      </p:sp>
      <p:sp>
        <p:nvSpPr>
          <p:cNvPr id="4" name="Označba mesta številke diapozitiva 3">
            <a:extLst>
              <a:ext uri="{FF2B5EF4-FFF2-40B4-BE49-F238E27FC236}">
                <a16:creationId xmlns:a16="http://schemas.microsoft.com/office/drawing/2014/main" id="{5581703B-2107-B85E-09D4-687151ADF8E3}"/>
              </a:ext>
            </a:extLst>
          </p:cNvPr>
          <p:cNvSpPr>
            <a:spLocks noGrp="1"/>
          </p:cNvSpPr>
          <p:nvPr>
            <p:ph type="sldNum" sz="quarter" idx="5"/>
          </p:nvPr>
        </p:nvSpPr>
        <p:spPr/>
        <p:txBody>
          <a:bodyPr/>
          <a:lstStyle/>
          <a:p>
            <a:fld id="{A5257CE9-9825-4FB8-9AB8-A4635BF8785D}" type="slidenum">
              <a:rPr lang="sl-SI" smtClean="0"/>
              <a:t>15</a:t>
            </a:fld>
            <a:endParaRPr lang="sl-SI"/>
          </a:p>
        </p:txBody>
      </p:sp>
    </p:spTree>
    <p:extLst>
      <p:ext uri="{BB962C8B-B14F-4D97-AF65-F5344CB8AC3E}">
        <p14:creationId xmlns:p14="http://schemas.microsoft.com/office/powerpoint/2010/main" val="2119807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sl-SI"/>
              <a:t>Uredite slog naslova matrice</a:t>
            </a:r>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da uredite slog podnaslova matrice</a:t>
            </a:r>
          </a:p>
        </p:txBody>
      </p:sp>
      <p:sp>
        <p:nvSpPr>
          <p:cNvPr id="4" name="Označba mesta datuma 3"/>
          <p:cNvSpPr>
            <a:spLocks noGrp="1"/>
          </p:cNvSpPr>
          <p:nvPr>
            <p:ph type="dt" sz="half" idx="10"/>
          </p:nvPr>
        </p:nvSpPr>
        <p:spPr/>
        <p:txBody>
          <a:bodyPr/>
          <a:lstStyle/>
          <a:p>
            <a:fld id="{8A6FB516-A3E7-4DC4-A1CC-05A26997E54A}" type="datetimeFigureOut">
              <a:rPr lang="sl-SI" smtClean="0"/>
              <a:t>20. 10. 2026</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2843598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8A6FB516-A3E7-4DC4-A1CC-05A26997E54A}" type="datetimeFigureOut">
              <a:rPr lang="sl-SI" smtClean="0"/>
              <a:t>20. 10. 2026</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2225449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sl-SI"/>
              <a:t>Uredite slog naslova matrice</a:t>
            </a:r>
          </a:p>
        </p:txBody>
      </p:sp>
      <p:sp>
        <p:nvSpPr>
          <p:cNvPr id="3" name="Označba mesta besedil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p:cNvSpPr>
            <a:spLocks noGrp="1"/>
          </p:cNvSpPr>
          <p:nvPr>
            <p:ph type="dt" sz="half" idx="10"/>
          </p:nvPr>
        </p:nvSpPr>
        <p:spPr/>
        <p:txBody>
          <a:bodyPr/>
          <a:lstStyle/>
          <a:p>
            <a:fld id="{8A6FB516-A3E7-4DC4-A1CC-05A26997E54A}" type="datetimeFigureOut">
              <a:rPr lang="sl-SI" smtClean="0"/>
              <a:t>20. 10. 2026</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36654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p:cNvSpPr>
            <a:spLocks noGrp="1"/>
          </p:cNvSpPr>
          <p:nvPr>
            <p:ph type="dt" sz="half" idx="10"/>
          </p:nvPr>
        </p:nvSpPr>
        <p:spPr/>
        <p:txBody>
          <a:bodyPr/>
          <a:lstStyle/>
          <a:p>
            <a:fld id="{8A6FB516-A3E7-4DC4-A1CC-05A26997E54A}" type="datetimeFigureOut">
              <a:rPr lang="sl-SI" smtClean="0"/>
              <a:t>20. 10. 2026</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44687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sl-SI"/>
              <a:t>Uredite slog naslova matrice</a:t>
            </a:r>
          </a:p>
        </p:txBody>
      </p:sp>
      <p:sp>
        <p:nvSpPr>
          <p:cNvPr id="3" name="Označba mesta besedil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p:cNvSpPr>
            <a:spLocks noGrp="1"/>
          </p:cNvSpPr>
          <p:nvPr>
            <p:ph type="dt" sz="half" idx="10"/>
          </p:nvPr>
        </p:nvSpPr>
        <p:spPr/>
        <p:txBody>
          <a:bodyPr/>
          <a:lstStyle/>
          <a:p>
            <a:fld id="{8A6FB516-A3E7-4DC4-A1CC-05A26997E54A}" type="datetimeFigureOut">
              <a:rPr lang="sl-SI" smtClean="0"/>
              <a:t>20. 10. 2026</a:t>
            </a:fld>
            <a:endParaRPr lang="sl-SI"/>
          </a:p>
        </p:txBody>
      </p:sp>
      <p:sp>
        <p:nvSpPr>
          <p:cNvPr id="8" name="Označba mesta noge 7"/>
          <p:cNvSpPr>
            <a:spLocks noGrp="1"/>
          </p:cNvSpPr>
          <p:nvPr>
            <p:ph type="ftr" sz="quarter" idx="11"/>
          </p:nvPr>
        </p:nvSpPr>
        <p:spPr/>
        <p:txBody>
          <a:bodyPr/>
          <a:lstStyle/>
          <a:p>
            <a:endParaRPr lang="sl-SI"/>
          </a:p>
        </p:txBody>
      </p:sp>
      <p:sp>
        <p:nvSpPr>
          <p:cNvPr id="9" name="Označba mesta številke diapozitiva 8"/>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305119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datuma 2"/>
          <p:cNvSpPr>
            <a:spLocks noGrp="1"/>
          </p:cNvSpPr>
          <p:nvPr>
            <p:ph type="dt" sz="half" idx="10"/>
          </p:nvPr>
        </p:nvSpPr>
        <p:spPr/>
        <p:txBody>
          <a:bodyPr/>
          <a:lstStyle/>
          <a:p>
            <a:fld id="{8A6FB516-A3E7-4DC4-A1CC-05A26997E54A}" type="datetimeFigureOut">
              <a:rPr lang="sl-SI" smtClean="0"/>
              <a:t>20. 10. 2026</a:t>
            </a:fld>
            <a:endParaRPr lang="sl-SI"/>
          </a:p>
        </p:txBody>
      </p:sp>
      <p:sp>
        <p:nvSpPr>
          <p:cNvPr id="4" name="Označba mesta noge 3"/>
          <p:cNvSpPr>
            <a:spLocks noGrp="1"/>
          </p:cNvSpPr>
          <p:nvPr>
            <p:ph type="ftr" sz="quarter" idx="11"/>
          </p:nvPr>
        </p:nvSpPr>
        <p:spPr/>
        <p:txBody>
          <a:bodyPr/>
          <a:lstStyle/>
          <a:p>
            <a:endParaRPr lang="sl-SI"/>
          </a:p>
        </p:txBody>
      </p:sp>
      <p:sp>
        <p:nvSpPr>
          <p:cNvPr id="5" name="Označba mesta številke diapozitiva 4"/>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1549194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p>
            <a:fld id="{8A6FB516-A3E7-4DC4-A1CC-05A26997E54A}" type="datetimeFigureOut">
              <a:rPr lang="sl-SI" smtClean="0"/>
              <a:t>20. 10. 2026</a:t>
            </a:fld>
            <a:endParaRPr lang="sl-SI"/>
          </a:p>
        </p:txBody>
      </p:sp>
      <p:sp>
        <p:nvSpPr>
          <p:cNvPr id="3" name="Označba mesta noge 2"/>
          <p:cNvSpPr>
            <a:spLocks noGrp="1"/>
          </p:cNvSpPr>
          <p:nvPr>
            <p:ph type="ftr" sz="quarter" idx="11"/>
          </p:nvPr>
        </p:nvSpPr>
        <p:spPr/>
        <p:txBody>
          <a:bodyPr/>
          <a:lstStyle/>
          <a:p>
            <a:endParaRPr lang="sl-SI"/>
          </a:p>
        </p:txBody>
      </p:sp>
      <p:sp>
        <p:nvSpPr>
          <p:cNvPr id="4" name="Označba mesta številke diapozitiva 3"/>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96170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vsebin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8A6FB516-A3E7-4DC4-A1CC-05A26997E54A}" type="datetimeFigureOut">
              <a:rPr lang="sl-SI" smtClean="0"/>
              <a:t>20. 10. 2026</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4028198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8A6FB516-A3E7-4DC4-A1CC-05A26997E54A}" type="datetimeFigureOut">
              <a:rPr lang="sl-SI" smtClean="0"/>
              <a:t>20. 10. 2026</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3986443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navpičnega besedila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8A6FB516-A3E7-4DC4-A1CC-05A26997E54A}" type="datetimeFigureOut">
              <a:rPr lang="sl-SI" smtClean="0"/>
              <a:t>20. 10. 2026</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1372643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8724900" y="365125"/>
            <a:ext cx="2628900" cy="5811838"/>
          </a:xfrm>
        </p:spPr>
        <p:txBody>
          <a:bodyPr vert="eaVert"/>
          <a:lstStyle/>
          <a:p>
            <a:r>
              <a:rPr lang="sl-SI"/>
              <a:t>Uredite slog naslova matrice</a:t>
            </a:r>
          </a:p>
        </p:txBody>
      </p:sp>
      <p:sp>
        <p:nvSpPr>
          <p:cNvPr id="3" name="Označba mesta navpičnega besedila 2"/>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8A6FB516-A3E7-4DC4-A1CC-05A26997E54A}" type="datetimeFigureOut">
              <a:rPr lang="sl-SI" smtClean="0"/>
              <a:t>20. 10. 2026</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591FC6FB-27F0-4214-8F95-99DE8C85305D}" type="slidenum">
              <a:rPr lang="sl-SI" smtClean="0"/>
              <a:t>‹#›</a:t>
            </a:fld>
            <a:endParaRPr lang="sl-SI"/>
          </a:p>
        </p:txBody>
      </p:sp>
    </p:spTree>
    <p:extLst>
      <p:ext uri="{BB962C8B-B14F-4D97-AF65-F5344CB8AC3E}">
        <p14:creationId xmlns:p14="http://schemas.microsoft.com/office/powerpoint/2010/main" val="257752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Uredite slog naslova matrice</a:t>
            </a:r>
          </a:p>
        </p:txBody>
      </p:sp>
      <p:sp>
        <p:nvSpPr>
          <p:cNvPr id="3" name="Označba mesta besedil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FB516-A3E7-4DC4-A1CC-05A26997E54A}" type="datetimeFigureOut">
              <a:rPr lang="sl-SI" smtClean="0"/>
              <a:t>20. 10. 2026</a:t>
            </a:fld>
            <a:endParaRPr lang="sl-SI"/>
          </a:p>
        </p:txBody>
      </p:sp>
      <p:sp>
        <p:nvSpPr>
          <p:cNvPr id="5" name="Označba mesta no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1FC6FB-27F0-4214-8F95-99DE8C85305D}" type="slidenum">
              <a:rPr lang="sl-SI" smtClean="0"/>
              <a:t>‹#›</a:t>
            </a:fld>
            <a:endParaRPr lang="sl-SI"/>
          </a:p>
        </p:txBody>
      </p:sp>
    </p:spTree>
    <p:extLst>
      <p:ext uri="{BB962C8B-B14F-4D97-AF65-F5344CB8AC3E}">
        <p14:creationId xmlns:p14="http://schemas.microsoft.com/office/powerpoint/2010/main" val="1198519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slov 1"/>
          <p:cNvSpPr>
            <a:spLocks noGrp="1"/>
          </p:cNvSpPr>
          <p:nvPr>
            <p:ph type="ctrTitle"/>
          </p:nvPr>
        </p:nvSpPr>
        <p:spPr>
          <a:xfrm>
            <a:off x="1005597" y="1743720"/>
            <a:ext cx="10032459" cy="2245783"/>
          </a:xfrm>
        </p:spPr>
        <p:txBody>
          <a:bodyPr anchor="ctr">
            <a:normAutofit/>
          </a:bodyPr>
          <a:lstStyle/>
          <a:p>
            <a:r>
              <a:rPr lang="sl-SI" sz="3600" b="1" dirty="0">
                <a:solidFill>
                  <a:srgbClr val="034EA2"/>
                </a:solidFill>
                <a:effectLst>
                  <a:outerShdw blurRad="38100" dist="38100" dir="2700000" algn="tl">
                    <a:srgbClr val="000000">
                      <a:alpha val="43137"/>
                    </a:srgbClr>
                  </a:outerShdw>
                </a:effectLst>
                <a:latin typeface="+mn-lt"/>
                <a:ea typeface="+mn-ea"/>
                <a:cs typeface="+mn-cs"/>
              </a:rPr>
              <a:t>Predstavitev predlaganih sprememb </a:t>
            </a:r>
            <a:br>
              <a:rPr lang="sl-SI" sz="3600" b="1" dirty="0">
                <a:solidFill>
                  <a:srgbClr val="034EA2"/>
                </a:solidFill>
                <a:effectLst>
                  <a:outerShdw blurRad="38100" dist="38100" dir="2700000" algn="tl">
                    <a:srgbClr val="000000">
                      <a:alpha val="43137"/>
                    </a:srgbClr>
                  </a:outerShdw>
                </a:effectLst>
                <a:latin typeface="+mn-lt"/>
                <a:ea typeface="+mn-ea"/>
                <a:cs typeface="+mn-cs"/>
              </a:rPr>
            </a:br>
            <a:r>
              <a:rPr lang="en-US" sz="3600" b="1" dirty="0">
                <a:solidFill>
                  <a:srgbClr val="034EA2"/>
                </a:solidFill>
                <a:effectLst>
                  <a:outerShdw blurRad="38100" dist="38100" dir="2700000" algn="tl">
                    <a:srgbClr val="000000">
                      <a:alpha val="43137"/>
                    </a:srgbClr>
                  </a:outerShdw>
                </a:effectLst>
                <a:latin typeface="+mn-lt"/>
                <a:ea typeface="+mn-ea"/>
                <a:cs typeface="+mn-cs"/>
              </a:rPr>
              <a:t>MERIL ZA IZBOR OPERACIJ </a:t>
            </a:r>
            <a:r>
              <a:rPr lang="sl-SI" sz="3600" b="1" dirty="0">
                <a:solidFill>
                  <a:srgbClr val="034EA2"/>
                </a:solidFill>
                <a:effectLst>
                  <a:outerShdw blurRad="38100" dist="38100" dir="2700000" algn="tl">
                    <a:srgbClr val="000000">
                      <a:alpha val="43137"/>
                    </a:srgbClr>
                  </a:outerShdw>
                </a:effectLst>
                <a:latin typeface="+mn-lt"/>
                <a:ea typeface="+mn-ea"/>
                <a:cs typeface="+mn-cs"/>
              </a:rPr>
              <a:t>4</a:t>
            </a:r>
            <a:r>
              <a:rPr lang="en-US" sz="3600" b="1" dirty="0">
                <a:solidFill>
                  <a:srgbClr val="034EA2"/>
                </a:solidFill>
                <a:effectLst>
                  <a:outerShdw blurRad="38100" dist="38100" dir="2700000" algn="tl">
                    <a:srgbClr val="000000">
                      <a:alpha val="43137"/>
                    </a:srgbClr>
                  </a:outerShdw>
                </a:effectLst>
                <a:latin typeface="+mn-lt"/>
                <a:ea typeface="+mn-ea"/>
                <a:cs typeface="+mn-cs"/>
              </a:rPr>
              <a:t>.0</a:t>
            </a:r>
            <a:br>
              <a:rPr lang="en-US" sz="3600" b="1" dirty="0">
                <a:solidFill>
                  <a:srgbClr val="034EA2"/>
                </a:solidFill>
                <a:effectLst>
                  <a:outerShdw blurRad="38100" dist="38100" dir="2700000" algn="tl">
                    <a:srgbClr val="000000">
                      <a:alpha val="43137"/>
                    </a:srgbClr>
                  </a:outerShdw>
                </a:effectLst>
                <a:latin typeface="+mn-lt"/>
                <a:ea typeface="+mn-ea"/>
                <a:cs typeface="+mn-cs"/>
              </a:rPr>
            </a:br>
            <a:r>
              <a:rPr lang="en-US" sz="3600" b="1" dirty="0">
                <a:solidFill>
                  <a:srgbClr val="034EA2"/>
                </a:solidFill>
                <a:effectLst>
                  <a:outerShdw blurRad="38100" dist="38100" dir="2700000" algn="tl">
                    <a:srgbClr val="000000">
                      <a:alpha val="43137"/>
                    </a:srgbClr>
                  </a:outerShdw>
                </a:effectLst>
                <a:latin typeface="+mn-lt"/>
                <a:ea typeface="+mn-ea"/>
                <a:cs typeface="+mn-cs"/>
              </a:rPr>
              <a:t> Program </a:t>
            </a:r>
            <a:r>
              <a:rPr lang="sl-SI" sz="3600" b="1" dirty="0">
                <a:solidFill>
                  <a:srgbClr val="034EA2"/>
                </a:solidFill>
                <a:effectLst>
                  <a:outerShdw blurRad="38100" dist="38100" dir="2700000" algn="tl">
                    <a:srgbClr val="000000">
                      <a:alpha val="43137"/>
                    </a:srgbClr>
                  </a:outerShdw>
                </a:effectLst>
                <a:latin typeface="+mn-lt"/>
                <a:ea typeface="+mn-ea"/>
                <a:cs typeface="+mn-cs"/>
              </a:rPr>
              <a:t>EKP </a:t>
            </a:r>
            <a:r>
              <a:rPr lang="en-US" sz="3600" b="1" dirty="0">
                <a:solidFill>
                  <a:srgbClr val="034EA2"/>
                </a:solidFill>
                <a:effectLst>
                  <a:outerShdw blurRad="38100" dist="38100" dir="2700000" algn="tl">
                    <a:srgbClr val="000000">
                      <a:alpha val="43137"/>
                    </a:srgbClr>
                  </a:outerShdw>
                </a:effectLst>
                <a:latin typeface="+mn-lt"/>
                <a:ea typeface="+mn-ea"/>
                <a:cs typeface="+mn-cs"/>
              </a:rPr>
              <a:t>2021-2027</a:t>
            </a:r>
            <a:endParaRPr lang="sl-SI" sz="3600" b="1" dirty="0">
              <a:solidFill>
                <a:srgbClr val="034EA2"/>
              </a:solidFill>
              <a:effectLst>
                <a:outerShdw blurRad="38100" dist="38100" dir="2700000" algn="tl">
                  <a:srgbClr val="000000">
                    <a:alpha val="43137"/>
                  </a:srgbClr>
                </a:outerShdw>
              </a:effectLst>
              <a:latin typeface="+mn-lt"/>
              <a:ea typeface="+mn-ea"/>
              <a:cs typeface="+mn-cs"/>
            </a:endParaRPr>
          </a:p>
        </p:txBody>
      </p:sp>
      <p:sp>
        <p:nvSpPr>
          <p:cNvPr id="10" name="Podnaslov 9"/>
          <p:cNvSpPr>
            <a:spLocks noGrp="1"/>
          </p:cNvSpPr>
          <p:nvPr>
            <p:ph type="subTitle" idx="1"/>
          </p:nvPr>
        </p:nvSpPr>
        <p:spPr>
          <a:xfrm>
            <a:off x="1333500" y="4171738"/>
            <a:ext cx="9144000" cy="857462"/>
          </a:xfrm>
        </p:spPr>
        <p:txBody>
          <a:bodyPr>
            <a:normAutofit lnSpcReduction="10000"/>
          </a:bodyPr>
          <a:lstStyle/>
          <a:p>
            <a:r>
              <a:rPr lang="pl-PL" dirty="0">
                <a:latin typeface="Republika" panose="02000506040000020004" pitchFamily="2" charset="-18"/>
              </a:rPr>
              <a:t>Predstavitev za člane OZS</a:t>
            </a:r>
          </a:p>
          <a:p>
            <a:r>
              <a:rPr lang="pl-PL" dirty="0">
                <a:latin typeface="Republika" panose="02000506040000020004" pitchFamily="2" charset="-18"/>
              </a:rPr>
              <a:t>oktober, 2026</a:t>
            </a:r>
          </a:p>
        </p:txBody>
      </p:sp>
    </p:spTree>
    <p:extLst>
      <p:ext uri="{BB962C8B-B14F-4D97-AF65-F5344CB8AC3E}">
        <p14:creationId xmlns:p14="http://schemas.microsoft.com/office/powerpoint/2010/main" val="3562978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89DCEE-6446-0C96-AA6C-97BE04FB28DB}"/>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E391235D-76DC-4A61-4FEA-6348B4A8D50A}"/>
              </a:ext>
            </a:extLst>
          </p:cNvPr>
          <p:cNvSpPr txBox="1">
            <a:spLocks/>
          </p:cNvSpPr>
          <p:nvPr/>
        </p:nvSpPr>
        <p:spPr>
          <a:xfrm>
            <a:off x="770899" y="701303"/>
            <a:ext cx="10865688" cy="961257"/>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l-SI" b="1" dirty="0">
              <a:solidFill>
                <a:schemeClr val="accent1">
                  <a:lumMod val="50000"/>
                </a:schemeClr>
              </a:solidFill>
              <a:effectLst>
                <a:outerShdw blurRad="38100" dist="38100" dir="2700000" algn="tl">
                  <a:srgbClr val="000000">
                    <a:alpha val="43137"/>
                  </a:srgbClr>
                </a:outerShdw>
              </a:effectLst>
            </a:endParaRPr>
          </a:p>
          <a:p>
            <a:r>
              <a:rPr lang="sl-SI" sz="8800" b="1" dirty="0">
                <a:solidFill>
                  <a:srgbClr val="034EA2"/>
                </a:solidFill>
                <a:effectLst>
                  <a:outerShdw blurRad="38100" dist="38100" dir="2700000" algn="tl">
                    <a:srgbClr val="000000">
                      <a:alpha val="43137"/>
                    </a:srgbClr>
                  </a:outerShdw>
                </a:effectLst>
              </a:rPr>
              <a:t>Spremembe na CP1 in CP2</a:t>
            </a:r>
          </a:p>
        </p:txBody>
      </p:sp>
      <p:sp>
        <p:nvSpPr>
          <p:cNvPr id="25" name="Označba mesta vsebine 2">
            <a:extLst>
              <a:ext uri="{FF2B5EF4-FFF2-40B4-BE49-F238E27FC236}">
                <a16:creationId xmlns:a16="http://schemas.microsoft.com/office/drawing/2014/main" id="{3D5CD51B-A874-98D8-EB08-A833FA3F19BA}"/>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FAF16D27-3B86-CB02-3FD6-1935623ABD58}"/>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DC3FBB39-F7E7-6B07-A1EC-42D090D3B4DD}"/>
              </a:ext>
            </a:extLst>
          </p:cNvPr>
          <p:cNvSpPr>
            <a:spLocks noGrp="1" noChangeArrowheads="1"/>
          </p:cNvSpPr>
          <p:nvPr>
            <p:ph idx="1"/>
          </p:nvPr>
        </p:nvSpPr>
        <p:spPr bwMode="auto">
          <a:xfrm>
            <a:off x="854242" y="1975331"/>
            <a:ext cx="11019988"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342900" lvl="2" indent="-342900">
              <a:lnSpc>
                <a:spcPct val="100000"/>
              </a:lnSpc>
              <a:spcBef>
                <a:spcPts val="60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1 - Digitalna povezljivost</a:t>
            </a:r>
          </a:p>
          <a:p>
            <a:pPr marL="800100" lvl="3" indent="-342900">
              <a:lnSpc>
                <a:spcPct val="100000"/>
              </a:lnSpc>
              <a:spcBef>
                <a:spcPts val="600"/>
              </a:spcBef>
              <a:spcAft>
                <a:spcPts val="600"/>
              </a:spcAft>
              <a:buFontTx/>
              <a:buChar char="-"/>
            </a:pPr>
            <a:r>
              <a:rPr lang="sl-SI" altLang="sl-SI" sz="2000" b="1" dirty="0">
                <a:latin typeface="Republika" panose="02000506040000020004" pitchFamily="2" charset="-18"/>
              </a:rPr>
              <a:t>RSO1.1 – </a:t>
            </a:r>
            <a:r>
              <a:rPr lang="sl-SI" altLang="sl-SI" sz="2400" b="1" dirty="0">
                <a:solidFill>
                  <a:srgbClr val="034EA2"/>
                </a:solidFill>
                <a:latin typeface="+mn-lt"/>
                <a:ea typeface="+mj-ea"/>
                <a:cs typeface="+mj-cs"/>
              </a:rPr>
              <a:t>administrativni popravek - spremenjen zapis v delu Strateške operacije</a:t>
            </a:r>
          </a:p>
          <a:p>
            <a:pPr marL="800100" lvl="3" indent="-342900">
              <a:lnSpc>
                <a:spcPct val="100000"/>
              </a:lnSpc>
              <a:spcBef>
                <a:spcPts val="600"/>
              </a:spcBef>
              <a:spcAft>
                <a:spcPts val="600"/>
              </a:spcAft>
              <a:buFontTx/>
              <a:buChar char="-"/>
            </a:pPr>
            <a:r>
              <a:rPr lang="sl-SI" altLang="sl-SI" sz="2000" b="1" dirty="0">
                <a:latin typeface="Republika" panose="02000506040000020004" pitchFamily="2" charset="-18"/>
              </a:rPr>
              <a:t>RSO1.3 – </a:t>
            </a:r>
            <a:r>
              <a:rPr lang="sl-SI" altLang="sl-SI" sz="2400" b="1" dirty="0">
                <a:solidFill>
                  <a:srgbClr val="034EA2"/>
                </a:solidFill>
                <a:latin typeface="+mn-lt"/>
                <a:ea typeface="+mj-ea"/>
                <a:cs typeface="+mj-cs"/>
              </a:rPr>
              <a:t>administrativni popravek – dodano merilo za ocenjevanje</a:t>
            </a:r>
          </a:p>
          <a:p>
            <a:pPr marL="342900" lvl="2" indent="-342900">
              <a:lnSpc>
                <a:spcPct val="100000"/>
              </a:lnSpc>
              <a:spcBef>
                <a:spcPts val="60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3: Zelena preobrazba za podnebno nevtralnost</a:t>
            </a:r>
          </a:p>
          <a:p>
            <a:pPr marL="800100" lvl="3" indent="-342900" defTabSz="1704975">
              <a:lnSpc>
                <a:spcPct val="100000"/>
              </a:lnSpc>
              <a:spcBef>
                <a:spcPts val="0"/>
              </a:spcBef>
              <a:spcAft>
                <a:spcPts val="600"/>
              </a:spcAft>
              <a:buFontTx/>
              <a:buChar char="-"/>
            </a:pPr>
            <a:r>
              <a:rPr lang="sl-SI" altLang="sl-SI" sz="2000" b="1" dirty="0">
                <a:latin typeface="Republika" panose="02000506040000020004" pitchFamily="2" charset="-18"/>
              </a:rPr>
              <a:t>RSO2.5 </a:t>
            </a:r>
            <a:r>
              <a:rPr lang="sl-SI" altLang="sl-SI" sz="2000" b="1" dirty="0">
                <a:solidFill>
                  <a:srgbClr val="034EA2"/>
                </a:solidFill>
              </a:rPr>
              <a:t>- administrativni popravki –</a:t>
            </a:r>
            <a:r>
              <a:rPr lang="it-IT" altLang="sl-SI" sz="2000" b="1" dirty="0">
                <a:solidFill>
                  <a:srgbClr val="034EA2"/>
                </a:solidFill>
              </a:rPr>
              <a:t> </a:t>
            </a:r>
            <a:r>
              <a:rPr lang="sl-SI" altLang="sl-SI" sz="2000" b="1" dirty="0">
                <a:solidFill>
                  <a:srgbClr val="034EA2"/>
                </a:solidFill>
              </a:rPr>
              <a:t>dodano besedilo v Merilih za ocenjevanje</a:t>
            </a:r>
          </a:p>
          <a:p>
            <a:pPr marL="342900" lvl="2" indent="-342900">
              <a:lnSpc>
                <a:spcPct val="100000"/>
              </a:lnSpc>
              <a:spcBef>
                <a:spcPts val="60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12 Energetski prehod – dodana nova prednostna naloga</a:t>
            </a:r>
          </a:p>
          <a:p>
            <a:pPr marL="800100" lvl="3" indent="-342900">
              <a:lnSpc>
                <a:spcPct val="100000"/>
              </a:lnSpc>
              <a:spcBef>
                <a:spcPts val="0"/>
              </a:spcBef>
              <a:spcAft>
                <a:spcPts val="600"/>
              </a:spcAft>
              <a:buFontTx/>
              <a:buChar char="-"/>
            </a:pPr>
            <a:r>
              <a:rPr lang="it-IT" altLang="sl-SI" sz="2000" b="1" dirty="0">
                <a:latin typeface="Republika" panose="02000506040000020004" pitchFamily="2" charset="-18"/>
              </a:rPr>
              <a:t>RSO2.</a:t>
            </a:r>
            <a:r>
              <a:rPr lang="sl-SI" altLang="sl-SI" sz="2000" b="1" dirty="0">
                <a:latin typeface="Republika" panose="02000506040000020004" pitchFamily="2" charset="-18"/>
              </a:rPr>
              <a:t>12</a:t>
            </a:r>
            <a:r>
              <a:rPr lang="it-IT" altLang="sl-SI" sz="2000" b="1" dirty="0">
                <a:latin typeface="Republika" panose="02000506040000020004" pitchFamily="2" charset="-18"/>
              </a:rPr>
              <a:t> </a:t>
            </a:r>
            <a:r>
              <a:rPr lang="sl-SI" altLang="sl-SI" sz="2000" b="1" dirty="0">
                <a:latin typeface="Republika" panose="02000506040000020004" pitchFamily="2" charset="-18"/>
              </a:rPr>
              <a:t>- </a:t>
            </a:r>
            <a:r>
              <a:rPr lang="sl-SI" altLang="sl-SI" sz="2000" b="1" dirty="0">
                <a:solidFill>
                  <a:srgbClr val="034EA2"/>
                </a:solidFill>
              </a:rPr>
              <a:t>administrativni popravki –</a:t>
            </a:r>
            <a:r>
              <a:rPr lang="it-IT" altLang="sl-SI" sz="2000" b="1" dirty="0">
                <a:solidFill>
                  <a:srgbClr val="034EA2"/>
                </a:solidFill>
              </a:rPr>
              <a:t> </a:t>
            </a:r>
            <a:r>
              <a:rPr lang="sl-SI" altLang="sl-SI" sz="2000" b="1" dirty="0">
                <a:solidFill>
                  <a:srgbClr val="034EA2"/>
                </a:solidFill>
              </a:rPr>
              <a:t>dodano besedilo v Merilih za ocenjevanje</a:t>
            </a:r>
          </a:p>
          <a:p>
            <a:pPr marL="457200" lvl="3" indent="0">
              <a:lnSpc>
                <a:spcPct val="100000"/>
              </a:lnSpc>
              <a:spcBef>
                <a:spcPts val="600"/>
              </a:spcBef>
              <a:spcAft>
                <a:spcPts val="600"/>
              </a:spcAft>
              <a:buNone/>
            </a:pPr>
            <a:endParaRPr lang="sl-SI" altLang="sl-SI" sz="2400" b="1" dirty="0">
              <a:solidFill>
                <a:srgbClr val="034EA2"/>
              </a:solidFill>
              <a:latin typeface="+mn-lt"/>
              <a:ea typeface="+mj-ea"/>
              <a:cs typeface="+mj-cs"/>
            </a:endParaRPr>
          </a:p>
        </p:txBody>
      </p:sp>
    </p:spTree>
    <p:extLst>
      <p:ext uri="{BB962C8B-B14F-4D97-AF65-F5344CB8AC3E}">
        <p14:creationId xmlns:p14="http://schemas.microsoft.com/office/powerpoint/2010/main" val="490695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24D3DB-63A4-3485-28EF-B63254651746}"/>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04C70448-222A-52DA-E0BF-8069953FA452}"/>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latin typeface="+mn-lt"/>
              </a:rPr>
              <a:t>Spremembe na CP3</a:t>
            </a:r>
          </a:p>
        </p:txBody>
      </p:sp>
      <p:sp>
        <p:nvSpPr>
          <p:cNvPr id="25" name="Označba mesta vsebine 2">
            <a:extLst>
              <a:ext uri="{FF2B5EF4-FFF2-40B4-BE49-F238E27FC236}">
                <a16:creationId xmlns:a16="http://schemas.microsoft.com/office/drawing/2014/main" id="{AED03C3E-7191-4A63-15A9-278AD76C5EB8}"/>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A9C83B2D-54FD-912A-D5FB-B33B79619F72}"/>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00ED0D41-420A-A7B0-779C-FF55F434AE80}"/>
              </a:ext>
            </a:extLst>
          </p:cNvPr>
          <p:cNvSpPr>
            <a:spLocks noGrp="1" noChangeArrowheads="1"/>
          </p:cNvSpPr>
          <p:nvPr>
            <p:ph idx="1"/>
          </p:nvPr>
        </p:nvSpPr>
        <p:spPr bwMode="auto">
          <a:xfrm>
            <a:off x="854242" y="1775978"/>
            <a:ext cx="11019988"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342900" lvl="2" indent="-342900">
              <a:lnSpc>
                <a:spcPct val="100000"/>
              </a:lnSpc>
              <a:spcBef>
                <a:spcPts val="0"/>
              </a:spcBef>
              <a:spcAft>
                <a:spcPts val="600"/>
              </a:spcAft>
              <a:buFontTx/>
              <a:buChar char="-"/>
            </a:pPr>
            <a:r>
              <a:rPr lang="sl-SI" altLang="sl-SI" b="1" dirty="0">
                <a:latin typeface="Republika" panose="02000506040000020004" pitchFamily="2" charset="-18"/>
              </a:rPr>
              <a:t>PN 5: Trajnostna (čez)regionalna mobilnost in povezljivost</a:t>
            </a:r>
          </a:p>
          <a:p>
            <a:pPr marL="800100" lvl="3" indent="-342900">
              <a:lnSpc>
                <a:spcPct val="100000"/>
              </a:lnSpc>
              <a:spcBef>
                <a:spcPts val="0"/>
              </a:spcBef>
              <a:spcAft>
                <a:spcPts val="600"/>
              </a:spcAft>
              <a:buFontTx/>
              <a:buChar char="-"/>
            </a:pPr>
            <a:r>
              <a:rPr lang="sl-SI" altLang="sl-SI" sz="2000" b="1" dirty="0">
                <a:latin typeface="Republika" panose="02000506040000020004" pitchFamily="2" charset="-18"/>
              </a:rPr>
              <a:t>RSO3.1 </a:t>
            </a:r>
            <a:r>
              <a:rPr lang="sl-SI" altLang="sl-SI" sz="2000" b="1" dirty="0">
                <a:solidFill>
                  <a:srgbClr val="034EA2"/>
                </a:solidFill>
                <a:latin typeface="+mn-lt"/>
                <a:ea typeface="+mj-ea"/>
                <a:cs typeface="+mj-cs"/>
              </a:rPr>
              <a:t>– administrativni popravki – </a:t>
            </a:r>
            <a:r>
              <a:rPr lang="sl-SI" altLang="sl-SI" sz="2000" b="1" dirty="0">
                <a:solidFill>
                  <a:srgbClr val="034EA2"/>
                </a:solidFill>
              </a:rPr>
              <a:t>dodan del besedila pri Predvidenih dejavnostih, Projektih strateškega pomena  in Merilih za ocenjevanje ter izločen del besedila pri Ugotavljanju upravičenosti</a:t>
            </a:r>
          </a:p>
          <a:p>
            <a:pPr marL="800100" lvl="3" indent="-342900">
              <a:lnSpc>
                <a:spcPct val="100000"/>
              </a:lnSpc>
              <a:spcBef>
                <a:spcPts val="0"/>
              </a:spcBef>
              <a:spcAft>
                <a:spcPts val="600"/>
              </a:spcAft>
              <a:buFontTx/>
              <a:buChar char="-"/>
            </a:pPr>
            <a:r>
              <a:rPr lang="sl-SI" altLang="sl-SI" sz="2000" b="1" dirty="0">
                <a:latin typeface="Republika" panose="02000506040000020004" pitchFamily="2" charset="-18"/>
              </a:rPr>
              <a:t>RSO3.2 </a:t>
            </a:r>
            <a:r>
              <a:rPr lang="sl-SI" altLang="sl-SI" sz="2000" b="1" dirty="0">
                <a:solidFill>
                  <a:srgbClr val="034EA2"/>
                </a:solidFill>
              </a:rPr>
              <a:t>– </a:t>
            </a:r>
            <a:r>
              <a:rPr lang="sl-SI" altLang="sl-SI" sz="2000" b="1" dirty="0">
                <a:solidFill>
                  <a:srgbClr val="034EA2"/>
                </a:solidFill>
                <a:latin typeface="+mn-lt"/>
                <a:ea typeface="+mj-ea"/>
                <a:cs typeface="+mj-cs"/>
              </a:rPr>
              <a:t>administrativni popravke – </a:t>
            </a:r>
            <a:r>
              <a:rPr lang="sl-SI" altLang="sl-SI" sz="2000" b="1" dirty="0">
                <a:solidFill>
                  <a:srgbClr val="034EA2"/>
                </a:solidFill>
              </a:rPr>
              <a:t>spremenjen del besedila v delu Predvidene dejavnosti</a:t>
            </a:r>
          </a:p>
          <a:p>
            <a:pPr marL="800100" lvl="3" indent="-342900">
              <a:lnSpc>
                <a:spcPct val="100000"/>
              </a:lnSpc>
              <a:spcBef>
                <a:spcPts val="0"/>
              </a:spcBef>
              <a:spcAft>
                <a:spcPts val="600"/>
              </a:spcAft>
              <a:buFontTx/>
              <a:buChar char="-"/>
            </a:pPr>
            <a:endParaRPr lang="sl-SI" altLang="sl-SI" sz="2400" b="1" dirty="0">
              <a:latin typeface="Republika" panose="02000506040000020004" pitchFamily="2" charset="-18"/>
            </a:endParaRPr>
          </a:p>
          <a:p>
            <a:pPr marL="342900" lvl="2" indent="-342900">
              <a:lnSpc>
                <a:spcPct val="100000"/>
              </a:lnSpc>
              <a:spcBef>
                <a:spcPts val="0"/>
              </a:spcBef>
              <a:spcAft>
                <a:spcPts val="600"/>
              </a:spcAft>
              <a:buFontTx/>
              <a:buChar char="-"/>
            </a:pPr>
            <a:r>
              <a:rPr lang="sl-SI" altLang="sl-SI" b="1" dirty="0">
                <a:latin typeface="Republika" panose="02000506040000020004" pitchFamily="2" charset="-18"/>
              </a:rPr>
              <a:t>PN 13 Dvojna raba </a:t>
            </a:r>
          </a:p>
          <a:p>
            <a:pPr marL="800100" lvl="3" indent="-342900">
              <a:lnSpc>
                <a:spcPct val="100000"/>
              </a:lnSpc>
              <a:spcBef>
                <a:spcPts val="0"/>
              </a:spcBef>
              <a:spcAft>
                <a:spcPts val="600"/>
              </a:spcAft>
              <a:buFontTx/>
              <a:buChar char="-"/>
            </a:pPr>
            <a:r>
              <a:rPr lang="it-IT" altLang="sl-SI" sz="2000" b="1" dirty="0">
                <a:latin typeface="Republika" panose="02000506040000020004" pitchFamily="2" charset="-18"/>
              </a:rPr>
              <a:t>RSO</a:t>
            </a:r>
            <a:r>
              <a:rPr lang="sl-SI" altLang="sl-SI" sz="2000" b="1" dirty="0">
                <a:latin typeface="Republika" panose="02000506040000020004" pitchFamily="2" charset="-18"/>
              </a:rPr>
              <a:t>3.3</a:t>
            </a:r>
            <a:r>
              <a:rPr lang="it-IT" altLang="sl-SI" sz="2000" b="1" dirty="0">
                <a:latin typeface="Republika" panose="02000506040000020004" pitchFamily="2" charset="-18"/>
              </a:rPr>
              <a:t> </a:t>
            </a:r>
            <a:r>
              <a:rPr lang="it-IT" altLang="sl-SI" sz="2000" b="1" dirty="0">
                <a:solidFill>
                  <a:srgbClr val="034EA2"/>
                </a:solidFill>
                <a:latin typeface="+mn-lt"/>
                <a:ea typeface="+mj-ea"/>
                <a:cs typeface="+mj-cs"/>
              </a:rPr>
              <a:t>–</a:t>
            </a:r>
            <a:r>
              <a:rPr lang="sl-SI" altLang="sl-SI" sz="2000" b="1" dirty="0">
                <a:solidFill>
                  <a:srgbClr val="034EA2"/>
                </a:solidFill>
                <a:latin typeface="+mn-lt"/>
                <a:ea typeface="+mj-ea"/>
                <a:cs typeface="+mj-cs"/>
              </a:rPr>
              <a:t> administrativni popravki skozi celo besedilo </a:t>
            </a:r>
          </a:p>
          <a:p>
            <a:pPr marL="342900" lvl="2" indent="-342900">
              <a:lnSpc>
                <a:spcPct val="100000"/>
              </a:lnSpc>
              <a:buFontTx/>
              <a:buChar char="-"/>
            </a:pPr>
            <a:endParaRPr lang="sl-SI" altLang="sl-SI" sz="22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2837658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122713E-D0F2-F0EA-E3FA-B4A463331A31}"/>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ADEC0456-A44A-4FF4-71D0-E7F58252796F}"/>
              </a:ext>
            </a:extLst>
          </p:cNvPr>
          <p:cNvSpPr txBox="1">
            <a:spLocks/>
          </p:cNvSpPr>
          <p:nvPr/>
        </p:nvSpPr>
        <p:spPr>
          <a:xfrm>
            <a:off x="780285" y="439341"/>
            <a:ext cx="10265040" cy="961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l-SI" sz="2000" b="1" dirty="0">
                <a:solidFill>
                  <a:srgbClr val="034EA2"/>
                </a:solidFill>
                <a:effectLst>
                  <a:outerShdw blurRad="38100" dist="38100" dir="2700000" algn="tl">
                    <a:srgbClr val="000000">
                      <a:alpha val="43137"/>
                    </a:srgbClr>
                  </a:outerShdw>
                </a:effectLst>
                <a:latin typeface="+mn-lt"/>
              </a:rPr>
              <a:t>RSO3.3: Razvoj odporne obrambne infrastrukture, pri čemer ima prednost infrastruktura z dvojno rabo, tudi za spodbujanje vojaške mobilnosti v Uniji in krepitev civilne pripravljenosti</a:t>
            </a:r>
          </a:p>
        </p:txBody>
      </p:sp>
      <p:sp>
        <p:nvSpPr>
          <p:cNvPr id="25" name="Označba mesta vsebine 2">
            <a:extLst>
              <a:ext uri="{FF2B5EF4-FFF2-40B4-BE49-F238E27FC236}">
                <a16:creationId xmlns:a16="http://schemas.microsoft.com/office/drawing/2014/main" id="{5D750306-ABC3-CD23-9F79-BB776DA41CE9}"/>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D02F6D31-CE68-27D8-F528-46F96DACA7DA}"/>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0188EFD5-B1A4-580F-995C-65E77C07A2DD}"/>
              </a:ext>
            </a:extLst>
          </p:cNvPr>
          <p:cNvSpPr>
            <a:spLocks noGrp="1" noChangeArrowheads="1"/>
          </p:cNvSpPr>
          <p:nvPr>
            <p:ph idx="1"/>
          </p:nvPr>
        </p:nvSpPr>
        <p:spPr bwMode="auto">
          <a:xfrm>
            <a:off x="780285" y="1558748"/>
            <a:ext cx="10076641"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600" b="1" u="sng" dirty="0">
                <a:effectLst>
                  <a:outerShdw blurRad="38100" dist="38100" dir="2700000" algn="tl">
                    <a:srgbClr val="000000">
                      <a:alpha val="43137"/>
                    </a:srgbClr>
                  </a:outerShdw>
                </a:effectLst>
                <a:latin typeface="Republika" panose="02000506040000020004" pitchFamily="2" charset="-18"/>
              </a:rPr>
              <a:t>Ciljne skupine in upravičenci</a:t>
            </a:r>
          </a:p>
          <a:p>
            <a:pPr marL="0" indent="0" defTabSz="457200">
              <a:lnSpc>
                <a:spcPct val="100000"/>
              </a:lnSpc>
              <a:spcBef>
                <a:spcPts val="1200"/>
              </a:spcBef>
              <a:spcAft>
                <a:spcPts val="1200"/>
              </a:spcAft>
              <a:buNone/>
              <a:defRPr/>
            </a:pPr>
            <a:r>
              <a:rPr lang="sl-SI" altLang="sl-SI" sz="1600" b="1" u="sng" dirty="0">
                <a:solidFill>
                  <a:schemeClr val="accent2"/>
                </a:solidFill>
                <a:effectLst>
                  <a:outerShdw blurRad="38100" dist="38100" dir="2700000" algn="tl">
                    <a:srgbClr val="000000">
                      <a:alpha val="43137"/>
                    </a:srgbClr>
                  </a:outerShdw>
                </a:effectLst>
                <a:latin typeface="Republika" panose="02000506040000020004" pitchFamily="2" charset="-18"/>
              </a:rPr>
              <a:t>Spremenjeno:</a:t>
            </a:r>
          </a:p>
          <a:p>
            <a:pPr marL="0" lvl="2" indent="0">
              <a:lnSpc>
                <a:spcPct val="100000"/>
              </a:lnSpc>
              <a:buNone/>
            </a:pPr>
            <a:r>
              <a:rPr lang="sl-SI" altLang="sl-SI" sz="1400" b="1" dirty="0">
                <a:latin typeface="Republika" panose="02000506040000020004" pitchFamily="2" charset="-18"/>
              </a:rPr>
              <a:t>Ciljne skupine specifičnega cilja so prebivalstvo in lokalne skupnosti, šolajoči, </a:t>
            </a:r>
            <a:r>
              <a:rPr lang="sl-SI" altLang="sl-SI" sz="1600" b="1" u="sng" strike="sngStrike" dirty="0">
                <a:solidFill>
                  <a:srgbClr val="FF0000"/>
                </a:solidFill>
                <a:latin typeface="Republika" panose="02000506040000020004" pitchFamily="2" charset="-18"/>
              </a:rPr>
              <a:t>spremljevalci, </a:t>
            </a:r>
            <a:r>
              <a:rPr lang="sl-SI" altLang="sl-SI" sz="1400" b="1" dirty="0">
                <a:latin typeface="Republika" panose="02000506040000020004" pitchFamily="2" charset="-18"/>
              </a:rPr>
              <a:t>študenti, zaposleni v javnih zavodih, mentorji v podjetjih, širša javnost, civilna zaščita, gasilske enote, reševalne službe in vojska.</a:t>
            </a:r>
          </a:p>
          <a:p>
            <a:pPr marL="0" lvl="2" indent="0">
              <a:lnSpc>
                <a:spcPct val="100000"/>
              </a:lnSpc>
              <a:buNone/>
            </a:pPr>
            <a:endParaRPr lang="sl-SI" altLang="sl-SI" sz="1400" b="1" dirty="0">
              <a:latin typeface="Republika" panose="02000506040000020004" pitchFamily="2" charset="-18"/>
            </a:endParaRPr>
          </a:p>
          <a:p>
            <a:pPr marL="0" lvl="2" indent="0">
              <a:lnSpc>
                <a:spcPct val="100000"/>
              </a:lnSpc>
              <a:buNone/>
            </a:pPr>
            <a:r>
              <a:rPr lang="sl-SI" altLang="sl-SI" sz="1400" b="1" dirty="0">
                <a:latin typeface="Republika" panose="02000506040000020004" pitchFamily="2" charset="-18"/>
              </a:rPr>
              <a:t>Upravičenci specifičnega cilja v okviru ukrepa Zagotavljanje zdravstvene infrastrukture za dvojno rabo so institucije na področju socialnega varstva in zdravstva, ministrstva. </a:t>
            </a:r>
          </a:p>
          <a:p>
            <a:pPr marL="0" lvl="2" indent="0">
              <a:lnSpc>
                <a:spcPct val="100000"/>
              </a:lnSpc>
              <a:buNone/>
            </a:pPr>
            <a:r>
              <a:rPr lang="sl-SI" altLang="sl-SI" sz="1400" b="1" dirty="0">
                <a:latin typeface="Republika" panose="02000506040000020004" pitchFamily="2" charset="-18"/>
              </a:rPr>
              <a:t>Upravičenci specifičnega cilja v okviru ukrepa Zagotavljanje odporne vzgojno izobraževalne infrastrukture so šolski centri, ki imajo v svoji organizacijski strukturi tudi medpodjetniške izobraževalne centre (MIC), </a:t>
            </a:r>
            <a:r>
              <a:rPr lang="sl-SI" altLang="sl-SI" sz="1600" b="1" u="sng" strike="sngStrike" dirty="0">
                <a:solidFill>
                  <a:srgbClr val="FF0000"/>
                </a:solidFill>
                <a:latin typeface="Republika" panose="02000506040000020004" pitchFamily="2" charset="-18"/>
              </a:rPr>
              <a:t>CŠOD, dijaški domovi </a:t>
            </a:r>
            <a:r>
              <a:rPr lang="sl-SI" altLang="sl-SI" sz="1400" b="1" dirty="0">
                <a:latin typeface="Republika" panose="02000506040000020004" pitchFamily="2" charset="-18"/>
              </a:rPr>
              <a:t>in ostali relevantni vzgojno izobraževalni zavodi.</a:t>
            </a:r>
          </a:p>
          <a:p>
            <a:pPr marL="0" lvl="2" indent="0">
              <a:lnSpc>
                <a:spcPct val="100000"/>
              </a:lnSpc>
              <a:buNone/>
            </a:pPr>
            <a:r>
              <a:rPr lang="sl-SI" altLang="sl-SI" sz="1400" b="1" dirty="0">
                <a:latin typeface="Republika" panose="02000506040000020004" pitchFamily="2" charset="-18"/>
              </a:rPr>
              <a:t>Upravičenci specifičnega cilja v okviru ukrepa Vzpostavitev Nacionalnega centra za zaščito in reševanje ob naravnih nesrečah, večjih izrednih dogodkih in drugih kriznih razmerah so ministrstva, Uprava RS za zaščito in reševanje, sile za zaščito, reševanje in pomoč, lokalne skupnosti ter morebitni drugi upravičenci, ki lahko pomembno prispevajo k doseganju ciljev tega specifičnega cilja.</a:t>
            </a:r>
          </a:p>
          <a:p>
            <a:pPr marL="0" lvl="2" indent="0">
              <a:lnSpc>
                <a:spcPct val="100000"/>
              </a:lnSpc>
              <a:buNone/>
            </a:pPr>
            <a:r>
              <a:rPr lang="sl-SI" altLang="sl-SI" sz="1400" b="1" u="sng" dirty="0">
                <a:solidFill>
                  <a:schemeClr val="accent6"/>
                </a:solidFill>
                <a:latin typeface="Republika" panose="02000506040000020004" pitchFamily="2" charset="-18"/>
              </a:rPr>
              <a:t>Upravičenci specifičnega cilja v okviru ukrepa Nadgradnje železniškega omrežja TEN-T za vzpostavitev standardov dvojne rabe na EU vojaškem koridorju v Sloveniji so upravljavec železniške infrastrukture, prevozniki blaga in potnikov, podjetja, javni sektor, lokalne skupnosti, prebivalci in vojska</a:t>
            </a:r>
            <a:r>
              <a:rPr lang="sl-SI" altLang="sl-SI" sz="1200" b="1" u="sng" dirty="0">
                <a:solidFill>
                  <a:schemeClr val="accent6"/>
                </a:solidFill>
                <a:latin typeface="Republika" panose="02000506040000020004" pitchFamily="2" charset="-18"/>
              </a:rPr>
              <a:t>.</a:t>
            </a:r>
          </a:p>
        </p:txBody>
      </p:sp>
    </p:spTree>
    <p:extLst>
      <p:ext uri="{BB962C8B-B14F-4D97-AF65-F5344CB8AC3E}">
        <p14:creationId xmlns:p14="http://schemas.microsoft.com/office/powerpoint/2010/main" val="44411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B581A87-F686-221B-761F-E70D11D3F618}"/>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0F6180F6-8FF0-F7BF-73FD-B5BF9A65B094}"/>
              </a:ext>
            </a:extLst>
          </p:cNvPr>
          <p:cNvSpPr txBox="1">
            <a:spLocks/>
          </p:cNvSpPr>
          <p:nvPr/>
        </p:nvSpPr>
        <p:spPr>
          <a:xfrm>
            <a:off x="780285" y="439341"/>
            <a:ext cx="10265040" cy="961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l-SI" sz="2000" b="1" dirty="0">
                <a:solidFill>
                  <a:srgbClr val="034EA2"/>
                </a:solidFill>
                <a:effectLst>
                  <a:outerShdw blurRad="38100" dist="38100" dir="2700000" algn="tl">
                    <a:srgbClr val="000000">
                      <a:alpha val="43137"/>
                    </a:srgbClr>
                  </a:outerShdw>
                </a:effectLst>
                <a:latin typeface="+mn-lt"/>
              </a:rPr>
              <a:t>RSO3.3: Razvoj odporne obrambne infrastrukture, pri čemer ima prednost infrastruktura z dvojno rabo, tudi za spodbujanje vojaške mobilnosti v Uniji in krepitev civilne pripravljenosti</a:t>
            </a:r>
          </a:p>
        </p:txBody>
      </p:sp>
      <p:sp>
        <p:nvSpPr>
          <p:cNvPr id="25" name="Označba mesta vsebine 2">
            <a:extLst>
              <a:ext uri="{FF2B5EF4-FFF2-40B4-BE49-F238E27FC236}">
                <a16:creationId xmlns:a16="http://schemas.microsoft.com/office/drawing/2014/main" id="{17442839-F053-6607-5BED-222CDCDF4BE8}"/>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7B92B6BE-BF7D-DCD3-07FA-DEF7EE8D6850}"/>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98221E17-6E0C-951F-76F1-3E0963058057}"/>
              </a:ext>
            </a:extLst>
          </p:cNvPr>
          <p:cNvSpPr>
            <a:spLocks noGrp="1" noChangeArrowheads="1"/>
          </p:cNvSpPr>
          <p:nvPr>
            <p:ph idx="1"/>
          </p:nvPr>
        </p:nvSpPr>
        <p:spPr bwMode="auto">
          <a:xfrm>
            <a:off x="780285" y="1558748"/>
            <a:ext cx="10076641"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600" b="1" u="sng" dirty="0">
                <a:effectLst>
                  <a:outerShdw blurRad="38100" dist="38100" dir="2700000" algn="tl">
                    <a:srgbClr val="000000">
                      <a:alpha val="43137"/>
                    </a:srgbClr>
                  </a:outerShdw>
                </a:effectLst>
                <a:latin typeface="Republika" panose="02000506040000020004" pitchFamily="2" charset="-18"/>
              </a:rPr>
              <a:t>P</a:t>
            </a:r>
            <a:r>
              <a:rPr lang="it-IT" altLang="sl-SI" sz="1600" b="1" u="sng" dirty="0" err="1">
                <a:effectLst>
                  <a:outerShdw blurRad="38100" dist="38100" dir="2700000" algn="tl">
                    <a:srgbClr val="000000">
                      <a:alpha val="43137"/>
                    </a:srgbClr>
                  </a:outerShdw>
                </a:effectLst>
                <a:latin typeface="Republika" panose="02000506040000020004" pitchFamily="2" charset="-18"/>
              </a:rPr>
              <a:t>rojekti</a:t>
            </a:r>
            <a:r>
              <a:rPr lang="it-IT" altLang="sl-SI" sz="1600" b="1" u="sng" dirty="0">
                <a:effectLst>
                  <a:outerShdw blurRad="38100" dist="38100" dir="2700000" algn="tl">
                    <a:srgbClr val="000000">
                      <a:alpha val="43137"/>
                    </a:srgbClr>
                  </a:outerShdw>
                </a:effectLst>
                <a:latin typeface="Republika" panose="02000506040000020004" pitchFamily="2" charset="-18"/>
              </a:rPr>
              <a:t> strateškega </a:t>
            </a:r>
            <a:r>
              <a:rPr lang="it-IT" altLang="sl-SI" sz="1600" b="1" u="sng" dirty="0" err="1">
                <a:effectLst>
                  <a:outerShdw blurRad="38100" dist="38100" dir="2700000" algn="tl">
                    <a:srgbClr val="000000">
                      <a:alpha val="43137"/>
                    </a:srgbClr>
                  </a:outerShdw>
                </a:effectLst>
                <a:latin typeface="Republika" panose="02000506040000020004" pitchFamily="2" charset="-18"/>
              </a:rPr>
              <a:t>pomena</a:t>
            </a:r>
            <a:endParaRPr lang="sl-SI" altLang="sl-SI" sz="1600" b="1" u="sng"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600" b="1" u="sng" dirty="0">
                <a:solidFill>
                  <a:schemeClr val="accent6"/>
                </a:solidFill>
                <a:latin typeface="Republika" panose="02000506040000020004" pitchFamily="2" charset="-18"/>
              </a:rPr>
              <a:t>Dodano: </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400" b="1" dirty="0">
                <a:latin typeface="Republika" panose="02000506040000020004" pitchFamily="2" charset="-18"/>
              </a:rPr>
              <a:t>V izvajanju specifičnega cilja </a:t>
            </a:r>
            <a:r>
              <a:rPr lang="sl-SI" altLang="sl-SI" sz="1400" b="1" u="sng" dirty="0">
                <a:solidFill>
                  <a:schemeClr val="accent6"/>
                </a:solidFill>
                <a:latin typeface="Republika" panose="02000506040000020004" pitchFamily="2" charset="-18"/>
              </a:rPr>
              <a:t>se načrtuje uporaba projektov  strateškega pomena, in sicer nadgradnja železniške proge </a:t>
            </a:r>
            <a:r>
              <a:rPr lang="sl-SI" altLang="sl-SI" sz="1400" b="1" u="sng" dirty="0" err="1">
                <a:solidFill>
                  <a:schemeClr val="accent6"/>
                </a:solidFill>
                <a:latin typeface="Republika" panose="02000506040000020004" pitchFamily="2" charset="-18"/>
              </a:rPr>
              <a:t>d.m</a:t>
            </a:r>
            <a:r>
              <a:rPr lang="sl-SI" altLang="sl-SI" sz="1400" b="1" u="sng" dirty="0">
                <a:solidFill>
                  <a:schemeClr val="accent6"/>
                </a:solidFill>
                <a:latin typeface="Republika" panose="02000506040000020004" pitchFamily="2" charset="-18"/>
              </a:rPr>
              <a:t>.-Dobova-Zidani Most – 1. faza, ki se bo izvajala na dveh prednostnih nalogah, na PN 5 - nadgradnja območij železniških postaj na odseku proge </a:t>
            </a:r>
            <a:r>
              <a:rPr lang="sl-SI" altLang="sl-SI" sz="1400" b="1" u="sng" dirty="0" err="1">
                <a:solidFill>
                  <a:schemeClr val="accent6"/>
                </a:solidFill>
                <a:latin typeface="Republika" panose="02000506040000020004" pitchFamily="2" charset="-18"/>
              </a:rPr>
              <a:t>d.m</a:t>
            </a:r>
            <a:r>
              <a:rPr lang="sl-SI" altLang="sl-SI" sz="1400" b="1" u="sng" dirty="0">
                <a:solidFill>
                  <a:schemeClr val="accent6"/>
                </a:solidFill>
                <a:latin typeface="Republika" panose="02000506040000020004" pitchFamily="2" charset="-18"/>
              </a:rPr>
              <a:t>.-Dobova-Sevnica in na PN 13 – nadgradnja </a:t>
            </a:r>
            <a:r>
              <a:rPr lang="sl-SI" altLang="sl-SI" sz="1400" b="1" u="sng" dirty="0" err="1">
                <a:solidFill>
                  <a:schemeClr val="accent6"/>
                </a:solidFill>
                <a:latin typeface="Republika" panose="02000506040000020004" pitchFamily="2" charset="-18"/>
              </a:rPr>
              <a:t>medpostajnih</a:t>
            </a:r>
            <a:r>
              <a:rPr lang="sl-SI" altLang="sl-SI" sz="1400" b="1" u="sng" dirty="0">
                <a:solidFill>
                  <a:schemeClr val="accent6"/>
                </a:solidFill>
                <a:latin typeface="Republika" panose="02000506040000020004" pitchFamily="2" charset="-18"/>
              </a:rPr>
              <a:t> odsekov na odseku proge </a:t>
            </a:r>
            <a:r>
              <a:rPr lang="sl-SI" altLang="sl-SI" sz="1400" b="1" u="sng" dirty="0" err="1">
                <a:solidFill>
                  <a:schemeClr val="accent6"/>
                </a:solidFill>
                <a:latin typeface="Republika" panose="02000506040000020004" pitchFamily="2" charset="-18"/>
              </a:rPr>
              <a:t>d.m</a:t>
            </a:r>
            <a:r>
              <a:rPr lang="sl-SI" altLang="sl-SI" sz="1400" b="1" u="sng" dirty="0">
                <a:solidFill>
                  <a:schemeClr val="accent6"/>
                </a:solidFill>
                <a:latin typeface="Republika" panose="02000506040000020004" pitchFamily="2" charset="-18"/>
              </a:rPr>
              <a:t>.-Dobova-Sevnica. </a:t>
            </a:r>
            <a:endParaRPr lang="sl-SI" altLang="sl-SI" sz="1200" b="1" u="sng" dirty="0">
              <a:solidFill>
                <a:schemeClr val="accent6"/>
              </a:solidFill>
              <a:latin typeface="Republika" panose="02000506040000020004" pitchFamily="2" charset="-18"/>
            </a:endParaRPr>
          </a:p>
        </p:txBody>
      </p:sp>
    </p:spTree>
    <p:extLst>
      <p:ext uri="{BB962C8B-B14F-4D97-AF65-F5344CB8AC3E}">
        <p14:creationId xmlns:p14="http://schemas.microsoft.com/office/powerpoint/2010/main" val="4166471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7B1FE2B-02B1-BA6F-2EEC-A376B0600E60}"/>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84A17CFF-90AA-3740-40E3-08878AA258AF}"/>
              </a:ext>
            </a:extLst>
          </p:cNvPr>
          <p:cNvSpPr txBox="1">
            <a:spLocks/>
          </p:cNvSpPr>
          <p:nvPr/>
        </p:nvSpPr>
        <p:spPr>
          <a:xfrm>
            <a:off x="780285" y="439341"/>
            <a:ext cx="10265040" cy="961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l-SI" sz="2000" b="1" dirty="0">
                <a:solidFill>
                  <a:srgbClr val="034EA2"/>
                </a:solidFill>
                <a:effectLst>
                  <a:outerShdw blurRad="38100" dist="38100" dir="2700000" algn="tl">
                    <a:srgbClr val="000000">
                      <a:alpha val="43137"/>
                    </a:srgbClr>
                  </a:outerShdw>
                </a:effectLst>
                <a:latin typeface="+mn-lt"/>
              </a:rPr>
              <a:t>RSO3.3: Razvoj odporne obrambne infrastrukture, pri čemer ima prednost infrastruktura z dvojno rabo, tudi za spodbujanje vojaške mobilnosti v Uniji in krepitev civilne pripravljenosti</a:t>
            </a:r>
          </a:p>
        </p:txBody>
      </p:sp>
      <p:sp>
        <p:nvSpPr>
          <p:cNvPr id="25" name="Označba mesta vsebine 2">
            <a:extLst>
              <a:ext uri="{FF2B5EF4-FFF2-40B4-BE49-F238E27FC236}">
                <a16:creationId xmlns:a16="http://schemas.microsoft.com/office/drawing/2014/main" id="{A5B819C8-F460-36DD-B45A-C2719BB96799}"/>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05A94F05-BF09-3B83-E3D7-648C1C3E0DFD}"/>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B58641E9-6E6D-DB34-7D46-8755A0376011}"/>
              </a:ext>
            </a:extLst>
          </p:cNvPr>
          <p:cNvSpPr>
            <a:spLocks noGrp="1" noChangeArrowheads="1"/>
          </p:cNvSpPr>
          <p:nvPr>
            <p:ph idx="1"/>
          </p:nvPr>
        </p:nvSpPr>
        <p:spPr bwMode="auto">
          <a:xfrm>
            <a:off x="780285" y="1558748"/>
            <a:ext cx="10076641"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600" b="1" u="sng" dirty="0">
                <a:effectLst>
                  <a:outerShdw blurRad="38100" dist="38100" dir="2700000" algn="tl">
                    <a:srgbClr val="000000">
                      <a:alpha val="43137"/>
                    </a:srgbClr>
                  </a:outerShdw>
                </a:effectLst>
                <a:latin typeface="Republika" panose="02000506040000020004" pitchFamily="2" charset="-18"/>
              </a:rPr>
              <a:t>Ugotavljanje upravičenosti</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600" b="1" u="sng" dirty="0">
                <a:solidFill>
                  <a:schemeClr val="accent6"/>
                </a:solidFill>
                <a:latin typeface="Republika" panose="02000506040000020004" pitchFamily="2" charset="-18"/>
              </a:rPr>
              <a:t>Dodano: </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400" b="1" dirty="0">
                <a:latin typeface="Republika" panose="02000506040000020004" pitchFamily="2" charset="-18"/>
              </a:rPr>
              <a:t>Ob upoštevanju horizontalnih načel se zagotovi upoštevanje naslednjih pogojev za ugotavljanje upravičenosti (glede na vsebino operacije):</a:t>
            </a:r>
          </a:p>
          <a:p>
            <a:pPr marL="0" lvl="2" indent="0">
              <a:lnSpc>
                <a:spcPct val="100000"/>
              </a:lnSpc>
              <a:buNone/>
            </a:pPr>
            <a:r>
              <a:rPr lang="sl-SI" altLang="sl-SI" sz="1400" b="1" dirty="0">
                <a:latin typeface="Republika" panose="02000506040000020004" pitchFamily="2" charset="-18"/>
              </a:rPr>
              <a:t>….</a:t>
            </a:r>
          </a:p>
          <a:p>
            <a:pPr marL="0" lvl="2" indent="0">
              <a:lnSpc>
                <a:spcPct val="100000"/>
              </a:lnSpc>
              <a:buNone/>
            </a:pPr>
            <a:r>
              <a:rPr lang="sl-SI" altLang="sl-SI" sz="1400" b="1" dirty="0">
                <a:latin typeface="Republika" panose="02000506040000020004" pitchFamily="2" charset="-18"/>
              </a:rPr>
              <a:t>(2) Zagotavljanje odporne vzgojno izobraževalne infrastrukture</a:t>
            </a:r>
          </a:p>
          <a:p>
            <a:pPr marL="0" lvl="2" indent="0">
              <a:lnSpc>
                <a:spcPct val="100000"/>
              </a:lnSpc>
              <a:buNone/>
            </a:pPr>
            <a:r>
              <a:rPr lang="sl-SI" altLang="sl-SI" sz="1400" b="1" dirty="0">
                <a:latin typeface="Republika" panose="02000506040000020004" pitchFamily="2" charset="-18"/>
              </a:rPr>
              <a:t>Ob upoštevanju predmeta načina izbora operacij se zagotovi zastopanost vseh splošnih horizontalnih načel </a:t>
            </a:r>
            <a:r>
              <a:rPr lang="sl-SI" altLang="sl-SI" sz="1200" b="1" dirty="0">
                <a:latin typeface="Republika" panose="02000506040000020004" pitchFamily="2" charset="-18"/>
              </a:rPr>
              <a:t>(</a:t>
            </a:r>
            <a:r>
              <a:rPr lang="sl-SI" altLang="sl-SI" sz="1400" b="1" u="sng" dirty="0">
                <a:solidFill>
                  <a:schemeClr val="accent6"/>
                </a:solidFill>
                <a:latin typeface="Republika" panose="02000506040000020004" pitchFamily="2" charset="-18"/>
              </a:rPr>
              <a:t>glede na vsebino operacije).</a:t>
            </a:r>
          </a:p>
          <a:p>
            <a:pPr marL="0" lvl="2" indent="0">
              <a:lnSpc>
                <a:spcPct val="100000"/>
              </a:lnSpc>
              <a:buNone/>
            </a:pPr>
            <a:r>
              <a:rPr lang="sl-SI" altLang="sl-SI" sz="1200" b="1" dirty="0">
                <a:latin typeface="Republika" panose="02000506040000020004" pitchFamily="2" charset="-18"/>
              </a:rPr>
              <a:t>….</a:t>
            </a:r>
          </a:p>
          <a:p>
            <a:pPr marL="0" lvl="2" indent="0">
              <a:lnSpc>
                <a:spcPct val="100000"/>
              </a:lnSpc>
              <a:buNone/>
            </a:pPr>
            <a:r>
              <a:rPr lang="sl-SI" altLang="sl-SI" sz="1400" b="1" u="sng" dirty="0">
                <a:solidFill>
                  <a:schemeClr val="accent6"/>
                </a:solidFill>
                <a:latin typeface="Republika" panose="02000506040000020004" pitchFamily="2" charset="-18"/>
              </a:rPr>
              <a:t>(4) Nadgradnja železniškega omrežja TEN-T za vzpostavitev standardov dvojne rabe na EU vojaškem koridorju v Sloveniji </a:t>
            </a:r>
          </a:p>
          <a:p>
            <a:pPr marL="0" lvl="2" indent="0">
              <a:lnSpc>
                <a:spcPct val="100000"/>
              </a:lnSpc>
              <a:buNone/>
            </a:pPr>
            <a:r>
              <a:rPr lang="sl-SI" altLang="sl-SI" sz="1400" b="1" u="sng" dirty="0">
                <a:solidFill>
                  <a:schemeClr val="accent6"/>
                </a:solidFill>
                <a:latin typeface="Republika" panose="02000506040000020004" pitchFamily="2" charset="-18"/>
              </a:rPr>
              <a:t>Ob upoštevanju horizontalnih načel se zagotovi upoštevanje naslednjih pogojev za ugotavljanje upravičenosti:</a:t>
            </a:r>
          </a:p>
          <a:p>
            <a:pPr marL="285750" lvl="2" indent="-285750">
              <a:lnSpc>
                <a:spcPct val="100000"/>
              </a:lnSpc>
            </a:pPr>
            <a:r>
              <a:rPr lang="sl-SI" altLang="sl-SI" sz="1400" b="1" u="sng" dirty="0">
                <a:solidFill>
                  <a:schemeClr val="accent6"/>
                </a:solidFill>
                <a:latin typeface="Republika" panose="02000506040000020004" pitchFamily="2" charset="-18"/>
              </a:rPr>
              <a:t>skladnost s Strategijo razvoja prometa v RS do leta 2030 in drugimi področnimi strategijami, resolucijami, nacionalnimi programi;</a:t>
            </a:r>
          </a:p>
          <a:p>
            <a:pPr marL="285750" lvl="2" indent="-285750">
              <a:lnSpc>
                <a:spcPct val="100000"/>
              </a:lnSpc>
            </a:pPr>
            <a:r>
              <a:rPr lang="sl-SI" altLang="sl-SI" sz="1400" b="1" u="sng" dirty="0">
                <a:solidFill>
                  <a:schemeClr val="accent6"/>
                </a:solidFill>
                <a:latin typeface="Republika" panose="02000506040000020004" pitchFamily="2" charset="-18"/>
              </a:rPr>
              <a:t>izkazovanje skupnega interesa v skladu z Uredbo 1679/2024 Evropskega Parlamenta in Sveta z dne 13.6.2024 in </a:t>
            </a:r>
          </a:p>
          <a:p>
            <a:pPr marL="285750" lvl="2" indent="-285750">
              <a:lnSpc>
                <a:spcPct val="100000"/>
              </a:lnSpc>
            </a:pPr>
            <a:r>
              <a:rPr lang="sl-SI" altLang="sl-SI" sz="1400" b="1" u="sng" dirty="0">
                <a:solidFill>
                  <a:schemeClr val="accent6"/>
                </a:solidFill>
                <a:latin typeface="Republika" panose="02000506040000020004" pitchFamily="2" charset="-18"/>
              </a:rPr>
              <a:t>skladnost z Izvedbeno uredbo Komisije (EU) 1328/2021 z dne 10.8.2021</a:t>
            </a:r>
            <a:r>
              <a:rPr lang="sl-SI" altLang="sl-SI" sz="1200" b="1" dirty="0">
                <a:latin typeface="Republika" panose="02000506040000020004" pitchFamily="2" charset="-18"/>
              </a:rPr>
              <a:t>.</a:t>
            </a: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322800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59F35B-3302-F12E-3AD4-B88897CC8909}"/>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B38CFBE8-2347-13EF-9782-F4E4B7DE5814}"/>
              </a:ext>
            </a:extLst>
          </p:cNvPr>
          <p:cNvSpPr txBox="1">
            <a:spLocks/>
          </p:cNvSpPr>
          <p:nvPr/>
        </p:nvSpPr>
        <p:spPr>
          <a:xfrm>
            <a:off x="780285" y="439341"/>
            <a:ext cx="10265040" cy="961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l-SI" sz="2000" b="1" dirty="0">
                <a:solidFill>
                  <a:srgbClr val="034EA2"/>
                </a:solidFill>
                <a:effectLst>
                  <a:outerShdw blurRad="38100" dist="38100" dir="2700000" algn="tl">
                    <a:srgbClr val="000000">
                      <a:alpha val="43137"/>
                    </a:srgbClr>
                  </a:outerShdw>
                </a:effectLst>
                <a:latin typeface="+mn-lt"/>
              </a:rPr>
              <a:t>RSO3.3: Razvoj odporne obrambne infrastrukture, pri čemer ima prednost infrastruktura z dvojno rabo, tudi za spodbujanje vojaške mobilnosti v Uniji in krepitev civilne pripravljenosti</a:t>
            </a:r>
          </a:p>
        </p:txBody>
      </p:sp>
      <p:sp>
        <p:nvSpPr>
          <p:cNvPr id="25" name="Označba mesta vsebine 2">
            <a:extLst>
              <a:ext uri="{FF2B5EF4-FFF2-40B4-BE49-F238E27FC236}">
                <a16:creationId xmlns:a16="http://schemas.microsoft.com/office/drawing/2014/main" id="{CFF817CF-7F4B-7A9B-B824-80A594F7BC81}"/>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A3432793-9608-3F37-1D78-D98020F5BC49}"/>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D06C7431-800D-AF97-D799-F881A0635A0C}"/>
              </a:ext>
            </a:extLst>
          </p:cNvPr>
          <p:cNvSpPr>
            <a:spLocks noGrp="1" noChangeArrowheads="1"/>
          </p:cNvSpPr>
          <p:nvPr>
            <p:ph idx="1"/>
          </p:nvPr>
        </p:nvSpPr>
        <p:spPr bwMode="auto">
          <a:xfrm>
            <a:off x="780285" y="1303109"/>
            <a:ext cx="10076641"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600" b="1" u="sng" dirty="0">
                <a:effectLst>
                  <a:outerShdw blurRad="38100" dist="38100" dir="2700000" algn="tl">
                    <a:srgbClr val="000000">
                      <a:alpha val="43137"/>
                    </a:srgbClr>
                  </a:outerShdw>
                </a:effectLst>
                <a:latin typeface="Republika" panose="02000506040000020004" pitchFamily="2" charset="-18"/>
              </a:rPr>
              <a:t>Merila za ocenjevanje</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600" b="1" u="sng" dirty="0">
                <a:solidFill>
                  <a:schemeClr val="accent6"/>
                </a:solidFill>
                <a:latin typeface="Republika" panose="02000506040000020004" pitchFamily="2" charset="-18"/>
              </a:rPr>
              <a:t>Dodano: </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400" b="1" dirty="0">
                <a:latin typeface="Republika" panose="02000506040000020004" pitchFamily="2" charset="-18"/>
              </a:rPr>
              <a:t>Ob upoštevanju predmeta načina izbora operacij se zagotovi zastopanost ustreznih posameznih meril za ocenjevanje:</a:t>
            </a:r>
          </a:p>
          <a:p>
            <a:pPr marL="0" lvl="2" indent="0">
              <a:lnSpc>
                <a:spcPct val="100000"/>
              </a:lnSpc>
              <a:buNone/>
            </a:pPr>
            <a:endParaRPr lang="sl-SI" altLang="sl-SI" sz="1200" b="1" dirty="0">
              <a:latin typeface="Republika" panose="02000506040000020004" pitchFamily="2" charset="-18"/>
            </a:endParaRPr>
          </a:p>
          <a:p>
            <a:pPr marL="0" lvl="2" indent="0">
              <a:lnSpc>
                <a:spcPct val="100000"/>
              </a:lnSpc>
              <a:buNone/>
            </a:pPr>
            <a:r>
              <a:rPr lang="sl-SI" altLang="sl-SI" sz="1200" b="1" dirty="0">
                <a:latin typeface="Republika" panose="02000506040000020004" pitchFamily="2" charset="-18"/>
              </a:rPr>
              <a:t>(1) Zagotavljanje zdravstvene infrastrukture za dvojno rabo  </a:t>
            </a:r>
          </a:p>
          <a:p>
            <a:pPr marL="171450" lvl="2" indent="-171450">
              <a:lnSpc>
                <a:spcPct val="100000"/>
              </a:lnSpc>
            </a:pPr>
            <a:r>
              <a:rPr lang="sl-SI" altLang="sl-SI" sz="1200" b="1" dirty="0">
                <a:latin typeface="Republika" panose="02000506040000020004" pitchFamily="2" charset="-18"/>
              </a:rPr>
              <a:t>ustreznost in kakovost operacije (ocenjuje se na primer ustreznost, aktivnosti, učinkov, utemeljenost in racionalnost predlaganih stroškov glede na predmet izbornega postopka),</a:t>
            </a:r>
          </a:p>
          <a:p>
            <a:pPr marL="171450" lvl="2" indent="-171450">
              <a:lnSpc>
                <a:spcPct val="100000"/>
              </a:lnSpc>
            </a:pPr>
            <a:r>
              <a:rPr lang="sl-SI" altLang="sl-SI" sz="1200" b="1" dirty="0">
                <a:latin typeface="Republika" panose="02000506040000020004" pitchFamily="2" charset="-18"/>
              </a:rPr>
              <a:t>izvedljivost operacije (ocenjuje se na primer skladnost predlaganih aktivnosti s terminskim, stroškovnim in kadrovskim načrtom operacije ter predvidena tveganja in ukrepi za njihovo obvladovanje,</a:t>
            </a:r>
          </a:p>
          <a:p>
            <a:pPr marL="171450" lvl="2" indent="-171450">
              <a:lnSpc>
                <a:spcPct val="100000"/>
              </a:lnSpc>
            </a:pPr>
            <a:r>
              <a:rPr lang="sl-SI" altLang="sl-SI" sz="1200" b="1" dirty="0">
                <a:latin typeface="Republika" panose="02000506040000020004" pitchFamily="2" charset="-18"/>
              </a:rPr>
              <a:t>izkazovanje uporabnosti civilnega zdravstvenega varstva (npr. bolnišnično zdravljenje, nujne službe) in obrambne/vojaške funkcionalnosti (npr. razvrščanje večjih poškodb, obramba pred kemičnimi, biološkimi, radiološkimi in jedrskimi sredstvi, zadrževanje v zavetišču, vojaška medicinska podpora).</a:t>
            </a:r>
          </a:p>
          <a:p>
            <a:pPr marL="171450" lvl="2" indent="-171450">
              <a:lnSpc>
                <a:spcPct val="100000"/>
              </a:lnSpc>
            </a:pPr>
            <a:r>
              <a:rPr lang="sl-SI" altLang="sl-SI" sz="1200" b="1" dirty="0">
                <a:latin typeface="Republika" panose="02000506040000020004" pitchFamily="2" charset="-18"/>
              </a:rPr>
              <a:t>zagotovitev dodatne odpornosti, ki je potrebna za delovanje v kriznih razmerah ter prispevanje h krepitvi zdravstvenega sistema, vključno z dodatnimi reševalnimi linijami in rezervnimi sistemi za krizne scenarije; kritični sistemi (elektrika, voda, gretje, prezračevanje in klimatizacija, medicinski plini, </a:t>
            </a:r>
            <a:r>
              <a:rPr lang="sl-SI" altLang="sl-SI" sz="1200" b="1" dirty="0" err="1">
                <a:latin typeface="Republika" panose="02000506040000020004" pitchFamily="2" charset="-18"/>
              </a:rPr>
              <a:t>infromacijska</a:t>
            </a:r>
            <a:r>
              <a:rPr lang="sl-SI" altLang="sl-SI" sz="1200" b="1" dirty="0">
                <a:latin typeface="Republika" panose="02000506040000020004" pitchFamily="2" charset="-18"/>
              </a:rPr>
              <a:t> tehnologija) morajo delovati neodvisno več kot 72 ur brez zunanje oskrbe.</a:t>
            </a:r>
          </a:p>
          <a:p>
            <a:pPr marL="171450" lvl="2" indent="-171450">
              <a:lnSpc>
                <a:spcPct val="100000"/>
              </a:lnSpc>
            </a:pPr>
            <a:r>
              <a:rPr lang="sl-SI" altLang="sl-SI" sz="1200" b="1" dirty="0">
                <a:latin typeface="Republika" panose="02000506040000020004" pitchFamily="2" charset="-18"/>
              </a:rPr>
              <a:t>zagotovitev zaščite med scenariji visoke nevarnosti. (fizični zakloni ali podzemni objekti za bolnike in osebje).</a:t>
            </a:r>
          </a:p>
          <a:p>
            <a:pPr marL="171450" lvl="2" indent="-171450">
              <a:lnSpc>
                <a:spcPct val="100000"/>
              </a:lnSpc>
            </a:pPr>
            <a:r>
              <a:rPr lang="sl-SI" altLang="sl-SI" sz="1200" b="1" dirty="0">
                <a:latin typeface="Republika" panose="02000506040000020004" pitchFamily="2" charset="-18"/>
              </a:rPr>
              <a:t>zagotovitev sposobnosti hitre razširitve zmogljivosti za incident z množičnimi žrtvami (</a:t>
            </a:r>
            <a:r>
              <a:rPr lang="sl-SI" altLang="sl-SI" sz="1200" b="1" dirty="0" err="1">
                <a:latin typeface="Republika" panose="02000506040000020004" pitchFamily="2" charset="-18"/>
              </a:rPr>
              <a:t>Mass</a:t>
            </a:r>
            <a:r>
              <a:rPr lang="sl-SI" altLang="sl-SI" sz="1200" b="1" dirty="0">
                <a:latin typeface="Republika" panose="02000506040000020004" pitchFamily="2" charset="-18"/>
              </a:rPr>
              <a:t> </a:t>
            </a:r>
            <a:r>
              <a:rPr lang="sl-SI" altLang="sl-SI" sz="1200" b="1" dirty="0" err="1">
                <a:latin typeface="Republika" panose="02000506040000020004" pitchFamily="2" charset="-18"/>
              </a:rPr>
              <a:t>Casualty</a:t>
            </a:r>
            <a:r>
              <a:rPr lang="sl-SI" altLang="sl-SI" sz="1200" b="1" dirty="0">
                <a:latin typeface="Republika" panose="02000506040000020004" pitchFamily="2" charset="-18"/>
              </a:rPr>
              <a:t> </a:t>
            </a:r>
            <a:r>
              <a:rPr lang="sl-SI" altLang="sl-SI" sz="1200" b="1" dirty="0" err="1">
                <a:latin typeface="Republika" panose="02000506040000020004" pitchFamily="2" charset="-18"/>
              </a:rPr>
              <a:t>Incidents</a:t>
            </a:r>
            <a:r>
              <a:rPr lang="sl-SI" altLang="sl-SI" sz="1200" b="1" dirty="0">
                <a:latin typeface="Republika" panose="02000506040000020004" pitchFamily="2" charset="-18"/>
              </a:rPr>
              <a:t> - MCI) in vojaške izredne razmere,</a:t>
            </a:r>
          </a:p>
          <a:p>
            <a:pPr marL="171450" lvl="2" indent="-171450">
              <a:lnSpc>
                <a:spcPct val="100000"/>
              </a:lnSpc>
            </a:pPr>
            <a:r>
              <a:rPr lang="sl-SI" altLang="sl-SI" sz="1400" b="1" u="sng" dirty="0">
                <a:solidFill>
                  <a:schemeClr val="accent6"/>
                </a:solidFill>
                <a:latin typeface="Republika" panose="02000506040000020004" pitchFamily="2" charset="-18"/>
              </a:rPr>
              <a:t>lokacija predlagane operacije mora izkazovati ustrezne geografske, prometne in infrastrukturne pogoje, ki omogočajo učinkovito izvajanje aktivnosti ter zagotavljajo dostopnost (bližina sosednjih držav, mednarodnih letališč, povezanost z glavnimi evropskimi prometnimi koridorji,…),</a:t>
            </a:r>
          </a:p>
          <a:p>
            <a:pPr marL="171450" lvl="2" indent="-171450">
              <a:lnSpc>
                <a:spcPct val="100000"/>
              </a:lnSpc>
            </a:pPr>
            <a:r>
              <a:rPr lang="sl-SI" altLang="sl-SI" sz="1400" b="1" u="sng" dirty="0">
                <a:solidFill>
                  <a:schemeClr val="accent6"/>
                </a:solidFill>
                <a:latin typeface="Republika" panose="02000506040000020004" pitchFamily="2" charset="-18"/>
              </a:rPr>
              <a:t>mednarodna prepoznavnost institucije,</a:t>
            </a:r>
          </a:p>
          <a:p>
            <a:pPr marL="171450" lvl="2" indent="-171450">
              <a:lnSpc>
                <a:spcPct val="100000"/>
              </a:lnSpc>
            </a:pPr>
            <a:r>
              <a:rPr lang="sl-SI" altLang="sl-SI" sz="1400" b="1" u="sng" dirty="0">
                <a:solidFill>
                  <a:schemeClr val="accent6"/>
                </a:solidFill>
                <a:latin typeface="Republika" panose="02000506040000020004" pitchFamily="2" charset="-18"/>
              </a:rPr>
              <a:t>infrastruktura za urgentne prevoze.</a:t>
            </a: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1882896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313EA51-F46D-9A68-784A-E7B28F0C5960}"/>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E37CF9F7-45F1-E85D-2202-FCA192CBDD55}"/>
              </a:ext>
            </a:extLst>
          </p:cNvPr>
          <p:cNvSpPr txBox="1">
            <a:spLocks/>
          </p:cNvSpPr>
          <p:nvPr/>
        </p:nvSpPr>
        <p:spPr>
          <a:xfrm>
            <a:off x="780285" y="439341"/>
            <a:ext cx="10265040" cy="961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sl-SI" sz="2000" b="1" dirty="0">
                <a:solidFill>
                  <a:srgbClr val="034EA2"/>
                </a:solidFill>
                <a:effectLst>
                  <a:outerShdw blurRad="38100" dist="38100" dir="2700000" algn="tl">
                    <a:srgbClr val="000000">
                      <a:alpha val="43137"/>
                    </a:srgbClr>
                  </a:outerShdw>
                </a:effectLst>
                <a:latin typeface="+mn-lt"/>
              </a:rPr>
              <a:t>RSO3.3: Razvoj odporne obrambne infrastrukture, pri čemer ima prednost infrastruktura z dvojno rabo, tudi za spodbujanje vojaške mobilnosti v Uniji in krepitev civilne pripravljenosti</a:t>
            </a:r>
          </a:p>
        </p:txBody>
      </p:sp>
      <p:sp>
        <p:nvSpPr>
          <p:cNvPr id="25" name="Označba mesta vsebine 2">
            <a:extLst>
              <a:ext uri="{FF2B5EF4-FFF2-40B4-BE49-F238E27FC236}">
                <a16:creationId xmlns:a16="http://schemas.microsoft.com/office/drawing/2014/main" id="{1DFBBD9A-CEB2-77C8-7DDA-8062D30FCDF7}"/>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DC018B57-74CB-3DEF-8A91-499FD567E453}"/>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4126B8B9-3586-AF9B-AEF8-E60E1ACC5CA1}"/>
              </a:ext>
            </a:extLst>
          </p:cNvPr>
          <p:cNvSpPr>
            <a:spLocks noGrp="1" noChangeArrowheads="1"/>
          </p:cNvSpPr>
          <p:nvPr>
            <p:ph idx="1"/>
          </p:nvPr>
        </p:nvSpPr>
        <p:spPr bwMode="auto">
          <a:xfrm>
            <a:off x="780285" y="1303109"/>
            <a:ext cx="10076641"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600" b="1" u="sng" dirty="0">
                <a:effectLst>
                  <a:outerShdw blurRad="38100" dist="38100" dir="2700000" algn="tl">
                    <a:srgbClr val="000000">
                      <a:alpha val="43137"/>
                    </a:srgbClr>
                  </a:outerShdw>
                </a:effectLst>
                <a:latin typeface="Republika" panose="02000506040000020004" pitchFamily="2" charset="-18"/>
              </a:rPr>
              <a:t>Merila za ocenjevanje</a:t>
            </a:r>
          </a:p>
          <a:p>
            <a:pPr marL="0" lvl="2" indent="0">
              <a:lnSpc>
                <a:spcPct val="100000"/>
              </a:lnSpc>
              <a:buNone/>
            </a:pPr>
            <a:endParaRPr lang="sl-SI" altLang="sl-SI" sz="1600" b="1" u="sng" dirty="0">
              <a:solidFill>
                <a:schemeClr val="accent6"/>
              </a:solidFill>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r>
              <a:rPr lang="sl-SI" altLang="sl-SI" sz="1600" b="1" u="sng" dirty="0">
                <a:solidFill>
                  <a:schemeClr val="accent6"/>
                </a:solidFill>
                <a:latin typeface="Republika" panose="02000506040000020004" pitchFamily="2" charset="-18"/>
              </a:rPr>
              <a:t>Dodano: </a:t>
            </a:r>
          </a:p>
          <a:p>
            <a:pPr marL="0" lvl="2" indent="0">
              <a:lnSpc>
                <a:spcPct val="100000"/>
              </a:lnSpc>
              <a:buNone/>
            </a:pPr>
            <a:endParaRPr lang="sl-SI" altLang="sl-SI" sz="1600" b="1" u="sng" dirty="0">
              <a:solidFill>
                <a:schemeClr val="accent6"/>
              </a:solidFill>
              <a:latin typeface="Republika" panose="02000506040000020004" pitchFamily="2" charset="-18"/>
            </a:endParaRPr>
          </a:p>
          <a:p>
            <a:pPr marL="0" lvl="2" indent="0">
              <a:lnSpc>
                <a:spcPct val="100000"/>
              </a:lnSpc>
              <a:buNone/>
            </a:pPr>
            <a:r>
              <a:rPr lang="sl-SI" altLang="sl-SI" sz="1600" b="1" u="sng" dirty="0">
                <a:solidFill>
                  <a:schemeClr val="accent6"/>
                </a:solidFill>
                <a:latin typeface="Republika" panose="02000506040000020004" pitchFamily="2" charset="-18"/>
              </a:rPr>
              <a:t>(4) Nadgradnja železniškega omrežja TEN-T za vzpostavitev standardov dvojne rabe na EU vojaškem koridorju v Sloveniji:</a:t>
            </a:r>
          </a:p>
          <a:p>
            <a:pPr marL="285750" lvl="2" indent="-285750">
              <a:lnSpc>
                <a:spcPct val="100000"/>
              </a:lnSpc>
            </a:pPr>
            <a:r>
              <a:rPr lang="sl-SI" altLang="sl-SI" sz="1600" b="1" u="sng" dirty="0">
                <a:solidFill>
                  <a:schemeClr val="accent6"/>
                </a:solidFill>
                <a:latin typeface="Republika" panose="02000506040000020004" pitchFamily="2" charset="-18"/>
              </a:rPr>
              <a:t>projekt izkazuje ekonomsko upravičenost skladno s kazalniki ekonomske analize  stroškov in koristi skladno s smernicami DG REGIO za analizo stroškov in koristi naložbenih projektov in DG REGIO CBA </a:t>
            </a:r>
            <a:r>
              <a:rPr lang="sl-SI" altLang="sl-SI" sz="1600" b="1" u="sng" dirty="0" err="1">
                <a:solidFill>
                  <a:schemeClr val="accent6"/>
                </a:solidFill>
                <a:latin typeface="Republika" panose="02000506040000020004" pitchFamily="2" charset="-18"/>
              </a:rPr>
              <a:t>Economic</a:t>
            </a:r>
            <a:r>
              <a:rPr lang="sl-SI" altLang="sl-SI" sz="1600" b="1" u="sng" dirty="0">
                <a:solidFill>
                  <a:schemeClr val="accent6"/>
                </a:solidFill>
                <a:latin typeface="Republika" panose="02000506040000020004" pitchFamily="2" charset="-18"/>
              </a:rPr>
              <a:t> </a:t>
            </a:r>
            <a:r>
              <a:rPr lang="sl-SI" altLang="sl-SI" sz="1600" b="1" u="sng" dirty="0" err="1">
                <a:solidFill>
                  <a:schemeClr val="accent6"/>
                </a:solidFill>
                <a:latin typeface="Republika" panose="02000506040000020004" pitchFamily="2" charset="-18"/>
              </a:rPr>
              <a:t>Appraisal</a:t>
            </a:r>
            <a:r>
              <a:rPr lang="sl-SI" altLang="sl-SI" sz="1600" b="1" u="sng" dirty="0">
                <a:solidFill>
                  <a:schemeClr val="accent6"/>
                </a:solidFill>
                <a:latin typeface="Republika" panose="02000506040000020004" pitchFamily="2" charset="-18"/>
              </a:rPr>
              <a:t> </a:t>
            </a:r>
            <a:r>
              <a:rPr lang="sl-SI" altLang="sl-SI" sz="1600" b="1" u="sng" dirty="0" err="1">
                <a:solidFill>
                  <a:schemeClr val="accent6"/>
                </a:solidFill>
                <a:latin typeface="Republika" panose="02000506040000020004" pitchFamily="2" charset="-18"/>
              </a:rPr>
              <a:t>Vademecum</a:t>
            </a:r>
            <a:r>
              <a:rPr lang="sl-SI" altLang="sl-SI" sz="1600" b="1" u="sng" dirty="0">
                <a:solidFill>
                  <a:schemeClr val="accent6"/>
                </a:solidFill>
                <a:latin typeface="Republika" panose="02000506040000020004" pitchFamily="2" charset="-18"/>
              </a:rPr>
              <a:t>,</a:t>
            </a:r>
          </a:p>
          <a:p>
            <a:pPr marL="285750" lvl="2" indent="-285750">
              <a:lnSpc>
                <a:spcPct val="100000"/>
              </a:lnSpc>
            </a:pPr>
            <a:r>
              <a:rPr lang="sl-SI" altLang="sl-SI" sz="1600" b="1" u="sng" dirty="0">
                <a:solidFill>
                  <a:schemeClr val="accent6"/>
                </a:solidFill>
                <a:latin typeface="Republika" panose="02000506040000020004" pitchFamily="2" charset="-18"/>
              </a:rPr>
              <a:t>pri ocenjevanju učinkovitosti investicije v državne ceste in javno železniško infrastrukturo se glede na predvideno vrednost in vrsto investicije upoštevajo finančna (vključno s proračunskimi omejitvami in viri financiranja), ekonomska in razvojna merila ter merila usklajenosti s predpisi, standardi in pravili stroke, kot je določeno v Uredbi o metodologiji priprave in obravnave investicijske dokumentacije na področju državnih cest in javne železniške infrastrukture,</a:t>
            </a:r>
          </a:p>
          <a:p>
            <a:pPr marL="285750" lvl="2" indent="-285750">
              <a:lnSpc>
                <a:spcPct val="100000"/>
              </a:lnSpc>
            </a:pPr>
            <a:r>
              <a:rPr lang="sl-SI" altLang="sl-SI" sz="1600" b="1" u="sng" dirty="0">
                <a:solidFill>
                  <a:schemeClr val="accent6"/>
                </a:solidFill>
                <a:latin typeface="Republika" panose="02000506040000020004" pitchFamily="2" charset="-18"/>
              </a:rPr>
              <a:t>projekt prispeva k zagotavljanju standardov dvojne rabe skladno z Izvedbeno uredbo Komisije (EU) 2021/1328 z dne 10.8.2021;</a:t>
            </a:r>
          </a:p>
          <a:p>
            <a:pPr marL="285750" lvl="2" indent="-285750">
              <a:lnSpc>
                <a:spcPct val="100000"/>
              </a:lnSpc>
            </a:pPr>
            <a:r>
              <a:rPr lang="sl-SI" altLang="sl-SI" sz="1600" b="1" u="sng" dirty="0">
                <a:solidFill>
                  <a:schemeClr val="accent6"/>
                </a:solidFill>
                <a:latin typeface="Republika" panose="02000506040000020004" pitchFamily="2" charset="-18"/>
              </a:rPr>
              <a:t>projekt prispeva k zagotavljanju varnosti železniškega prometa in ustrezne hitrosti vlakovnih kompozicij ter odpravljanju ozkega grla za železniško povezljivost Slovenije s Hrvaško po izvedbi celovitega projekta nadgradnje železniške povezave </a:t>
            </a:r>
            <a:r>
              <a:rPr lang="sl-SI" altLang="sl-SI" sz="1600" b="1" u="sng" dirty="0" err="1">
                <a:solidFill>
                  <a:schemeClr val="accent6"/>
                </a:solidFill>
                <a:latin typeface="Republika" panose="02000506040000020004" pitchFamily="2" charset="-18"/>
              </a:rPr>
              <a:t>d.m</a:t>
            </a:r>
            <a:r>
              <a:rPr lang="sl-SI" altLang="sl-SI" sz="1600" b="1" u="sng" dirty="0">
                <a:solidFill>
                  <a:schemeClr val="accent6"/>
                </a:solidFill>
                <a:latin typeface="Republika" panose="02000506040000020004" pitchFamily="2" charset="-18"/>
              </a:rPr>
              <a:t>.-Dobova-Zidani Most.</a:t>
            </a: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351376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688CAA-DAE8-2451-9104-49E43A431B5A}"/>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0BD3FD4B-66B6-0DF4-B25E-6A09144A20CA}"/>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latin typeface="+mn-lt"/>
              </a:rPr>
              <a:t>Spremembe na CP4</a:t>
            </a:r>
          </a:p>
        </p:txBody>
      </p:sp>
      <p:sp>
        <p:nvSpPr>
          <p:cNvPr id="25" name="Označba mesta vsebine 2">
            <a:extLst>
              <a:ext uri="{FF2B5EF4-FFF2-40B4-BE49-F238E27FC236}">
                <a16:creationId xmlns:a16="http://schemas.microsoft.com/office/drawing/2014/main" id="{8A5F6AE3-B72E-AE5C-A87E-7F3C7294B645}"/>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751F3478-645A-A3D9-E237-7C6C33341960}"/>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0F046A30-8CD3-1B49-E40F-8B0DF5EA96AA}"/>
              </a:ext>
            </a:extLst>
          </p:cNvPr>
          <p:cNvSpPr>
            <a:spLocks noGrp="1" noChangeArrowheads="1"/>
          </p:cNvSpPr>
          <p:nvPr>
            <p:ph idx="1"/>
          </p:nvPr>
        </p:nvSpPr>
        <p:spPr bwMode="auto">
          <a:xfrm>
            <a:off x="854242" y="1775978"/>
            <a:ext cx="11019988" cy="2416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342900" lvl="2" indent="-342900">
              <a:lnSpc>
                <a:spcPct val="100000"/>
              </a:lnSpc>
              <a:spcBef>
                <a:spcPts val="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6: Znanja in spretnosti ter odzivni trg dela</a:t>
            </a:r>
          </a:p>
          <a:p>
            <a:pPr marL="800100" lvl="3" indent="-342900">
              <a:lnSpc>
                <a:spcPct val="100000"/>
              </a:lnSpc>
              <a:spcBef>
                <a:spcPts val="0"/>
              </a:spcBef>
              <a:spcAft>
                <a:spcPts val="600"/>
              </a:spcAft>
              <a:buFontTx/>
              <a:buChar char="-"/>
            </a:pPr>
            <a:r>
              <a:rPr lang="sl-SI" altLang="sl-SI" b="1" dirty="0">
                <a:effectLst>
                  <a:outerShdw blurRad="38100" dist="38100" dir="2700000" algn="tl">
                    <a:srgbClr val="000000">
                      <a:alpha val="43137"/>
                    </a:srgbClr>
                  </a:outerShdw>
                </a:effectLst>
                <a:latin typeface="Republika" panose="02000506040000020004" pitchFamily="2" charset="-18"/>
              </a:rPr>
              <a:t>ESO4.1 </a:t>
            </a:r>
            <a:r>
              <a:rPr lang="sl-SI" altLang="sl-SI" b="1" dirty="0">
                <a:solidFill>
                  <a:srgbClr val="034EA2"/>
                </a:solidFill>
                <a:effectLst>
                  <a:outerShdw blurRad="38100" dist="38100" dir="2700000" algn="tl">
                    <a:srgbClr val="000000">
                      <a:alpha val="43137"/>
                    </a:srgbClr>
                  </a:outerShdw>
                </a:effectLst>
              </a:rPr>
              <a:t>– administrativni popravek - dodan del besedila v delu Merila za ocenjevanje</a:t>
            </a:r>
          </a:p>
          <a:p>
            <a:pPr marL="342900" lvl="2" indent="-342900">
              <a:lnSpc>
                <a:spcPct val="100000"/>
              </a:lnSpc>
              <a:spcBef>
                <a:spcPts val="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8: Trajnostna turizem in kultura</a:t>
            </a:r>
          </a:p>
          <a:p>
            <a:pPr marL="800100" lvl="3" indent="-342900">
              <a:lnSpc>
                <a:spcPct val="100000"/>
              </a:lnSpc>
              <a:spcBef>
                <a:spcPts val="0"/>
              </a:spcBef>
              <a:spcAft>
                <a:spcPts val="600"/>
              </a:spcAft>
              <a:buFontTx/>
              <a:buChar char="-"/>
            </a:pPr>
            <a:r>
              <a:rPr lang="sl-SI" altLang="sl-SI" b="1" dirty="0">
                <a:effectLst>
                  <a:outerShdw blurRad="38100" dist="38100" dir="2700000" algn="tl">
                    <a:srgbClr val="000000">
                      <a:alpha val="43137"/>
                    </a:srgbClr>
                  </a:outerShdw>
                </a:effectLst>
                <a:latin typeface="Republika" panose="02000506040000020004" pitchFamily="2" charset="-18"/>
              </a:rPr>
              <a:t>RSO4.6 </a:t>
            </a:r>
            <a:r>
              <a:rPr lang="sl-SI" altLang="sl-SI" b="1" dirty="0">
                <a:solidFill>
                  <a:srgbClr val="034EA2"/>
                </a:solidFill>
                <a:effectLst>
                  <a:outerShdw blurRad="38100" dist="38100" dir="2700000" algn="tl">
                    <a:srgbClr val="000000">
                      <a:alpha val="43137"/>
                    </a:srgbClr>
                  </a:outerShdw>
                </a:effectLst>
              </a:rPr>
              <a:t>– administrativni popravek – dodan del besedila v delu Merila za ocenjevanje</a:t>
            </a:r>
          </a:p>
          <a:p>
            <a:pPr marL="342900" lvl="2" indent="-342900">
              <a:lnSpc>
                <a:spcPct val="100000"/>
              </a:lnSpc>
              <a:spcBef>
                <a:spcPts val="0"/>
              </a:spcBef>
              <a:spcAft>
                <a:spcPts val="600"/>
              </a:spcAft>
              <a:buFontTx/>
              <a:buChar char="-"/>
            </a:pPr>
            <a:r>
              <a:rPr lang="sl-SI" altLang="sl-SI" sz="2400" b="1" dirty="0">
                <a:effectLst>
                  <a:outerShdw blurRad="38100" dist="38100" dir="2700000" algn="tl">
                    <a:srgbClr val="000000">
                      <a:alpha val="43137"/>
                    </a:srgbClr>
                  </a:outerShdw>
                </a:effectLst>
                <a:latin typeface="Republika" panose="02000506040000020004" pitchFamily="2" charset="-18"/>
              </a:rPr>
              <a:t>PN 14: Dostopna stanovanja – nova prednostna naloga</a:t>
            </a:r>
          </a:p>
          <a:p>
            <a:pPr marL="800100" lvl="3" indent="-342900">
              <a:lnSpc>
                <a:spcPct val="100000"/>
              </a:lnSpc>
              <a:spcBef>
                <a:spcPts val="0"/>
              </a:spcBef>
              <a:spcAft>
                <a:spcPts val="600"/>
              </a:spcAft>
              <a:buFontTx/>
              <a:buChar char="-"/>
            </a:pPr>
            <a:r>
              <a:rPr lang="it-IT" altLang="sl-SI" b="1" dirty="0">
                <a:effectLst>
                  <a:outerShdw blurRad="38100" dist="38100" dir="2700000" algn="tl">
                    <a:srgbClr val="000000">
                      <a:alpha val="43137"/>
                    </a:srgbClr>
                  </a:outerShdw>
                </a:effectLst>
                <a:latin typeface="Republika" panose="02000506040000020004" pitchFamily="2" charset="-18"/>
              </a:rPr>
              <a:t>RSO</a:t>
            </a:r>
            <a:r>
              <a:rPr lang="sl-SI" altLang="sl-SI" b="1" dirty="0">
                <a:effectLst>
                  <a:outerShdw blurRad="38100" dist="38100" dir="2700000" algn="tl">
                    <a:srgbClr val="000000">
                      <a:alpha val="43137"/>
                    </a:srgbClr>
                  </a:outerShdw>
                </a:effectLst>
                <a:latin typeface="Republika" panose="02000506040000020004" pitchFamily="2" charset="-18"/>
              </a:rPr>
              <a:t>4.7</a:t>
            </a:r>
            <a:r>
              <a:rPr lang="it-IT" altLang="sl-SI" b="1" dirty="0">
                <a:effectLst>
                  <a:outerShdw blurRad="38100" dist="38100" dir="2700000" algn="tl">
                    <a:srgbClr val="000000">
                      <a:alpha val="43137"/>
                    </a:srgbClr>
                  </a:outerShdw>
                </a:effectLst>
                <a:latin typeface="Republika" panose="02000506040000020004" pitchFamily="2" charset="-18"/>
              </a:rPr>
              <a:t> </a:t>
            </a:r>
            <a:r>
              <a:rPr lang="it-IT" altLang="sl-SI" b="1" dirty="0">
                <a:solidFill>
                  <a:srgbClr val="034EA2"/>
                </a:solidFill>
                <a:effectLst>
                  <a:outerShdw blurRad="38100" dist="38100" dir="2700000" algn="tl">
                    <a:srgbClr val="000000">
                      <a:alpha val="43137"/>
                    </a:srgbClr>
                  </a:outerShdw>
                </a:effectLst>
              </a:rPr>
              <a:t>–</a:t>
            </a:r>
            <a:r>
              <a:rPr lang="sl-SI" altLang="sl-SI" b="1" dirty="0">
                <a:solidFill>
                  <a:srgbClr val="034EA2"/>
                </a:solidFill>
                <a:effectLst>
                  <a:outerShdw blurRad="38100" dist="38100" dir="2700000" algn="tl">
                    <a:srgbClr val="000000">
                      <a:alpha val="43137"/>
                    </a:srgbClr>
                  </a:outerShdw>
                </a:effectLst>
              </a:rPr>
              <a:t> administrativni popravki čez celotno besedilo</a:t>
            </a:r>
          </a:p>
        </p:txBody>
      </p:sp>
    </p:spTree>
    <p:extLst>
      <p:ext uri="{BB962C8B-B14F-4D97-AF65-F5344CB8AC3E}">
        <p14:creationId xmlns:p14="http://schemas.microsoft.com/office/powerpoint/2010/main" val="343001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A68D5D-0BCA-3E64-73C9-9E69F0689B2A}"/>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5B2B8814-AD4E-341F-765F-B931EEC35DB1}"/>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rPr>
              <a:t>RSO 4.7: Spodbujanje dostopa do cenovno dostopnih in trajnostnih stanovanj</a:t>
            </a:r>
          </a:p>
        </p:txBody>
      </p:sp>
      <p:sp>
        <p:nvSpPr>
          <p:cNvPr id="25" name="Označba mesta vsebine 2">
            <a:extLst>
              <a:ext uri="{FF2B5EF4-FFF2-40B4-BE49-F238E27FC236}">
                <a16:creationId xmlns:a16="http://schemas.microsoft.com/office/drawing/2014/main" id="{F1F4D05A-7D15-B2BB-3BD7-2BF67C4B82D8}"/>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9D2C51E3-6EC4-FABB-893D-FF47EF703007}"/>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DF77EAEB-C16B-410C-9AD0-FF7CB4714226}"/>
              </a:ext>
            </a:extLst>
          </p:cNvPr>
          <p:cNvSpPr>
            <a:spLocks noGrp="1" noChangeArrowheads="1"/>
          </p:cNvSpPr>
          <p:nvPr>
            <p:ph idx="1"/>
          </p:nvPr>
        </p:nvSpPr>
        <p:spPr bwMode="auto">
          <a:xfrm>
            <a:off x="854242" y="1775978"/>
            <a:ext cx="11019988" cy="2825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800" b="1" u="sng" dirty="0">
                <a:effectLst>
                  <a:outerShdw blurRad="38100" dist="38100" dir="2700000" algn="tl">
                    <a:srgbClr val="000000">
                      <a:alpha val="43137"/>
                    </a:srgbClr>
                  </a:outerShdw>
                </a:effectLst>
                <a:cs typeface="Arial" panose="020B0604020202020204" pitchFamily="34" charset="0"/>
              </a:rPr>
              <a:t>Predvidene dejavnosti</a:t>
            </a:r>
          </a:p>
          <a:p>
            <a:pPr marL="0" lvl="2" indent="0">
              <a:lnSpc>
                <a:spcPct val="100000"/>
              </a:lnSpc>
              <a:spcBef>
                <a:spcPts val="1200"/>
              </a:spcBef>
              <a:spcAft>
                <a:spcPts val="1200"/>
              </a:spcAft>
              <a:buNone/>
            </a:pPr>
            <a:r>
              <a:rPr lang="sl-SI" altLang="sl-SI" sz="1600" b="1" u="sng" dirty="0">
                <a:solidFill>
                  <a:schemeClr val="accent6"/>
                </a:solidFill>
                <a:latin typeface="Republika" panose="02000506040000020004" pitchFamily="2" charset="-18"/>
              </a:rPr>
              <a:t>Dodano: </a:t>
            </a:r>
          </a:p>
          <a:p>
            <a:pPr marL="0" indent="0">
              <a:buNone/>
            </a:pPr>
            <a:r>
              <a:rPr lang="sl-SI" sz="1800" dirty="0"/>
              <a:t>V okviru tega specifičnega cilja bomo sofinancirali </a:t>
            </a:r>
            <a:r>
              <a:rPr lang="sl-SI" sz="1600" b="1" u="sng" dirty="0">
                <a:solidFill>
                  <a:schemeClr val="accent6"/>
                </a:solidFill>
                <a:latin typeface="Republika" panose="02000506040000020004" pitchFamily="2" charset="-18"/>
              </a:rPr>
              <a:t>dva ukrepa:</a:t>
            </a:r>
          </a:p>
          <a:p>
            <a:pPr lvl="0"/>
            <a:r>
              <a:rPr lang="sl-SI" sz="1800" b="1" dirty="0"/>
              <a:t>Zagotavljanje cenovno dostopnih in trajnostnih javnih najemnih stanovanj in javnih najemnih oskrbovanih stanovan</a:t>
            </a:r>
            <a:r>
              <a:rPr lang="sl-SI" sz="1800" dirty="0"/>
              <a:t>j. S sofinanciranjem izgradnje in nakupa, želimo prispevati  k večji dostopnosti za ciljne skupine in omogočiti upravičencem cenejše zagotavljanje dodatnih tovrstnih stanovanj </a:t>
            </a:r>
          </a:p>
          <a:p>
            <a:pPr lvl="0"/>
            <a:r>
              <a:rPr lang="sl-SI" sz="1600" b="1" u="sng" dirty="0">
                <a:solidFill>
                  <a:schemeClr val="accent6"/>
                </a:solidFill>
                <a:latin typeface="Republika" panose="02000506040000020004" pitchFamily="2" charset="-18"/>
              </a:rPr>
              <a:t>Krepitev nastanitvenih zmogljivosti za učeče se.</a:t>
            </a:r>
          </a:p>
          <a:p>
            <a:pPr marL="0" indent="0">
              <a:buNone/>
            </a:pPr>
            <a:endParaRPr lang="sl-SI" sz="1600" b="1" u="sng" dirty="0">
              <a:solidFill>
                <a:schemeClr val="accent6"/>
              </a:solidFill>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165353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866A36-1541-B486-964C-09CC8D63A849}"/>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3E6C932A-313D-3723-0687-DFD1AD1FB8CE}"/>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rPr>
              <a:t>RSO 4.7: Spodbujanje dostopa do cenovno dostopnih in trajnostnih stanovanj</a:t>
            </a:r>
          </a:p>
        </p:txBody>
      </p:sp>
      <p:sp>
        <p:nvSpPr>
          <p:cNvPr id="25" name="Označba mesta vsebine 2">
            <a:extLst>
              <a:ext uri="{FF2B5EF4-FFF2-40B4-BE49-F238E27FC236}">
                <a16:creationId xmlns:a16="http://schemas.microsoft.com/office/drawing/2014/main" id="{7B440EEB-71F6-0166-8CAF-599571AB85FD}"/>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B6728104-D979-38A4-7B2D-90EA440117B6}"/>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950B6CDC-16E1-D748-E069-9C8D886AC9B8}"/>
              </a:ext>
            </a:extLst>
          </p:cNvPr>
          <p:cNvSpPr>
            <a:spLocks noGrp="1" noChangeArrowheads="1"/>
          </p:cNvSpPr>
          <p:nvPr>
            <p:ph idx="1"/>
          </p:nvPr>
        </p:nvSpPr>
        <p:spPr bwMode="auto">
          <a:xfrm>
            <a:off x="854242" y="1775978"/>
            <a:ext cx="11019988" cy="335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800" b="1" u="sng" dirty="0">
                <a:effectLst>
                  <a:outerShdw blurRad="38100" dist="38100" dir="2700000" algn="tl">
                    <a:srgbClr val="000000">
                      <a:alpha val="43137"/>
                    </a:srgbClr>
                  </a:outerShdw>
                </a:effectLst>
                <a:cs typeface="Arial" panose="020B0604020202020204" pitchFamily="34" charset="0"/>
              </a:rPr>
              <a:t>Ciljne skupine</a:t>
            </a:r>
          </a:p>
          <a:p>
            <a:pPr marL="0" lvl="2" indent="0">
              <a:lnSpc>
                <a:spcPct val="100000"/>
              </a:lnSpc>
              <a:spcBef>
                <a:spcPts val="1200"/>
              </a:spcBef>
              <a:spcAft>
                <a:spcPts val="1200"/>
              </a:spcAft>
              <a:buNone/>
            </a:pPr>
            <a:r>
              <a:rPr lang="sl-SI" altLang="sl-SI" sz="1600" b="1" u="sng" dirty="0">
                <a:solidFill>
                  <a:schemeClr val="accent6"/>
                </a:solidFill>
                <a:latin typeface="Republika" panose="02000506040000020004" pitchFamily="2" charset="-18"/>
              </a:rPr>
              <a:t>Dodano: </a:t>
            </a:r>
          </a:p>
          <a:p>
            <a:pPr marL="0" indent="0">
              <a:buNone/>
            </a:pPr>
            <a:r>
              <a:rPr lang="sl-SI" sz="1800" dirty="0"/>
              <a:t>(1) za ukrep Zagotavljanje cenovno dostopnih in trajnostnih javnih najemnih stanovanja so najemniki denacionaliziranih stanovanj v skladu z 167. c členom Stanovanjskega zakona in druge prednostne kategorije prosilcev javnega najemnega stanovanja v skladu z 87. b členom Stanovanjskega zakona. Ciljne skupine za Zagotavljanje cenovno dostopnih in trajnostnih javnih najemnih oskrbovanih stanovanj so določene v skladu z 90. a členom Stanovanjskega zakona;</a:t>
            </a:r>
          </a:p>
          <a:p>
            <a:pPr marL="0" indent="0">
              <a:buNone/>
            </a:pPr>
            <a:endParaRPr lang="sl-SI" sz="1800" dirty="0"/>
          </a:p>
          <a:p>
            <a:pPr marL="0" indent="0">
              <a:buNone/>
            </a:pPr>
            <a:r>
              <a:rPr lang="sl-SI" sz="1800" dirty="0"/>
              <a:t>(2) </a:t>
            </a:r>
            <a:r>
              <a:rPr lang="sl-SI" sz="1600" b="1" u="sng" dirty="0">
                <a:solidFill>
                  <a:schemeClr val="accent6"/>
                </a:solidFill>
                <a:latin typeface="Republika" panose="02000506040000020004" pitchFamily="2" charset="-18"/>
              </a:rPr>
              <a:t>za ukrep Krepitev nastanitvenih zmogljivosti za učeče se, so učenci, dijaki, študenti in ostali relevantni uporabniki.</a:t>
            </a:r>
          </a:p>
          <a:p>
            <a:pPr marL="0" indent="0">
              <a:buNone/>
            </a:pPr>
            <a:endParaRPr lang="sl-SI" sz="1600" b="1" u="sng" dirty="0">
              <a:solidFill>
                <a:schemeClr val="accent6"/>
              </a:solidFill>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2947881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82E12B-4B6A-B1C2-EF7F-D3DF88A433CC}"/>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067B11EB-C5A0-8838-98D5-C6613E5A0CE0}"/>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rPr>
              <a:t>RSO 4.7: Spodbujanje dostopa do cenovno dostopnih in trajnostnih stanovanj</a:t>
            </a:r>
          </a:p>
        </p:txBody>
      </p:sp>
      <p:sp>
        <p:nvSpPr>
          <p:cNvPr id="25" name="Označba mesta vsebine 2">
            <a:extLst>
              <a:ext uri="{FF2B5EF4-FFF2-40B4-BE49-F238E27FC236}">
                <a16:creationId xmlns:a16="http://schemas.microsoft.com/office/drawing/2014/main" id="{03C122A6-5FF7-AB53-EFB6-B259C02B7F77}"/>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F6C285D8-1018-51AB-E011-84A64C76373B}"/>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E87EA0A7-192C-16F8-0DC9-0F758F84E266}"/>
              </a:ext>
            </a:extLst>
          </p:cNvPr>
          <p:cNvSpPr>
            <a:spLocks noGrp="1" noChangeArrowheads="1"/>
          </p:cNvSpPr>
          <p:nvPr>
            <p:ph idx="1"/>
          </p:nvPr>
        </p:nvSpPr>
        <p:spPr bwMode="auto">
          <a:xfrm>
            <a:off x="854242" y="1775978"/>
            <a:ext cx="11019988" cy="5490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800" b="1" u="sng" dirty="0">
                <a:effectLst>
                  <a:outerShdw blurRad="38100" dist="38100" dir="2700000" algn="tl">
                    <a:srgbClr val="000000">
                      <a:alpha val="43137"/>
                    </a:srgbClr>
                  </a:outerShdw>
                </a:effectLst>
                <a:cs typeface="Arial" panose="020B0604020202020204" pitchFamily="34" charset="0"/>
              </a:rPr>
              <a:t>Upravičenci so:</a:t>
            </a:r>
          </a:p>
          <a:p>
            <a:pPr marL="0" lvl="2" indent="0">
              <a:lnSpc>
                <a:spcPct val="100000"/>
              </a:lnSpc>
              <a:spcBef>
                <a:spcPts val="1200"/>
              </a:spcBef>
              <a:spcAft>
                <a:spcPts val="1200"/>
              </a:spcAft>
              <a:buNone/>
            </a:pPr>
            <a:r>
              <a:rPr lang="sl-SI" altLang="sl-SI" sz="1600" b="1" u="sng" dirty="0">
                <a:solidFill>
                  <a:schemeClr val="accent6"/>
                </a:solidFill>
                <a:latin typeface="Republika" panose="02000506040000020004" pitchFamily="2" charset="-18"/>
              </a:rPr>
              <a:t>Dodano: </a:t>
            </a:r>
          </a:p>
          <a:p>
            <a:pPr marL="457200" indent="-457200">
              <a:buAutoNum type="arabicParenBoth"/>
            </a:pPr>
            <a:r>
              <a:rPr lang="sl-SI" sz="2000" dirty="0"/>
              <a:t>za ukrep </a:t>
            </a:r>
            <a:r>
              <a:rPr lang="sl-SI" sz="2000" b="1" dirty="0"/>
              <a:t>Zagotavljanja cenovno dostopnih in trajnostnih javnih najemnih stanovanj in javnih najemnih oskrbovanih stanovanj so</a:t>
            </a:r>
            <a:r>
              <a:rPr lang="sl-SI" sz="2000" dirty="0"/>
              <a:t> občine, javni stanovanjski skladi in organizacije, ki imajo status neprofitne stanovanjske organizacije</a:t>
            </a:r>
          </a:p>
          <a:p>
            <a:pPr marL="0" indent="0">
              <a:buNone/>
            </a:pPr>
            <a:endParaRPr lang="sl-SI" sz="2000" dirty="0"/>
          </a:p>
          <a:p>
            <a:pPr marL="0" indent="0">
              <a:buNone/>
            </a:pPr>
            <a:r>
              <a:rPr lang="sl-SI" sz="2000" dirty="0"/>
              <a:t>(2) </a:t>
            </a:r>
            <a:r>
              <a:rPr lang="sl-SI" sz="1600" b="1" u="sng" dirty="0">
                <a:solidFill>
                  <a:schemeClr val="accent6"/>
                </a:solidFill>
                <a:latin typeface="Republika" panose="02000506040000020004" pitchFamily="2" charset="-18"/>
              </a:rPr>
              <a:t>za ukrep Krepitev nastanitvenih zmogljivosti za učeče se so javni zavodi na področju izobraževanja ter ostali deležniki, ki 		bodo prepoznani kot upravičenci.</a:t>
            </a:r>
          </a:p>
          <a:p>
            <a:pPr marL="0" indent="0">
              <a:buNone/>
            </a:pPr>
            <a:endParaRPr lang="sl-SI" sz="1600" b="1" u="sng" dirty="0">
              <a:solidFill>
                <a:schemeClr val="accent6"/>
              </a:solidFill>
              <a:latin typeface="Republika" panose="02000506040000020004" pitchFamily="2" charset="-18"/>
            </a:endParaRPr>
          </a:p>
          <a:p>
            <a:pPr marL="0" lvl="2" indent="0">
              <a:lnSpc>
                <a:spcPct val="100000"/>
              </a:lnSpc>
              <a:buNone/>
            </a:pPr>
            <a:endParaRPr lang="sl-SI" altLang="sl-SI" sz="1600" b="1" u="sng" dirty="0">
              <a:cs typeface="Arial" panose="020B0604020202020204" pitchFamily="34" charset="0"/>
            </a:endParaRPr>
          </a:p>
          <a:p>
            <a:pPr marL="0" lvl="2" indent="0">
              <a:lnSpc>
                <a:spcPct val="100000"/>
              </a:lnSpc>
              <a:buNone/>
            </a:pPr>
            <a:r>
              <a:rPr lang="sl-SI" altLang="sl-SI" sz="1600" b="1" u="sng" dirty="0">
                <a:cs typeface="Arial" panose="020B0604020202020204" pitchFamily="34" charset="0"/>
              </a:rPr>
              <a:t>Način izbora operacij:</a:t>
            </a:r>
          </a:p>
          <a:p>
            <a:pPr marL="0" lvl="2" indent="0">
              <a:lnSpc>
                <a:spcPct val="100000"/>
              </a:lnSpc>
              <a:spcBef>
                <a:spcPts val="1200"/>
              </a:spcBef>
              <a:spcAft>
                <a:spcPts val="1200"/>
              </a:spcAft>
              <a:buNone/>
            </a:pPr>
            <a:r>
              <a:rPr lang="sl-SI" altLang="sl-SI" sz="1400" b="1" u="sng" dirty="0">
                <a:solidFill>
                  <a:schemeClr val="accent6"/>
                </a:solidFill>
                <a:latin typeface="Republika" panose="02000506040000020004" pitchFamily="2" charset="-18"/>
              </a:rPr>
              <a:t>Dodano: </a:t>
            </a:r>
          </a:p>
          <a:p>
            <a:pPr marL="0" lvl="2" indent="0">
              <a:lnSpc>
                <a:spcPct val="100000"/>
              </a:lnSpc>
              <a:buNone/>
            </a:pPr>
            <a:r>
              <a:rPr lang="sl-SI" sz="1800" dirty="0"/>
              <a:t>V smislu mehanizmov izvajanja </a:t>
            </a:r>
            <a:r>
              <a:rPr lang="sl-SI" sz="1800" b="1" u="sng" dirty="0">
                <a:solidFill>
                  <a:schemeClr val="accent6"/>
                </a:solidFill>
                <a:latin typeface="Republika" panose="02000506040000020004" pitchFamily="2" charset="-18"/>
              </a:rPr>
              <a:t>bo za oba ukrepa </a:t>
            </a:r>
            <a:r>
              <a:rPr lang="sl-SI" sz="1800" dirty="0"/>
              <a:t>smiselno uporabljen način izbora operacij - javni razpis.</a:t>
            </a: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1799084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D4B0D9-1BAB-80E0-766C-BF6BE2BBE312}"/>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4456D265-ED46-0280-071C-E5FB3F2C095D}"/>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rPr>
              <a:t>RSO 4.7: Spodbujanje dostopa do cenovno dostopnih in trajnostnih stanovanj</a:t>
            </a:r>
          </a:p>
        </p:txBody>
      </p:sp>
      <p:sp>
        <p:nvSpPr>
          <p:cNvPr id="25" name="Označba mesta vsebine 2">
            <a:extLst>
              <a:ext uri="{FF2B5EF4-FFF2-40B4-BE49-F238E27FC236}">
                <a16:creationId xmlns:a16="http://schemas.microsoft.com/office/drawing/2014/main" id="{6C7677B5-3700-5D40-ED19-7D307243BD24}"/>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2C30DE2C-0339-C669-8839-5323B41411BA}"/>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420735F7-F2B6-4649-F31E-617C005420FE}"/>
              </a:ext>
            </a:extLst>
          </p:cNvPr>
          <p:cNvSpPr>
            <a:spLocks noGrp="1" noChangeArrowheads="1"/>
          </p:cNvSpPr>
          <p:nvPr>
            <p:ph idx="1"/>
          </p:nvPr>
        </p:nvSpPr>
        <p:spPr bwMode="auto">
          <a:xfrm>
            <a:off x="854242" y="1775978"/>
            <a:ext cx="11019988" cy="314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800" b="1" u="sng" dirty="0">
                <a:effectLst>
                  <a:outerShdw blurRad="38100" dist="38100" dir="2700000" algn="tl">
                    <a:srgbClr val="000000">
                      <a:alpha val="43137"/>
                    </a:srgbClr>
                  </a:outerShdw>
                </a:effectLst>
                <a:cs typeface="Arial" panose="020B0604020202020204" pitchFamily="34" charset="0"/>
              </a:rPr>
              <a:t>Ugotavljanje upravičenosti:</a:t>
            </a:r>
          </a:p>
          <a:p>
            <a:pPr marL="0" lvl="2" indent="0">
              <a:lnSpc>
                <a:spcPct val="100000"/>
              </a:lnSpc>
              <a:spcBef>
                <a:spcPts val="1200"/>
              </a:spcBef>
              <a:spcAft>
                <a:spcPts val="1200"/>
              </a:spcAft>
              <a:buNone/>
            </a:pPr>
            <a:r>
              <a:rPr lang="sl-SI" altLang="sl-SI" sz="1600" b="1" u="sng" dirty="0">
                <a:solidFill>
                  <a:schemeClr val="accent6"/>
                </a:solidFill>
                <a:effectLst>
                  <a:outerShdw blurRad="38100" dist="38100" dir="2700000" algn="tl">
                    <a:srgbClr val="000000">
                      <a:alpha val="43137"/>
                    </a:srgbClr>
                  </a:outerShdw>
                </a:effectLst>
                <a:latin typeface="Republika" panose="02000506040000020004" pitchFamily="2" charset="-18"/>
              </a:rPr>
              <a:t>Dodano: </a:t>
            </a:r>
          </a:p>
          <a:p>
            <a:pPr marL="0" indent="0">
              <a:buNone/>
            </a:pPr>
            <a:r>
              <a:rPr lang="sl-SI" sz="2000" dirty="0"/>
              <a:t>…</a:t>
            </a:r>
          </a:p>
          <a:p>
            <a:pPr marL="0" indent="0">
              <a:buNone/>
            </a:pPr>
            <a:r>
              <a:rPr lang="sl-SI" sz="2000" dirty="0"/>
              <a:t>(2) </a:t>
            </a:r>
            <a:r>
              <a:rPr lang="sl-SI" sz="1600" b="1" u="sng" dirty="0">
                <a:solidFill>
                  <a:schemeClr val="accent6"/>
                </a:solidFill>
                <a:effectLst>
                  <a:outerShdw blurRad="38100" dist="38100" dir="2700000" algn="tl">
                    <a:srgbClr val="000000">
                      <a:alpha val="43137"/>
                    </a:srgbClr>
                  </a:outerShdw>
                </a:effectLst>
                <a:latin typeface="Republika" panose="02000506040000020004" pitchFamily="2" charset="-18"/>
              </a:rPr>
              <a:t>za ukrep Krepitev nastanitvenih zmogljivosti za učeče se - ob upoštevanju predmeta načina izbora operacij se zagotovi zastopanost vseh splošnih horizontalnih načel (glede na vsebino operacije).</a:t>
            </a:r>
          </a:p>
          <a:p>
            <a:pPr marL="0" lvl="2" indent="0">
              <a:lnSpc>
                <a:spcPct val="100000"/>
              </a:lnSpc>
              <a:buNone/>
            </a:pPr>
            <a:endParaRPr lang="sl-SI" altLang="sl-SI" sz="1600" b="1" u="sng" dirty="0">
              <a:effectLst>
                <a:outerShdw blurRad="38100" dist="38100" dir="2700000" algn="tl">
                  <a:srgbClr val="000000">
                    <a:alpha val="43137"/>
                  </a:srgbClr>
                </a:outerShdw>
              </a:effectLst>
              <a:cs typeface="Arial" panose="020B0604020202020204" pitchFamily="34" charset="0"/>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326118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49EF87-0A5E-E236-8225-EDCC382DD8B3}"/>
            </a:ext>
          </a:extLst>
        </p:cNvPr>
        <p:cNvGrpSpPr/>
        <p:nvPr/>
      </p:nvGrpSpPr>
      <p:grpSpPr>
        <a:xfrm>
          <a:off x="0" y="0"/>
          <a:ext cx="0" cy="0"/>
          <a:chOff x="0" y="0"/>
          <a:chExt cx="0" cy="0"/>
        </a:xfrm>
      </p:grpSpPr>
      <p:sp>
        <p:nvSpPr>
          <p:cNvPr id="24" name="Naslov 1">
            <a:extLst>
              <a:ext uri="{FF2B5EF4-FFF2-40B4-BE49-F238E27FC236}">
                <a16:creationId xmlns:a16="http://schemas.microsoft.com/office/drawing/2014/main" id="{1B54890F-4FA6-29C6-E2EE-1EA83AD48D7E}"/>
              </a:ext>
            </a:extLst>
          </p:cNvPr>
          <p:cNvSpPr txBox="1">
            <a:spLocks/>
          </p:cNvSpPr>
          <p:nvPr/>
        </p:nvSpPr>
        <p:spPr>
          <a:xfrm>
            <a:off x="770899" y="567490"/>
            <a:ext cx="10865688" cy="96125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rgbClr val="034EA2"/>
                </a:solidFill>
                <a:effectLst>
                  <a:outerShdw blurRad="38100" dist="38100" dir="2700000" algn="tl">
                    <a:srgbClr val="000000">
                      <a:alpha val="43137"/>
                    </a:srgbClr>
                  </a:outerShdw>
                </a:effectLst>
              </a:rPr>
              <a:t>RSO 4.7: Spodbujanje dostopa do cenovno dostopnih in trajnostnih stanovanj</a:t>
            </a:r>
          </a:p>
        </p:txBody>
      </p:sp>
      <p:sp>
        <p:nvSpPr>
          <p:cNvPr id="25" name="Označba mesta vsebine 2">
            <a:extLst>
              <a:ext uri="{FF2B5EF4-FFF2-40B4-BE49-F238E27FC236}">
                <a16:creationId xmlns:a16="http://schemas.microsoft.com/office/drawing/2014/main" id="{C473C607-D1AF-439C-FFD9-94A776CC0001}"/>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a:latin typeface="Republika" panose="02000506040000020004" pitchFamily="2" charset="-18"/>
            </a:endParaRPr>
          </a:p>
        </p:txBody>
      </p:sp>
      <p:sp>
        <p:nvSpPr>
          <p:cNvPr id="2" name="Označba mesta vsebine 2">
            <a:extLst>
              <a:ext uri="{FF2B5EF4-FFF2-40B4-BE49-F238E27FC236}">
                <a16:creationId xmlns:a16="http://schemas.microsoft.com/office/drawing/2014/main" id="{4B118884-D6B8-00D5-95BD-D8E8CFDC26FB}"/>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6C693E09-FB8E-F3F1-D4B4-D49AF9868ED9}"/>
              </a:ext>
            </a:extLst>
          </p:cNvPr>
          <p:cNvSpPr>
            <a:spLocks noGrp="1" noChangeArrowheads="1"/>
          </p:cNvSpPr>
          <p:nvPr>
            <p:ph idx="1"/>
          </p:nvPr>
        </p:nvSpPr>
        <p:spPr bwMode="auto">
          <a:xfrm>
            <a:off x="854242" y="1558748"/>
            <a:ext cx="11019988" cy="610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nSpc>
                <a:spcPct val="100000"/>
              </a:lnSpc>
              <a:buNone/>
            </a:pPr>
            <a:r>
              <a:rPr lang="sl-SI" altLang="sl-SI" sz="1800" b="1" u="sng" dirty="0">
                <a:effectLst>
                  <a:outerShdw blurRad="38100" dist="38100" dir="2700000" algn="tl">
                    <a:srgbClr val="000000">
                      <a:alpha val="43137"/>
                    </a:srgbClr>
                  </a:outerShdw>
                </a:effectLst>
                <a:cs typeface="Arial" panose="020B0604020202020204" pitchFamily="34" charset="0"/>
              </a:rPr>
              <a:t>Merila za ocenjevanje:</a:t>
            </a:r>
          </a:p>
          <a:p>
            <a:pPr marL="0" lvl="2" indent="0">
              <a:lnSpc>
                <a:spcPct val="100000"/>
              </a:lnSpc>
              <a:spcBef>
                <a:spcPts val="1200"/>
              </a:spcBef>
              <a:spcAft>
                <a:spcPts val="1200"/>
              </a:spcAft>
              <a:buNone/>
            </a:pPr>
            <a:r>
              <a:rPr lang="sl-SI" altLang="sl-SI" sz="1600" b="1" u="sng" dirty="0">
                <a:solidFill>
                  <a:schemeClr val="accent6"/>
                </a:solidFill>
                <a:latin typeface="Republika" panose="02000506040000020004" pitchFamily="2" charset="-18"/>
              </a:rPr>
              <a:t>Dodano: </a:t>
            </a:r>
          </a:p>
          <a:p>
            <a:pPr marL="0" indent="0">
              <a:buNone/>
            </a:pPr>
            <a:r>
              <a:rPr lang="sl-SI" sz="2000" dirty="0"/>
              <a:t>…</a:t>
            </a:r>
          </a:p>
          <a:p>
            <a:pPr marL="0" indent="0">
              <a:buNone/>
            </a:pPr>
            <a:r>
              <a:rPr lang="sl-SI" sz="2000" dirty="0"/>
              <a:t>(2) </a:t>
            </a:r>
            <a:r>
              <a:rPr lang="sl-SI" sz="1800" b="1" u="sng" dirty="0">
                <a:solidFill>
                  <a:schemeClr val="accent6"/>
                </a:solidFill>
                <a:latin typeface="Republika" panose="02000506040000020004" pitchFamily="2" charset="-18"/>
              </a:rPr>
              <a:t>za ukrep Krepitev nastanitvenih (2) za ukrep Krepitev nastanitvenih zmogljivosti za učeče se - ob upoštevanju predmeta načina izbora operacij se zagotovi zastopanost ustreznih posameznih meril za ocenjevanje:</a:t>
            </a:r>
          </a:p>
          <a:p>
            <a:pPr marL="0" indent="0">
              <a:buNone/>
            </a:pPr>
            <a:r>
              <a:rPr lang="sl-SI" sz="1800" b="1" u="sng" dirty="0">
                <a:solidFill>
                  <a:schemeClr val="accent6"/>
                </a:solidFill>
                <a:latin typeface="Republika" panose="02000506040000020004" pitchFamily="2" charset="-18"/>
              </a:rPr>
              <a:t>-	ustreznost in kakovost operacije:</a:t>
            </a:r>
          </a:p>
          <a:p>
            <a:pPr marL="457200" lvl="1" indent="0">
              <a:buNone/>
            </a:pPr>
            <a:r>
              <a:rPr lang="sl-SI" sz="1400" b="1" u="sng" dirty="0">
                <a:solidFill>
                  <a:schemeClr val="accent6"/>
                </a:solidFill>
                <a:latin typeface="Republika" panose="02000506040000020004" pitchFamily="2" charset="-18"/>
              </a:rPr>
              <a:t>o	ustreznost, preglednost in celovitost opisa vsebine in ciljev projekta, načrtovanih aktivnosti, </a:t>
            </a:r>
          </a:p>
          <a:p>
            <a:pPr marL="457200" lvl="1" indent="0">
              <a:buNone/>
            </a:pPr>
            <a:r>
              <a:rPr lang="sl-SI" sz="1400" b="1" u="sng" dirty="0">
                <a:solidFill>
                  <a:schemeClr val="accent6"/>
                </a:solidFill>
                <a:latin typeface="Republika" panose="02000506040000020004" pitchFamily="2" charset="-18"/>
              </a:rPr>
              <a:t>o	utemeljenost in racionalnost predlaganih stroškov glede na predmet izbornega postopka, </a:t>
            </a:r>
          </a:p>
          <a:p>
            <a:pPr marL="457200" lvl="1" indent="0">
              <a:buNone/>
            </a:pPr>
            <a:r>
              <a:rPr lang="sl-SI" sz="1400" b="1" u="sng" dirty="0">
                <a:solidFill>
                  <a:schemeClr val="accent6"/>
                </a:solidFill>
                <a:latin typeface="Republika" panose="02000506040000020004" pitchFamily="2" charset="-18"/>
              </a:rPr>
              <a:t>o	iz vloge prijavitelja je razvidna utemeljitev potreb oz. razlogov za investicijsko namero projekta, </a:t>
            </a:r>
          </a:p>
          <a:p>
            <a:pPr marL="0" indent="0">
              <a:buNone/>
            </a:pPr>
            <a:r>
              <a:rPr lang="sl-SI" sz="1800" b="1" u="sng" dirty="0">
                <a:solidFill>
                  <a:schemeClr val="accent6"/>
                </a:solidFill>
                <a:latin typeface="Republika" panose="02000506040000020004" pitchFamily="2" charset="-18"/>
              </a:rPr>
              <a:t>-	stopnja pripravljenosti operacije:</a:t>
            </a:r>
          </a:p>
          <a:p>
            <a:pPr marL="457200" lvl="1" indent="0">
              <a:buNone/>
            </a:pPr>
            <a:r>
              <a:rPr lang="sl-SI" sz="1400" b="1" u="sng" dirty="0">
                <a:solidFill>
                  <a:schemeClr val="accent6"/>
                </a:solidFill>
                <a:latin typeface="Republika" panose="02000506040000020004" pitchFamily="2" charset="-18"/>
              </a:rPr>
              <a:t>o	prijavitelj v vlogi opredeli terminski načrt, ki je realen in vključuje vse ključne faze projekta (npr. pridobitev gradbenega dovoljenja, zaključen izbor izvajalca za GOI dela in dobaviteljev opreme, izvedbe GOI del, dobava in montaža opreme),</a:t>
            </a:r>
          </a:p>
          <a:p>
            <a:pPr marL="457200" lvl="1" indent="0">
              <a:buNone/>
            </a:pPr>
            <a:r>
              <a:rPr lang="sl-SI" sz="1400" b="1" u="sng" dirty="0">
                <a:solidFill>
                  <a:schemeClr val="accent6"/>
                </a:solidFill>
                <a:latin typeface="Republika" panose="02000506040000020004" pitchFamily="2" charset="-18"/>
              </a:rPr>
              <a:t>o	prijavitelj v vlogi izkaže ustrezno oblikovano ekipo za izvedbo, ki smiselno in operativno izvedljivo glede na obseg in naravo dela omogoča izvedbo operacije,</a:t>
            </a:r>
          </a:p>
          <a:p>
            <a:pPr marL="457200" lvl="1" indent="0">
              <a:buNone/>
            </a:pPr>
            <a:r>
              <a:rPr lang="sl-SI" sz="1400" b="1" u="sng" dirty="0">
                <a:solidFill>
                  <a:schemeClr val="accent6"/>
                </a:solidFill>
                <a:latin typeface="Republika" panose="02000506040000020004" pitchFamily="2" charset="-18"/>
              </a:rPr>
              <a:t>o	prijavitelj v vlogi opredeli predvidena tveganja in ukrepe za njihovo obvladovanje za uspešen in pravočasen zaključek operacije,</a:t>
            </a:r>
          </a:p>
          <a:p>
            <a:pPr marL="0" indent="0">
              <a:buNone/>
            </a:pPr>
            <a:r>
              <a:rPr lang="sl-SI" sz="1800" b="1" u="sng" dirty="0">
                <a:solidFill>
                  <a:schemeClr val="accent6"/>
                </a:solidFill>
                <a:latin typeface="Republika" panose="02000506040000020004" pitchFamily="2" charset="-18"/>
              </a:rPr>
              <a:t>-	finančna vzdržnost operacije:</a:t>
            </a:r>
          </a:p>
          <a:p>
            <a:pPr marL="457200" lvl="1" indent="0">
              <a:buNone/>
            </a:pPr>
            <a:r>
              <a:rPr lang="sl-SI" sz="1400" b="1" u="sng" dirty="0">
                <a:solidFill>
                  <a:schemeClr val="accent6"/>
                </a:solidFill>
                <a:latin typeface="Republika" panose="02000506040000020004" pitchFamily="2" charset="-18"/>
              </a:rPr>
              <a:t>o	prijavitelj v vlogi opredeli načrt rabe prostora/infrastrukture za obdobje vsaj 5 let po zaključku operacije.</a:t>
            </a:r>
          </a:p>
          <a:p>
            <a:pPr marL="457200" lvl="1" indent="0">
              <a:buNone/>
            </a:pPr>
            <a:endParaRPr lang="sl-SI" sz="1400" b="1" u="sng" dirty="0">
              <a:solidFill>
                <a:schemeClr val="accent6"/>
              </a:solidFill>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u="sng" dirty="0">
              <a:effectLst>
                <a:outerShdw blurRad="38100" dist="38100" dir="2700000" algn="tl">
                  <a:srgbClr val="000000">
                    <a:alpha val="43137"/>
                  </a:srgbClr>
                </a:outerShdw>
              </a:effectLst>
              <a:cs typeface="Arial" panose="020B0604020202020204" pitchFamily="34" charset="0"/>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6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412057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A54365A-B726-76FA-ACD9-10905CBA0C4F}"/>
            </a:ext>
          </a:extLst>
        </p:cNvPr>
        <p:cNvGrpSpPr/>
        <p:nvPr/>
      </p:nvGrpSpPr>
      <p:grpSpPr>
        <a:xfrm>
          <a:off x="0" y="0"/>
          <a:ext cx="0" cy="0"/>
          <a:chOff x="0" y="0"/>
          <a:chExt cx="0" cy="0"/>
        </a:xfrm>
      </p:grpSpPr>
      <p:sp>
        <p:nvSpPr>
          <p:cNvPr id="25" name="Označba mesta vsebine 2">
            <a:extLst>
              <a:ext uri="{FF2B5EF4-FFF2-40B4-BE49-F238E27FC236}">
                <a16:creationId xmlns:a16="http://schemas.microsoft.com/office/drawing/2014/main" id="{106503E5-70DE-2DD8-6998-02FF0EFA0310}"/>
              </a:ext>
            </a:extLst>
          </p:cNvPr>
          <p:cNvSpPr txBox="1">
            <a:spLocks/>
          </p:cNvSpPr>
          <p:nvPr/>
        </p:nvSpPr>
        <p:spPr>
          <a:xfrm>
            <a:off x="854242" y="2148867"/>
            <a:ext cx="9666383" cy="402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l-SI" sz="2600" dirty="0">
              <a:latin typeface="Republika" panose="02000506040000020004" pitchFamily="2" charset="-18"/>
            </a:endParaRPr>
          </a:p>
        </p:txBody>
      </p:sp>
      <p:sp>
        <p:nvSpPr>
          <p:cNvPr id="2" name="Označba mesta vsebine 2">
            <a:extLst>
              <a:ext uri="{FF2B5EF4-FFF2-40B4-BE49-F238E27FC236}">
                <a16:creationId xmlns:a16="http://schemas.microsoft.com/office/drawing/2014/main" id="{19E0D496-1ED3-8A8D-9E6F-3486ED2FE3E3}"/>
              </a:ext>
            </a:extLst>
          </p:cNvPr>
          <p:cNvSpPr txBox="1">
            <a:spLocks/>
          </p:cNvSpPr>
          <p:nvPr/>
        </p:nvSpPr>
        <p:spPr>
          <a:xfrm>
            <a:off x="897374" y="1558748"/>
            <a:ext cx="10429527" cy="44567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sl-SI" sz="2200" dirty="0">
              <a:latin typeface="Republika"/>
            </a:endParaRPr>
          </a:p>
        </p:txBody>
      </p:sp>
      <p:sp>
        <p:nvSpPr>
          <p:cNvPr id="6" name="Rectangle 2">
            <a:extLst>
              <a:ext uri="{FF2B5EF4-FFF2-40B4-BE49-F238E27FC236}">
                <a16:creationId xmlns:a16="http://schemas.microsoft.com/office/drawing/2014/main" id="{980D7B3A-46C6-E5F4-C17A-E1C73CC5D630}"/>
              </a:ext>
            </a:extLst>
          </p:cNvPr>
          <p:cNvSpPr>
            <a:spLocks noGrp="1" noChangeArrowheads="1"/>
          </p:cNvSpPr>
          <p:nvPr>
            <p:ph idx="1"/>
          </p:nvPr>
        </p:nvSpPr>
        <p:spPr bwMode="auto">
          <a:xfrm>
            <a:off x="1073816" y="1558748"/>
            <a:ext cx="10076641"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1pPr>
            <a:lvl2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2pPr>
            <a:lvl3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3pPr>
            <a:lvl4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4pPr>
            <a:lvl5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5pPr>
            <a:lvl6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6pPr>
            <a:lvl7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7pPr>
            <a:lvl8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8pPr>
            <a:lvl9pPr eaLnBrk="0" fontAlgn="base" hangingPunct="0">
              <a:spcBef>
                <a:spcPct val="0"/>
              </a:spcBef>
              <a:spcAft>
                <a:spcPct val="0"/>
              </a:spcAft>
              <a:tabLst>
                <a:tab pos="168275" algn="l"/>
                <a:tab pos="304800" algn="l"/>
              </a:tabLst>
              <a:defRPr>
                <a:solidFill>
                  <a:schemeClr val="tx1"/>
                </a:solidFill>
                <a:latin typeface="Arial" panose="020B0604020202020204" pitchFamily="34" charset="0"/>
              </a:defRPr>
            </a:lvl9pPr>
          </a:lstStyle>
          <a:p>
            <a:pPr marL="0" lvl="2" indent="0" algn="ctr">
              <a:lnSpc>
                <a:spcPct val="100000"/>
              </a:lnSpc>
              <a:buNone/>
            </a:pPr>
            <a:endParaRPr lang="sl-SI" sz="5400" b="1" dirty="0">
              <a:solidFill>
                <a:srgbClr val="034EA2"/>
              </a:solidFill>
              <a:effectLst>
                <a:outerShdw blurRad="38100" dist="38100" dir="2700000" algn="tl">
                  <a:srgbClr val="000000">
                    <a:alpha val="43137"/>
                  </a:srgbClr>
                </a:outerShdw>
              </a:effectLst>
            </a:endParaRPr>
          </a:p>
          <a:p>
            <a:pPr marL="0" lvl="2" indent="0" algn="ctr">
              <a:lnSpc>
                <a:spcPct val="100000"/>
              </a:lnSpc>
              <a:buNone/>
            </a:pPr>
            <a:r>
              <a:rPr lang="sl-SI" sz="4800" b="1" dirty="0">
                <a:solidFill>
                  <a:srgbClr val="034EA2"/>
                </a:solidFill>
                <a:effectLst>
                  <a:outerShdw blurRad="38100" dist="38100" dir="2700000" algn="tl">
                    <a:srgbClr val="000000">
                      <a:alpha val="43137"/>
                    </a:srgbClr>
                  </a:outerShdw>
                </a:effectLst>
              </a:rPr>
              <a:t>Hvala za pozornost!</a:t>
            </a:r>
            <a:endParaRPr lang="sl-SI" altLang="sl-SI" sz="48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tabLst>
                <a:tab pos="0" algn="l"/>
              </a:tabLst>
            </a:pPr>
            <a:endParaRPr lang="sl-SI" altLang="sl-SI" sz="48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tabLst>
                <a:tab pos="0" algn="l"/>
              </a:tabLst>
            </a:pPr>
            <a:endParaRPr lang="sl-SI" altLang="sl-SI" sz="14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tabLst>
                <a:tab pos="0" algn="l"/>
              </a:tabLst>
            </a:pPr>
            <a:endParaRPr lang="sl-SI" altLang="sl-SI" sz="1400" b="1" dirty="0">
              <a:effectLst>
                <a:outerShdw blurRad="38100" dist="38100" dir="2700000" algn="tl">
                  <a:srgbClr val="000000">
                    <a:alpha val="43137"/>
                  </a:srgbClr>
                </a:outerShdw>
              </a:effectLst>
              <a:latin typeface="Republika" panose="02000506040000020004" pitchFamily="2" charset="-18"/>
            </a:endParaRPr>
          </a:p>
          <a:p>
            <a:pPr marL="180975" lvl="2" indent="-180975">
              <a:lnSpc>
                <a:spcPct val="100000"/>
              </a:lnSpc>
              <a:buNone/>
              <a:tabLst>
                <a:tab pos="542925" algn="l"/>
              </a:tabLst>
            </a:pPr>
            <a:endParaRPr lang="sl-SI" altLang="sl-SI" sz="1400" b="1" dirty="0">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solidFill>
                <a:schemeClr val="accent6"/>
              </a:solidFill>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400" b="1" dirty="0">
              <a:solidFill>
                <a:schemeClr val="accent6"/>
              </a:solidFill>
              <a:effectLst>
                <a:outerShdw blurRad="38100" dist="38100" dir="2700000" algn="tl">
                  <a:srgbClr val="000000">
                    <a:alpha val="43137"/>
                  </a:srgbClr>
                </a:outerShdw>
              </a:effectLst>
              <a:latin typeface="Republika" panose="02000506040000020004" pitchFamily="2" charset="-18"/>
            </a:endParaRPr>
          </a:p>
          <a:p>
            <a:pPr marL="0" lvl="2" indent="0">
              <a:lnSpc>
                <a:spcPct val="100000"/>
              </a:lnSpc>
              <a:buNone/>
            </a:pPr>
            <a:endParaRPr lang="sl-SI" altLang="sl-SI" sz="1800" b="1" dirty="0">
              <a:solidFill>
                <a:schemeClr val="accent6"/>
              </a:solidFill>
              <a:effectLst>
                <a:outerShdw blurRad="38100" dist="38100" dir="2700000" algn="tl">
                  <a:srgbClr val="000000">
                    <a:alpha val="43137"/>
                  </a:srgbClr>
                </a:outerShdw>
              </a:effectLst>
              <a:latin typeface="Republika" panose="02000506040000020004" pitchFamily="2" charset="-18"/>
            </a:endParaRPr>
          </a:p>
        </p:txBody>
      </p:sp>
    </p:spTree>
    <p:extLst>
      <p:ext uri="{BB962C8B-B14F-4D97-AF65-F5344CB8AC3E}">
        <p14:creationId xmlns:p14="http://schemas.microsoft.com/office/powerpoint/2010/main" val="3298549111"/>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A7770FACC8F04195279FA16174D01B" ma:contentTypeVersion="4" ma:contentTypeDescription="Create a new document." ma:contentTypeScope="" ma:versionID="d5ce73ea820a17fab2dadfc28ddf5118">
  <xsd:schema xmlns:xsd="http://www.w3.org/2001/XMLSchema" xmlns:xs="http://www.w3.org/2001/XMLSchema" xmlns:p="http://schemas.microsoft.com/office/2006/metadata/properties" xmlns:ns2="0811be20-7796-4503-821d-27f2631d3e51" targetNamespace="http://schemas.microsoft.com/office/2006/metadata/properties" ma:root="true" ma:fieldsID="0c54a91848049d7ce2e9a4488bac1c30" ns2:_="">
    <xsd:import namespace="0811be20-7796-4503-821d-27f2631d3e5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11be20-7796-4503-821d-27f2631d3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56F5CA-D6D6-49BE-A860-84D305ECE2A7}">
  <ds:schemaRefs>
    <ds:schemaRef ds:uri="http://schemas.microsoft.com/sharepoint/v3/contenttype/forms"/>
  </ds:schemaRefs>
</ds:datastoreItem>
</file>

<file path=customXml/itemProps2.xml><?xml version="1.0" encoding="utf-8"?>
<ds:datastoreItem xmlns:ds="http://schemas.openxmlformats.org/officeDocument/2006/customXml" ds:itemID="{0FBAA7D8-647D-447A-83FA-6F8E1E00DA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11be20-7796-4503-821d-27f2631d3e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3FF9AC-2E7F-42F5-9812-1A90FC548AC8}">
  <ds:schemaRefs>
    <ds:schemaRef ds:uri="http://purl.org/dc/dcmitype/"/>
    <ds:schemaRef ds:uri="http://purl.org/dc/terms/"/>
    <ds:schemaRef ds:uri="http://schemas.microsoft.com/office/2006/documentManagement/types"/>
    <ds:schemaRef ds:uri="http://www.w3.org/XML/1998/namespace"/>
    <ds:schemaRef ds:uri="http://purl.org/dc/elements/1.1/"/>
    <ds:schemaRef ds:uri="45f11c2c-90a1-4615-b502-da4d0cde014e"/>
    <ds:schemaRef ds:uri="http://schemas.microsoft.com/office/2006/metadata/properti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1359</TotalTime>
  <Words>1779</Words>
  <Application>Microsoft Office PowerPoint</Application>
  <PresentationFormat>Širokozaslonsko</PresentationFormat>
  <Paragraphs>154</Paragraphs>
  <Slides>15</Slides>
  <Notes>6</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15</vt:i4>
      </vt:variant>
    </vt:vector>
  </HeadingPairs>
  <TitlesOfParts>
    <vt:vector size="21" baseType="lpstr">
      <vt:lpstr>Aptos</vt:lpstr>
      <vt:lpstr>Arial</vt:lpstr>
      <vt:lpstr>Calibri</vt:lpstr>
      <vt:lpstr>Calibri Light</vt:lpstr>
      <vt:lpstr>Republika</vt:lpstr>
      <vt:lpstr>Officeova tema</vt:lpstr>
      <vt:lpstr>Predstavitev predlaganih sprememb  MERIL ZA IZBOR OPERACIJ 4.0  Program EKP 2021-2027</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MJU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NASLOV</dc:title>
  <dc:creator>koperckal</dc:creator>
  <cp:lastModifiedBy>Milena Burgar</cp:lastModifiedBy>
  <cp:revision>399</cp:revision>
  <dcterms:created xsi:type="dcterms:W3CDTF">2023-03-08T14:06:17Z</dcterms:created>
  <dcterms:modified xsi:type="dcterms:W3CDTF">2026-10-20T16:03:58Z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0x010100D6A7770FACC8F04195279FA16174D01B</vt:lpwstr>
  </property>
</Properties>
</file>