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57" r:id="rId3"/>
    <p:sldId id="260" r:id="rId4"/>
    <p:sldId id="265" r:id="rId5"/>
    <p:sldId id="266" r:id="rId6"/>
    <p:sldId id="268" r:id="rId7"/>
    <p:sldId id="269" r:id="rId8"/>
    <p:sldId id="26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vetel slo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rednji slog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vetel slog 2 – poudarek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Svetel slog 3 – poudarek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Svetel slog 1 – poudarek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Tematski slog 2 – poudarek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Tematski slog 1 – poudarek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ematski slog 2 – poudarek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rednji slog 2 – poudarek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929F9F4-4A8F-4326-A1B4-22849713DDAB}" styleName="Temni slog 1 – poudarek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Temni slog 1 – poudarek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505E3EF-67EA-436B-97B2-0124C06EBD24}" styleName="Srednji slog 4 – poudarek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8FB837D-C827-4EFA-A057-4D05807E0F7C}" styleName="Tematski slog 1 – poudarek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7CE84F3-28C3-443E-9E96-99CF82512B78}" styleName="Temni slog 1 – poudarek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ilipE56\Downloads\TRR%20na%20OR%20(6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Zveze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Delež prejetih predplačil po skladu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E8C7-4335-B091-C19A32D1082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2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E8C7-4335-B091-C19A32D1082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E8C7-4335-B091-C19A32D1082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7-E8C7-4335-B091-C19A32D1082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/>
                      <a:t>ESRR
</a:t>
                    </a:r>
                    <a:fld id="{F5243B80-9455-4AA8-ABBC-4FDD537E1A4F}" type="PERCENTAGE">
                      <a:rPr lang="en-US" baseline="0"/>
                      <a:pPr/>
                      <a:t>[ODSTOTEK]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8C7-4335-B091-C19A32D1082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ESS+ </a:t>
                    </a:r>
                  </a:p>
                  <a:p>
                    <a:fld id="{5458BF48-F716-4164-8AB1-342990E60F77}" type="PERCENTAGE">
                      <a:rPr lang="en-US" baseline="0"/>
                      <a:pPr/>
                      <a:t>[ODSTOTEK]</a:t>
                    </a:fld>
                    <a:endParaRPr lang="sl-SI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8C7-4335-B091-C19A32D1082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KS </a:t>
                    </a:r>
                    <a:fld id="{A0E77BD7-3686-4733-8D68-9CAE04F13587}" type="PERCENTAGE">
                      <a:rPr lang="en-US" baseline="0"/>
                      <a:pPr/>
                      <a:t>[ODSTOTEK]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8C7-4335-B091-C19A32D10827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SPP </a:t>
                    </a:r>
                  </a:p>
                  <a:p>
                    <a:fld id="{0A6700C6-A439-4E87-81F0-6FDFB76C852E}" type="PERCENTAGE">
                      <a:rPr lang="en-US" baseline="0"/>
                      <a:pPr/>
                      <a:t>[ODSTOTEK]</a:t>
                    </a:fld>
                    <a:endParaRPr lang="sl-SI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8C7-4335-B091-C19A32D108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'TRR na OR'!$C$34:$C$37</c:f>
              <c:numCache>
                <c:formatCode>#,##0.00</c:formatCode>
                <c:ptCount val="4"/>
                <c:pt idx="0">
                  <c:v>95317925.25</c:v>
                </c:pt>
                <c:pt idx="1">
                  <c:v>25162086.370000001</c:v>
                </c:pt>
                <c:pt idx="2">
                  <c:v>28727704.559999999</c:v>
                </c:pt>
                <c:pt idx="3">
                  <c:v>85379099.219999999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8C7-4335-B091-C19A32D1082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sl-SI"/>
              <a:t>Realizacija DP 2026 (19. 10. 2026)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1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List1!$B$10:$E$10</c:f>
              <c:strCache>
                <c:ptCount val="4"/>
                <c:pt idx="0">
                  <c:v>Pravice porabe v mio €</c:v>
                </c:pt>
                <c:pt idx="1">
                  <c:v>Rezervacije v DP</c:v>
                </c:pt>
                <c:pt idx="2">
                  <c:v>Realizacija v mio </c:v>
                </c:pt>
                <c:pt idx="3">
                  <c:v>Še potrebno realizirati</c:v>
                </c:pt>
              </c:strCache>
            </c:strRef>
          </c:cat>
          <c:val>
            <c:numRef>
              <c:f>List1!$B$11:$E$11</c:f>
              <c:numCache>
                <c:formatCode>#,##0.00</c:formatCode>
                <c:ptCount val="4"/>
                <c:pt idx="0">
                  <c:v>526</c:v>
                </c:pt>
                <c:pt idx="1">
                  <c:v>447</c:v>
                </c:pt>
                <c:pt idx="2">
                  <c:v>231</c:v>
                </c:pt>
                <c:pt idx="3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95-4A12-9F09-DD2C5BA5D83D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623794376"/>
        <c:axId val="623791856"/>
      </c:barChart>
      <c:catAx>
        <c:axId val="62379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sl-SI"/>
          </a:p>
        </c:txPr>
        <c:crossAx val="623791856"/>
        <c:crosses val="autoZero"/>
        <c:auto val="1"/>
        <c:lblAlgn val="ctr"/>
        <c:lblOffset val="100"/>
        <c:noMultiLvlLbl val="0"/>
      </c:catAx>
      <c:valAx>
        <c:axId val="623791856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623794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12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06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3941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46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84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17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8470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54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41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967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04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B6F00-C6DD-45FC-8C8C-6938F4404F52}" type="datetimeFigureOut">
              <a:rPr lang="sl-SI" smtClean="0"/>
              <a:t>20. 10. 2026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B5DD21F-C6CB-4FAC-A80E-CF9C5F3FB573}" type="slidenum">
              <a:rPr lang="sl-SI" smtClean="0"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055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.xlsx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id="{AFCA3F3C-8CB8-48D7-A8D2-F641E088A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1555" b="52265"/>
          <a:stretch/>
        </p:blipFill>
        <p:spPr>
          <a:xfrm>
            <a:off x="2" y="10"/>
            <a:ext cx="12191695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A0FFA78-985C-4F50-B21A-77045C7DF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93F39D6-D789-4D0A-A4AD-EE13E0764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4171" y="3236470"/>
            <a:ext cx="7893698" cy="1427347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r>
              <a:rPr lang="en-US" sz="4100" dirty="0">
                <a:solidFill>
                  <a:srgbClr val="FFFFFE"/>
                </a:solidFill>
              </a:rPr>
              <a:t>        </a:t>
            </a:r>
            <a:r>
              <a:rPr lang="en-US" sz="6000" dirty="0">
                <a:solidFill>
                  <a:srgbClr val="FFFFFE"/>
                </a:solidFill>
              </a:rPr>
              <a:t>izvajanje </a:t>
            </a:r>
            <a:r>
              <a:rPr lang="sl-SI" sz="6000" dirty="0">
                <a:solidFill>
                  <a:srgbClr val="FFFFFE"/>
                </a:solidFill>
              </a:rPr>
              <a:t>P</a:t>
            </a:r>
            <a:r>
              <a:rPr lang="en-US" sz="6000" dirty="0" err="1">
                <a:solidFill>
                  <a:srgbClr val="FFFFFE"/>
                </a:solidFill>
              </a:rPr>
              <a:t>ekp</a:t>
            </a:r>
            <a:r>
              <a:rPr lang="en-US" sz="6000" dirty="0">
                <a:solidFill>
                  <a:srgbClr val="FFFFFE"/>
                </a:solidFill>
              </a:rPr>
              <a:t>    </a:t>
            </a:r>
            <a:br>
              <a:rPr lang="en-US" sz="6000" dirty="0">
                <a:solidFill>
                  <a:srgbClr val="FFFFFE"/>
                </a:solidFill>
              </a:rPr>
            </a:br>
            <a:r>
              <a:rPr lang="en-US" sz="6000" dirty="0">
                <a:solidFill>
                  <a:srgbClr val="FFFFFE"/>
                </a:solidFill>
              </a:rPr>
              <a:t>             2021-2027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1F560FF-51E0-4A85-817F-1A7E93929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5511" y="4669144"/>
            <a:ext cx="6832499" cy="716529"/>
          </a:xfrm>
        </p:spPr>
        <p:txBody>
          <a:bodyPr vert="horz" lIns="91440" tIns="91440" rIns="91440" bIns="91440" rtlCol="0">
            <a:normAutofit/>
          </a:bodyPr>
          <a:lstStyle/>
          <a:p>
            <a:pPr algn="ctr"/>
            <a:r>
              <a:rPr lang="en-US" sz="1600" dirty="0">
                <a:solidFill>
                  <a:srgbClr val="FFFFFE"/>
                </a:solidFill>
              </a:rPr>
              <a:t>organ za računovodenje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5409EC7-69B1-45CC-8FB7-1964C1AB6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5509" y="4666480"/>
            <a:ext cx="6832499" cy="0"/>
          </a:xfrm>
          <a:prstGeom prst="line">
            <a:avLst/>
          </a:prstGeom>
          <a:ln w="31750">
            <a:solidFill>
              <a:srgbClr val="FF34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BF7E89E-8530-4955-973B-032122A108A4}"/>
              </a:ext>
            </a:extLst>
          </p:cNvPr>
          <p:cNvSpPr txBox="1"/>
          <p:nvPr/>
        </p:nvSpPr>
        <p:spPr>
          <a:xfrm>
            <a:off x="9069355" y="5686370"/>
            <a:ext cx="294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l-SI"/>
              <a:t>mag. Evelyn Filip, vodja organa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6AB0DF08-9BB5-D0F8-2352-99B17CBAD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136" y="170394"/>
            <a:ext cx="1257475" cy="4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222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17424F32-2789-4FF9-8E8A-1252284BF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l-SI"/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D708C46E-BB60-4B97-8327-D3A475C00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042755C-F24C-4D08-8E4C-E646382C3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63E94A00-1A92-47F4-9E2D-E51DFF901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05" name="Rectangle 104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6F2AD6B-CA9D-41B9-88EA-24B563DAD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FINANČNI TOKOVI Z EVROPSKO KOMISIJO</a:t>
            </a:r>
            <a:br>
              <a:rPr lang="en-US" dirty="0"/>
            </a:br>
            <a:r>
              <a:rPr lang="sl-SI" sz="2800" i="1" cap="none" dirty="0"/>
              <a:t>Prejeta predplačila 2021-2026</a:t>
            </a:r>
            <a:endParaRPr lang="en-US" sz="2800" i="1" dirty="0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76" name="Slika 75">
            <a:extLst>
              <a:ext uri="{FF2B5EF4-FFF2-40B4-BE49-F238E27FC236}">
                <a16:creationId xmlns:a16="http://schemas.microsoft.com/office/drawing/2014/main" id="{DBEA24DD-2BFA-4BB4-BDDF-73008A75E7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9896860" y="-14201"/>
            <a:ext cx="2276797" cy="1945078"/>
          </a:xfrm>
          <a:prstGeom prst="rect">
            <a:avLst/>
          </a:prstGeom>
        </p:spPr>
      </p:pic>
      <p:sp>
        <p:nvSpPr>
          <p:cNvPr id="6" name="Prostoročno: oblika 5">
            <a:extLst>
              <a:ext uri="{FF2B5EF4-FFF2-40B4-BE49-F238E27FC236}">
                <a16:creationId xmlns:a16="http://schemas.microsoft.com/office/drawing/2014/main" id="{5869AFB9-4A92-43D2-0D6C-B5E1FF504C7A}"/>
              </a:ext>
            </a:extLst>
          </p:cNvPr>
          <p:cNvSpPr/>
          <p:nvPr/>
        </p:nvSpPr>
        <p:spPr>
          <a:xfrm>
            <a:off x="1451579" y="6209281"/>
            <a:ext cx="9609839" cy="655384"/>
          </a:xfrm>
          <a:custGeom>
            <a:avLst/>
            <a:gdLst>
              <a:gd name="connsiteX0" fmla="*/ 0 w 5026421"/>
              <a:gd name="connsiteY0" fmla="*/ 139113 h 1391126"/>
              <a:gd name="connsiteX1" fmla="*/ 139113 w 5026421"/>
              <a:gd name="connsiteY1" fmla="*/ 0 h 1391126"/>
              <a:gd name="connsiteX2" fmla="*/ 4887308 w 5026421"/>
              <a:gd name="connsiteY2" fmla="*/ 0 h 1391126"/>
              <a:gd name="connsiteX3" fmla="*/ 5026421 w 5026421"/>
              <a:gd name="connsiteY3" fmla="*/ 139113 h 1391126"/>
              <a:gd name="connsiteX4" fmla="*/ 5026421 w 5026421"/>
              <a:gd name="connsiteY4" fmla="*/ 1252013 h 1391126"/>
              <a:gd name="connsiteX5" fmla="*/ 4887308 w 5026421"/>
              <a:gd name="connsiteY5" fmla="*/ 1391126 h 1391126"/>
              <a:gd name="connsiteX6" fmla="*/ 139113 w 5026421"/>
              <a:gd name="connsiteY6" fmla="*/ 1391126 h 1391126"/>
              <a:gd name="connsiteX7" fmla="*/ 0 w 5026421"/>
              <a:gd name="connsiteY7" fmla="*/ 1252013 h 1391126"/>
              <a:gd name="connsiteX8" fmla="*/ 0 w 5026421"/>
              <a:gd name="connsiteY8" fmla="*/ 139113 h 1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6421" h="1391126">
                <a:moveTo>
                  <a:pt x="0" y="139113"/>
                </a:moveTo>
                <a:cubicBezTo>
                  <a:pt x="0" y="62283"/>
                  <a:pt x="62283" y="0"/>
                  <a:pt x="139113" y="0"/>
                </a:cubicBezTo>
                <a:lnTo>
                  <a:pt x="4887308" y="0"/>
                </a:lnTo>
                <a:cubicBezTo>
                  <a:pt x="4964138" y="0"/>
                  <a:pt x="5026421" y="62283"/>
                  <a:pt x="5026421" y="139113"/>
                </a:cubicBezTo>
                <a:lnTo>
                  <a:pt x="5026421" y="1252013"/>
                </a:lnTo>
                <a:cubicBezTo>
                  <a:pt x="5026421" y="1328843"/>
                  <a:pt x="4964138" y="1391126"/>
                  <a:pt x="4887308" y="1391126"/>
                </a:cubicBezTo>
                <a:lnTo>
                  <a:pt x="139113" y="1391126"/>
                </a:lnTo>
                <a:cubicBezTo>
                  <a:pt x="62283" y="1391126"/>
                  <a:pt x="0" y="1328843"/>
                  <a:pt x="0" y="1252013"/>
                </a:cubicBezTo>
                <a:lnTo>
                  <a:pt x="0" y="139113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45" tIns="116945" rIns="1536590" bIns="116945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l-SI" sz="2000" kern="1200" dirty="0"/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l-SI" sz="1600" kern="1200" dirty="0"/>
              <a:t>Prejeta predplačila v l. 2026: 16,1 mio €.</a:t>
            </a:r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l-SI" sz="1600" kern="1200" dirty="0"/>
              <a:t>Vračilo letnega predplačila za l. 2021-2022: 32,1 mio € (nič € v l. 2026).</a:t>
            </a:r>
            <a:endParaRPr lang="en-US" sz="1600" kern="1200" dirty="0"/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graphicFrame>
        <p:nvGraphicFramePr>
          <p:cNvPr id="7" name="Predmet 6">
            <a:extLst>
              <a:ext uri="{FF2B5EF4-FFF2-40B4-BE49-F238E27FC236}">
                <a16:creationId xmlns:a16="http://schemas.microsoft.com/office/drawing/2014/main" id="{35FF0815-2ACB-21CF-86D7-C74971FA5B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982876"/>
              </p:ext>
            </p:extLst>
          </p:nvPr>
        </p:nvGraphicFramePr>
        <p:xfrm>
          <a:off x="6115516" y="2192279"/>
          <a:ext cx="4945902" cy="3889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7896149" imgH="6210322" progId="Excel.Sheet.12">
                  <p:embed/>
                </p:oleObj>
              </mc:Choice>
              <mc:Fallback>
                <p:oleObj name="Worksheet" r:id="rId4" imgW="7896149" imgH="621032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15516" y="2192279"/>
                        <a:ext cx="4945902" cy="3889901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3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Grafikon 7">
            <a:extLst>
              <a:ext uri="{FF2B5EF4-FFF2-40B4-BE49-F238E27FC236}">
                <a16:creationId xmlns:a16="http://schemas.microsoft.com/office/drawing/2014/main" id="{4D3E5878-6488-976C-38AC-D3C57BD41D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8451035"/>
              </p:ext>
            </p:extLst>
          </p:nvPr>
        </p:nvGraphicFramePr>
        <p:xfrm>
          <a:off x="354447" y="2180849"/>
          <a:ext cx="6186488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156991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lika 36">
            <a:extLst>
              <a:ext uri="{FF2B5EF4-FFF2-40B4-BE49-F238E27FC236}">
                <a16:creationId xmlns:a16="http://schemas.microsoft.com/office/drawing/2014/main" id="{BA21FFFD-5F94-4DD5-AC73-04E5F49326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128108" y="257685"/>
            <a:ext cx="1595652" cy="1363173"/>
          </a:xfrm>
          <a:prstGeom prst="rect">
            <a:avLst/>
          </a:prstGeom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C37C054F-4D77-D55E-0AB7-CAF06C98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FINANČNI TOKOVI Z EVROPSKO KOMISIJO</a:t>
            </a:r>
            <a:br>
              <a:rPr lang="en-US" dirty="0"/>
            </a:br>
            <a:r>
              <a:rPr lang="sl-SI" sz="2800" i="1" cap="none" dirty="0"/>
              <a:t>Prejeta vmesna plačila 2024-2026</a:t>
            </a:r>
            <a:endParaRPr lang="en-US" sz="2800" i="1" dirty="0"/>
          </a:p>
        </p:txBody>
      </p:sp>
      <p:graphicFrame>
        <p:nvGraphicFramePr>
          <p:cNvPr id="14" name="Predmet 13">
            <a:extLst>
              <a:ext uri="{FF2B5EF4-FFF2-40B4-BE49-F238E27FC236}">
                <a16:creationId xmlns:a16="http://schemas.microsoft.com/office/drawing/2014/main" id="{BE5A0EF7-2BEF-B8EF-D402-41C638BE7D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489636"/>
              </p:ext>
            </p:extLst>
          </p:nvPr>
        </p:nvGraphicFramePr>
        <p:xfrm>
          <a:off x="1451579" y="1990704"/>
          <a:ext cx="5206491" cy="3889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848649" imgH="6610305" progId="Excel.Sheet.12">
                  <p:embed/>
                </p:oleObj>
              </mc:Choice>
              <mc:Fallback>
                <p:oleObj name="Worksheet" r:id="rId3" imgW="8848649" imgH="661030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1579" y="1990704"/>
                        <a:ext cx="5206491" cy="38894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Slika 18">
            <a:extLst>
              <a:ext uri="{FF2B5EF4-FFF2-40B4-BE49-F238E27FC236}">
                <a16:creationId xmlns:a16="http://schemas.microsoft.com/office/drawing/2014/main" id="{DCF1D7CA-B8F4-D316-C298-E919C0889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1340" y="3914206"/>
            <a:ext cx="5029746" cy="1965954"/>
          </a:xfrm>
          <a:prstGeom prst="rect">
            <a:avLst/>
          </a:prstGeom>
        </p:spPr>
      </p:pic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AB8D8612-C629-CDFF-015B-FC91CE388DA6}"/>
              </a:ext>
            </a:extLst>
          </p:cNvPr>
          <p:cNvSpPr txBox="1"/>
          <p:nvPr/>
        </p:nvSpPr>
        <p:spPr>
          <a:xfrm>
            <a:off x="8473227" y="3059668"/>
            <a:ext cx="1540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err="1"/>
              <a:t>vZAP</a:t>
            </a:r>
            <a:r>
              <a:rPr lang="sl-SI" dirty="0"/>
              <a:t> v l. 2026</a:t>
            </a:r>
          </a:p>
        </p:txBody>
      </p:sp>
    </p:spTree>
    <p:extLst>
      <p:ext uri="{BB962C8B-B14F-4D97-AF65-F5344CB8AC3E}">
        <p14:creationId xmlns:p14="http://schemas.microsoft.com/office/powerpoint/2010/main" val="2933534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lika 36">
            <a:extLst>
              <a:ext uri="{FF2B5EF4-FFF2-40B4-BE49-F238E27FC236}">
                <a16:creationId xmlns:a16="http://schemas.microsoft.com/office/drawing/2014/main" id="{BA21FFFD-5F94-4DD5-AC73-04E5F49326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348128" y="282235"/>
            <a:ext cx="1595652" cy="1363173"/>
          </a:xfrm>
          <a:prstGeom prst="rect">
            <a:avLst/>
          </a:prstGeom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C37C054F-4D77-D55E-0AB7-CAF06C98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NAPOVED PLAČIL 2026/2027 (julij)</a:t>
            </a:r>
            <a:br>
              <a:rPr lang="en-US" dirty="0"/>
            </a:br>
            <a:endParaRPr lang="en-US" sz="2800" i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355B049-A785-990B-DF6F-CE958EC9A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2" y="2093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4" name="Prostoročno: oblika 3">
            <a:extLst>
              <a:ext uri="{FF2B5EF4-FFF2-40B4-BE49-F238E27FC236}">
                <a16:creationId xmlns:a16="http://schemas.microsoft.com/office/drawing/2014/main" id="{B00E7BE1-E5C0-1020-EE3A-70EA879B1A7A}"/>
              </a:ext>
            </a:extLst>
          </p:cNvPr>
          <p:cNvSpPr/>
          <p:nvPr/>
        </p:nvSpPr>
        <p:spPr>
          <a:xfrm>
            <a:off x="1449875" y="4222525"/>
            <a:ext cx="9696079" cy="1523722"/>
          </a:xfrm>
          <a:custGeom>
            <a:avLst/>
            <a:gdLst>
              <a:gd name="connsiteX0" fmla="*/ 0 w 5026421"/>
              <a:gd name="connsiteY0" fmla="*/ 139113 h 1391126"/>
              <a:gd name="connsiteX1" fmla="*/ 139113 w 5026421"/>
              <a:gd name="connsiteY1" fmla="*/ 0 h 1391126"/>
              <a:gd name="connsiteX2" fmla="*/ 4887308 w 5026421"/>
              <a:gd name="connsiteY2" fmla="*/ 0 h 1391126"/>
              <a:gd name="connsiteX3" fmla="*/ 5026421 w 5026421"/>
              <a:gd name="connsiteY3" fmla="*/ 139113 h 1391126"/>
              <a:gd name="connsiteX4" fmla="*/ 5026421 w 5026421"/>
              <a:gd name="connsiteY4" fmla="*/ 1252013 h 1391126"/>
              <a:gd name="connsiteX5" fmla="*/ 4887308 w 5026421"/>
              <a:gd name="connsiteY5" fmla="*/ 1391126 h 1391126"/>
              <a:gd name="connsiteX6" fmla="*/ 139113 w 5026421"/>
              <a:gd name="connsiteY6" fmla="*/ 1391126 h 1391126"/>
              <a:gd name="connsiteX7" fmla="*/ 0 w 5026421"/>
              <a:gd name="connsiteY7" fmla="*/ 1252013 h 1391126"/>
              <a:gd name="connsiteX8" fmla="*/ 0 w 5026421"/>
              <a:gd name="connsiteY8" fmla="*/ 139113 h 1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6421" h="1391126">
                <a:moveTo>
                  <a:pt x="0" y="139113"/>
                </a:moveTo>
                <a:cubicBezTo>
                  <a:pt x="0" y="62283"/>
                  <a:pt x="62283" y="0"/>
                  <a:pt x="139113" y="0"/>
                </a:cubicBezTo>
                <a:lnTo>
                  <a:pt x="4887308" y="0"/>
                </a:lnTo>
                <a:cubicBezTo>
                  <a:pt x="4964138" y="0"/>
                  <a:pt x="5026421" y="62283"/>
                  <a:pt x="5026421" y="139113"/>
                </a:cubicBezTo>
                <a:lnTo>
                  <a:pt x="5026421" y="1252013"/>
                </a:lnTo>
                <a:cubicBezTo>
                  <a:pt x="5026421" y="1328843"/>
                  <a:pt x="4964138" y="1391126"/>
                  <a:pt x="4887308" y="1391126"/>
                </a:cubicBezTo>
                <a:lnTo>
                  <a:pt x="139113" y="1391126"/>
                </a:lnTo>
                <a:cubicBezTo>
                  <a:pt x="62283" y="1391126"/>
                  <a:pt x="0" y="1328843"/>
                  <a:pt x="0" y="1252013"/>
                </a:cubicBezTo>
                <a:lnTo>
                  <a:pt x="0" y="139113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45" tIns="116945" rIns="1536590" bIns="116945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l-SI" sz="2000" kern="1200" dirty="0"/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l-SI" sz="2000" kern="1200" dirty="0"/>
              <a:t>l. 2026: 588 mio € (18,3 % razpoložljivih sredstev), realno:  do 480 mio €.</a:t>
            </a: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l-SI" sz="2000" kern="1200" dirty="0"/>
              <a:t>l. 2027: 565 mio € (17,6 % razpoložljivih sredstev)</a:t>
            </a: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l-SI" sz="2000" kern="1200" dirty="0"/>
              <a:t>2026 + 2027: </a:t>
            </a:r>
            <a:r>
              <a:rPr lang="sl-SI" sz="2000" dirty="0"/>
              <a:t>1.015,9</a:t>
            </a:r>
            <a:r>
              <a:rPr lang="sl-SI" sz="2000" kern="1200" dirty="0"/>
              <a:t> mio € oz.  35,9 % razpoložljivih sredstev</a:t>
            </a:r>
            <a:endParaRPr lang="en-US" sz="2000" kern="1200" dirty="0"/>
          </a:p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kern="1200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402E819-D134-38D7-C1F6-D8B45F7A46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115836"/>
              </p:ext>
            </p:extLst>
          </p:nvPr>
        </p:nvGraphicFramePr>
        <p:xfrm>
          <a:off x="1451579" y="1987943"/>
          <a:ext cx="5981700" cy="19949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9538643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71720490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782978967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160990576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65417408"/>
                    </a:ext>
                  </a:extLst>
                </a:gridCol>
              </a:tblGrid>
              <a:tr h="19050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 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Pričakovan prispevek Unije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740054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 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2026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2027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5113930"/>
                  </a:ext>
                </a:extLst>
              </a:tr>
              <a:tr h="201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Sklad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solidFill>
                            <a:schemeClr val="accent2"/>
                          </a:solidFill>
                          <a:effectLst/>
                        </a:rPr>
                        <a:t>Kategorija regije</a:t>
                      </a:r>
                      <a:endParaRPr lang="sl-SI" sz="1100" kern="100" dirty="0">
                        <a:solidFill>
                          <a:schemeClr val="accent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solidFill>
                            <a:schemeClr val="accent2"/>
                          </a:solidFill>
                          <a:effectLst/>
                        </a:rPr>
                        <a:t>januar–oktober</a:t>
                      </a:r>
                      <a:endParaRPr lang="sl-SI" sz="1100" kern="100" dirty="0">
                        <a:solidFill>
                          <a:schemeClr val="accent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solidFill>
                            <a:schemeClr val="accent2"/>
                          </a:solidFill>
                          <a:effectLst/>
                        </a:rPr>
                        <a:t>november–december</a:t>
                      </a:r>
                      <a:endParaRPr lang="sl-SI" sz="1100" kern="100" dirty="0">
                        <a:solidFill>
                          <a:schemeClr val="accent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solidFill>
                            <a:schemeClr val="accent2"/>
                          </a:solidFill>
                          <a:effectLst/>
                        </a:rPr>
                        <a:t>januar–december</a:t>
                      </a:r>
                      <a:endParaRPr lang="sl-SI" sz="1100" kern="100" dirty="0">
                        <a:solidFill>
                          <a:schemeClr val="accent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714208"/>
                  </a:ext>
                </a:extLst>
              </a:tr>
              <a:tr h="262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ESRR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Manj razvite regije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58.000.000,00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162.000.000,00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210.000.000,00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7541150"/>
                  </a:ext>
                </a:extLst>
              </a:tr>
              <a:tr h="2784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ESRR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Bolj razvite regije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20.000.000,00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50.000.000,00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70.000.000,00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3141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KS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 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30.000.000,00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90.000.000,00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130.000.000,00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2838541"/>
                  </a:ext>
                </a:extLst>
              </a:tr>
              <a:tr h="221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ESS+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Manj razvite regije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40.000.000,00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26.000.000,00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100.000.000,00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5967614"/>
                  </a:ext>
                </a:extLst>
              </a:tr>
              <a:tr h="2695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ESS+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Bolj razvite regije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6.500.000,00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13.500.000,00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35.000.000,00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18324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SPP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 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35.000.000,00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57.000.000,00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20.000.000,00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2485428"/>
                  </a:ext>
                </a:extLst>
              </a:tr>
            </a:tbl>
          </a:graphicData>
        </a:graphic>
      </p:graphicFrame>
      <p:sp>
        <p:nvSpPr>
          <p:cNvPr id="8" name="PoljeZBesedilom 7">
            <a:extLst>
              <a:ext uri="{FF2B5EF4-FFF2-40B4-BE49-F238E27FC236}">
                <a16:creationId xmlns:a16="http://schemas.microsoft.com/office/drawing/2014/main" id="{592D8F2A-30D5-8B42-B717-FADC232C1884}"/>
              </a:ext>
            </a:extLst>
          </p:cNvPr>
          <p:cNvSpPr txBox="1"/>
          <p:nvPr/>
        </p:nvSpPr>
        <p:spPr>
          <a:xfrm>
            <a:off x="7786838" y="2550625"/>
            <a:ext cx="3476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Trenutna realizacija napovedi 2026: </a:t>
            </a:r>
          </a:p>
          <a:p>
            <a:r>
              <a:rPr lang="sl-SI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22,7 % oz. 133,8 mio €</a:t>
            </a:r>
          </a:p>
        </p:txBody>
      </p:sp>
    </p:spTree>
    <p:extLst>
      <p:ext uri="{BB962C8B-B14F-4D97-AF65-F5344CB8AC3E}">
        <p14:creationId xmlns:p14="http://schemas.microsoft.com/office/powerpoint/2010/main" val="2890652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lika 36">
            <a:extLst>
              <a:ext uri="{FF2B5EF4-FFF2-40B4-BE49-F238E27FC236}">
                <a16:creationId xmlns:a16="http://schemas.microsoft.com/office/drawing/2014/main" id="{BA21FFFD-5F94-4DD5-AC73-04E5F49326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348128" y="282235"/>
            <a:ext cx="1595652" cy="1363173"/>
          </a:xfrm>
          <a:prstGeom prst="rect">
            <a:avLst/>
          </a:prstGeom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C37C054F-4D77-D55E-0AB7-CAF06C98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DOSEGANJE PRAVILA N+3 v l. 2026</a:t>
            </a:r>
            <a:br>
              <a:rPr lang="en-US" dirty="0"/>
            </a:br>
            <a:endParaRPr lang="en-US" sz="2800" i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A355B049-A785-990B-DF6F-CE958EC9A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3812" y="20934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C3010C0-0FE1-0A5E-1AE7-B39631F09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79735"/>
              </p:ext>
            </p:extLst>
          </p:nvPr>
        </p:nvGraphicFramePr>
        <p:xfrm>
          <a:off x="1451579" y="1938826"/>
          <a:ext cx="8587570" cy="3290798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724533">
                  <a:extLst>
                    <a:ext uri="{9D8B030D-6E8A-4147-A177-3AD203B41FA5}">
                      <a16:colId xmlns:a16="http://schemas.microsoft.com/office/drawing/2014/main" val="1773203739"/>
                    </a:ext>
                  </a:extLst>
                </a:gridCol>
                <a:gridCol w="1192462">
                  <a:extLst>
                    <a:ext uri="{9D8B030D-6E8A-4147-A177-3AD203B41FA5}">
                      <a16:colId xmlns:a16="http://schemas.microsoft.com/office/drawing/2014/main" val="782376383"/>
                    </a:ext>
                  </a:extLst>
                </a:gridCol>
                <a:gridCol w="1573596">
                  <a:extLst>
                    <a:ext uri="{9D8B030D-6E8A-4147-A177-3AD203B41FA5}">
                      <a16:colId xmlns:a16="http://schemas.microsoft.com/office/drawing/2014/main" val="1174909896"/>
                    </a:ext>
                  </a:extLst>
                </a:gridCol>
                <a:gridCol w="1162272">
                  <a:extLst>
                    <a:ext uri="{9D8B030D-6E8A-4147-A177-3AD203B41FA5}">
                      <a16:colId xmlns:a16="http://schemas.microsoft.com/office/drawing/2014/main" val="459647510"/>
                    </a:ext>
                  </a:extLst>
                </a:gridCol>
                <a:gridCol w="1278135">
                  <a:extLst>
                    <a:ext uri="{9D8B030D-6E8A-4147-A177-3AD203B41FA5}">
                      <a16:colId xmlns:a16="http://schemas.microsoft.com/office/drawing/2014/main" val="2998898540"/>
                    </a:ext>
                  </a:extLst>
                </a:gridCol>
                <a:gridCol w="1182260">
                  <a:extLst>
                    <a:ext uri="{9D8B030D-6E8A-4147-A177-3AD203B41FA5}">
                      <a16:colId xmlns:a16="http://schemas.microsoft.com/office/drawing/2014/main" val="1268993551"/>
                    </a:ext>
                  </a:extLst>
                </a:gridCol>
                <a:gridCol w="1474312">
                  <a:extLst>
                    <a:ext uri="{9D8B030D-6E8A-4147-A177-3AD203B41FA5}">
                      <a16:colId xmlns:a16="http://schemas.microsoft.com/office/drawing/2014/main" val="3517144155"/>
                    </a:ext>
                  </a:extLst>
                </a:gridCol>
              </a:tblGrid>
              <a:tr h="1040016"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Leto</a:t>
                      </a:r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N+3</a:t>
                      </a:r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Prejeta predplačila</a:t>
                      </a:r>
                      <a:endParaRPr lang="sl-SI" sz="1400" b="1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Presežek iz preteklega leta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Dejanski izdatki glede na N+3</a:t>
                      </a:r>
                      <a:endParaRPr lang="pl-PL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Poslani </a:t>
                      </a:r>
                      <a:r>
                        <a:rPr lang="sl-SI" sz="1400" u="none" strike="noStrike" dirty="0" err="1">
                          <a:effectLst/>
                        </a:rPr>
                        <a:t>ZaP</a:t>
                      </a:r>
                      <a:r>
                        <a:rPr lang="sl-SI" sz="1400" u="none" strike="noStrike" dirty="0">
                          <a:effectLst/>
                        </a:rPr>
                        <a:t> na EK</a:t>
                      </a:r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Še potrebno certificirati</a:t>
                      </a:r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135357"/>
                  </a:ext>
                </a:extLst>
              </a:tr>
              <a:tr h="325976">
                <a:tc>
                  <a:txBody>
                    <a:bodyPr/>
                    <a:lstStyle/>
                    <a:p>
                      <a:pPr algn="l" fontAlgn="ctr"/>
                      <a:r>
                        <a:rPr lang="sl-SI" sz="1400" u="none" strike="noStrike">
                          <a:effectLst/>
                        </a:rPr>
                        <a:t> 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 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 dirty="0">
                          <a:effectLst/>
                        </a:rPr>
                        <a:t> 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u="none" strike="noStrike">
                          <a:effectLst/>
                        </a:rPr>
                        <a:t> 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8997006"/>
                  </a:ext>
                </a:extLst>
              </a:tr>
              <a:tr h="325976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2021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0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16.063.337,28  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endParaRPr lang="sl-SI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 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0,00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2555912"/>
                  </a:ext>
                </a:extLst>
              </a:tr>
              <a:tr h="325976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2022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0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30.833.051,84  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endParaRPr lang="sl-SI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 </a:t>
                      </a:r>
                      <a:endParaRPr lang="sl-SI" sz="1400" b="0" i="0" u="none" strike="noStrike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0,00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2173411"/>
                  </a:ext>
                </a:extLst>
              </a:tr>
              <a:tr h="325976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2023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0</a:t>
                      </a:r>
                      <a:endParaRPr lang="sl-SI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30.833.051,84  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endParaRPr lang="sl-SI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>
                          <a:effectLst/>
                        </a:rPr>
                        <a:t> </a:t>
                      </a:r>
                      <a:endParaRPr lang="sl-SI" sz="1400" b="0" i="0" u="none" strike="noStrike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0,00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5737023"/>
                  </a:ext>
                </a:extLst>
              </a:tr>
              <a:tr h="325976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2024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0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93.680.700,18  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b="0" u="none" strike="noStrike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endParaRPr lang="sl-SI" sz="1400" b="0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 </a:t>
                      </a:r>
                      <a:endParaRPr lang="sl-SI" sz="1400" b="0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u="none" strike="noStrike" dirty="0">
                          <a:effectLst/>
                        </a:rPr>
                        <a:t>34.751.404,56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8363146"/>
                  </a:ext>
                </a:extLst>
              </a:tr>
              <a:tr h="310451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1" u="none" strike="noStrike" dirty="0">
                          <a:effectLst/>
                        </a:rPr>
                        <a:t>2025</a:t>
                      </a:r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effectLst/>
                        </a:rPr>
                        <a:t>596.213.057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47.113.336,98</a:t>
                      </a:r>
                      <a:r>
                        <a:rPr lang="sl-SI" sz="1400" b="1" u="none" strike="noStrike" dirty="0">
                          <a:effectLst/>
                        </a:rPr>
                        <a:t>  </a:t>
                      </a:r>
                      <a:endParaRPr lang="sl-SI" sz="1400" b="1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l-SI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endParaRPr lang="sl-SI" sz="1400" b="1" i="0" u="none" strike="noStrike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1" u="none" strike="noStrike" dirty="0">
                          <a:effectLst/>
                        </a:rPr>
                        <a:t>377.689.578,88</a:t>
                      </a:r>
                      <a:endParaRPr lang="sl-SI" sz="1400" b="1" i="0" u="none" strike="noStrike" dirty="0">
                        <a:solidFill>
                          <a:srgbClr val="9C57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effectLst/>
                        </a:rPr>
                        <a:t>383.644.428,96</a:t>
                      </a:r>
                      <a:endParaRPr lang="sl-SI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sl-SI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14889146"/>
                  </a:ext>
                </a:extLst>
              </a:tr>
              <a:tr h="310451"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2026</a:t>
                      </a:r>
                      <a:endParaRPr lang="sl-SI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605.878.199,00</a:t>
                      </a:r>
                      <a:endParaRPr lang="sl-SI" sz="1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140.212.481,50</a:t>
                      </a:r>
                      <a:endParaRPr lang="sl-SI" sz="1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5.954.850,08</a:t>
                      </a:r>
                      <a:endParaRPr lang="sl-SI" sz="1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459.710.867,42</a:t>
                      </a:r>
                      <a:endParaRPr lang="sl-SI" sz="1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sl-SI" sz="1400" b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133.755.459,68</a:t>
                      </a:r>
                      <a:endParaRPr lang="sl-SI" sz="1400" b="0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325.955.407,74</a:t>
                      </a:r>
                      <a:endParaRPr lang="sl-SI" sz="14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1117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5876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DE87138-F866-A6BB-DDC9-2668D23D0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finančna realizacija </a:t>
            </a:r>
            <a:r>
              <a:rPr lang="sl-SI" dirty="0" err="1"/>
              <a:t>pekp</a:t>
            </a:r>
            <a:r>
              <a:rPr lang="sl-SI" dirty="0"/>
              <a:t> 2021-2027 na dan 30. 9. 2026 po obračunskih letih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FBFF0AB9-061B-3FD6-5BFE-534F5B0DB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673155"/>
              </p:ext>
            </p:extLst>
          </p:nvPr>
        </p:nvGraphicFramePr>
        <p:xfrm>
          <a:off x="546804" y="1987194"/>
          <a:ext cx="5422900" cy="19969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252707559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93937256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10933373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44061602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374620252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ESRR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60691"/>
                  </a:ext>
                </a:extLst>
              </a:tr>
              <a:tr h="55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Obračunsko leto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vZaP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kRI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Finančni načrt 2021-2027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% realizacije FN (kumulativno)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4628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2024/2025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79.858.360,91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78.290.452,43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1.599.785.306,01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4,89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660688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2025/2026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130.907.152,11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1.599.785.306,01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13,10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06202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2026/2027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54.514.224,04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1.599.785.306,01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16,60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17430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Skupaj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265.279.737,06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6830763"/>
                  </a:ext>
                </a:extLst>
              </a:tr>
            </a:tbl>
          </a:graphicData>
        </a:graphic>
      </p:graphicFrame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BC0C437-0396-D681-82D2-2C7C4F2B67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356125"/>
              </p:ext>
            </p:extLst>
          </p:nvPr>
        </p:nvGraphicFramePr>
        <p:xfrm>
          <a:off x="6349733" y="1987195"/>
          <a:ext cx="5207000" cy="2013106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41400">
                  <a:extLst>
                    <a:ext uri="{9D8B030D-6E8A-4147-A177-3AD203B41FA5}">
                      <a16:colId xmlns:a16="http://schemas.microsoft.com/office/drawing/2014/main" val="3020563487"/>
                    </a:ext>
                  </a:extLst>
                </a:gridCol>
                <a:gridCol w="982846">
                  <a:extLst>
                    <a:ext uri="{9D8B030D-6E8A-4147-A177-3AD203B41FA5}">
                      <a16:colId xmlns:a16="http://schemas.microsoft.com/office/drawing/2014/main" val="4097519739"/>
                    </a:ext>
                  </a:extLst>
                </a:gridCol>
                <a:gridCol w="1061854">
                  <a:extLst>
                    <a:ext uri="{9D8B030D-6E8A-4147-A177-3AD203B41FA5}">
                      <a16:colId xmlns:a16="http://schemas.microsoft.com/office/drawing/2014/main" val="400191493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35294612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177717934"/>
                    </a:ext>
                  </a:extLst>
                </a:gridCol>
              </a:tblGrid>
              <a:tr h="176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ESS+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3570724"/>
                  </a:ext>
                </a:extLst>
              </a:tr>
              <a:tr h="51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Obračunsko leto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vZaP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Realizacija po </a:t>
                      </a:r>
                      <a:r>
                        <a:rPr lang="sl-SI" sz="1100" kern="0" dirty="0" err="1">
                          <a:effectLst/>
                          <a:latin typeface="Aptos Narrow" panose="020B0004020202020204" pitchFamily="34" charset="0"/>
                        </a:rPr>
                        <a:t>kRI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Finančni načrt 2021-2027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% realizacije FN (kumulativno)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7046430"/>
                  </a:ext>
                </a:extLst>
              </a:tr>
              <a:tr h="326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2024/2025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15.620.116,12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15.607.239,54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635.964.997,20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2,45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1524770"/>
                  </a:ext>
                </a:extLst>
              </a:tr>
              <a:tr h="326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2025/2026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46.092.666,01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635.964.997,20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9,70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0352352"/>
                  </a:ext>
                </a:extLst>
              </a:tr>
              <a:tr h="326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2026/2027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23.531.578,61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635.964.997,20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13,40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3821476"/>
                  </a:ext>
                </a:extLst>
              </a:tr>
              <a:tr h="3260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Skupaj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85.244.360,74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4479967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49C8E55-8646-6507-589F-249CE4EBBF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745118"/>
              </p:ext>
            </p:extLst>
          </p:nvPr>
        </p:nvGraphicFramePr>
        <p:xfrm>
          <a:off x="546804" y="4117558"/>
          <a:ext cx="5422900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44150411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435511719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255075180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3273500971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99558562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KS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5812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Obračunsko leto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vZaP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kRI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Finančni načrt 2021-2027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% realizacije FN (kumulativno)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1868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2024/2025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17.075.602,29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17.075.602,29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718.192.614,03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2,38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970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2025/2026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90.384.645,52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718.192.614,03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14,96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3644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  <a:latin typeface="Aptos Narrow" panose="020B0004020202020204" pitchFamily="34" charset="0"/>
                        </a:rPr>
                        <a:t>2026/2027</a:t>
                      </a:r>
                      <a:endParaRPr lang="sl-SI" sz="1100" b="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30.371.253,43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718.192.614,03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19,20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387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Skupaj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137.831.501,23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688753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09A4C63-9416-F522-7BDA-FC657BCE9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21513"/>
              </p:ext>
            </p:extLst>
          </p:nvPr>
        </p:nvGraphicFramePr>
        <p:xfrm>
          <a:off x="6349733" y="4081338"/>
          <a:ext cx="5207000" cy="15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1400">
                  <a:extLst>
                    <a:ext uri="{9D8B030D-6E8A-4147-A177-3AD203B41FA5}">
                      <a16:colId xmlns:a16="http://schemas.microsoft.com/office/drawing/2014/main" val="1615855170"/>
                    </a:ext>
                  </a:extLst>
                </a:gridCol>
                <a:gridCol w="1002096">
                  <a:extLst>
                    <a:ext uri="{9D8B030D-6E8A-4147-A177-3AD203B41FA5}">
                      <a16:colId xmlns:a16="http://schemas.microsoft.com/office/drawing/2014/main" val="1629306882"/>
                    </a:ext>
                  </a:extLst>
                </a:gridCol>
                <a:gridCol w="1042604">
                  <a:extLst>
                    <a:ext uri="{9D8B030D-6E8A-4147-A177-3AD203B41FA5}">
                      <a16:colId xmlns:a16="http://schemas.microsoft.com/office/drawing/2014/main" val="2729874377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41946932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2370977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SPP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sl-SI" sz="1100" kern="100" dirty="0"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430788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Obračunsko leto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Realizacija po </a:t>
                      </a:r>
                      <a:r>
                        <a:rPr lang="sl-SI" sz="1100" kern="0" dirty="0" err="1">
                          <a:effectLst/>
                          <a:latin typeface="Aptos Narrow" panose="020B0004020202020204" pitchFamily="34" charset="0"/>
                        </a:rPr>
                        <a:t>vZaP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Realizacija po kRI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Finančni načrt 2021-2027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% realizacije FN (kumulativno)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02686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2024/2025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1.018.109,69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1.018.109,69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258.724.544,00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0,39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40942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2025/2026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23.064.250,08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258.724.544,00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9,30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81414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2026/2027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0,00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/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  <a:latin typeface="Aptos Narrow" panose="020B0004020202020204" pitchFamily="34" charset="0"/>
                        </a:rPr>
                        <a:t>258.724.544,00</a:t>
                      </a:r>
                      <a:endParaRPr lang="sl-SI" sz="1100" kern="10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9,30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00641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  <a:latin typeface="Aptos Narrow" panose="020B0004020202020204" pitchFamily="34" charset="0"/>
                        </a:rPr>
                        <a:t>Skupaj</a:t>
                      </a:r>
                      <a:endParaRPr lang="sl-SI" sz="1100" b="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1" kern="0" dirty="0">
                          <a:effectLst/>
                          <a:latin typeface="Aptos Narrow" panose="020B0004020202020204" pitchFamily="34" charset="0"/>
                        </a:rPr>
                        <a:t>24.082.359,77</a:t>
                      </a:r>
                      <a:endParaRPr lang="sl-SI" sz="1100" b="1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sl-SI" sz="1100" kern="100" dirty="0">
                        <a:effectLst/>
                        <a:latin typeface="Aptos Narrow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6881788"/>
                  </a:ext>
                </a:extLst>
              </a:tr>
            </a:tbl>
          </a:graphicData>
        </a:graphic>
      </p:graphicFrame>
      <p:pic>
        <p:nvPicPr>
          <p:cNvPr id="8" name="Slika 7">
            <a:extLst>
              <a:ext uri="{FF2B5EF4-FFF2-40B4-BE49-F238E27FC236}">
                <a16:creationId xmlns:a16="http://schemas.microsoft.com/office/drawing/2014/main" id="{76D9C9B5-F7EE-06A5-81CD-B9437ECB9F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810141" y="279901"/>
            <a:ext cx="1228174" cy="104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55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680DC-816B-DF29-77CF-756BB1EB3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C7884E-D286-1CA1-83DF-C540007FA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SKLAD ZA PRAVIČEN PREHOD (</a:t>
            </a:r>
            <a:r>
              <a:rPr lang="sl-SI" dirty="0" err="1"/>
              <a:t>spp</a:t>
            </a:r>
            <a:r>
              <a:rPr lang="sl-SI" dirty="0"/>
              <a:t>) – DOSEGANJE FINANČNEGA MEJNIKA DO 31. 10. 2026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81BED846-BF92-DACB-C0E1-19D4FC739A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810141" y="279901"/>
            <a:ext cx="1228174" cy="1049235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E9AF291-FBE8-7EEB-34BE-BC919D54F7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61196"/>
              </p:ext>
            </p:extLst>
          </p:nvPr>
        </p:nvGraphicFramePr>
        <p:xfrm>
          <a:off x="2579298" y="2506788"/>
          <a:ext cx="5470914" cy="1490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8397">
                  <a:extLst>
                    <a:ext uri="{9D8B030D-6E8A-4147-A177-3AD203B41FA5}">
                      <a16:colId xmlns:a16="http://schemas.microsoft.com/office/drawing/2014/main" val="2739773793"/>
                    </a:ext>
                  </a:extLst>
                </a:gridCol>
                <a:gridCol w="1952517">
                  <a:extLst>
                    <a:ext uri="{9D8B030D-6E8A-4147-A177-3AD203B41FA5}">
                      <a16:colId xmlns:a16="http://schemas.microsoft.com/office/drawing/2014/main" val="2690618308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Sredstva v skladu s členom 4 uredbe o SPP (znesek na voljo….za leta 2021-2023 = N+3 za l. 2026</a:t>
                      </a: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solidFill>
                            <a:schemeClr val="tx1"/>
                          </a:solidFill>
                          <a:effectLst/>
                        </a:rPr>
                        <a:t>         145.435.873,00 € </a:t>
                      </a:r>
                      <a:endParaRPr lang="sl-SI" sz="11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1149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Predplačila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           89.259.967,37 € 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67752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N+3 do 31. 10. 2026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           56.175.905,63 € 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62782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Že certificirano EK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           23.156.115,19 € 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50483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Že izpolnjuje pogoje za certifikacijo EK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35.623.634,82 € 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734641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V pregledu MF-OR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           1.164.475,84 € 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20812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solidFill>
                            <a:schemeClr val="tx1"/>
                          </a:solidFill>
                          <a:effectLst/>
                        </a:rPr>
                        <a:t>Razlika do N+3</a:t>
                      </a:r>
                      <a:endParaRPr lang="sl-SI" sz="11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  <a:highlight>
                            <a:srgbClr val="FF0000"/>
                          </a:highlight>
                        </a:rPr>
                        <a:t>- 3.768.320,22 € </a:t>
                      </a:r>
                      <a:endParaRPr lang="sl-SI" sz="1100" kern="100" dirty="0">
                        <a:effectLst/>
                        <a:highlight>
                          <a:srgbClr val="FF00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8550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246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Slika 36">
            <a:extLst>
              <a:ext uri="{FF2B5EF4-FFF2-40B4-BE49-F238E27FC236}">
                <a16:creationId xmlns:a16="http://schemas.microsoft.com/office/drawing/2014/main" id="{BA21FFFD-5F94-4DD5-AC73-04E5F49326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7" t="2978" r="8207" b="46925"/>
          <a:stretch/>
        </p:blipFill>
        <p:spPr>
          <a:xfrm>
            <a:off x="10348128" y="282235"/>
            <a:ext cx="1595652" cy="1363173"/>
          </a:xfrm>
          <a:prstGeom prst="rect">
            <a:avLst/>
          </a:prstGeom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C37C054F-4D77-D55E-0AB7-CAF06C98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 dirty="0"/>
              <a:t>AKTIVNOSTI MF-OR DO ZAKLJUČKA KOLEDARSKEGA LETA</a:t>
            </a:r>
            <a:endParaRPr lang="en-US" sz="2800" i="1" dirty="0"/>
          </a:p>
        </p:txBody>
      </p:sp>
      <p:sp>
        <p:nvSpPr>
          <p:cNvPr id="5" name="Prostoročno: oblika 4">
            <a:extLst>
              <a:ext uri="{FF2B5EF4-FFF2-40B4-BE49-F238E27FC236}">
                <a16:creationId xmlns:a16="http://schemas.microsoft.com/office/drawing/2014/main" id="{F052F60B-DA15-459B-94CE-3EEA9D64E71E}"/>
              </a:ext>
            </a:extLst>
          </p:cNvPr>
          <p:cNvSpPr/>
          <p:nvPr/>
        </p:nvSpPr>
        <p:spPr>
          <a:xfrm>
            <a:off x="1451579" y="5726428"/>
            <a:ext cx="9696079" cy="333286"/>
          </a:xfrm>
          <a:custGeom>
            <a:avLst/>
            <a:gdLst>
              <a:gd name="connsiteX0" fmla="*/ 0 w 5026421"/>
              <a:gd name="connsiteY0" fmla="*/ 139113 h 1391126"/>
              <a:gd name="connsiteX1" fmla="*/ 139113 w 5026421"/>
              <a:gd name="connsiteY1" fmla="*/ 0 h 1391126"/>
              <a:gd name="connsiteX2" fmla="*/ 4887308 w 5026421"/>
              <a:gd name="connsiteY2" fmla="*/ 0 h 1391126"/>
              <a:gd name="connsiteX3" fmla="*/ 5026421 w 5026421"/>
              <a:gd name="connsiteY3" fmla="*/ 139113 h 1391126"/>
              <a:gd name="connsiteX4" fmla="*/ 5026421 w 5026421"/>
              <a:gd name="connsiteY4" fmla="*/ 1252013 h 1391126"/>
              <a:gd name="connsiteX5" fmla="*/ 4887308 w 5026421"/>
              <a:gd name="connsiteY5" fmla="*/ 1391126 h 1391126"/>
              <a:gd name="connsiteX6" fmla="*/ 139113 w 5026421"/>
              <a:gd name="connsiteY6" fmla="*/ 1391126 h 1391126"/>
              <a:gd name="connsiteX7" fmla="*/ 0 w 5026421"/>
              <a:gd name="connsiteY7" fmla="*/ 1252013 h 1391126"/>
              <a:gd name="connsiteX8" fmla="*/ 0 w 5026421"/>
              <a:gd name="connsiteY8" fmla="*/ 139113 h 1391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6421" h="1391126">
                <a:moveTo>
                  <a:pt x="0" y="139113"/>
                </a:moveTo>
                <a:cubicBezTo>
                  <a:pt x="0" y="62283"/>
                  <a:pt x="62283" y="0"/>
                  <a:pt x="139113" y="0"/>
                </a:cubicBezTo>
                <a:lnTo>
                  <a:pt x="4887308" y="0"/>
                </a:lnTo>
                <a:cubicBezTo>
                  <a:pt x="4964138" y="0"/>
                  <a:pt x="5026421" y="62283"/>
                  <a:pt x="5026421" y="139113"/>
                </a:cubicBezTo>
                <a:lnTo>
                  <a:pt x="5026421" y="1252013"/>
                </a:lnTo>
                <a:cubicBezTo>
                  <a:pt x="5026421" y="1328843"/>
                  <a:pt x="4964138" y="1391126"/>
                  <a:pt x="4887308" y="1391126"/>
                </a:cubicBezTo>
                <a:lnTo>
                  <a:pt x="139113" y="1391126"/>
                </a:lnTo>
                <a:cubicBezTo>
                  <a:pt x="62283" y="1391126"/>
                  <a:pt x="0" y="1328843"/>
                  <a:pt x="0" y="1252013"/>
                </a:cubicBezTo>
                <a:lnTo>
                  <a:pt x="0" y="139113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6945" tIns="116945" rIns="1536590" bIns="116945" numCol="1" spcCol="1270" anchor="t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l-SI" sz="1200" kern="1200" dirty="0"/>
              <a:t>Zagotovljena so tudi sredstva za vplačilo v FI: 2</a:t>
            </a:r>
            <a:r>
              <a:rPr lang="sl-SI" sz="1200" dirty="0"/>
              <a:t>7,6</a:t>
            </a:r>
            <a:r>
              <a:rPr lang="sl-SI" sz="1200" kern="1200" dirty="0"/>
              <a:t> mio €.</a:t>
            </a: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4834D1BA-D9C9-7EF0-15E3-82D556171C8D}"/>
              </a:ext>
            </a:extLst>
          </p:cNvPr>
          <p:cNvSpPr txBox="1"/>
          <p:nvPr/>
        </p:nvSpPr>
        <p:spPr>
          <a:xfrm>
            <a:off x="1733909" y="2261047"/>
            <a:ext cx="47693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l-SI" dirty="0"/>
              <a:t>pripraviti </a:t>
            </a:r>
            <a:r>
              <a:rPr lang="sl-SI" dirty="0" err="1"/>
              <a:t>vZaP</a:t>
            </a:r>
            <a:r>
              <a:rPr lang="sl-SI" dirty="0"/>
              <a:t> v višini najmanj 326 mio €</a:t>
            </a:r>
          </a:p>
          <a:p>
            <a:pPr marL="285750" indent="-285750">
              <a:buFontTx/>
              <a:buChar char="-"/>
            </a:pPr>
            <a:r>
              <a:rPr lang="sl-SI" dirty="0"/>
              <a:t>pripraviti 2. osnutke RI za </a:t>
            </a:r>
            <a:r>
              <a:rPr lang="sl-SI" dirty="0" err="1"/>
              <a:t>obr</a:t>
            </a:r>
            <a:r>
              <a:rPr lang="sl-SI" dirty="0"/>
              <a:t>. leto 2025/2026,</a:t>
            </a:r>
          </a:p>
          <a:p>
            <a:pPr marL="285750" indent="-285750">
              <a:buFontTx/>
              <a:buChar char="-"/>
            </a:pPr>
            <a:r>
              <a:rPr lang="sl-SI" dirty="0"/>
              <a:t>izvesti vplačilo v FI višini  27,6 mio €.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38BE3FC-BA47-DF3D-353E-BAE3819F01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975028"/>
              </p:ext>
            </p:extLst>
          </p:nvPr>
        </p:nvGraphicFramePr>
        <p:xfrm>
          <a:off x="1733909" y="3429000"/>
          <a:ext cx="3286665" cy="9525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4173371063"/>
                    </a:ext>
                  </a:extLst>
                </a:gridCol>
                <a:gridCol w="1127665">
                  <a:extLst>
                    <a:ext uri="{9D8B030D-6E8A-4147-A177-3AD203B41FA5}">
                      <a16:colId xmlns:a16="http://schemas.microsoft.com/office/drawing/2014/main" val="167910113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</a:rPr>
                        <a:t>Še potrebno certificirati</a:t>
                      </a:r>
                      <a:endParaRPr lang="sl-SI" sz="11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325.955.407,74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5858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</a:rPr>
                        <a:t>Že izpolnjuje pogoje za certifikacijo</a:t>
                      </a:r>
                      <a:endParaRPr lang="sl-SI" sz="11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102.036.580,17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74013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</a:rPr>
                        <a:t>V pregledu na MF-OR</a:t>
                      </a:r>
                      <a:endParaRPr lang="sl-SI" sz="11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4.512.438,78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32977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>
                          <a:effectLst/>
                        </a:rPr>
                        <a:t>Vplačilo v FI </a:t>
                      </a:r>
                      <a:endParaRPr lang="sl-SI" sz="1100" b="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>
                          <a:effectLst/>
                        </a:rPr>
                        <a:t>37.600.000,00</a:t>
                      </a:r>
                      <a:endParaRPr lang="sl-SI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9762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b="0" kern="0" dirty="0">
                          <a:effectLst/>
                        </a:rPr>
                        <a:t>Še potrebno izplačati iz DP</a:t>
                      </a:r>
                      <a:endParaRPr lang="sl-SI" sz="11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l-SI" sz="1100" kern="0" dirty="0">
                          <a:effectLst/>
                        </a:rPr>
                        <a:t>181.806.388,79</a:t>
                      </a:r>
                      <a:endParaRPr lang="sl-SI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33584474"/>
                  </a:ext>
                </a:extLst>
              </a:tr>
            </a:tbl>
          </a:graphicData>
        </a:graphic>
      </p:graphicFrame>
      <p:graphicFrame>
        <p:nvGraphicFramePr>
          <p:cNvPr id="8" name="Grafikon 7">
            <a:extLst>
              <a:ext uri="{FF2B5EF4-FFF2-40B4-BE49-F238E27FC236}">
                <a16:creationId xmlns:a16="http://schemas.microsoft.com/office/drawing/2014/main" id="{0CC74758-2F9F-3E2E-C4B8-3671E360C4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3114124"/>
              </p:ext>
            </p:extLst>
          </p:nvPr>
        </p:nvGraphicFramePr>
        <p:xfrm>
          <a:off x="6503228" y="226104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77793756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Rdeče-vijoličn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Galerij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j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EBB2B8E-82B1-4048-B5A5-C9EBF6139465}">
  <we:reference id="WA104380518" version="3.7.0.0" store="Omex" storeType="OMEX"/>
  <we:alternateReferences>
    <we:reference id="WA104380518" version="3.7.0.0" store="WA104380518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628</TotalTime>
  <Words>623</Words>
  <Application>Microsoft Office PowerPoint</Application>
  <PresentationFormat>Širokozaslonsko</PresentationFormat>
  <Paragraphs>248</Paragraphs>
  <Slides>8</Slides>
  <Notes>0</Notes>
  <HiddenSlides>0</HiddenSlides>
  <MMClips>0</MMClips>
  <ScaleCrop>false</ScaleCrop>
  <HeadingPairs>
    <vt:vector size="8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6" baseType="lpstr">
      <vt:lpstr>Aptos</vt:lpstr>
      <vt:lpstr>Aptos Narrow</vt:lpstr>
      <vt:lpstr>Arial</vt:lpstr>
      <vt:lpstr>Calibri</vt:lpstr>
      <vt:lpstr>Gill Sans MT</vt:lpstr>
      <vt:lpstr>Times New Roman</vt:lpstr>
      <vt:lpstr>Galerija</vt:lpstr>
      <vt:lpstr>Microsoft Excelov delovni list</vt:lpstr>
      <vt:lpstr>        izvajanje Pekp                  2021-2027</vt:lpstr>
      <vt:lpstr>FINANČNI TOKOVI Z EVROPSKO KOMISIJO Prejeta predplačila 2021-2026</vt:lpstr>
      <vt:lpstr>FINANČNI TOKOVI Z EVROPSKO KOMISIJO Prejeta vmesna plačila 2024-2026</vt:lpstr>
      <vt:lpstr>NAPOVED PLAČIL 2026/2027 (julij) </vt:lpstr>
      <vt:lpstr>DOSEGANJE PRAVILA N+3 v l. 2026 </vt:lpstr>
      <vt:lpstr>finančna realizacija pekp 2021-2027 na dan 30. 9. 2026 po obračunskih letih</vt:lpstr>
      <vt:lpstr>SKLAD ZA PRAVIČEN PREHOD (spp) – DOSEGANJE FINANČNEGA MEJNIKA DO 31. 10. 2026</vt:lpstr>
      <vt:lpstr>AKTIVNOSTI MF-OR DO ZAKLJUČKA KOLEDARSKEGA LETA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izvajanje ekp                  2021-2027</dc:title>
  <dc:creator>Evelyn Filip</dc:creator>
  <cp:lastModifiedBy>Evelyn Filip</cp:lastModifiedBy>
  <cp:revision>27</cp:revision>
  <dcterms:created xsi:type="dcterms:W3CDTF">2023-02-28T08:22:35Z</dcterms:created>
  <dcterms:modified xsi:type="dcterms:W3CDTF">2026-10-20T10:16:49Z</dcterms:modified>
</cp:coreProperties>
</file>