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 bookmarkIdSeed="2">
  <p:sldMasterIdLst>
    <p:sldMasterId id="2147483650" r:id="rId1"/>
    <p:sldMasterId id="2147483731" r:id="rId2"/>
  </p:sldMasterIdLst>
  <p:notesMasterIdLst>
    <p:notesMasterId r:id="rId23"/>
  </p:notesMasterIdLst>
  <p:handoutMasterIdLst>
    <p:handoutMasterId r:id="rId24"/>
  </p:handoutMasterIdLst>
  <p:sldIdLst>
    <p:sldId id="256" r:id="rId3"/>
    <p:sldId id="377" r:id="rId4"/>
    <p:sldId id="380" r:id="rId5"/>
    <p:sldId id="381" r:id="rId6"/>
    <p:sldId id="362" r:id="rId7"/>
    <p:sldId id="363" r:id="rId8"/>
    <p:sldId id="364" r:id="rId9"/>
    <p:sldId id="367" r:id="rId10"/>
    <p:sldId id="322" r:id="rId11"/>
    <p:sldId id="378" r:id="rId12"/>
    <p:sldId id="365" r:id="rId13"/>
    <p:sldId id="379" r:id="rId14"/>
    <p:sldId id="368" r:id="rId15"/>
    <p:sldId id="384" r:id="rId16"/>
    <p:sldId id="382" r:id="rId17"/>
    <p:sldId id="372" r:id="rId18"/>
    <p:sldId id="374" r:id="rId19"/>
    <p:sldId id="383" r:id="rId20"/>
    <p:sldId id="376" r:id="rId21"/>
    <p:sldId id="326" r:id="rId22"/>
  </p:sldIdLst>
  <p:sldSz cx="9144000" cy="6858000" type="screen4x3"/>
  <p:notesSz cx="6794500" cy="9925050"/>
  <p:embeddedFontLst>
    <p:embeddedFont>
      <p:font typeface="Aptos Narrow" panose="020B0004020202020204" pitchFamily="34" charset="0"/>
      <p:regular r:id="rId25"/>
      <p:bold r:id="rId26"/>
      <p:italic r:id="rId27"/>
      <p:boldItalic r:id="rId28"/>
    </p:embeddedFont>
    <p:embeddedFont>
      <p:font typeface="Republika" panose="02000506040000020004" pitchFamily="2" charset="-18"/>
      <p:regular r:id="rId29"/>
      <p:bold r:id="rId30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33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0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Srednji slog 1 – poudarek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7" autoAdjust="0"/>
    <p:restoredTop sz="94259" autoAdjust="0"/>
  </p:normalViewPr>
  <p:slideViewPr>
    <p:cSldViewPr snapToGrid="0" snapToObjects="1">
      <p:cViewPr varScale="1">
        <p:scale>
          <a:sx n="60" d="100"/>
          <a:sy n="60" d="100"/>
        </p:scale>
        <p:origin x="1356" y="44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12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9" d="100"/>
          <a:sy n="59" d="100"/>
        </p:scale>
        <p:origin x="-2702" y="-86"/>
      </p:cViewPr>
      <p:guideLst>
        <p:guide orient="horz" pos="3129"/>
        <p:guide pos="2133"/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F8AC4-E7ED-4231-B730-9A810A8B9B2D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15F5E3-631A-4E07-B4C7-EF04C8289481}">
      <dgm:prSet custT="1"/>
      <dgm:spPr/>
      <dgm:t>
        <a:bodyPr/>
        <a:lstStyle/>
        <a:p>
          <a:r>
            <a:rPr lang="sl-SI" sz="1800" dirty="0"/>
            <a:t> </a:t>
          </a:r>
          <a:r>
            <a:rPr lang="sl-SI" sz="2400" dirty="0"/>
            <a:t>CILJ: Priprava letnega  poročila o nadzoru in rev. mnenja za 5. obračunsko obdobje</a:t>
          </a:r>
          <a:endParaRPr lang="en-US" sz="2400" dirty="0"/>
        </a:p>
      </dgm:t>
    </dgm:pt>
    <dgm:pt modelId="{AFA5D6BB-9FCF-43B3-AFF9-378873FBAA40}" type="parTrans" cxnId="{14FFA1EA-6C2C-4404-97C3-814802D59BD7}">
      <dgm:prSet/>
      <dgm:spPr/>
      <dgm:t>
        <a:bodyPr/>
        <a:lstStyle/>
        <a:p>
          <a:endParaRPr lang="en-US"/>
        </a:p>
      </dgm:t>
    </dgm:pt>
    <dgm:pt modelId="{ABDC035C-DB6D-4774-868F-7FA24C80168A}" type="sibTrans" cxnId="{14FFA1EA-6C2C-4404-97C3-814802D59BD7}">
      <dgm:prSet/>
      <dgm:spPr>
        <a:solidFill>
          <a:srgbClr val="002060">
            <a:alpha val="90000"/>
          </a:srgbClr>
        </a:solidFill>
      </dgm:spPr>
      <dgm:t>
        <a:bodyPr/>
        <a:lstStyle/>
        <a:p>
          <a:endParaRPr lang="en-US"/>
        </a:p>
      </dgm:t>
    </dgm:pt>
    <dgm:pt modelId="{FFEF9828-015B-4DC7-89F9-AA5B0401F00B}">
      <dgm:prSet/>
      <dgm:spPr/>
      <dgm:t>
        <a:bodyPr/>
        <a:lstStyle/>
        <a:p>
          <a:r>
            <a:rPr lang="sl-SI" dirty="0"/>
            <a:t>Izvedene revizijske aktivnosti v 2026</a:t>
          </a:r>
          <a:endParaRPr lang="en-US" dirty="0"/>
        </a:p>
      </dgm:t>
    </dgm:pt>
    <dgm:pt modelId="{82E66C68-2CB2-427D-B8F7-08B40FFF2356}" type="parTrans" cxnId="{1FB9219E-05B4-4BFA-A12E-14B6AF612B04}">
      <dgm:prSet/>
      <dgm:spPr/>
      <dgm:t>
        <a:bodyPr/>
        <a:lstStyle/>
        <a:p>
          <a:endParaRPr lang="en-US"/>
        </a:p>
      </dgm:t>
    </dgm:pt>
    <dgm:pt modelId="{288BB87A-313D-4C9C-A496-4F33202296EF}" type="sibTrans" cxnId="{1FB9219E-05B4-4BFA-A12E-14B6AF612B04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96FFE721-512B-4C04-B5C1-DD96E6E309CC}">
      <dgm:prSet/>
      <dgm:spPr/>
      <dgm:t>
        <a:bodyPr/>
        <a:lstStyle/>
        <a:p>
          <a:r>
            <a:rPr lang="sl-SI" noProof="0" dirty="0"/>
            <a:t>Revizije operacij: izbira vzorca, ugotovitve in priporočila</a:t>
          </a:r>
        </a:p>
      </dgm:t>
    </dgm:pt>
    <dgm:pt modelId="{A2A6974F-EDF4-49E6-BACA-A4C76D9448CB}" type="parTrans" cxnId="{E6675286-ADEE-4F92-81CC-F08FFECA88EE}">
      <dgm:prSet/>
      <dgm:spPr/>
      <dgm:t>
        <a:bodyPr/>
        <a:lstStyle/>
        <a:p>
          <a:endParaRPr lang="en-US"/>
        </a:p>
      </dgm:t>
    </dgm:pt>
    <dgm:pt modelId="{4CA6071C-3B6D-438F-AFD7-63447A90A663}" type="sibTrans" cxnId="{E6675286-ADEE-4F92-81CC-F08FFECA88EE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en-US" dirty="0">
            <a:solidFill>
              <a:srgbClr val="0070C0"/>
            </a:solidFill>
          </a:endParaRPr>
        </a:p>
      </dgm:t>
    </dgm:pt>
    <dgm:pt modelId="{FEBBD143-E4CA-4A50-932E-F42B8451F486}">
      <dgm:prSet/>
      <dgm:spPr/>
      <dgm:t>
        <a:bodyPr/>
        <a:lstStyle/>
        <a:p>
          <a:r>
            <a:rPr lang="sl-SI" dirty="0"/>
            <a:t>Revizije sistema: </a:t>
          </a:r>
          <a:r>
            <a:rPr lang="sl-SI" dirty="0" err="1"/>
            <a:t>revidiranci</a:t>
          </a:r>
          <a:r>
            <a:rPr lang="sl-SI" dirty="0"/>
            <a:t>, ugotovitve in priporočila, ocena sistema </a:t>
          </a:r>
          <a:r>
            <a:rPr lang="sl-SI" dirty="0" err="1"/>
            <a:t>oz</a:t>
          </a:r>
          <a:r>
            <a:rPr lang="sl-SI" dirty="0"/>
            <a:t> dela sistema </a:t>
          </a:r>
          <a:endParaRPr lang="en-US" dirty="0"/>
        </a:p>
      </dgm:t>
    </dgm:pt>
    <dgm:pt modelId="{FB573243-F3B1-4521-AE6B-A2184DC71550}" type="parTrans" cxnId="{5963907D-21D5-448F-B9B9-B9126294A337}">
      <dgm:prSet/>
      <dgm:spPr/>
      <dgm:t>
        <a:bodyPr/>
        <a:lstStyle/>
        <a:p>
          <a:endParaRPr lang="en-GB"/>
        </a:p>
      </dgm:t>
    </dgm:pt>
    <dgm:pt modelId="{777838AC-461F-40EF-AB99-80AC9C64B06F}" type="sibTrans" cxnId="{5963907D-21D5-448F-B9B9-B9126294A337}">
      <dgm:prSet/>
      <dgm:spPr/>
      <dgm:t>
        <a:bodyPr/>
        <a:lstStyle/>
        <a:p>
          <a:endParaRPr lang="en-GB"/>
        </a:p>
      </dgm:t>
    </dgm:pt>
    <dgm:pt modelId="{67DA2815-65DE-4305-B05C-100FF2A53E3B}" type="pres">
      <dgm:prSet presAssocID="{BA4F8AC4-E7ED-4231-B730-9A810A8B9B2D}" presName="outerComposite" presStyleCnt="0">
        <dgm:presLayoutVars>
          <dgm:chMax val="5"/>
          <dgm:dir/>
          <dgm:resizeHandles val="exact"/>
        </dgm:presLayoutVars>
      </dgm:prSet>
      <dgm:spPr/>
    </dgm:pt>
    <dgm:pt modelId="{50B8772B-001B-4E51-92E8-FA9D4FC547A5}" type="pres">
      <dgm:prSet presAssocID="{BA4F8AC4-E7ED-4231-B730-9A810A8B9B2D}" presName="dummyMaxCanvas" presStyleCnt="0">
        <dgm:presLayoutVars/>
      </dgm:prSet>
      <dgm:spPr/>
    </dgm:pt>
    <dgm:pt modelId="{9D9ED32C-24A6-4DC0-9FE5-CF972B566B44}" type="pres">
      <dgm:prSet presAssocID="{BA4F8AC4-E7ED-4231-B730-9A810A8B9B2D}" presName="FourNodes_1" presStyleLbl="node1" presStyleIdx="0" presStyleCnt="4">
        <dgm:presLayoutVars>
          <dgm:bulletEnabled val="1"/>
        </dgm:presLayoutVars>
      </dgm:prSet>
      <dgm:spPr/>
    </dgm:pt>
    <dgm:pt modelId="{10D22ED2-76DB-47A6-8970-26506CAA68F7}" type="pres">
      <dgm:prSet presAssocID="{BA4F8AC4-E7ED-4231-B730-9A810A8B9B2D}" presName="FourNodes_2" presStyleLbl="node1" presStyleIdx="1" presStyleCnt="4" custLinFactNeighborX="-4747" custLinFactNeighborY="-8543">
        <dgm:presLayoutVars>
          <dgm:bulletEnabled val="1"/>
        </dgm:presLayoutVars>
      </dgm:prSet>
      <dgm:spPr/>
    </dgm:pt>
    <dgm:pt modelId="{A80C40B5-E962-4FC1-8AF8-99E58840777B}" type="pres">
      <dgm:prSet presAssocID="{BA4F8AC4-E7ED-4231-B730-9A810A8B9B2D}" presName="FourNodes_3" presStyleLbl="node1" presStyleIdx="2" presStyleCnt="4" custLinFactNeighborX="-5491" custLinFactNeighborY="-9611">
        <dgm:presLayoutVars>
          <dgm:bulletEnabled val="1"/>
        </dgm:presLayoutVars>
      </dgm:prSet>
      <dgm:spPr/>
    </dgm:pt>
    <dgm:pt modelId="{52352398-D60C-4BC2-93B5-CF4126F44599}" type="pres">
      <dgm:prSet presAssocID="{BA4F8AC4-E7ED-4231-B730-9A810A8B9B2D}" presName="FourNodes_4" presStyleLbl="node1" presStyleIdx="3" presStyleCnt="4" custLinFactNeighborX="-14373" custLinFactNeighborY="-18153">
        <dgm:presLayoutVars>
          <dgm:bulletEnabled val="1"/>
        </dgm:presLayoutVars>
      </dgm:prSet>
      <dgm:spPr/>
    </dgm:pt>
    <dgm:pt modelId="{EFA79539-1F2B-4C71-8C3F-DF3DFAF09ADE}" type="pres">
      <dgm:prSet presAssocID="{BA4F8AC4-E7ED-4231-B730-9A810A8B9B2D}" presName="FourConn_1-2" presStyleLbl="fgAccFollowNode1" presStyleIdx="0" presStyleCnt="3" custLinFactX="-200000" custLinFactNeighborX="-210706" custLinFactNeighborY="-4928">
        <dgm:presLayoutVars>
          <dgm:bulletEnabled val="1"/>
        </dgm:presLayoutVars>
      </dgm:prSet>
      <dgm:spPr/>
    </dgm:pt>
    <dgm:pt modelId="{AF6ABC7D-0145-484C-8548-5BC0B387F33B}" type="pres">
      <dgm:prSet presAssocID="{BA4F8AC4-E7ED-4231-B730-9A810A8B9B2D}" presName="FourConn_2-3" presStyleLbl="fgAccFollowNode1" presStyleIdx="1" presStyleCnt="3">
        <dgm:presLayoutVars>
          <dgm:bulletEnabled val="1"/>
        </dgm:presLayoutVars>
      </dgm:prSet>
      <dgm:spPr/>
    </dgm:pt>
    <dgm:pt modelId="{3C8FE0E3-0B14-4AAD-B2CC-6013E3679A3E}" type="pres">
      <dgm:prSet presAssocID="{BA4F8AC4-E7ED-4231-B730-9A810A8B9B2D}" presName="FourConn_3-4" presStyleLbl="fgAccFollowNode1" presStyleIdx="2" presStyleCnt="3" custLinFactX="-500000" custLinFactNeighborX="-569478" custLinFactNeighborY="-11500">
        <dgm:presLayoutVars>
          <dgm:bulletEnabled val="1"/>
        </dgm:presLayoutVars>
      </dgm:prSet>
      <dgm:spPr>
        <a:prstGeom prst="mathPlus">
          <a:avLst/>
        </a:prstGeom>
      </dgm:spPr>
    </dgm:pt>
    <dgm:pt modelId="{90D811C4-0EA9-44AB-AC95-2EAFAFC54937}" type="pres">
      <dgm:prSet presAssocID="{BA4F8AC4-E7ED-4231-B730-9A810A8B9B2D}" presName="FourNodes_1_text" presStyleLbl="node1" presStyleIdx="3" presStyleCnt="4">
        <dgm:presLayoutVars>
          <dgm:bulletEnabled val="1"/>
        </dgm:presLayoutVars>
      </dgm:prSet>
      <dgm:spPr/>
    </dgm:pt>
    <dgm:pt modelId="{CFD25600-0138-445C-9815-CA55354475C7}" type="pres">
      <dgm:prSet presAssocID="{BA4F8AC4-E7ED-4231-B730-9A810A8B9B2D}" presName="FourNodes_2_text" presStyleLbl="node1" presStyleIdx="3" presStyleCnt="4">
        <dgm:presLayoutVars>
          <dgm:bulletEnabled val="1"/>
        </dgm:presLayoutVars>
      </dgm:prSet>
      <dgm:spPr/>
    </dgm:pt>
    <dgm:pt modelId="{85040EBB-DB1F-4403-A628-FB8F65EBEDF4}" type="pres">
      <dgm:prSet presAssocID="{BA4F8AC4-E7ED-4231-B730-9A810A8B9B2D}" presName="FourNodes_3_text" presStyleLbl="node1" presStyleIdx="3" presStyleCnt="4">
        <dgm:presLayoutVars>
          <dgm:bulletEnabled val="1"/>
        </dgm:presLayoutVars>
      </dgm:prSet>
      <dgm:spPr/>
    </dgm:pt>
    <dgm:pt modelId="{A1FCE8CB-CD9F-4E15-887F-F0F500C2F464}" type="pres">
      <dgm:prSet presAssocID="{BA4F8AC4-E7ED-4231-B730-9A810A8B9B2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2F39134-D30F-46AD-BEC2-25905AF3DC1C}" type="presOf" srcId="{FEBBD143-E4CA-4A50-932E-F42B8451F486}" destId="{52352398-D60C-4BC2-93B5-CF4126F44599}" srcOrd="0" destOrd="0" presId="urn:microsoft.com/office/officeart/2005/8/layout/vProcess5"/>
    <dgm:cxn modelId="{FE17B45E-3927-4CDF-B5DB-820BB6D52DB1}" type="presOf" srcId="{5515F5E3-631A-4E07-B4C7-EF04C8289481}" destId="{9D9ED32C-24A6-4DC0-9FE5-CF972B566B44}" srcOrd="0" destOrd="0" presId="urn:microsoft.com/office/officeart/2005/8/layout/vProcess5"/>
    <dgm:cxn modelId="{AFE0F271-E040-40E8-9253-8A026E623880}" type="presOf" srcId="{ABDC035C-DB6D-4774-868F-7FA24C80168A}" destId="{EFA79539-1F2B-4C71-8C3F-DF3DFAF09ADE}" srcOrd="0" destOrd="0" presId="urn:microsoft.com/office/officeart/2005/8/layout/vProcess5"/>
    <dgm:cxn modelId="{68442672-3F8D-4388-9574-AA119BC0F36D}" type="presOf" srcId="{288BB87A-313D-4C9C-A496-4F33202296EF}" destId="{AF6ABC7D-0145-484C-8548-5BC0B387F33B}" srcOrd="0" destOrd="0" presId="urn:microsoft.com/office/officeart/2005/8/layout/vProcess5"/>
    <dgm:cxn modelId="{5963907D-21D5-448F-B9B9-B9126294A337}" srcId="{BA4F8AC4-E7ED-4231-B730-9A810A8B9B2D}" destId="{FEBBD143-E4CA-4A50-932E-F42B8451F486}" srcOrd="3" destOrd="0" parTransId="{FB573243-F3B1-4521-AE6B-A2184DC71550}" sibTransId="{777838AC-461F-40EF-AB99-80AC9C64B06F}"/>
    <dgm:cxn modelId="{E6675286-ADEE-4F92-81CC-F08FFECA88EE}" srcId="{BA4F8AC4-E7ED-4231-B730-9A810A8B9B2D}" destId="{96FFE721-512B-4C04-B5C1-DD96E6E309CC}" srcOrd="2" destOrd="0" parTransId="{A2A6974F-EDF4-49E6-BACA-A4C76D9448CB}" sibTransId="{4CA6071C-3B6D-438F-AFD7-63447A90A663}"/>
    <dgm:cxn modelId="{1FB9219E-05B4-4BFA-A12E-14B6AF612B04}" srcId="{BA4F8AC4-E7ED-4231-B730-9A810A8B9B2D}" destId="{FFEF9828-015B-4DC7-89F9-AA5B0401F00B}" srcOrd="1" destOrd="0" parTransId="{82E66C68-2CB2-427D-B8F7-08B40FFF2356}" sibTransId="{288BB87A-313D-4C9C-A496-4F33202296EF}"/>
    <dgm:cxn modelId="{234427AF-1980-4DB2-BB65-F87B8DBA241E}" type="presOf" srcId="{FFEF9828-015B-4DC7-89F9-AA5B0401F00B}" destId="{CFD25600-0138-445C-9815-CA55354475C7}" srcOrd="1" destOrd="0" presId="urn:microsoft.com/office/officeart/2005/8/layout/vProcess5"/>
    <dgm:cxn modelId="{910D43C7-1A5F-4526-90B9-79CE2F97CF56}" type="presOf" srcId="{FFEF9828-015B-4DC7-89F9-AA5B0401F00B}" destId="{10D22ED2-76DB-47A6-8970-26506CAA68F7}" srcOrd="0" destOrd="0" presId="urn:microsoft.com/office/officeart/2005/8/layout/vProcess5"/>
    <dgm:cxn modelId="{3BF217CE-3EC2-4A56-B8DA-9D41835EACEC}" type="presOf" srcId="{96FFE721-512B-4C04-B5C1-DD96E6E309CC}" destId="{A80C40B5-E962-4FC1-8AF8-99E58840777B}" srcOrd="0" destOrd="0" presId="urn:microsoft.com/office/officeart/2005/8/layout/vProcess5"/>
    <dgm:cxn modelId="{38CF91D1-5703-405F-B8D2-F3A937F2F9D4}" type="presOf" srcId="{4CA6071C-3B6D-438F-AFD7-63447A90A663}" destId="{3C8FE0E3-0B14-4AAD-B2CC-6013E3679A3E}" srcOrd="0" destOrd="0" presId="urn:microsoft.com/office/officeart/2005/8/layout/vProcess5"/>
    <dgm:cxn modelId="{9367AAD2-31BE-49EB-86C7-F2AA8BFA0CC6}" type="presOf" srcId="{96FFE721-512B-4C04-B5C1-DD96E6E309CC}" destId="{85040EBB-DB1F-4403-A628-FB8F65EBEDF4}" srcOrd="1" destOrd="0" presId="urn:microsoft.com/office/officeart/2005/8/layout/vProcess5"/>
    <dgm:cxn modelId="{FFE4A4E3-FBB5-4EF1-9FC4-46715CA66DE2}" type="presOf" srcId="{5515F5E3-631A-4E07-B4C7-EF04C8289481}" destId="{90D811C4-0EA9-44AB-AC95-2EAFAFC54937}" srcOrd="1" destOrd="0" presId="urn:microsoft.com/office/officeart/2005/8/layout/vProcess5"/>
    <dgm:cxn modelId="{0086D1E8-B880-46D8-A99E-61EF2CF1446D}" type="presOf" srcId="{FEBBD143-E4CA-4A50-932E-F42B8451F486}" destId="{A1FCE8CB-CD9F-4E15-887F-F0F500C2F464}" srcOrd="1" destOrd="0" presId="urn:microsoft.com/office/officeart/2005/8/layout/vProcess5"/>
    <dgm:cxn modelId="{14FFA1EA-6C2C-4404-97C3-814802D59BD7}" srcId="{BA4F8AC4-E7ED-4231-B730-9A810A8B9B2D}" destId="{5515F5E3-631A-4E07-B4C7-EF04C8289481}" srcOrd="0" destOrd="0" parTransId="{AFA5D6BB-9FCF-43B3-AFF9-378873FBAA40}" sibTransId="{ABDC035C-DB6D-4774-868F-7FA24C80168A}"/>
    <dgm:cxn modelId="{75C901F4-1F77-4362-B468-BFC5031E159C}" type="presOf" srcId="{BA4F8AC4-E7ED-4231-B730-9A810A8B9B2D}" destId="{67DA2815-65DE-4305-B05C-100FF2A53E3B}" srcOrd="0" destOrd="0" presId="urn:microsoft.com/office/officeart/2005/8/layout/vProcess5"/>
    <dgm:cxn modelId="{76DED16E-63B4-4E18-8F5F-FF7557945C1C}" type="presParOf" srcId="{67DA2815-65DE-4305-B05C-100FF2A53E3B}" destId="{50B8772B-001B-4E51-92E8-FA9D4FC547A5}" srcOrd="0" destOrd="0" presId="urn:microsoft.com/office/officeart/2005/8/layout/vProcess5"/>
    <dgm:cxn modelId="{33BA557E-28CA-454F-87A8-B841F26D9E20}" type="presParOf" srcId="{67DA2815-65DE-4305-B05C-100FF2A53E3B}" destId="{9D9ED32C-24A6-4DC0-9FE5-CF972B566B44}" srcOrd="1" destOrd="0" presId="urn:microsoft.com/office/officeart/2005/8/layout/vProcess5"/>
    <dgm:cxn modelId="{F5051201-7EF2-4BA3-A15E-408AB2860F15}" type="presParOf" srcId="{67DA2815-65DE-4305-B05C-100FF2A53E3B}" destId="{10D22ED2-76DB-47A6-8970-26506CAA68F7}" srcOrd="2" destOrd="0" presId="urn:microsoft.com/office/officeart/2005/8/layout/vProcess5"/>
    <dgm:cxn modelId="{85BD56D3-C332-4C54-8CC8-A4954C8F617D}" type="presParOf" srcId="{67DA2815-65DE-4305-B05C-100FF2A53E3B}" destId="{A80C40B5-E962-4FC1-8AF8-99E58840777B}" srcOrd="3" destOrd="0" presId="urn:microsoft.com/office/officeart/2005/8/layout/vProcess5"/>
    <dgm:cxn modelId="{5A2CD742-6710-4987-BA80-2FB53E9E02AA}" type="presParOf" srcId="{67DA2815-65DE-4305-B05C-100FF2A53E3B}" destId="{52352398-D60C-4BC2-93B5-CF4126F44599}" srcOrd="4" destOrd="0" presId="urn:microsoft.com/office/officeart/2005/8/layout/vProcess5"/>
    <dgm:cxn modelId="{A579635F-DD3C-497D-B0C5-C02A7F2F81A0}" type="presParOf" srcId="{67DA2815-65DE-4305-B05C-100FF2A53E3B}" destId="{EFA79539-1F2B-4C71-8C3F-DF3DFAF09ADE}" srcOrd="5" destOrd="0" presId="urn:microsoft.com/office/officeart/2005/8/layout/vProcess5"/>
    <dgm:cxn modelId="{4272F608-9C44-4141-B2CF-698A3E71005C}" type="presParOf" srcId="{67DA2815-65DE-4305-B05C-100FF2A53E3B}" destId="{AF6ABC7D-0145-484C-8548-5BC0B387F33B}" srcOrd="6" destOrd="0" presId="urn:microsoft.com/office/officeart/2005/8/layout/vProcess5"/>
    <dgm:cxn modelId="{0BF9C272-A5C5-4B24-BAEA-FCD85FA34E9B}" type="presParOf" srcId="{67DA2815-65DE-4305-B05C-100FF2A53E3B}" destId="{3C8FE0E3-0B14-4AAD-B2CC-6013E3679A3E}" srcOrd="7" destOrd="0" presId="urn:microsoft.com/office/officeart/2005/8/layout/vProcess5"/>
    <dgm:cxn modelId="{41B67F6C-D4C3-415B-827F-7FCCD4E6367D}" type="presParOf" srcId="{67DA2815-65DE-4305-B05C-100FF2A53E3B}" destId="{90D811C4-0EA9-44AB-AC95-2EAFAFC54937}" srcOrd="8" destOrd="0" presId="urn:microsoft.com/office/officeart/2005/8/layout/vProcess5"/>
    <dgm:cxn modelId="{B2B39732-A152-4F5A-9560-43A363ED305F}" type="presParOf" srcId="{67DA2815-65DE-4305-B05C-100FF2A53E3B}" destId="{CFD25600-0138-445C-9815-CA55354475C7}" srcOrd="9" destOrd="0" presId="urn:microsoft.com/office/officeart/2005/8/layout/vProcess5"/>
    <dgm:cxn modelId="{E832049F-F85A-4C48-AFAF-5D5A330922F3}" type="presParOf" srcId="{67DA2815-65DE-4305-B05C-100FF2A53E3B}" destId="{85040EBB-DB1F-4403-A628-FB8F65EBEDF4}" srcOrd="10" destOrd="0" presId="urn:microsoft.com/office/officeart/2005/8/layout/vProcess5"/>
    <dgm:cxn modelId="{8B8BB8E5-8597-4D18-8CE0-BF2F69797753}" type="presParOf" srcId="{67DA2815-65DE-4305-B05C-100FF2A53E3B}" destId="{A1FCE8CB-CD9F-4E15-887F-F0F500C2F46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ED32C-24A6-4DC0-9FE5-CF972B566B44}">
      <dsp:nvSpPr>
        <dsp:cNvPr id="0" name=""/>
        <dsp:cNvSpPr/>
      </dsp:nvSpPr>
      <dsp:spPr>
        <a:xfrm>
          <a:off x="0" y="0"/>
          <a:ext cx="6583680" cy="9957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 dirty="0"/>
            <a:t> </a:t>
          </a:r>
          <a:r>
            <a:rPr lang="sl-SI" sz="2400" kern="1200" dirty="0"/>
            <a:t>CILJ: Priprava letnega  poročila o nadzoru in rev. mnenja za 5. obračunsko obdobje</a:t>
          </a:r>
          <a:endParaRPr lang="en-US" sz="2400" kern="1200" dirty="0"/>
        </a:p>
      </dsp:txBody>
      <dsp:txXfrm>
        <a:off x="29163" y="29163"/>
        <a:ext cx="5425092" cy="937385"/>
      </dsp:txXfrm>
    </dsp:sp>
    <dsp:sp modelId="{10D22ED2-76DB-47A6-8970-26506CAA68F7}">
      <dsp:nvSpPr>
        <dsp:cNvPr id="0" name=""/>
        <dsp:cNvSpPr/>
      </dsp:nvSpPr>
      <dsp:spPr>
        <a:xfrm>
          <a:off x="238855" y="1091686"/>
          <a:ext cx="6583680" cy="9957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300" kern="1200" dirty="0"/>
            <a:t>Izvedene revizijske aktivnosti v 2026</a:t>
          </a:r>
          <a:endParaRPr lang="en-US" sz="2300" kern="1200" dirty="0"/>
        </a:p>
      </dsp:txBody>
      <dsp:txXfrm>
        <a:off x="268018" y="1120849"/>
        <a:ext cx="5326758" cy="937385"/>
      </dsp:txXfrm>
    </dsp:sp>
    <dsp:sp modelId="{A80C40B5-E962-4FC1-8AF8-99E58840777B}">
      <dsp:nvSpPr>
        <dsp:cNvPr id="0" name=""/>
        <dsp:cNvSpPr/>
      </dsp:nvSpPr>
      <dsp:spPr>
        <a:xfrm>
          <a:off x="733026" y="2257802"/>
          <a:ext cx="6583680" cy="9957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300" kern="1200" noProof="0" dirty="0"/>
            <a:t>Revizije operacij: izbira vzorca, ugotovitve in priporočila</a:t>
          </a:r>
        </a:p>
      </dsp:txBody>
      <dsp:txXfrm>
        <a:off x="762189" y="2286965"/>
        <a:ext cx="5334987" cy="937385"/>
      </dsp:txXfrm>
    </dsp:sp>
    <dsp:sp modelId="{52352398-D60C-4BC2-93B5-CF4126F44599}">
      <dsp:nvSpPr>
        <dsp:cNvPr id="0" name=""/>
        <dsp:cNvSpPr/>
      </dsp:nvSpPr>
      <dsp:spPr>
        <a:xfrm>
          <a:off x="699647" y="3349499"/>
          <a:ext cx="6583680" cy="9957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300" kern="1200" dirty="0"/>
            <a:t>Revizije sistema: </a:t>
          </a:r>
          <a:r>
            <a:rPr lang="sl-SI" sz="2300" kern="1200" dirty="0" err="1"/>
            <a:t>revidiranci</a:t>
          </a:r>
          <a:r>
            <a:rPr lang="sl-SI" sz="2300" kern="1200" dirty="0"/>
            <a:t>, ugotovitve in priporočila, ocena sistema </a:t>
          </a:r>
          <a:r>
            <a:rPr lang="sl-SI" sz="2300" kern="1200" dirty="0" err="1"/>
            <a:t>oz</a:t>
          </a:r>
          <a:r>
            <a:rPr lang="sl-SI" sz="2300" kern="1200" dirty="0"/>
            <a:t> dela sistema </a:t>
          </a:r>
          <a:endParaRPr lang="en-US" sz="2300" kern="1200" dirty="0"/>
        </a:p>
      </dsp:txBody>
      <dsp:txXfrm>
        <a:off x="728810" y="3378662"/>
        <a:ext cx="5326758" cy="937385"/>
      </dsp:txXfrm>
    </dsp:sp>
    <dsp:sp modelId="{EFA79539-1F2B-4C71-8C3F-DF3DFAF09ADE}">
      <dsp:nvSpPr>
        <dsp:cNvPr id="0" name=""/>
        <dsp:cNvSpPr/>
      </dsp:nvSpPr>
      <dsp:spPr>
        <a:xfrm>
          <a:off x="3278325" y="730730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rgbClr val="00206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423948" y="730730"/>
        <a:ext cx="355966" cy="487027"/>
      </dsp:txXfrm>
    </dsp:sp>
    <dsp:sp modelId="{AF6ABC7D-0145-484C-8548-5BC0B387F33B}">
      <dsp:nvSpPr>
        <dsp:cNvPr id="0" name=""/>
        <dsp:cNvSpPr/>
      </dsp:nvSpPr>
      <dsp:spPr>
        <a:xfrm>
          <a:off x="6487850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633473" y="1939375"/>
        <a:ext cx="355966" cy="487027"/>
      </dsp:txXfrm>
    </dsp:sp>
    <dsp:sp modelId="{3C8FE0E3-0B14-4AAD-B2CC-6013E3679A3E}">
      <dsp:nvSpPr>
        <dsp:cNvPr id="0" name=""/>
        <dsp:cNvSpPr/>
      </dsp:nvSpPr>
      <dsp:spPr>
        <a:xfrm>
          <a:off x="109206" y="3041696"/>
          <a:ext cx="647212" cy="647212"/>
        </a:xfrm>
        <a:prstGeom prst="mathPlus">
          <a:avLst/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>
            <a:solidFill>
              <a:srgbClr val="0070C0"/>
            </a:solidFill>
          </a:endParaRPr>
        </a:p>
      </dsp:txBody>
      <dsp:txXfrm>
        <a:off x="194994" y="3289190"/>
        <a:ext cx="475636" cy="152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5" y="0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54768AD-204A-4215-BD53-84CC9E25AACA}" type="datetime1">
              <a:rPr lang="sl-SI"/>
              <a:pPr>
                <a:defRPr/>
              </a:pPr>
              <a:t>20. 10. 2026</a:t>
            </a:fld>
            <a:endParaRPr lang="sl-SI" dirty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27845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5" y="9427845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0482F4F8-C183-4D42-9A3E-9EAED7A1E1D9}" type="slidenum">
              <a:rPr lang="sl-SI"/>
              <a:pPr>
                <a:defRPr/>
              </a:pPr>
              <a:t>‹#›</a:t>
            </a:fld>
            <a:r>
              <a:rPr lang="sl-SI" dirty="0"/>
              <a:t>/(##)</a:t>
            </a:r>
          </a:p>
        </p:txBody>
      </p:sp>
    </p:spTree>
    <p:extLst>
      <p:ext uri="{BB962C8B-B14F-4D97-AF65-F5344CB8AC3E}">
        <p14:creationId xmlns:p14="http://schemas.microsoft.com/office/powerpoint/2010/main" val="18048877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5" y="0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6960E445-93F1-4C19-8A25-638853BC2F51}" type="datetime1">
              <a:rPr lang="sl-SI"/>
              <a:pPr>
                <a:defRPr/>
              </a:pPr>
              <a:t>20. 10. 2026</a:t>
            </a:fld>
            <a:endParaRPr lang="sl-SI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720"/>
            <a:ext cx="5435600" cy="4465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noProof="0"/>
              <a:t>Click to edit Master text styles</a:t>
            </a:r>
          </a:p>
          <a:p>
            <a:pPr lvl="1"/>
            <a:r>
              <a:rPr lang="sl-SI" noProof="0"/>
              <a:t>Second level</a:t>
            </a:r>
          </a:p>
          <a:p>
            <a:pPr lvl="2"/>
            <a:r>
              <a:rPr lang="sl-SI" noProof="0"/>
              <a:t>Third level</a:t>
            </a:r>
          </a:p>
          <a:p>
            <a:pPr lvl="3"/>
            <a:r>
              <a:rPr lang="sl-SI" noProof="0"/>
              <a:t>Fourth level</a:t>
            </a:r>
          </a:p>
          <a:p>
            <a:pPr lvl="4"/>
            <a:r>
              <a:rPr lang="sl-SI" noProof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27845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5" y="9427845"/>
            <a:ext cx="2944813" cy="495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95" tIns="45747" rIns="91495" bIns="4574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A7D22BCA-1938-417C-9214-6164618E5325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078146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911168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89815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151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08063" y="6356350"/>
            <a:ext cx="1939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085CC-78E4-4B83-9A30-7C4C84CD4812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1E35F-680F-430C-9526-32D3E14CB1A1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5846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999" y="1440000"/>
            <a:ext cx="7139407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999" y="2880000"/>
            <a:ext cx="7139407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sl-S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C04F4-3ABF-492D-9D9E-0403DDDEDD6D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88FB7-A3A3-4119-A653-60653CD5F557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287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971425" y="3240088"/>
            <a:ext cx="7201025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549A7-CC63-43B9-A871-263EC97178D5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C70F7-4E74-4929-9F7A-E8D604488439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55383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00" y="3240000"/>
            <a:ext cx="7200000" cy="262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BCD5-827C-4CD8-A6F4-82D6FB5A74AF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E155-5F52-4164-89B0-B50466356DBC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687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971550" y="3240088"/>
            <a:ext cx="3313113" cy="26273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848225" y="3240088"/>
            <a:ext cx="3312000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>
          <a:xfrm>
            <a:off x="1008063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CD938-6704-45EF-A84D-8150A268FBE9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9BF0E-1C5B-4CBD-9F6C-81A8A6BB527F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8843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2000" y="3240000"/>
            <a:ext cx="3312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8599" y="3240000"/>
            <a:ext cx="3312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8063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D2709-D795-4B5D-B92F-0080823B048A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03D51-A900-4D58-B81B-B7EC72AA8C94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0704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8599" y="3240000"/>
            <a:ext cx="3312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71550" y="3240088"/>
            <a:ext cx="3313113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>
          <a:xfrm>
            <a:off x="1008063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EDD6D-2293-4EE9-BA48-B70B71E33EF8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8BA6-50F5-498A-B1CC-3967BE507145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5845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0DD31-DE11-4670-9B92-86E57256C0A1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96124-80F1-4D58-A5FC-6DB148F08462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2790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91D4B-5462-4034-9081-DCF6BDB57C71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35C37-655F-4654-B61C-8B51ABC54A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1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CFF2E-63E0-44F3-8643-E733133533FE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BCED5-F7A4-4A94-8926-C44EACB1F4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5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C7CFB-E800-45EF-93EA-A40EEE9CB27E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41634-C9CC-457B-9500-661437989A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078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33834-D148-456A-936F-E9F5F4FB086B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63ED7-83F3-4A8F-A016-9A7DEA6E3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23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BCBF2-1671-455A-8B9A-B3E0EC2AF947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8904D-197B-4E8A-81BC-DF5B722AB5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21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66046-86F8-443E-91BA-51D7726F5600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21234-13A9-41B2-88D2-98394431D3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42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A1FA2-6FA0-44CB-B32D-8C7B0B1F2691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8C18-44A6-4213-B056-58502FF4BB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121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B0F0B-AC7E-4836-8B41-4AA3DCC8DFC1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41343-760C-4A99-B169-F80D149FD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79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B41C2-B63D-4537-BCE9-75C435A5342F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F6180-ED4E-4656-A76A-31E07C6EE0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833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1A49E-F11B-4224-9356-1572298A3396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24F7F-4C0C-4159-AE6E-E94CADBAA6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580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69F4E-EBE8-42D6-8E5E-BAA61F0182B9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C279-F02B-4610-9F68-7B547C1FB1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46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31098-D6A3-4164-A66B-88D0CE9FC8AF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447F-B0D8-46F9-8260-ECA4BE71D9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1547813"/>
            <a:ext cx="72009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sl-SI"/>
              <a:t>Click to edit Master title style</a:t>
            </a:r>
            <a:endParaRPr lang="sl-SI" altLang="sl-SI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3240088"/>
            <a:ext cx="7200900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/>
              <a:t>Click to edit Master text styles</a:t>
            </a:r>
          </a:p>
          <a:p>
            <a:pPr lvl="1"/>
            <a:r>
              <a:rPr lang="en-US" altLang="sl-SI"/>
              <a:t>Second level</a:t>
            </a:r>
          </a:p>
          <a:p>
            <a:pPr lvl="2"/>
            <a:r>
              <a:rPr lang="en-US" altLang="sl-SI"/>
              <a:t>Third level</a:t>
            </a:r>
          </a:p>
          <a:p>
            <a:pPr lvl="3"/>
            <a:r>
              <a:rPr lang="en-US" altLang="sl-SI"/>
              <a:t>Fourth level</a:t>
            </a:r>
          </a:p>
          <a:p>
            <a:pPr lvl="4"/>
            <a:r>
              <a:rPr lang="en-US" altLang="sl-SI"/>
              <a:t>Fifth level</a:t>
            </a:r>
            <a:endParaRPr lang="sl-SI" alt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550" y="6356350"/>
            <a:ext cx="1582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AD8EA9-36C5-4754-9264-9A5E092C9C6D}" type="datetime1">
              <a:rPr lang="en-US"/>
              <a:pPr>
                <a:defRPr/>
              </a:pPr>
              <a:t>10/20/2026</a:t>
            </a:fld>
            <a:endParaRPr lang="sl-S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ABABA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1608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78BC18-41C7-4B1E-8064-13BFFCFF4898}" type="slidenum">
              <a:rPr lang="sl-SI"/>
              <a:pPr>
                <a:defRPr/>
              </a:pPr>
              <a:t>‹#›</a:t>
            </a:fld>
            <a:endParaRPr lang="sl-SI" dirty="0"/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962025" y="708025"/>
            <a:ext cx="1204913" cy="512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838"/>
              </a:lnSpc>
              <a:defRPr/>
            </a:pPr>
            <a:r>
              <a:rPr lang="en-US" sz="700" dirty="0">
                <a:solidFill>
                  <a:schemeClr val="tx2"/>
                </a:solidFill>
                <a:latin typeface="Republika" charset="-18"/>
              </a:rPr>
              <a:t>REPUBLIKA SLOVENIJA</a:t>
            </a:r>
          </a:p>
          <a:p>
            <a:pPr eaLnBrk="1" hangingPunct="1">
              <a:lnSpc>
                <a:spcPts val="838"/>
              </a:lnSpc>
              <a:defRPr/>
            </a:pPr>
            <a:r>
              <a:rPr lang="en-US" sz="700" b="1" dirty="0">
                <a:solidFill>
                  <a:schemeClr val="tx2"/>
                </a:solidFill>
                <a:latin typeface="Republika" charset="-18"/>
              </a:rPr>
              <a:t>MINISTRSTVO ZA </a:t>
            </a:r>
            <a:r>
              <a:rPr lang="sl-SI" sz="700" b="1" dirty="0">
                <a:solidFill>
                  <a:schemeClr val="tx2"/>
                </a:solidFill>
                <a:latin typeface="Republika" charset="-18"/>
              </a:rPr>
              <a:t>FINANCE</a:t>
            </a:r>
          </a:p>
          <a:p>
            <a:pPr eaLnBrk="1" hangingPunct="1">
              <a:lnSpc>
                <a:spcPts val="838"/>
              </a:lnSpc>
              <a:defRPr/>
            </a:pPr>
            <a:endParaRPr lang="sl-SI" sz="700" b="1" dirty="0">
              <a:solidFill>
                <a:schemeClr val="tx2"/>
              </a:solidFill>
              <a:latin typeface="Republika" charset="-18"/>
            </a:endParaRPr>
          </a:p>
          <a:p>
            <a:pPr eaLnBrk="1" hangingPunct="1">
              <a:lnSpc>
                <a:spcPts val="838"/>
              </a:lnSpc>
              <a:defRPr/>
            </a:pPr>
            <a:r>
              <a:rPr lang="sl-SI" sz="700" b="1" dirty="0">
                <a:solidFill>
                  <a:schemeClr val="tx2"/>
                </a:solidFill>
                <a:latin typeface="Republika" charset="-18"/>
              </a:rPr>
              <a:t>URAD REPUBLIKE SLOVENIJE ZA NADZOR PRORAČUNA</a:t>
            </a:r>
            <a:endParaRPr lang="en-US" sz="700" b="1" dirty="0">
              <a:solidFill>
                <a:schemeClr val="tx2"/>
              </a:solidFill>
              <a:latin typeface="Republika" charset="-18"/>
            </a:endParaRPr>
          </a:p>
        </p:txBody>
      </p:sp>
      <p:pic>
        <p:nvPicPr>
          <p:cNvPr id="1032" name="Picture 9" descr="grb moder za 10 pt.wm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712788"/>
            <a:ext cx="1666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39" r:id="rId2"/>
    <p:sldLayoutId id="2147483738" r:id="rId3"/>
    <p:sldLayoutId id="2147483737" r:id="rId4"/>
    <p:sldLayoutId id="2147483753" r:id="rId5"/>
    <p:sldLayoutId id="2147483754" r:id="rId6"/>
    <p:sldLayoutId id="2147483755" r:id="rId7"/>
    <p:sldLayoutId id="2147483736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Z:\JAVNA UPRAVA 2010\Si CGP\CGP_prirocnik_WEB\OUT\05 Medijsko promocijski elementi\11 PPT predstavitev\untitled folder\ozadje-01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7"/>
          <p:cNvSpPr txBox="1">
            <a:spLocks noChangeArrowheads="1"/>
          </p:cNvSpPr>
          <p:nvPr/>
        </p:nvSpPr>
        <p:spPr bwMode="auto">
          <a:xfrm>
            <a:off x="962025" y="708025"/>
            <a:ext cx="1204913" cy="512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838"/>
              </a:lnSpc>
              <a:defRPr/>
            </a:pPr>
            <a:r>
              <a:rPr lang="en-US" sz="700" dirty="0">
                <a:solidFill>
                  <a:schemeClr val="tx2"/>
                </a:solidFill>
                <a:latin typeface="Republika" charset="-18"/>
              </a:rPr>
              <a:t>REPUBLIKA SLOVENIJA</a:t>
            </a:r>
          </a:p>
          <a:p>
            <a:pPr eaLnBrk="1" hangingPunct="1">
              <a:lnSpc>
                <a:spcPts val="838"/>
              </a:lnSpc>
              <a:defRPr/>
            </a:pPr>
            <a:r>
              <a:rPr lang="en-US" sz="700" b="1" dirty="0">
                <a:solidFill>
                  <a:schemeClr val="tx2"/>
                </a:solidFill>
                <a:latin typeface="Republika" charset="-18"/>
              </a:rPr>
              <a:t>MINISTRSTVO ZA </a:t>
            </a:r>
            <a:r>
              <a:rPr lang="sl-SI" sz="700" b="1" dirty="0">
                <a:solidFill>
                  <a:schemeClr val="tx2"/>
                </a:solidFill>
                <a:latin typeface="Republika" charset="-18"/>
              </a:rPr>
              <a:t>FINANCE</a:t>
            </a:r>
          </a:p>
          <a:p>
            <a:pPr eaLnBrk="1" hangingPunct="1">
              <a:lnSpc>
                <a:spcPts val="838"/>
              </a:lnSpc>
              <a:defRPr/>
            </a:pPr>
            <a:endParaRPr lang="sl-SI" sz="700" b="1" dirty="0">
              <a:solidFill>
                <a:schemeClr val="tx2"/>
              </a:solidFill>
              <a:latin typeface="Republika" charset="-18"/>
            </a:endParaRPr>
          </a:p>
          <a:p>
            <a:pPr eaLnBrk="1" hangingPunct="1">
              <a:lnSpc>
                <a:spcPts val="838"/>
              </a:lnSpc>
              <a:defRPr/>
            </a:pPr>
            <a:r>
              <a:rPr lang="sl-SI" sz="700" b="1" dirty="0">
                <a:solidFill>
                  <a:schemeClr val="tx2"/>
                </a:solidFill>
                <a:latin typeface="Republika" charset="-18"/>
              </a:rPr>
              <a:t>URAD REPUBLIKE SLOVENIJE ZA NADZOR PRORAČUNA</a:t>
            </a:r>
            <a:endParaRPr lang="en-US" sz="700" b="1" dirty="0">
              <a:solidFill>
                <a:schemeClr val="tx2"/>
              </a:solidFill>
              <a:latin typeface="Republika" charset="-18"/>
            </a:endParaRPr>
          </a:p>
        </p:txBody>
      </p:sp>
      <p:pic>
        <p:nvPicPr>
          <p:cNvPr id="10244" name="Picture 8" descr="grb moder za 10 pt.wm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712788"/>
            <a:ext cx="166687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FFC7B9-2421-4677-A496-56EC12966A34}" type="datetime1">
              <a:rPr lang="en-US"/>
              <a:pPr>
                <a:defRPr/>
              </a:pPr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ABABA"/>
                </a:solidFill>
                <a:latin typeface="+mn-lt"/>
              </a:defRPr>
            </a:lvl1pPr>
          </a:lstStyle>
          <a:p>
            <a:pPr>
              <a:defRPr/>
            </a:pPr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9BC7E42-9AE6-44A7-9A06-F57D2053B6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49" r:id="rId3"/>
    <p:sldLayoutId id="2147483748" r:id="rId4"/>
    <p:sldLayoutId id="2147483747" r:id="rId5"/>
    <p:sldLayoutId id="2147483746" r:id="rId6"/>
    <p:sldLayoutId id="2147483745" r:id="rId7"/>
    <p:sldLayoutId id="2147483744" r:id="rId8"/>
    <p:sldLayoutId id="2147483743" r:id="rId9"/>
    <p:sldLayoutId id="2147483742" r:id="rId10"/>
    <p:sldLayoutId id="2147483741" r:id="rId11"/>
    <p:sldLayoutId id="2147483740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708660" y="1547813"/>
            <a:ext cx="7395210" cy="49215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eaLnBrk="1" hangingPunct="1"/>
            <a:br>
              <a:rPr lang="en-US" sz="2000" dirty="0">
                <a:solidFill>
                  <a:srgbClr val="002060"/>
                </a:solidFill>
              </a:rPr>
            </a:br>
            <a:r>
              <a:rPr lang="sl-SI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Urad RS za nadzor proračuna</a:t>
            </a:r>
            <a:br>
              <a:rPr lang="sl-SI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Revizijski organ (RO)</a:t>
            </a:r>
            <a:br>
              <a:rPr lang="sl-SI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PEKP  2021-2027</a:t>
            </a:r>
            <a:br>
              <a:rPr lang="sl-SI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l-SI" sz="24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Predstavitev revizijskih aktivnosti za 5.obračunsko leto</a:t>
            </a:r>
            <a:br>
              <a:rPr lang="sl-SI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l-SI" sz="2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l-SI" sz="3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 za spremljanje, 6. redna seja</a:t>
            </a:r>
            <a:br>
              <a:rPr lang="sl-SI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Celje, 22. oktober 2026</a:t>
            </a:r>
            <a:b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charset="0"/>
              </a:rPr>
            </a:br>
            <a:endParaRPr lang="en-US" altLang="sl-SI" sz="20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A8F516-0879-41C2-97C0-5519B98831C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EBF3128-F038-85CD-3D16-CD1BAFF10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611" y="477798"/>
            <a:ext cx="2322777" cy="48772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9E9337D-3FAA-D9F0-AD9A-33ECD3BDC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323" y="477798"/>
            <a:ext cx="859611" cy="475529"/>
          </a:xfrm>
          <a:prstGeom prst="rect">
            <a:avLst/>
          </a:prstGeom>
        </p:spPr>
      </p:pic>
    </p:spTree>
  </p:cSld>
  <p:clrMapOvr>
    <a:masterClrMapping/>
  </p:clrMapOvr>
  <p:transition advTm="76188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E8A6634-BCF8-6802-92DC-593EACF6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 sz="4000" dirty="0">
                <a:solidFill>
                  <a:srgbClr val="0070C0"/>
                </a:solidFill>
              </a:rPr>
              <a:t>Revizijski organ PEKP </a:t>
            </a:r>
            <a:br>
              <a:rPr lang="sl-SI" sz="4000" dirty="0">
                <a:solidFill>
                  <a:srgbClr val="0070C0"/>
                </a:solidFill>
              </a:rPr>
            </a:br>
            <a:r>
              <a:rPr lang="sl-SI" sz="4000" dirty="0">
                <a:solidFill>
                  <a:srgbClr val="0070C0"/>
                </a:solidFill>
              </a:rPr>
              <a:t>UNP</a:t>
            </a:r>
            <a:br>
              <a:rPr lang="sl-SI" dirty="0"/>
            </a:br>
            <a:endParaRPr lang="en-US" dirty="0"/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4E23CDD6-E134-3343-D397-801B69447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pPr marL="0" indent="0">
              <a:buNone/>
            </a:pPr>
            <a:endParaRPr lang="sl-SI" sz="2800" dirty="0"/>
          </a:p>
          <a:p>
            <a:pPr marL="0" indent="0" algn="ctr">
              <a:buNone/>
            </a:pPr>
            <a:r>
              <a:rPr lang="sl-SI" sz="2800" dirty="0">
                <a:solidFill>
                  <a:srgbClr val="0070C0"/>
                </a:solidFill>
              </a:rPr>
              <a:t>Naloge RO izvaja </a:t>
            </a:r>
          </a:p>
          <a:p>
            <a:pPr marL="0" indent="0" algn="ctr">
              <a:buNone/>
            </a:pPr>
            <a:r>
              <a:rPr lang="sl-SI" sz="2800" dirty="0">
                <a:solidFill>
                  <a:srgbClr val="0070C0"/>
                </a:solidFill>
              </a:rPr>
              <a:t>Sektor za revizijo EU skladov deljenega upravljanja</a:t>
            </a:r>
            <a:endParaRPr lang="en-GB" sz="2800" dirty="0">
              <a:solidFill>
                <a:srgbClr val="0070C0"/>
              </a:solidFill>
            </a:endParaRPr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926A4DCB-A33E-C197-9587-A74AB140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fld id="{F6221234-13A9-41B2-88D2-98394431D32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2E3FC5D-251E-63B3-2543-A807FD29E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43776"/>
            <a:ext cx="8229600" cy="29704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268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AB222-1296-CF9E-2BE3-D9B46719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ka 19" descr="Icebergs">
            <a:extLst>
              <a:ext uri="{FF2B5EF4-FFF2-40B4-BE49-F238E27FC236}">
                <a16:creationId xmlns:a16="http://schemas.microsoft.com/office/drawing/2014/main" id="{0F8EE9CA-E059-348C-1717-44AA0181B2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22494"/>
            <a:ext cx="9144001" cy="581152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59C4F199-D28C-8752-433A-9CFC4048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</a:t>
            </a:r>
            <a:r>
              <a:rPr lang="sl-SI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SRESDU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0DEFF1D-FA90-67D9-05D4-D86C75E4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CB2EF5AC-3AB1-98A0-8FA9-C756211ABDEC}"/>
              </a:ext>
            </a:extLst>
          </p:cNvPr>
          <p:cNvGrpSpPr/>
          <p:nvPr/>
        </p:nvGrpSpPr>
        <p:grpSpPr>
          <a:xfrm>
            <a:off x="353003" y="1648958"/>
            <a:ext cx="8617698" cy="5248236"/>
            <a:chOff x="2567745" y="2013005"/>
            <a:chExt cx="9137377" cy="4501082"/>
          </a:xfrm>
        </p:grpSpPr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894FADC4-6572-C4E8-9560-7802566B18F2}"/>
                </a:ext>
              </a:extLst>
            </p:cNvPr>
            <p:cNvSpPr>
              <a:spLocks/>
            </p:cNvSpPr>
            <p:nvPr/>
          </p:nvSpPr>
          <p:spPr>
            <a:xfrm>
              <a:off x="5198706" y="2013005"/>
              <a:ext cx="5858165" cy="1448308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V 2023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združitev dveh revizijskih sektorjev</a:t>
              </a:r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8E6437A4-D517-DF35-63F9-1F33427008BF}"/>
                </a:ext>
              </a:extLst>
            </p:cNvPr>
            <p:cNvSpPr/>
            <p:nvPr/>
          </p:nvSpPr>
          <p:spPr>
            <a:xfrm>
              <a:off x="2567745" y="3581273"/>
              <a:ext cx="4667717" cy="2932814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Kratkoročni cilj: poenotenje revizijskih postopkov, povečanje učinkovitosti dela, učinkovitejši prenos strokovnih znanj med revizorji…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A6758155-1B55-0229-5979-A4A8D754A6CC}"/>
                </a:ext>
              </a:extLst>
            </p:cNvPr>
            <p:cNvSpPr/>
            <p:nvPr/>
          </p:nvSpPr>
          <p:spPr>
            <a:xfrm>
              <a:off x="7464695" y="4086447"/>
              <a:ext cx="4240427" cy="1448307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Dolgoročni cilj: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p</a:t>
              </a: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riprava na post 2028, izzivi UI….</a:t>
              </a:r>
              <a:endParaRPr lang="en-US" sz="2700" kern="1200" dirty="0"/>
            </a:p>
          </p:txBody>
        </p:sp>
      </p:grpSp>
      <p:sp>
        <p:nvSpPr>
          <p:cNvPr id="6" name="Pravokotnik 5">
            <a:extLst>
              <a:ext uri="{FF2B5EF4-FFF2-40B4-BE49-F238E27FC236}">
                <a16:creationId xmlns:a16="http://schemas.microsoft.com/office/drawing/2014/main" id="{C1D5A2F8-5909-4B61-4602-9DFF78D2E983}"/>
              </a:ext>
            </a:extLst>
          </p:cNvPr>
          <p:cNvSpPr/>
          <p:nvPr/>
        </p:nvSpPr>
        <p:spPr>
          <a:xfrm>
            <a:off x="1524000" y="13970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</p:txBody>
      </p:sp>
      <p:sp>
        <p:nvSpPr>
          <p:cNvPr id="3" name="Lok 2">
            <a:extLst>
              <a:ext uri="{FF2B5EF4-FFF2-40B4-BE49-F238E27FC236}">
                <a16:creationId xmlns:a16="http://schemas.microsoft.com/office/drawing/2014/main" id="{B2B4804F-E592-2C76-7A63-5451C4529B57}"/>
              </a:ext>
            </a:extLst>
          </p:cNvPr>
          <p:cNvSpPr/>
          <p:nvPr/>
        </p:nvSpPr>
        <p:spPr>
          <a:xfrm>
            <a:off x="8463516" y="4774019"/>
            <a:ext cx="223284" cy="13609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Raven povezovalnik 13">
            <a:extLst>
              <a:ext uri="{FF2B5EF4-FFF2-40B4-BE49-F238E27FC236}">
                <a16:creationId xmlns:a16="http://schemas.microsoft.com/office/drawing/2014/main" id="{6109AC0A-CD72-7F3A-C664-1E0BA2C9AFF9}"/>
              </a:ext>
            </a:extLst>
          </p:cNvPr>
          <p:cNvCxnSpPr/>
          <p:nvPr/>
        </p:nvCxnSpPr>
        <p:spPr>
          <a:xfrm>
            <a:off x="1307805" y="350748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uščica: dol 15">
            <a:extLst>
              <a:ext uri="{FF2B5EF4-FFF2-40B4-BE49-F238E27FC236}">
                <a16:creationId xmlns:a16="http://schemas.microsoft.com/office/drawing/2014/main" id="{4D9905D6-A5B8-D430-3782-5DD1C143D346}"/>
              </a:ext>
            </a:extLst>
          </p:cNvPr>
          <p:cNvSpPr/>
          <p:nvPr/>
        </p:nvSpPr>
        <p:spPr>
          <a:xfrm>
            <a:off x="3748501" y="3147116"/>
            <a:ext cx="823499" cy="5209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Puščica: dol 16">
            <a:extLst>
              <a:ext uri="{FF2B5EF4-FFF2-40B4-BE49-F238E27FC236}">
                <a16:creationId xmlns:a16="http://schemas.microsoft.com/office/drawing/2014/main" id="{7C20E585-6514-B2CF-829A-F07154D37B5E}"/>
              </a:ext>
            </a:extLst>
          </p:cNvPr>
          <p:cNvSpPr/>
          <p:nvPr/>
        </p:nvSpPr>
        <p:spPr>
          <a:xfrm>
            <a:off x="6642245" y="2885255"/>
            <a:ext cx="868326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9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značba mesta vsebine 40" descr="Stick figure families holding hands">
            <a:extLst>
              <a:ext uri="{FF2B5EF4-FFF2-40B4-BE49-F238E27FC236}">
                <a16:creationId xmlns:a16="http://schemas.microsoft.com/office/drawing/2014/main" id="{5CBB6F09-6D22-CCDA-C50F-195015E9CA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2261" y="1317325"/>
            <a:ext cx="8389345" cy="5286605"/>
          </a:xfr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063DD10B-1581-AA73-95FF-E037D781A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Organizacija SRESDU</a:t>
            </a:r>
            <a:endParaRPr lang="en-GB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F026F4B-E7D1-6461-F48D-D5D6CB8C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E1BCED5-F7A4-4A94-8926-C44EACB1F47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C3A72AD7-1B4B-D9F0-9B05-F06F205C1344}"/>
              </a:ext>
            </a:extLst>
          </p:cNvPr>
          <p:cNvSpPr/>
          <p:nvPr/>
        </p:nvSpPr>
        <p:spPr>
          <a:xfrm>
            <a:off x="967564" y="1379573"/>
            <a:ext cx="3051544" cy="119084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19 revizorjev</a:t>
            </a:r>
            <a:endParaRPr lang="en-GB" dirty="0"/>
          </a:p>
        </p:txBody>
      </p:sp>
      <p:sp>
        <p:nvSpPr>
          <p:cNvPr id="9" name="Pravokotnik: zaokroženi vogali 8">
            <a:extLst>
              <a:ext uri="{FF2B5EF4-FFF2-40B4-BE49-F238E27FC236}">
                <a16:creationId xmlns:a16="http://schemas.microsoft.com/office/drawing/2014/main" id="{F4E3ED6E-A27D-AA7B-C686-955B8820D6B5}"/>
              </a:ext>
            </a:extLst>
          </p:cNvPr>
          <p:cNvSpPr/>
          <p:nvPr/>
        </p:nvSpPr>
        <p:spPr>
          <a:xfrm>
            <a:off x="1905887" y="2840223"/>
            <a:ext cx="1967023" cy="1190847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Revizijske skupine</a:t>
            </a:r>
            <a:endParaRPr lang="en-GB" dirty="0"/>
          </a:p>
        </p:txBody>
      </p:sp>
      <p:sp>
        <p:nvSpPr>
          <p:cNvPr id="11" name="Pravokotnik: zaokroženi vogali 10">
            <a:extLst>
              <a:ext uri="{FF2B5EF4-FFF2-40B4-BE49-F238E27FC236}">
                <a16:creationId xmlns:a16="http://schemas.microsoft.com/office/drawing/2014/main" id="{9B1E0181-E1B2-6D81-98DC-1F91154BA0DA}"/>
              </a:ext>
            </a:extLst>
          </p:cNvPr>
          <p:cNvSpPr/>
          <p:nvPr/>
        </p:nvSpPr>
        <p:spPr>
          <a:xfrm>
            <a:off x="792125" y="4433777"/>
            <a:ext cx="1967023" cy="192257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Stalne revizijske skupine /po skladih oziroma po aktivnostih (PEKP)</a:t>
            </a:r>
            <a:endParaRPr lang="en-GB" dirty="0"/>
          </a:p>
        </p:txBody>
      </p:sp>
      <p:sp>
        <p:nvSpPr>
          <p:cNvPr id="12" name="Pravokotnik: zaokroženi vogali 11">
            <a:extLst>
              <a:ext uri="{FF2B5EF4-FFF2-40B4-BE49-F238E27FC236}">
                <a16:creationId xmlns:a16="http://schemas.microsoft.com/office/drawing/2014/main" id="{E50393AB-29D9-6EF5-B2D2-9A0C771A53AB}"/>
              </a:ext>
            </a:extLst>
          </p:cNvPr>
          <p:cNvSpPr/>
          <p:nvPr/>
        </p:nvSpPr>
        <p:spPr>
          <a:xfrm>
            <a:off x="2966484" y="4781144"/>
            <a:ext cx="1605516" cy="8745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Ad hoc revizijske skupine</a:t>
            </a:r>
            <a:endParaRPr lang="en-GB" dirty="0"/>
          </a:p>
        </p:txBody>
      </p:sp>
      <p:sp>
        <p:nvSpPr>
          <p:cNvPr id="17" name="Puščica: dol 16">
            <a:extLst>
              <a:ext uri="{FF2B5EF4-FFF2-40B4-BE49-F238E27FC236}">
                <a16:creationId xmlns:a16="http://schemas.microsoft.com/office/drawing/2014/main" id="{D75F7D98-18B8-105B-B9F0-79E804E51FD9}"/>
              </a:ext>
            </a:extLst>
          </p:cNvPr>
          <p:cNvSpPr/>
          <p:nvPr/>
        </p:nvSpPr>
        <p:spPr>
          <a:xfrm>
            <a:off x="3062177" y="2626242"/>
            <a:ext cx="361507" cy="5741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Pravokotnik 23">
            <a:extLst>
              <a:ext uri="{FF2B5EF4-FFF2-40B4-BE49-F238E27FC236}">
                <a16:creationId xmlns:a16="http://schemas.microsoft.com/office/drawing/2014/main" id="{EC4D9E9E-D8EF-B589-E419-3643EE67DBFD}"/>
              </a:ext>
            </a:extLst>
          </p:cNvPr>
          <p:cNvSpPr/>
          <p:nvPr/>
        </p:nvSpPr>
        <p:spPr>
          <a:xfrm>
            <a:off x="5305646" y="2052084"/>
            <a:ext cx="3051544" cy="38170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PEKP (11 revizorjev)</a:t>
            </a:r>
          </a:p>
          <a:p>
            <a:pPr algn="ctr"/>
            <a:r>
              <a:rPr lang="sl-SI" dirty="0"/>
              <a:t>INTERREG </a:t>
            </a:r>
          </a:p>
          <a:p>
            <a:pPr algn="ctr"/>
            <a:r>
              <a:rPr lang="sl-SI" dirty="0"/>
              <a:t>Skladi notranje varnosti </a:t>
            </a:r>
          </a:p>
          <a:p>
            <a:pPr algn="ctr"/>
            <a:r>
              <a:rPr lang="sl-SI" dirty="0"/>
              <a:t>POMP/</a:t>
            </a:r>
            <a:r>
              <a:rPr lang="sl-SI" dirty="0" err="1"/>
              <a:t>Norv</a:t>
            </a:r>
            <a:r>
              <a:rPr lang="sl-SI" dirty="0"/>
              <a:t>/DŠV in </a:t>
            </a:r>
          </a:p>
          <a:p>
            <a:pPr algn="ctr"/>
            <a:r>
              <a:rPr lang="sl-SI" dirty="0"/>
              <a:t>ad hoc revizijske skupine (Solidarnostni sklad, revizije sistema, tematske revizije …</a:t>
            </a:r>
          </a:p>
        </p:txBody>
      </p:sp>
      <p:sp>
        <p:nvSpPr>
          <p:cNvPr id="26" name="Puščica: desno 25">
            <a:extLst>
              <a:ext uri="{FF2B5EF4-FFF2-40B4-BE49-F238E27FC236}">
                <a16:creationId xmlns:a16="http://schemas.microsoft.com/office/drawing/2014/main" id="{D51129F9-FD4C-5BFC-0A64-D3897D744BB3}"/>
              </a:ext>
            </a:extLst>
          </p:cNvPr>
          <p:cNvSpPr/>
          <p:nvPr/>
        </p:nvSpPr>
        <p:spPr>
          <a:xfrm>
            <a:off x="3926071" y="2897373"/>
            <a:ext cx="1307805" cy="2870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uščica: dol 31">
            <a:extLst>
              <a:ext uri="{FF2B5EF4-FFF2-40B4-BE49-F238E27FC236}">
                <a16:creationId xmlns:a16="http://schemas.microsoft.com/office/drawing/2014/main" id="{3419387B-438C-2E24-8AF4-49C93008FB4C}"/>
              </a:ext>
            </a:extLst>
          </p:cNvPr>
          <p:cNvSpPr/>
          <p:nvPr/>
        </p:nvSpPr>
        <p:spPr>
          <a:xfrm>
            <a:off x="2179674" y="4031070"/>
            <a:ext cx="80631" cy="4027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Puščica: dol 2">
            <a:extLst>
              <a:ext uri="{FF2B5EF4-FFF2-40B4-BE49-F238E27FC236}">
                <a16:creationId xmlns:a16="http://schemas.microsoft.com/office/drawing/2014/main" id="{468D4D23-651D-0C13-79E9-CAFB48AEF671}"/>
              </a:ext>
            </a:extLst>
          </p:cNvPr>
          <p:cNvSpPr/>
          <p:nvPr/>
        </p:nvSpPr>
        <p:spPr>
          <a:xfrm>
            <a:off x="3710493" y="4132729"/>
            <a:ext cx="45719" cy="52891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5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2669-4226-7B7C-07E5-AAB2D761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B55244F6-F795-7319-BA05-461D58AF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0070C0"/>
                </a:solidFill>
              </a:rPr>
              <a:t>Današnje teme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FE7A6D-2370-9648-7531-CE317409C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5</a:t>
            </a:fld>
            <a:endParaRPr lang="en-US" dirty="0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40CC7CD5-1F7D-3AB7-BED6-7C048270CA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0151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71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11988-EC8C-EE0D-6E0B-B6B26748B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64F861A9-F425-8142-3C51-323AE538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</a:t>
            </a:r>
            <a:r>
              <a:rPr lang="sl-SI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2026 (zaključeno)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7D61EF6E-4F4F-2276-0F11-875B3334A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6</a:t>
            </a:fld>
            <a:endParaRPr lang="en-US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EEB0665B-8F16-CF9C-319B-52EFA7266F09}"/>
              </a:ext>
            </a:extLst>
          </p:cNvPr>
          <p:cNvGrpSpPr/>
          <p:nvPr/>
        </p:nvGrpSpPr>
        <p:grpSpPr>
          <a:xfrm>
            <a:off x="616688" y="1600200"/>
            <a:ext cx="8403676" cy="4919849"/>
            <a:chOff x="618519" y="1601247"/>
            <a:chExt cx="8399785" cy="4917572"/>
          </a:xfrm>
        </p:grpSpPr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A84D8B5C-2064-52A9-645D-72C9B47E03F4}"/>
                </a:ext>
              </a:extLst>
            </p:cNvPr>
            <p:cNvSpPr/>
            <p:nvPr/>
          </p:nvSpPr>
          <p:spPr>
            <a:xfrm>
              <a:off x="618519" y="1601247"/>
              <a:ext cx="3479899" cy="2087939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Pripravljalne aktivnosti: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Priprava letnega načrta</a:t>
              </a:r>
            </a:p>
          </p:txBody>
        </p:sp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FF4CC199-88FA-6CA0-08AD-3B1CA4FC776B}"/>
                </a:ext>
              </a:extLst>
            </p:cNvPr>
            <p:cNvSpPr/>
            <p:nvPr/>
          </p:nvSpPr>
          <p:spPr>
            <a:xfrm>
              <a:off x="5045583" y="1768021"/>
              <a:ext cx="3335064" cy="2524064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Izbor vzorca za revizije operacij (april 2026)</a:t>
              </a:r>
              <a:endParaRPr lang="en-US" sz="2700" kern="1200" dirty="0"/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1F777348-E204-4618-C607-96A24A827EE4}"/>
                </a:ext>
              </a:extLst>
            </p:cNvPr>
            <p:cNvSpPr/>
            <p:nvPr/>
          </p:nvSpPr>
          <p:spPr>
            <a:xfrm>
              <a:off x="783696" y="4519014"/>
              <a:ext cx="3479899" cy="1999805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 Revizija sistema pri OU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/>
                <a:t>Tematska revizija „RBMV“ 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8AE0E162-1ED7-1F88-B2F0-C508088F87BE}"/>
                </a:ext>
              </a:extLst>
            </p:cNvPr>
            <p:cNvSpPr/>
            <p:nvPr/>
          </p:nvSpPr>
          <p:spPr>
            <a:xfrm>
              <a:off x="5538405" y="3648655"/>
              <a:ext cx="3479899" cy="2087939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Izvedba revizij operacij (15/19)</a:t>
              </a:r>
            </a:p>
          </p:txBody>
        </p:sp>
      </p:grpSp>
      <p:sp>
        <p:nvSpPr>
          <p:cNvPr id="3" name="Puščica: desno 2">
            <a:extLst>
              <a:ext uri="{FF2B5EF4-FFF2-40B4-BE49-F238E27FC236}">
                <a16:creationId xmlns:a16="http://schemas.microsoft.com/office/drawing/2014/main" id="{DC75E2EE-D1C3-A3CE-B300-A036DE94A5D8}"/>
              </a:ext>
            </a:extLst>
          </p:cNvPr>
          <p:cNvSpPr/>
          <p:nvPr/>
        </p:nvSpPr>
        <p:spPr>
          <a:xfrm>
            <a:off x="4098198" y="2832313"/>
            <a:ext cx="947605" cy="8302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Puščica: dol 3">
            <a:extLst>
              <a:ext uri="{FF2B5EF4-FFF2-40B4-BE49-F238E27FC236}">
                <a16:creationId xmlns:a16="http://schemas.microsoft.com/office/drawing/2014/main" id="{80DBA1A5-2216-B0AB-CCEA-79F81E0D2845}"/>
              </a:ext>
            </a:extLst>
          </p:cNvPr>
          <p:cNvSpPr/>
          <p:nvPr/>
        </p:nvSpPr>
        <p:spPr>
          <a:xfrm>
            <a:off x="887819" y="3689106"/>
            <a:ext cx="669851" cy="8302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98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AB222-1296-CF9E-2BE3-D9B46719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59C4F199-D28C-8752-433A-9CFC40484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</a:t>
            </a:r>
            <a:r>
              <a:rPr lang="sl-SI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2026 (v izvajanju)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0DEFF1D-FA90-67D9-05D4-D86C75E4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7</a:t>
            </a:fld>
            <a:endParaRPr lang="en-US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CB2EF5AC-3AB1-98A0-8FA9-C756211ABDEC}"/>
              </a:ext>
            </a:extLst>
          </p:cNvPr>
          <p:cNvGrpSpPr/>
          <p:nvPr/>
        </p:nvGrpSpPr>
        <p:grpSpPr>
          <a:xfrm>
            <a:off x="620469" y="1745188"/>
            <a:ext cx="8346613" cy="4291969"/>
            <a:chOff x="1399915" y="1743570"/>
            <a:chExt cx="8342749" cy="3680952"/>
          </a:xfrm>
        </p:grpSpPr>
        <p:sp>
          <p:nvSpPr>
            <p:cNvPr id="11" name="Prostoročno: oblika 10">
              <a:extLst>
                <a:ext uri="{FF2B5EF4-FFF2-40B4-BE49-F238E27FC236}">
                  <a16:creationId xmlns:a16="http://schemas.microsoft.com/office/drawing/2014/main" id="{79C79C07-AB5A-8627-34EE-BDEDA6F50435}"/>
                </a:ext>
              </a:extLst>
            </p:cNvPr>
            <p:cNvSpPr/>
            <p:nvPr/>
          </p:nvSpPr>
          <p:spPr>
            <a:xfrm>
              <a:off x="1399915" y="3634642"/>
              <a:ext cx="3199209" cy="1789880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Naknadne revizije sistema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Tematska revizija „IT“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(zunanji izvajalec)</a:t>
              </a:r>
              <a:endParaRPr lang="en-US" sz="2700" kern="1200" dirty="0"/>
            </a:p>
          </p:txBody>
        </p:sp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894FADC4-6572-C4E8-9560-7802566B18F2}"/>
                </a:ext>
              </a:extLst>
            </p:cNvPr>
            <p:cNvSpPr>
              <a:spLocks/>
            </p:cNvSpPr>
            <p:nvPr/>
          </p:nvSpPr>
          <p:spPr>
            <a:xfrm>
              <a:off x="1813857" y="1743570"/>
              <a:ext cx="3065959" cy="2087939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4 revizije operacije</a:t>
              </a:r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8E6437A4-D517-DF35-63F9-1F33427008BF}"/>
                </a:ext>
              </a:extLst>
            </p:cNvPr>
            <p:cNvSpPr/>
            <p:nvPr/>
          </p:nvSpPr>
          <p:spPr>
            <a:xfrm>
              <a:off x="4719047" y="2207390"/>
              <a:ext cx="3479899" cy="1999805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Revizija računovodskih izkazov za 5. obračunsko obdobje 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A6758155-1B55-0229-5979-A4A8D754A6CC}"/>
                </a:ext>
              </a:extLst>
            </p:cNvPr>
            <p:cNvSpPr/>
            <p:nvPr/>
          </p:nvSpPr>
          <p:spPr>
            <a:xfrm>
              <a:off x="5502237" y="3811328"/>
              <a:ext cx="4240427" cy="1448307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Priprava letnega poročila o nadzoru za </a:t>
              </a:r>
              <a:r>
                <a:rPr lang="sl-SI" sz="2800" dirty="0"/>
                <a:t>5. obračunsko obdobje </a:t>
              </a:r>
              <a:endParaRPr lang="en-US" sz="2700" kern="1200" dirty="0"/>
            </a:p>
          </p:txBody>
        </p:sp>
      </p:grpSp>
      <p:sp>
        <p:nvSpPr>
          <p:cNvPr id="6" name="Pravokotnik 5">
            <a:extLst>
              <a:ext uri="{FF2B5EF4-FFF2-40B4-BE49-F238E27FC236}">
                <a16:creationId xmlns:a16="http://schemas.microsoft.com/office/drawing/2014/main" id="{C1D5A2F8-5909-4B61-4602-9DFF78D2E983}"/>
              </a:ext>
            </a:extLst>
          </p:cNvPr>
          <p:cNvSpPr/>
          <p:nvPr/>
        </p:nvSpPr>
        <p:spPr>
          <a:xfrm>
            <a:off x="1524000" y="13970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</p:txBody>
      </p:sp>
      <p:sp>
        <p:nvSpPr>
          <p:cNvPr id="3" name="Lok 2">
            <a:extLst>
              <a:ext uri="{FF2B5EF4-FFF2-40B4-BE49-F238E27FC236}">
                <a16:creationId xmlns:a16="http://schemas.microsoft.com/office/drawing/2014/main" id="{B2B4804F-E592-2C76-7A63-5451C4529B57}"/>
              </a:ext>
            </a:extLst>
          </p:cNvPr>
          <p:cNvSpPr/>
          <p:nvPr/>
        </p:nvSpPr>
        <p:spPr>
          <a:xfrm>
            <a:off x="8463516" y="4774019"/>
            <a:ext cx="223284" cy="13609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806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2D81B-83BF-C73E-432E-476DA29A1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3D10090-FAC3-B31D-C1D7-483E4D6B0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525" y="257692"/>
            <a:ext cx="6391275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Populacija in vzorec </a:t>
            </a:r>
            <a:r>
              <a:rPr lang="sl-SI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RO za 5. obračunsko leto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0E7C004-BD2D-BF5E-6084-49083DF33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8</a:t>
            </a:fld>
            <a:endParaRPr lang="en-US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0C62DB91-9879-FE85-2ACF-21E7EB83B1EE}"/>
              </a:ext>
            </a:extLst>
          </p:cNvPr>
          <p:cNvGrpSpPr/>
          <p:nvPr/>
        </p:nvGrpSpPr>
        <p:grpSpPr>
          <a:xfrm>
            <a:off x="1279979" y="1762019"/>
            <a:ext cx="6560987" cy="4553600"/>
            <a:chOff x="1813857" y="1743570"/>
            <a:chExt cx="6557950" cy="3905337"/>
          </a:xfrm>
        </p:grpSpPr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0781F908-4DA0-D5DE-1620-658B5017C845}"/>
                </a:ext>
              </a:extLst>
            </p:cNvPr>
            <p:cNvSpPr>
              <a:spLocks/>
            </p:cNvSpPr>
            <p:nvPr/>
          </p:nvSpPr>
          <p:spPr>
            <a:xfrm>
              <a:off x="1813857" y="1743570"/>
              <a:ext cx="3065959" cy="2087939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Populacija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kern="1200" dirty="0"/>
                <a:t>371.549.360 €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kern="1200" dirty="0"/>
                <a:t>(</a:t>
              </a:r>
              <a:r>
                <a:rPr lang="sl-SI" sz="2700" dirty="0"/>
                <a:t>565</a:t>
              </a:r>
              <a:r>
                <a:rPr lang="sl-SI" sz="2700" kern="1200" dirty="0"/>
                <a:t> operacij)</a:t>
              </a:r>
              <a:endParaRPr lang="en-US" sz="2700" kern="1200" dirty="0"/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903315F1-A38C-589C-301D-80CA4739089C}"/>
                </a:ext>
              </a:extLst>
            </p:cNvPr>
            <p:cNvSpPr/>
            <p:nvPr/>
          </p:nvSpPr>
          <p:spPr>
            <a:xfrm>
              <a:off x="4433820" y="2541461"/>
              <a:ext cx="3937987" cy="1999805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Metoda vzorčenja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Statistična metoda, brez razslojevanja (ni bilo FI) 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46BAB961-70E7-DEAD-405E-06581253D0AA}"/>
                </a:ext>
              </a:extLst>
            </p:cNvPr>
            <p:cNvSpPr/>
            <p:nvPr/>
          </p:nvSpPr>
          <p:spPr>
            <a:xfrm>
              <a:off x="2623346" y="4200600"/>
              <a:ext cx="4240427" cy="1448307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Vzorec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chemeClr val="accent1">
                      <a:lumMod val="75000"/>
                    </a:schemeClr>
                  </a:solidFill>
                </a:rPr>
                <a:t>19 operacij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/>
                <a:t>85.876.478 €</a:t>
              </a:r>
              <a:endParaRPr lang="en-US" sz="2700" kern="1200" dirty="0"/>
            </a:p>
          </p:txBody>
        </p:sp>
      </p:grpSp>
      <p:sp>
        <p:nvSpPr>
          <p:cNvPr id="6" name="Pravokotnik 5">
            <a:extLst>
              <a:ext uri="{FF2B5EF4-FFF2-40B4-BE49-F238E27FC236}">
                <a16:creationId xmlns:a16="http://schemas.microsoft.com/office/drawing/2014/main" id="{9C428636-2749-9839-1C11-288836175B9B}"/>
              </a:ext>
            </a:extLst>
          </p:cNvPr>
          <p:cNvSpPr/>
          <p:nvPr/>
        </p:nvSpPr>
        <p:spPr>
          <a:xfrm>
            <a:off x="1524000" y="13970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26CF10D-50FD-8EB0-6039-9C2AD63B54E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398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9800">
                  <a:extLst>
                    <a:ext uri="{9D8B030D-6E8A-4147-A177-3AD203B41FA5}">
                      <a16:colId xmlns:a16="http://schemas.microsoft.com/office/drawing/2014/main" val="171295524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sl-SI" sz="900" u="none" strike="noStrike" dirty="0">
                          <a:effectLst/>
                        </a:rPr>
                        <a:t>371.549.360,45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7137664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9C8AD163-F7BD-5F71-0CEE-85288706B47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398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9800">
                  <a:extLst>
                    <a:ext uri="{9D8B030D-6E8A-4147-A177-3AD203B41FA5}">
                      <a16:colId xmlns:a16="http://schemas.microsoft.com/office/drawing/2014/main" val="133915845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sl-SI" sz="900" u="none" strike="noStrike" dirty="0">
                          <a:effectLst/>
                        </a:rPr>
                        <a:t>371.549.360,45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5104818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0147782-51E8-4A41-5D32-E9D97EB7609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398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9800">
                  <a:extLst>
                    <a:ext uri="{9D8B030D-6E8A-4147-A177-3AD203B41FA5}">
                      <a16:colId xmlns:a16="http://schemas.microsoft.com/office/drawing/2014/main" val="13128519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1100" u="none" strike="noStrike" dirty="0">
                          <a:effectLst/>
                        </a:rPr>
                        <a:t>371549360,5</a:t>
                      </a:r>
                      <a:endParaRPr lang="sl-SI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2123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525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3617EBD-8840-4214-B684-590C3E7E299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D134D05-A192-2978-5D8B-81F4B4003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977291"/>
              </p:ext>
            </p:extLst>
          </p:nvPr>
        </p:nvGraphicFramePr>
        <p:xfrm>
          <a:off x="957263" y="1287429"/>
          <a:ext cx="7729537" cy="51895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5700">
                  <a:extLst>
                    <a:ext uri="{9D8B030D-6E8A-4147-A177-3AD203B41FA5}">
                      <a16:colId xmlns:a16="http://schemas.microsoft.com/office/drawing/2014/main" val="2037806015"/>
                    </a:ext>
                  </a:extLst>
                </a:gridCol>
                <a:gridCol w="1096987">
                  <a:extLst>
                    <a:ext uri="{9D8B030D-6E8A-4147-A177-3AD203B41FA5}">
                      <a16:colId xmlns:a16="http://schemas.microsoft.com/office/drawing/2014/main" val="3937822557"/>
                    </a:ext>
                  </a:extLst>
                </a:gridCol>
                <a:gridCol w="4556713">
                  <a:extLst>
                    <a:ext uri="{9D8B030D-6E8A-4147-A177-3AD203B41FA5}">
                      <a16:colId xmlns:a16="http://schemas.microsoft.com/office/drawing/2014/main" val="2648260334"/>
                    </a:ext>
                  </a:extLst>
                </a:gridCol>
                <a:gridCol w="1350137">
                  <a:extLst>
                    <a:ext uri="{9D8B030D-6E8A-4147-A177-3AD203B41FA5}">
                      <a16:colId xmlns:a16="http://schemas.microsoft.com/office/drawing/2014/main" val="1767611279"/>
                    </a:ext>
                  </a:extLst>
                </a:gridCol>
              </a:tblGrid>
              <a:tr h="428383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Št. RO26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Koda 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Kratek naziv operacije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Vrednost vzorca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949582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RO26-1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OP27.00004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PUM-O+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80.186,70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856070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RO26-2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OP27.00030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Nakup manjših letal za gašenje požarov iz zraka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4.899.213,99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35708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RO26-3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OP27.00033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Zmanjšanje poplavne ogroženosti ob Meži in Mislinji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225.143,99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573802"/>
                  </a:ext>
                </a:extLst>
              </a:tr>
              <a:tr h="26773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RO26-4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OP27.00034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Center DUBT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3.089.101,58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526181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RO26-5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OP27.00039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Kolesarske poti Žalec - Rogatec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365.528,80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233094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RO26-6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OP27.00055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Nacionalna platforma CzK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153.459,44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654909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RO26-7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OP27.00125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PONI LUR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39.908,00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949611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RO26-8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OP27.00139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Stičišče oblikovanja politik-SOP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5.346,27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58379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RO26-9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OP27.00297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Sistem e-JN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124.620,80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284639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RO26-10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OP27.00361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SA+ ALBANSKO GOVOREČIH ŽENSK 2024−2027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63.573,37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436312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RO26-11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OP27.00461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Kopališče Vevče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9.265.922,12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086847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RO26-12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OP27.00555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CTN MO NM Seidlova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1.228.759,77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871502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RO26-13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OP27.00582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KALMA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112.220,73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04959"/>
                  </a:ext>
                </a:extLst>
              </a:tr>
              <a:tr h="38768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RO26-14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OP27.00602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Zmanjšanje poplavne ogroženosti na porečju Savinje - 1. sklop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552.895,85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91693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RO26-15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OP27.00609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Nadgradnja železniške postaje Ljubljana – Sklop B in C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25.506.949,10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15918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RO26-16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OP27.00611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3. razvojna os – sever: sklop B in sklop H 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37.467.901,06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101933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RO26-17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OP27.00615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EPK GO!2025 - EPIC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1.158.618,48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113941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RO26-18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OP27.00620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Prizidek Zdravstveni dom Slovenj Gradec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743.372,80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992996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RO26-19</a:t>
                      </a:r>
                      <a:endParaRPr lang="sl-SI" sz="1400" b="1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>
                          <a:solidFill>
                            <a:schemeClr val="tx2"/>
                          </a:solidFill>
                          <a:effectLst/>
                        </a:rPr>
                        <a:t>OP27.01026</a:t>
                      </a:r>
                      <a:endParaRPr lang="sl-SI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Negovalna bolnišnica UKC Maribor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793.755,34</a:t>
                      </a:r>
                      <a:endParaRPr lang="sl-SI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79506"/>
                  </a:ext>
                </a:extLst>
              </a:tr>
              <a:tr h="2280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Skupna vsota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sl-SI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85.876.478,19</a:t>
                      </a:r>
                      <a:endParaRPr lang="sl-SI" sz="1400" b="1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435" marR="9435" marT="94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152496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B93D008A-6F87-D8E9-A0AA-02386412E560}"/>
              </a:ext>
            </a:extLst>
          </p:cNvPr>
          <p:cNvSpPr txBox="1">
            <a:spLocks/>
          </p:cNvSpPr>
          <p:nvPr/>
        </p:nvSpPr>
        <p:spPr>
          <a:xfrm>
            <a:off x="2257424" y="274638"/>
            <a:ext cx="6429375" cy="811212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sl-SI" b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Vzorec operacij RO26</a:t>
            </a:r>
            <a:endParaRPr lang="en-US" b="1" kern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334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35"/>
    </mc:Choice>
    <mc:Fallback xmlns="">
      <p:transition spd="slow" advTm="4573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1CB3D-C600-81E7-E4A2-C58EF5FE5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4039E8F2-8996-4765-3D48-00081C357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274" y="274638"/>
            <a:ext cx="6105525" cy="9134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Revizije operacij po PT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6ED2FC64-9D69-BCC0-B354-4CA245301DEB}"/>
              </a:ext>
            </a:extLst>
          </p:cNvPr>
          <p:cNvGrpSpPr/>
          <p:nvPr/>
        </p:nvGrpSpPr>
        <p:grpSpPr>
          <a:xfrm>
            <a:off x="500452" y="1375618"/>
            <a:ext cx="8085079" cy="4283418"/>
            <a:chOff x="3964282" y="1753052"/>
            <a:chExt cx="8081336" cy="3673619"/>
          </a:xfrm>
        </p:grpSpPr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716D20DF-CBFA-18E1-CFCE-326EB1F442DE}"/>
                </a:ext>
              </a:extLst>
            </p:cNvPr>
            <p:cNvSpPr>
              <a:spLocks/>
            </p:cNvSpPr>
            <p:nvPr/>
          </p:nvSpPr>
          <p:spPr>
            <a:xfrm>
              <a:off x="8979659" y="1911949"/>
              <a:ext cx="3065959" cy="1315580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dirty="0"/>
                <a:t>6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kern="1200" dirty="0"/>
                <a:t>MOP</a:t>
              </a:r>
              <a:endParaRPr lang="en-US" sz="2700" kern="1200" dirty="0"/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15163A73-090F-6BE4-BE1E-98AC9DBFF0E9}"/>
                </a:ext>
              </a:extLst>
            </p:cNvPr>
            <p:cNvSpPr/>
            <p:nvPr/>
          </p:nvSpPr>
          <p:spPr>
            <a:xfrm>
              <a:off x="3964282" y="1753052"/>
              <a:ext cx="3310527" cy="1277053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4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MZIE</a:t>
              </a:r>
            </a:p>
          </p:txBody>
        </p:sp>
        <p:sp>
          <p:nvSpPr>
            <p:cNvPr id="6" name="Prostoročno: oblika 5">
              <a:extLst>
                <a:ext uri="{FF2B5EF4-FFF2-40B4-BE49-F238E27FC236}">
                  <a16:creationId xmlns:a16="http://schemas.microsoft.com/office/drawing/2014/main" id="{54075478-5A6E-5B60-0114-D0DD39184282}"/>
                </a:ext>
              </a:extLst>
            </p:cNvPr>
            <p:cNvSpPr/>
            <p:nvPr/>
          </p:nvSpPr>
          <p:spPr>
            <a:xfrm>
              <a:off x="4660993" y="3030105"/>
              <a:ext cx="3310527" cy="1245158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3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MDDSZ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CF3F3696-9A18-5D04-D32D-2B4C27956712}"/>
                </a:ext>
              </a:extLst>
            </p:cNvPr>
            <p:cNvSpPr/>
            <p:nvPr/>
          </p:nvSpPr>
          <p:spPr>
            <a:xfrm>
              <a:off x="5784963" y="4149618"/>
              <a:ext cx="3310527" cy="1277053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2 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kern="1200" dirty="0"/>
                <a:t>MNZJU</a:t>
              </a:r>
              <a:endParaRPr lang="en-US" sz="2700" kern="1200" dirty="0"/>
            </a:p>
          </p:txBody>
        </p:sp>
      </p:grpSp>
      <p:sp>
        <p:nvSpPr>
          <p:cNvPr id="3" name="Pravokotnik 2">
            <a:extLst>
              <a:ext uri="{FF2B5EF4-FFF2-40B4-BE49-F238E27FC236}">
                <a16:creationId xmlns:a16="http://schemas.microsoft.com/office/drawing/2014/main" id="{28F23F25-D635-7694-2D5F-1DB150ED0D91}"/>
              </a:ext>
            </a:extLst>
          </p:cNvPr>
          <p:cNvSpPr/>
          <p:nvPr/>
        </p:nvSpPr>
        <p:spPr>
          <a:xfrm>
            <a:off x="5340041" y="3581141"/>
            <a:ext cx="3498542" cy="2666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1</a:t>
            </a:r>
          </a:p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MK</a:t>
            </a:r>
          </a:p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MLSKRR (PT)</a:t>
            </a:r>
          </a:p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MIZM</a:t>
            </a:r>
          </a:p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MZ</a:t>
            </a:r>
            <a:endParaRPr lang="en-GB" sz="2693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929E39D-1F71-54BE-E102-4A8A43A9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87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D3291-CEDA-0EEC-B286-B1C0AE215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CF1FC9C5-F7E7-9096-8344-B9F7A1C9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525" y="430213"/>
            <a:ext cx="5981700" cy="86836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Revizije operacij po PT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B148FF7-3A2C-7D12-D5BC-CBE1000A8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11</a:t>
            </a:fld>
            <a:endParaRPr lang="en-US"/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F8553DC5-587D-2BA8-A437-09BF0D361DD2}"/>
              </a:ext>
            </a:extLst>
          </p:cNvPr>
          <p:cNvSpPr/>
          <p:nvPr/>
        </p:nvSpPr>
        <p:spPr>
          <a:xfrm>
            <a:off x="1524000" y="13970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C63CB32-00AA-10C7-21AA-CE2A84EC1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856979"/>
              </p:ext>
            </p:extLst>
          </p:nvPr>
        </p:nvGraphicFramePr>
        <p:xfrm>
          <a:off x="685800" y="1495425"/>
          <a:ext cx="7591426" cy="4804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5170">
                  <a:extLst>
                    <a:ext uri="{9D8B030D-6E8A-4147-A177-3AD203B41FA5}">
                      <a16:colId xmlns:a16="http://schemas.microsoft.com/office/drawing/2014/main" val="1882067524"/>
                    </a:ext>
                  </a:extLst>
                </a:gridCol>
                <a:gridCol w="2890459">
                  <a:extLst>
                    <a:ext uri="{9D8B030D-6E8A-4147-A177-3AD203B41FA5}">
                      <a16:colId xmlns:a16="http://schemas.microsoft.com/office/drawing/2014/main" val="2328800301"/>
                    </a:ext>
                  </a:extLst>
                </a:gridCol>
                <a:gridCol w="1905797">
                  <a:extLst>
                    <a:ext uri="{9D8B030D-6E8A-4147-A177-3AD203B41FA5}">
                      <a16:colId xmlns:a16="http://schemas.microsoft.com/office/drawing/2014/main" val="2421770898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2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PT pred spremembo</a:t>
                      </a:r>
                      <a:endParaRPr lang="sl-SI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2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PT po spremembi</a:t>
                      </a:r>
                      <a:endParaRPr lang="sl-SI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2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Št. operacij</a:t>
                      </a:r>
                      <a:endParaRPr lang="sl-SI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08421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MDDSZ (delo)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MDDSZ (demografija)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22319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>
                          <a:solidFill>
                            <a:schemeClr val="tx2"/>
                          </a:solidFill>
                          <a:effectLst/>
                        </a:rPr>
                        <a:t>MJU</a:t>
                      </a:r>
                      <a:endParaRPr lang="sl-SI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MNZJU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sl-SI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941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MK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>
                          <a:solidFill>
                            <a:schemeClr val="tx2"/>
                          </a:solidFill>
                          <a:effectLst/>
                        </a:rPr>
                        <a:t>MK</a:t>
                      </a:r>
                      <a:endParaRPr lang="sl-SI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84162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MKRR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>
                          <a:solidFill>
                            <a:schemeClr val="tx2"/>
                          </a:solidFill>
                          <a:effectLst/>
                        </a:rPr>
                        <a:t>MLSKRR</a:t>
                      </a:r>
                      <a:endParaRPr lang="sl-SI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47496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MNVP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MOP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60044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MOPE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MZIE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31342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MSP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MDDSZ (demografija)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85832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MVZI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MIZM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21859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MZ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>
                          <a:solidFill>
                            <a:schemeClr val="tx2"/>
                          </a:solidFill>
                          <a:effectLst/>
                        </a:rPr>
                        <a:t>MZ</a:t>
                      </a:r>
                      <a:endParaRPr lang="sl-SI" sz="2400" b="0" i="0" u="none" strike="noStrike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416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MZI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MZIE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sl-SI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960107"/>
                  </a:ext>
                </a:extLst>
              </a:tr>
              <a:tr h="371475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l-SI" sz="2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Skupaj</a:t>
                      </a:r>
                      <a:endParaRPr lang="sl-SI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l-SI" sz="2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19</a:t>
                      </a:r>
                      <a:endParaRPr lang="sl-SI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5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454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5610B-3777-C37C-BEFC-29EE2E524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76A70E9F-FF8C-7818-F0C0-A808A387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474" y="274638"/>
            <a:ext cx="6410325" cy="929618"/>
          </a:xfrm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Revizije operacij - stanje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407EB49-B683-7215-1A31-CBDE9254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12</a:t>
            </a:fld>
            <a:endParaRPr lang="en-US"/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1077A87D-529E-2EC5-8376-51E356AE04B8}"/>
              </a:ext>
            </a:extLst>
          </p:cNvPr>
          <p:cNvSpPr/>
          <p:nvPr/>
        </p:nvSpPr>
        <p:spPr>
          <a:xfrm>
            <a:off x="1524000" y="1397000"/>
            <a:ext cx="6096000" cy="4064000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  <a:p>
            <a:pPr lvl="0">
              <a:buChar char="•"/>
            </a:pPr>
            <a:endParaRPr lang="en-GB" dirty="0"/>
          </a:p>
        </p:txBody>
      </p:sp>
      <p:sp>
        <p:nvSpPr>
          <p:cNvPr id="3" name="Pravokotnik 2">
            <a:extLst>
              <a:ext uri="{FF2B5EF4-FFF2-40B4-BE49-F238E27FC236}">
                <a16:creationId xmlns:a16="http://schemas.microsoft.com/office/drawing/2014/main" id="{CEFF9985-0722-64C1-769D-BFCA06ABAC9A}"/>
              </a:ext>
            </a:extLst>
          </p:cNvPr>
          <p:cNvSpPr/>
          <p:nvPr/>
        </p:nvSpPr>
        <p:spPr>
          <a:xfrm>
            <a:off x="942340" y="1673459"/>
            <a:ext cx="7744459" cy="3557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3600" dirty="0"/>
              <a:t>Do danes izdanih 15 končnih poročil</a:t>
            </a:r>
          </a:p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3600" dirty="0"/>
              <a:t>Podanih 7 priporočil, brez finančnih popravkov razen v enem primeru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77768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EE77189-AEBC-A425-9674-DC65C6FA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174" y="545243"/>
            <a:ext cx="6120207" cy="849312"/>
          </a:xfrm>
          <a:solidFill>
            <a:schemeClr val="bg1"/>
          </a:solidFill>
        </p:spPr>
        <p:txBody>
          <a:bodyPr/>
          <a:lstStyle/>
          <a:p>
            <a:r>
              <a:rPr lang="sl-SI" sz="3600" dirty="0">
                <a:solidFill>
                  <a:srgbClr val="0070C0"/>
                </a:solidFill>
              </a:rPr>
              <a:t>RO 2026 - nepravilnosti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2D453DCB-A68F-18B9-F07F-238CBCC6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BF8C18-44A6-4213-B056-58502FF4BB96}" type="slidenum">
              <a:rPr lang="en-US" smtClean="0"/>
              <a:pPr>
                <a:spcAft>
                  <a:spcPts val="600"/>
                </a:spcAft>
                <a:defRPr/>
              </a:pPr>
              <a:t>13</a:t>
            </a:fld>
            <a:endParaRPr lang="en-US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119FDE8-7F24-FBFA-B1CA-B8F529FDC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224669"/>
              </p:ext>
            </p:extLst>
          </p:nvPr>
        </p:nvGraphicFramePr>
        <p:xfrm>
          <a:off x="861620" y="1600200"/>
          <a:ext cx="7420761" cy="493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030">
                  <a:extLst>
                    <a:ext uri="{9D8B030D-6E8A-4147-A177-3AD203B41FA5}">
                      <a16:colId xmlns:a16="http://schemas.microsoft.com/office/drawing/2014/main" val="2495036299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val="608092878"/>
                    </a:ext>
                  </a:extLst>
                </a:gridCol>
                <a:gridCol w="1219434">
                  <a:extLst>
                    <a:ext uri="{9D8B030D-6E8A-4147-A177-3AD203B41FA5}">
                      <a16:colId xmlns:a16="http://schemas.microsoft.com/office/drawing/2014/main" val="705590010"/>
                    </a:ext>
                  </a:extLst>
                </a:gridCol>
                <a:gridCol w="1928972">
                  <a:extLst>
                    <a:ext uri="{9D8B030D-6E8A-4147-A177-3AD203B41FA5}">
                      <a16:colId xmlns:a16="http://schemas.microsoft.com/office/drawing/2014/main" val="3285441998"/>
                    </a:ext>
                  </a:extLst>
                </a:gridCol>
              </a:tblGrid>
              <a:tr h="608948"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Revizija operacije (PT)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Tipologija </a:t>
                      </a:r>
                      <a:r>
                        <a:rPr lang="sl-SI" sz="1600" dirty="0" err="1"/>
                        <a:t>nepr</a:t>
                      </a:r>
                      <a:r>
                        <a:rPr lang="sl-SI" sz="1600" dirty="0"/>
                        <a:t>./podkategorija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Finančni popravek (EUR)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Narava finančnega popravka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724029806"/>
                  </a:ext>
                </a:extLst>
              </a:tr>
              <a:tr h="855819">
                <a:tc>
                  <a:txBody>
                    <a:bodyPr/>
                    <a:lstStyle/>
                    <a:p>
                      <a:endParaRPr lang="sl-SI" sz="1300" dirty="0"/>
                    </a:p>
                    <a:p>
                      <a:r>
                        <a:rPr lang="sl-SI" sz="2500" dirty="0">
                          <a:solidFill>
                            <a:srgbClr val="0070C0"/>
                          </a:solidFill>
                        </a:rPr>
                        <a:t>RO26-5</a:t>
                      </a:r>
                    </a:p>
                    <a:p>
                      <a:r>
                        <a:rPr lang="sl-SI" sz="2500" dirty="0">
                          <a:solidFill>
                            <a:srgbClr val="FF0000"/>
                          </a:solidFill>
                        </a:rPr>
                        <a:t>MZI-&gt;MZIE</a:t>
                      </a:r>
                      <a:endParaRPr lang="en-GB" sz="2500" dirty="0">
                        <a:solidFill>
                          <a:srgbClr val="FF0000"/>
                        </a:solidFill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rgbClr val="0070C0"/>
                          </a:solidFill>
                        </a:rPr>
                        <a:t>9.3 Neupoštevanje informacij o dejanskih lastnikih prejemnikov sredstev Unije </a:t>
                      </a: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sz="2200" dirty="0">
                          <a:solidFill>
                            <a:srgbClr val="0070C0"/>
                          </a:solidFill>
                        </a:rPr>
                        <a:t>0,00</a:t>
                      </a:r>
                      <a:endParaRPr lang="en-GB" sz="22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>
                          <a:solidFill>
                            <a:srgbClr val="0070C0"/>
                          </a:solidFill>
                        </a:rPr>
                        <a:t>Naključna</a:t>
                      </a:r>
                      <a:endParaRPr lang="en-GB" sz="22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394220844"/>
                  </a:ext>
                </a:extLst>
              </a:tr>
              <a:tr h="855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RO26-6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MK</a:t>
                      </a:r>
                      <a:endParaRPr kumimoji="0" lang="en-GB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rgbClr val="0070C0"/>
                          </a:solidFill>
                        </a:rPr>
                        <a:t>9.2 Pomanjkljiva ali nepopolna revizijska sled</a:t>
                      </a: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sz="22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en-GB" sz="22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Naključna</a:t>
                      </a: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6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670316254"/>
                  </a:ext>
                </a:extLst>
              </a:tr>
              <a:tr h="1102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RO26-12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MOPE-&gt;MZIE</a:t>
                      </a:r>
                      <a:endParaRPr kumimoji="0" lang="en-GB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pl-PL" sz="1600" noProof="0" dirty="0">
                          <a:solidFill>
                            <a:srgbClr val="0070C0"/>
                          </a:solidFill>
                        </a:rPr>
                        <a:t>11.2. Napačni podatki o rezultatih</a:t>
                      </a:r>
                      <a:endParaRPr lang="sl-SI" sz="1600" noProof="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l-SI" sz="22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en-GB" sz="22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Naključna</a:t>
                      </a: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805820849"/>
                  </a:ext>
                </a:extLst>
              </a:tr>
              <a:tr h="1102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RO26-19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MZ</a:t>
                      </a:r>
                      <a:endParaRPr kumimoji="0" lang="en-GB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 Manjkajoče, nepopolne ali napačne podporne informacije ali dokumentacija</a:t>
                      </a:r>
                      <a:endParaRPr lang="sl-SI" sz="1600" noProof="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l-SI" sz="22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en-GB" sz="22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Naključna</a:t>
                      </a:r>
                      <a:endParaRPr kumimoji="0" lang="en-GB" sz="2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3578699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825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328C1-2B48-0CB4-D009-62ABB5961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7AE43A-EB64-03FE-D299-FA54FE6CF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174" y="545243"/>
            <a:ext cx="6120207" cy="849312"/>
          </a:xfrm>
          <a:solidFill>
            <a:schemeClr val="bg1"/>
          </a:solidFill>
        </p:spPr>
        <p:txBody>
          <a:bodyPr/>
          <a:lstStyle/>
          <a:p>
            <a:r>
              <a:rPr lang="sl-SI" sz="3600" dirty="0">
                <a:solidFill>
                  <a:srgbClr val="0070C0"/>
                </a:solidFill>
              </a:rPr>
              <a:t>RO 2026 - nepravilnosti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1308AD38-5877-5D7E-611C-C3155AE8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BF8C18-44A6-4213-B056-58502FF4BB96}" type="slidenum">
              <a:rPr lang="en-US" smtClean="0"/>
              <a:pPr>
                <a:spcAft>
                  <a:spcPts val="600"/>
                </a:spcAft>
                <a:defRPr/>
              </a:pPr>
              <a:t>14</a:t>
            </a:fld>
            <a:endParaRPr lang="en-US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8D4E671-C609-4367-620E-A44BCDBBD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319677"/>
              </p:ext>
            </p:extLst>
          </p:nvPr>
        </p:nvGraphicFramePr>
        <p:xfrm>
          <a:off x="861620" y="1600201"/>
          <a:ext cx="7420761" cy="392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030">
                  <a:extLst>
                    <a:ext uri="{9D8B030D-6E8A-4147-A177-3AD203B41FA5}">
                      <a16:colId xmlns:a16="http://schemas.microsoft.com/office/drawing/2014/main" val="2495036299"/>
                    </a:ext>
                  </a:extLst>
                </a:gridCol>
                <a:gridCol w="2219325">
                  <a:extLst>
                    <a:ext uri="{9D8B030D-6E8A-4147-A177-3AD203B41FA5}">
                      <a16:colId xmlns:a16="http://schemas.microsoft.com/office/drawing/2014/main" val="608092878"/>
                    </a:ext>
                  </a:extLst>
                </a:gridCol>
                <a:gridCol w="1319988">
                  <a:extLst>
                    <a:ext uri="{9D8B030D-6E8A-4147-A177-3AD203B41FA5}">
                      <a16:colId xmlns:a16="http://schemas.microsoft.com/office/drawing/2014/main" val="705590010"/>
                    </a:ext>
                  </a:extLst>
                </a:gridCol>
                <a:gridCol w="1828418">
                  <a:extLst>
                    <a:ext uri="{9D8B030D-6E8A-4147-A177-3AD203B41FA5}">
                      <a16:colId xmlns:a16="http://schemas.microsoft.com/office/drawing/2014/main" val="3285441998"/>
                    </a:ext>
                  </a:extLst>
                </a:gridCol>
              </a:tblGrid>
              <a:tr h="643365"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Revizija operacije (PT)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Tipologija </a:t>
                      </a:r>
                      <a:r>
                        <a:rPr lang="sl-SI" sz="1600" dirty="0" err="1"/>
                        <a:t>nepr</a:t>
                      </a:r>
                      <a:r>
                        <a:rPr lang="sl-SI" sz="1600" dirty="0"/>
                        <a:t>./podkategorija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Finančni popravek (EUR)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600" dirty="0"/>
                        <a:t>Narava finančnega popravka</a:t>
                      </a:r>
                      <a:endParaRPr lang="en-GB" sz="1600" dirty="0"/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724029806"/>
                  </a:ext>
                </a:extLst>
              </a:tr>
              <a:tr h="1125291">
                <a:tc>
                  <a:txBody>
                    <a:bodyPr/>
                    <a:lstStyle/>
                    <a:p>
                      <a:endParaRPr lang="sl-SI" sz="1300" dirty="0"/>
                    </a:p>
                    <a:p>
                      <a:r>
                        <a:rPr lang="sl-SI" sz="2500" dirty="0">
                          <a:solidFill>
                            <a:srgbClr val="0070C0"/>
                          </a:solidFill>
                        </a:rPr>
                        <a:t>RO26-7</a:t>
                      </a:r>
                    </a:p>
                    <a:p>
                      <a:r>
                        <a:rPr lang="sl-SI" sz="2500" dirty="0">
                          <a:solidFill>
                            <a:srgbClr val="FF0000"/>
                          </a:solidFill>
                        </a:rPr>
                        <a:t>MKRR-&gt;MLSKRR</a:t>
                      </a:r>
                      <a:endParaRPr lang="en-GB" sz="2500" dirty="0">
                        <a:solidFill>
                          <a:srgbClr val="FF0000"/>
                        </a:solidFill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rgbClr val="0070C0"/>
                          </a:solidFill>
                        </a:rPr>
                        <a:t>11.1 Nepravilni podatki o učinkih in rezultatih</a:t>
                      </a: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sz="2200" dirty="0">
                          <a:solidFill>
                            <a:srgbClr val="0070C0"/>
                          </a:solidFill>
                        </a:rPr>
                        <a:t>0,00</a:t>
                      </a:r>
                      <a:endParaRPr lang="en-GB" sz="22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2200" dirty="0">
                          <a:solidFill>
                            <a:srgbClr val="0070C0"/>
                          </a:solidFill>
                        </a:rPr>
                        <a:t>Naključna</a:t>
                      </a:r>
                      <a:endParaRPr lang="en-GB" sz="22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394220844"/>
                  </a:ext>
                </a:extLst>
              </a:tr>
              <a:tr h="667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RO26-7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MLSKRR</a:t>
                      </a:r>
                      <a:endParaRPr kumimoji="0" lang="en-GB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sl-SI" sz="1600" noProof="0" dirty="0">
                          <a:solidFill>
                            <a:srgbClr val="0070C0"/>
                          </a:solidFill>
                        </a:rPr>
                        <a:t>4.16 Podatki neskladni s pravili o upravičenosti</a:t>
                      </a: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sz="22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10.884,00</a:t>
                      </a:r>
                      <a:endParaRPr lang="en-GB" sz="22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Naključna</a:t>
                      </a: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600" dirty="0">
                        <a:solidFill>
                          <a:srgbClr val="0070C0"/>
                        </a:solidFill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670316254"/>
                  </a:ext>
                </a:extLst>
              </a:tr>
              <a:tr h="6883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RO26-7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MLSKRR</a:t>
                      </a:r>
                      <a:endParaRPr kumimoji="0" lang="en-GB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r>
                        <a:rPr lang="pl-PL" sz="1600" noProof="0" dirty="0">
                          <a:solidFill>
                            <a:srgbClr val="0070C0"/>
                          </a:solidFill>
                        </a:rPr>
                        <a:t>2.11 Druge nepravilnosti povezane z državnimi pomočmi</a:t>
                      </a:r>
                      <a:endParaRPr lang="sl-SI" sz="1600" noProof="0" dirty="0"/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sl-SI" sz="22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endParaRPr lang="en-GB" sz="22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Naključna</a:t>
                      </a: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90" marR="82290" marT="41145" marB="41145"/>
                </a:tc>
                <a:extLst>
                  <a:ext uri="{0D108BD9-81ED-4DB2-BD59-A6C34878D82A}">
                    <a16:rowId xmlns:a16="http://schemas.microsoft.com/office/drawing/2014/main" val="805820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503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40D38-51DA-4528-E7D8-C2AC0FAF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B83344A0-A995-735E-6D11-793053A1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274" y="274638"/>
            <a:ext cx="6105525" cy="91348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Revizije sistema 2026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C36DC819-2210-A133-CF98-F1D46F340DA5}"/>
              </a:ext>
            </a:extLst>
          </p:cNvPr>
          <p:cNvGrpSpPr/>
          <p:nvPr/>
        </p:nvGrpSpPr>
        <p:grpSpPr>
          <a:xfrm>
            <a:off x="88075" y="1560891"/>
            <a:ext cx="8085079" cy="4283418"/>
            <a:chOff x="3964282" y="1753052"/>
            <a:chExt cx="8081336" cy="3673619"/>
          </a:xfrm>
        </p:grpSpPr>
        <p:sp>
          <p:nvSpPr>
            <p:cNvPr id="9" name="Prostoročno: oblika 8">
              <a:extLst>
                <a:ext uri="{FF2B5EF4-FFF2-40B4-BE49-F238E27FC236}">
                  <a16:creationId xmlns:a16="http://schemas.microsoft.com/office/drawing/2014/main" id="{FA846932-A2E1-2C54-1941-7028412CBD31}"/>
                </a:ext>
              </a:extLst>
            </p:cNvPr>
            <p:cNvSpPr>
              <a:spLocks/>
            </p:cNvSpPr>
            <p:nvPr/>
          </p:nvSpPr>
          <p:spPr>
            <a:xfrm>
              <a:off x="8979659" y="1911949"/>
              <a:ext cx="3065959" cy="1315580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dirty="0"/>
                <a:t>Revizija sistema OU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700" dirty="0"/>
                <a:t>MKRR </a:t>
              </a:r>
              <a:endParaRPr lang="en-US" sz="2700" kern="1200" dirty="0"/>
            </a:p>
          </p:txBody>
        </p:sp>
        <p:sp>
          <p:nvSpPr>
            <p:cNvPr id="13" name="Prostoročno: oblika 12">
              <a:extLst>
                <a:ext uri="{FF2B5EF4-FFF2-40B4-BE49-F238E27FC236}">
                  <a16:creationId xmlns:a16="http://schemas.microsoft.com/office/drawing/2014/main" id="{C49BA390-0EB9-234C-F0BF-7FAE7CC3AC64}"/>
                </a:ext>
              </a:extLst>
            </p:cNvPr>
            <p:cNvSpPr/>
            <p:nvPr/>
          </p:nvSpPr>
          <p:spPr>
            <a:xfrm>
              <a:off x="3964282" y="1753052"/>
              <a:ext cx="3310527" cy="1277053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Naknadna revizija</a:t>
              </a:r>
            </a:p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PT MSP</a:t>
              </a:r>
            </a:p>
          </p:txBody>
        </p:sp>
        <p:sp>
          <p:nvSpPr>
            <p:cNvPr id="6" name="Prostoročno: oblika 5">
              <a:extLst>
                <a:ext uri="{FF2B5EF4-FFF2-40B4-BE49-F238E27FC236}">
                  <a16:creationId xmlns:a16="http://schemas.microsoft.com/office/drawing/2014/main" id="{DA33558D-4B00-34FE-6E80-82093445B306}"/>
                </a:ext>
              </a:extLst>
            </p:cNvPr>
            <p:cNvSpPr/>
            <p:nvPr/>
          </p:nvSpPr>
          <p:spPr>
            <a:xfrm>
              <a:off x="4660993" y="3030105"/>
              <a:ext cx="3310527" cy="1245158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fillRef>
            <a:effectRef idx="2">
              <a:schemeClr val="accent1">
                <a:shade val="50000"/>
                <a:hueOff val="361436"/>
                <a:satOff val="-7560"/>
                <a:lumOff val="420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>
                  <a:solidFill>
                    <a:sysClr val="windowText" lastClr="000000"/>
                  </a:solidFill>
                </a:rPr>
                <a:t>Naknadna revizija PT MKRR</a:t>
              </a:r>
            </a:p>
          </p:txBody>
        </p:sp>
        <p:sp>
          <p:nvSpPr>
            <p:cNvPr id="15" name="Prostoročno: oblika 14">
              <a:extLst>
                <a:ext uri="{FF2B5EF4-FFF2-40B4-BE49-F238E27FC236}">
                  <a16:creationId xmlns:a16="http://schemas.microsoft.com/office/drawing/2014/main" id="{936FD366-B918-1A65-56AA-DF91D85C2D95}"/>
                </a:ext>
              </a:extLst>
            </p:cNvPr>
            <p:cNvSpPr/>
            <p:nvPr/>
          </p:nvSpPr>
          <p:spPr>
            <a:xfrm>
              <a:off x="5784963" y="4149618"/>
              <a:ext cx="3310527" cy="1277053"/>
            </a:xfrm>
            <a:custGeom>
              <a:avLst/>
              <a:gdLst>
                <a:gd name="connsiteX0" fmla="*/ 0 w 3479899"/>
                <a:gd name="connsiteY0" fmla="*/ 0 h 2087939"/>
                <a:gd name="connsiteX1" fmla="*/ 3479899 w 3479899"/>
                <a:gd name="connsiteY1" fmla="*/ 0 h 2087939"/>
                <a:gd name="connsiteX2" fmla="*/ 3479899 w 3479899"/>
                <a:gd name="connsiteY2" fmla="*/ 2087939 h 2087939"/>
                <a:gd name="connsiteX3" fmla="*/ 0 w 3479899"/>
                <a:gd name="connsiteY3" fmla="*/ 2087939 h 2087939"/>
                <a:gd name="connsiteX4" fmla="*/ 0 w 3479899"/>
                <a:gd name="connsiteY4" fmla="*/ 0 h 208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9899" h="2087939">
                  <a:moveTo>
                    <a:pt x="0" y="0"/>
                  </a:moveTo>
                  <a:lnTo>
                    <a:pt x="3479899" y="0"/>
                  </a:lnTo>
                  <a:lnTo>
                    <a:pt x="3479899" y="2087939"/>
                  </a:lnTo>
                  <a:lnTo>
                    <a:pt x="0" y="2087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fillRef>
            <a:effectRef idx="2">
              <a:schemeClr val="accent1">
                <a:shade val="50000"/>
                <a:hueOff val="180718"/>
                <a:satOff val="-3780"/>
                <a:lumOff val="210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0" tIns="102870" rIns="102870" bIns="102870" numCol="1" spcCol="1270" anchor="ctr" anchorCtr="0">
              <a:noAutofit/>
            </a:bodyPr>
            <a:lstStyle/>
            <a:p>
              <a:pPr algn="ctr" defTabSz="1197150">
                <a:lnSpc>
                  <a:spcPct val="90000"/>
                </a:lnSpc>
                <a:spcAft>
                  <a:spcPct val="35000"/>
                </a:spcAft>
              </a:pPr>
              <a:r>
                <a:rPr lang="sl-SI" sz="2693" dirty="0"/>
                <a:t>Naknadna revizija PT MDP</a:t>
              </a:r>
              <a:endParaRPr lang="en-US" sz="2700" kern="1200" dirty="0"/>
            </a:p>
          </p:txBody>
        </p:sp>
      </p:grpSp>
      <p:sp>
        <p:nvSpPr>
          <p:cNvPr id="3" name="Pravokotnik 2">
            <a:extLst>
              <a:ext uri="{FF2B5EF4-FFF2-40B4-BE49-F238E27FC236}">
                <a16:creationId xmlns:a16="http://schemas.microsoft.com/office/drawing/2014/main" id="{47DF2B01-EE13-A983-0ADC-7D4370FD929C}"/>
              </a:ext>
            </a:extLst>
          </p:cNvPr>
          <p:cNvSpPr/>
          <p:nvPr/>
        </p:nvSpPr>
        <p:spPr>
          <a:xfrm>
            <a:off x="5634036" y="3429000"/>
            <a:ext cx="3498542" cy="2666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97150">
              <a:lnSpc>
                <a:spcPct val="90000"/>
              </a:lnSpc>
              <a:spcAft>
                <a:spcPct val="35000"/>
              </a:spcAft>
            </a:pPr>
            <a:r>
              <a:rPr lang="sl-SI" sz="2693" dirty="0"/>
              <a:t>Tematska revizija „RBMV“  (MJU, MOPE, MZ in MP) </a:t>
            </a:r>
            <a:endParaRPr lang="en-GB" sz="2693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EBC432F-DC3C-E782-324B-F96FE446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F8447F-B0D8-46F9-8260-ECA4BE71D906}" type="slidenum">
              <a:rPr lang="en-US" smtClean="0"/>
              <a:pPr>
                <a:spcAft>
                  <a:spcPts val="60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14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18949-C680-DB05-A52A-41768CAF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B0CCF45-AC1E-6ACF-2E8D-10CCEB2E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 sz="3600" dirty="0">
                <a:solidFill>
                  <a:srgbClr val="0070C0"/>
                </a:solidFill>
              </a:rPr>
              <a:t>		Naknadne revizije sistema 2026</a:t>
            </a: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284E9633-FFBE-CF59-6F1F-B087D8D4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BF8C18-44A6-4213-B056-58502FF4BB96}" type="slidenum">
              <a:rPr lang="en-US" smtClean="0"/>
              <a:pPr>
                <a:spcAft>
                  <a:spcPts val="600"/>
                </a:spcAft>
                <a:defRPr/>
              </a:pPr>
              <a:t>16</a:t>
            </a:fld>
            <a:endParaRPr lang="en-US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F7F6ECFF-5817-5B3E-0E3B-49F9474BD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691520"/>
              </p:ext>
            </p:extLst>
          </p:nvPr>
        </p:nvGraphicFramePr>
        <p:xfrm>
          <a:off x="765544" y="1397000"/>
          <a:ext cx="8038214" cy="5215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247">
                  <a:extLst>
                    <a:ext uri="{9D8B030D-6E8A-4147-A177-3AD203B41FA5}">
                      <a16:colId xmlns:a16="http://schemas.microsoft.com/office/drawing/2014/main" val="285614847"/>
                    </a:ext>
                  </a:extLst>
                </a:gridCol>
                <a:gridCol w="3063844">
                  <a:extLst>
                    <a:ext uri="{9D8B030D-6E8A-4147-A177-3AD203B41FA5}">
                      <a16:colId xmlns:a16="http://schemas.microsoft.com/office/drawing/2014/main" val="3659178485"/>
                    </a:ext>
                  </a:extLst>
                </a:gridCol>
                <a:gridCol w="2869123">
                  <a:extLst>
                    <a:ext uri="{9D8B030D-6E8A-4147-A177-3AD203B41FA5}">
                      <a16:colId xmlns:a16="http://schemas.microsoft.com/office/drawing/2014/main" val="2829300851"/>
                    </a:ext>
                  </a:extLst>
                </a:gridCol>
              </a:tblGrid>
              <a:tr h="1283333">
                <a:tc>
                  <a:txBody>
                    <a:bodyPr/>
                    <a:lstStyle/>
                    <a:p>
                      <a:r>
                        <a:rPr lang="sl-SI" dirty="0" err="1"/>
                        <a:t>Revidiranec</a:t>
                      </a:r>
                      <a:endParaRPr lang="sl-SI" dirty="0"/>
                    </a:p>
                    <a:p>
                      <a:r>
                        <a:rPr lang="sl-SI" dirty="0"/>
                        <a:t>POSREDNIŠKO TELO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Revidirane ključne zahteve (KZ)</a:t>
                      </a:r>
                    </a:p>
                    <a:p>
                      <a:endParaRPr lang="sl-SI" dirty="0"/>
                    </a:p>
                    <a:p>
                      <a:r>
                        <a:rPr lang="sl-SI" dirty="0"/>
                        <a:t>Št. ugotovitev in priporočil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Kategorija ocene sistema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91735"/>
                  </a:ext>
                </a:extLst>
              </a:tr>
              <a:tr h="1103030"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Ministrstvo za digitalno preobrazbo (MDP)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KZ 1, KZ 2, KZ 3, </a:t>
                      </a:r>
                      <a:r>
                        <a:rPr lang="sl-SI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KZ 4,</a:t>
                      </a:r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 KZ 5, KZ 6, KZ 7</a:t>
                      </a: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4 ugotovitev in priporočil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Sistem deluje, vendar so potrebne določene izboljšave (kategorija 2)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61946"/>
                  </a:ext>
                </a:extLst>
              </a:tr>
              <a:tr h="1124288"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Ministrstvo za solidarno prihodnost (MSP)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/>
                          </a:solidFill>
                        </a:rPr>
                        <a:t>KZ 1, KZ 2, KZ 3, </a:t>
                      </a:r>
                      <a:r>
                        <a:rPr lang="en-GB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KZ 4,</a:t>
                      </a:r>
                      <a:r>
                        <a:rPr lang="en-GB" dirty="0">
                          <a:solidFill>
                            <a:schemeClr val="accent1"/>
                          </a:solidFill>
                        </a:rPr>
                        <a:t> KZ 5, KZ 6, KZ 7</a:t>
                      </a: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12 ugotovitev in priporočil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Sistem deluje, vendar so potrebne določene izboljšave (kategorija 2)</a:t>
                      </a: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802924"/>
                  </a:ext>
                </a:extLst>
              </a:tr>
              <a:tr h="1103030"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Ministrstvo za kohezijo in regionalni razvoj (MKRR)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/>
                          </a:solidFill>
                        </a:rPr>
                        <a:t>KZ 1, KZ 2, KZ 3, KZ 4, KZ 5, KZ 6, KZ 7</a:t>
                      </a: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6 ugotovitev in priporočil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noProof="0" dirty="0">
                          <a:solidFill>
                            <a:schemeClr val="accent1"/>
                          </a:solidFill>
                        </a:rPr>
                        <a:t>Sistem deluje, vendar so potrebne določene izboljšave (kategorija 2)</a:t>
                      </a: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91951"/>
                  </a:ext>
                </a:extLst>
              </a:tr>
              <a:tr h="339394">
                <a:tc gridSpan="3"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72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727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04B2B-FD78-79DF-A53B-92660F96C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1D2B703-A34E-E83A-A05B-4107A2526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 sz="3600" dirty="0">
                <a:solidFill>
                  <a:srgbClr val="0070C0"/>
                </a:solidFill>
              </a:rPr>
              <a:t>Revizije sistema 2026</a:t>
            </a: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32C4ADDB-0D3E-C8F7-505D-C7F980C18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BF8C18-44A6-4213-B056-58502FF4BB96}" type="slidenum">
              <a:rPr lang="en-US" smtClean="0"/>
              <a:pPr>
                <a:spcAft>
                  <a:spcPts val="600"/>
                </a:spcAft>
                <a:defRPr/>
              </a:pPr>
              <a:t>17</a:t>
            </a:fld>
            <a:endParaRPr lang="en-US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546BC9D2-5659-23D9-FF20-E779C9FB2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779592"/>
              </p:ext>
            </p:extLst>
          </p:nvPr>
        </p:nvGraphicFramePr>
        <p:xfrm>
          <a:off x="765544" y="1396999"/>
          <a:ext cx="8038214" cy="400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247">
                  <a:extLst>
                    <a:ext uri="{9D8B030D-6E8A-4147-A177-3AD203B41FA5}">
                      <a16:colId xmlns:a16="http://schemas.microsoft.com/office/drawing/2014/main" val="285614847"/>
                    </a:ext>
                  </a:extLst>
                </a:gridCol>
                <a:gridCol w="3646967">
                  <a:extLst>
                    <a:ext uri="{9D8B030D-6E8A-4147-A177-3AD203B41FA5}">
                      <a16:colId xmlns:a16="http://schemas.microsoft.com/office/drawing/2014/main" val="3659178485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29300851"/>
                    </a:ext>
                  </a:extLst>
                </a:gridCol>
              </a:tblGrid>
              <a:tr h="1579946">
                <a:tc>
                  <a:txBody>
                    <a:bodyPr/>
                    <a:lstStyle/>
                    <a:p>
                      <a:r>
                        <a:rPr lang="sl-SI" dirty="0" err="1"/>
                        <a:t>Revidiranec</a:t>
                      </a:r>
                      <a:endParaRPr lang="sl-SI" dirty="0"/>
                    </a:p>
                    <a:p>
                      <a:r>
                        <a:rPr lang="sl-SI" dirty="0"/>
                        <a:t>ORGAN UPRAVLJANJA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Revidirane ključne zahteve (KZ)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Kategorija ocene sistema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91735"/>
                  </a:ext>
                </a:extLst>
              </a:tr>
              <a:tr h="1357970"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Ministrstvo za kohezijo in regionalni razvoj 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accent1"/>
                          </a:solidFill>
                        </a:rPr>
                        <a:t>KZ 1, KZ 2, KZ 3, KZ 4, KZ 5, KZ 6, KZ 7</a:t>
                      </a:r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, KZ 8, KZ9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12 ugotovitev in priporočil</a:t>
                      </a: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Sistem deluje, vendar so potrebne določene izboljšave (kategorija 2)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61946"/>
                  </a:ext>
                </a:extLst>
              </a:tr>
              <a:tr h="417837">
                <a:tc gridSpan="3"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72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69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28DB6-FC86-ECC4-A428-24F5AA82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02D7DD1-A4D0-88F8-8815-3DAF4472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sl-SI" sz="3600" dirty="0">
                <a:solidFill>
                  <a:srgbClr val="0070C0"/>
                </a:solidFill>
              </a:rPr>
              <a:t>Tematska revizija sistema 2026</a:t>
            </a:r>
            <a:br>
              <a:rPr lang="sl-SI" sz="3600" dirty="0">
                <a:solidFill>
                  <a:srgbClr val="0070C0"/>
                </a:solidFill>
              </a:rPr>
            </a:br>
            <a:r>
              <a:rPr lang="sl-SI" sz="3600" dirty="0">
                <a:solidFill>
                  <a:srgbClr val="0070C0"/>
                </a:solidFill>
              </a:rPr>
              <a:t>„RBMV“</a:t>
            </a: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br>
              <a:rPr lang="sl-SI" sz="3600" dirty="0">
                <a:solidFill>
                  <a:srgbClr val="0070C0"/>
                </a:solidFill>
              </a:rPr>
            </a:b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E806ED17-CEEB-75BF-4B6A-B8D5862B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DBF8C18-44A6-4213-B056-58502FF4BB96}" type="slidenum">
              <a:rPr lang="en-US" smtClean="0"/>
              <a:pPr>
                <a:spcAft>
                  <a:spcPts val="600"/>
                </a:spcAft>
                <a:defRPr/>
              </a:pPr>
              <a:t>18</a:t>
            </a:fld>
            <a:endParaRPr lang="en-US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180A93FF-BC39-4343-46E8-8E25515E17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15646"/>
              </p:ext>
            </p:extLst>
          </p:nvPr>
        </p:nvGraphicFramePr>
        <p:xfrm>
          <a:off x="765544" y="1396999"/>
          <a:ext cx="8038214" cy="400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247">
                  <a:extLst>
                    <a:ext uri="{9D8B030D-6E8A-4147-A177-3AD203B41FA5}">
                      <a16:colId xmlns:a16="http://schemas.microsoft.com/office/drawing/2014/main" val="285614847"/>
                    </a:ext>
                  </a:extLst>
                </a:gridCol>
                <a:gridCol w="3646967">
                  <a:extLst>
                    <a:ext uri="{9D8B030D-6E8A-4147-A177-3AD203B41FA5}">
                      <a16:colId xmlns:a16="http://schemas.microsoft.com/office/drawing/2014/main" val="3659178485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29300851"/>
                    </a:ext>
                  </a:extLst>
                </a:gridCol>
              </a:tblGrid>
              <a:tr h="1579946">
                <a:tc>
                  <a:txBody>
                    <a:bodyPr/>
                    <a:lstStyle/>
                    <a:p>
                      <a:r>
                        <a:rPr lang="sl-SI" dirty="0" err="1"/>
                        <a:t>Revidiranec</a:t>
                      </a:r>
                      <a:endParaRPr lang="sl-SI" dirty="0"/>
                    </a:p>
                    <a:p>
                      <a:r>
                        <a:rPr lang="sl-SI" dirty="0"/>
                        <a:t>PT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Revidirane ključne zahteve (KZ)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Kategorija ocene sistema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91735"/>
                  </a:ext>
                </a:extLst>
              </a:tr>
              <a:tr h="1357970"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MJU</a:t>
                      </a: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MOPE</a:t>
                      </a: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MZ</a:t>
                      </a: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MP</a:t>
                      </a: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KZ 4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endParaRPr lang="sl-SI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15 ugotovitev in priporočil (3 MJU, 4 MOPE, 4 MZ IN 4 MP)</a:t>
                      </a: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l-SI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F81B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Sistem deluje, vendar so potrebne določene izboljšave (kategorija 2)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F81BD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61946"/>
                  </a:ext>
                </a:extLst>
              </a:tr>
              <a:tr h="417837">
                <a:tc gridSpan="3">
                  <a:txBody>
                    <a:bodyPr/>
                    <a:lstStyle/>
                    <a:p>
                      <a:pPr algn="r"/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72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804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55AB74-9B86-A333-27B6-34A74E28B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rgbClr val="FF0000"/>
                </a:solidFill>
              </a:rPr>
              <a:t>Načrti za 2027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BADDDE3-71BF-81DA-DA06-1A6D8DA9E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>
                <a:solidFill>
                  <a:schemeClr val="accent1"/>
                </a:solidFill>
              </a:rPr>
              <a:t>Revizija sistema Organa za </a:t>
            </a:r>
            <a:r>
              <a:rPr lang="sl-SI" dirty="0" err="1">
                <a:solidFill>
                  <a:schemeClr val="accent1"/>
                </a:solidFill>
              </a:rPr>
              <a:t>računovodenje</a:t>
            </a:r>
            <a:r>
              <a:rPr lang="sl-SI" dirty="0">
                <a:solidFill>
                  <a:schemeClr val="accent1"/>
                </a:solidFill>
              </a:rPr>
              <a:t> (najava v decembru)</a:t>
            </a:r>
          </a:p>
          <a:p>
            <a:r>
              <a:rPr lang="sl-SI" dirty="0">
                <a:solidFill>
                  <a:schemeClr val="accent1"/>
                </a:solidFill>
              </a:rPr>
              <a:t>1-2 horizontalni reviziji (januar-)</a:t>
            </a:r>
          </a:p>
          <a:p>
            <a:r>
              <a:rPr lang="sl-SI" dirty="0">
                <a:solidFill>
                  <a:schemeClr val="accent1"/>
                </a:solidFill>
              </a:rPr>
              <a:t>Revizija sistema PT (izbor na podlagi analize tveganja; januar-)</a:t>
            </a:r>
          </a:p>
          <a:p>
            <a:r>
              <a:rPr lang="sl-SI" dirty="0">
                <a:solidFill>
                  <a:schemeClr val="accent1"/>
                </a:solidFill>
              </a:rPr>
              <a:t>Revizije operacij za 6. OL (april-)</a:t>
            </a:r>
          </a:p>
          <a:p>
            <a:r>
              <a:rPr lang="sl-SI" dirty="0">
                <a:solidFill>
                  <a:schemeClr val="accent1"/>
                </a:solidFill>
              </a:rPr>
              <a:t>Revizije računovodskih izkazov (november-)</a:t>
            </a: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AB8E37A-9E22-4D7C-6782-6754DF9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1BCED5-F7A4-4A94-8926-C44EACB1F47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68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9AAA72EC-5BE2-1836-1E54-D32A1A74A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90577"/>
            <a:ext cx="7772400" cy="967563"/>
          </a:xfrm>
        </p:spPr>
        <p:txBody>
          <a:bodyPr/>
          <a:lstStyle/>
          <a:p>
            <a:r>
              <a:rPr lang="sl-SI" sz="32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Hvala za vašo pozornost</a:t>
            </a:r>
          </a:p>
        </p:txBody>
      </p:sp>
      <p:sp>
        <p:nvSpPr>
          <p:cNvPr id="4" name="Podnaslov 3">
            <a:extLst>
              <a:ext uri="{FF2B5EF4-FFF2-40B4-BE49-F238E27FC236}">
                <a16:creationId xmlns:a16="http://schemas.microsoft.com/office/drawing/2014/main" id="{353D0480-02A1-716D-BECF-B395DFDB0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658140"/>
            <a:ext cx="6400800" cy="1988288"/>
          </a:xfrm>
        </p:spPr>
        <p:txBody>
          <a:bodyPr/>
          <a:lstStyle/>
          <a:p>
            <a:r>
              <a:rPr lang="sl-SI" sz="2400" dirty="0">
                <a:solidFill>
                  <a:schemeClr val="accent1"/>
                </a:solidFill>
              </a:rPr>
              <a:t>UNP, Sektor za revizijo evropskih skladov deljenega upravljanja</a:t>
            </a:r>
          </a:p>
          <a:p>
            <a:r>
              <a:rPr lang="sl-SI" sz="2400" dirty="0">
                <a:solidFill>
                  <a:schemeClr val="accent1"/>
                </a:solidFill>
              </a:rPr>
              <a:t>mag. Mirjam Novakovič, vodja sektorja</a:t>
            </a:r>
          </a:p>
          <a:p>
            <a:r>
              <a:rPr lang="sl-SI" sz="2400" dirty="0">
                <a:solidFill>
                  <a:schemeClr val="accent1"/>
                </a:solidFill>
              </a:rPr>
              <a:t>mirjam.novakovic@gov.si</a:t>
            </a:r>
          </a:p>
        </p:txBody>
      </p:sp>
      <p:sp>
        <p:nvSpPr>
          <p:cNvPr id="2" name="Označba mesta številke diapozitiva 1">
            <a:extLst>
              <a:ext uri="{FF2B5EF4-FFF2-40B4-BE49-F238E27FC236}">
                <a16:creationId xmlns:a16="http://schemas.microsoft.com/office/drawing/2014/main" id="{AF84AE53-A66B-2961-59F1-4FD1F4A48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F8C18-44A6-4213-B056-58502FF4BB9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732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DU 2010">
      <a:dk1>
        <a:srgbClr val="999999"/>
      </a:dk1>
      <a:lt1>
        <a:sysClr val="window" lastClr="FFFFFF"/>
      </a:lt1>
      <a:dk2>
        <a:srgbClr val="000000"/>
      </a:dk2>
      <a:lt2>
        <a:srgbClr val="D8D8D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26_si10-cgp-mpe-PREDLOGA-97-2003">
  <a:themeElements>
    <a:clrScheme name="026_si10-cgp-mpe-PREDLOGA-97-2003 1">
      <a:dk1>
        <a:srgbClr val="999999"/>
      </a:dk1>
      <a:lt1>
        <a:srgbClr val="FFFFFF"/>
      </a:lt1>
      <a:dk2>
        <a:srgbClr val="000000"/>
      </a:dk2>
      <a:lt2>
        <a:srgbClr val="D8D8D8"/>
      </a:lt2>
      <a:accent1>
        <a:srgbClr val="4F81BD"/>
      </a:accent1>
      <a:accent2>
        <a:srgbClr val="C0504D"/>
      </a:accent2>
      <a:accent3>
        <a:srgbClr val="FFFFFF"/>
      </a:accent3>
      <a:accent4>
        <a:srgbClr val="828282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026_si10-cgp-mpe-PREDLOGA-97-200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26_si10-cgp-mpe-PREDLOGA-97-2003 1">
        <a:dk1>
          <a:srgbClr val="999999"/>
        </a:dk1>
        <a:lt1>
          <a:srgbClr val="FFFFFF"/>
        </a:lt1>
        <a:dk2>
          <a:srgbClr val="000000"/>
        </a:dk2>
        <a:lt2>
          <a:srgbClr val="D8D8D8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828282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7649</TotalTime>
  <Words>1109</Words>
  <Application>Microsoft Office PowerPoint</Application>
  <PresentationFormat>Diaprojekcija na zaslonu (4:3)</PresentationFormat>
  <Paragraphs>334</Paragraphs>
  <Slides>20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20</vt:i4>
      </vt:variant>
    </vt:vector>
  </HeadingPairs>
  <TitlesOfParts>
    <vt:vector size="26" baseType="lpstr">
      <vt:lpstr>Aptos Narrow</vt:lpstr>
      <vt:lpstr>Calibri</vt:lpstr>
      <vt:lpstr>Arial</vt:lpstr>
      <vt:lpstr>Republika</vt:lpstr>
      <vt:lpstr>Custom Design</vt:lpstr>
      <vt:lpstr>026_si10-cgp-mpe-PREDLOGA-97-2003</vt:lpstr>
      <vt:lpstr> Urad RS za nadzor proračuna Revizijski organ (RO) PEKP  2021-2027  Predstavitev revizijskih aktivnosti za 5.obračunsko leto   Odbor za spremljanje, 6. redna seja Celje, 22. oktober 2026  </vt:lpstr>
      <vt:lpstr>Revizijski organ PEKP  UNP </vt:lpstr>
      <vt:lpstr>       SRESDU</vt:lpstr>
      <vt:lpstr>Organizacija SRESDU</vt:lpstr>
      <vt:lpstr>Današnje teme</vt:lpstr>
      <vt:lpstr>       2026 (zaključeno)</vt:lpstr>
      <vt:lpstr>       2026 (v izvajanju)</vt:lpstr>
      <vt:lpstr>       Populacija in vzorec RO za 5. obračunsko leto</vt:lpstr>
      <vt:lpstr>PowerPointova predstavitev</vt:lpstr>
      <vt:lpstr>Revizije operacij po PT</vt:lpstr>
      <vt:lpstr>Revizije operacij po PT</vt:lpstr>
      <vt:lpstr> Revizije operacij - stanje</vt:lpstr>
      <vt:lpstr>RO 2026 - nepravilnosti</vt:lpstr>
      <vt:lpstr>RO 2026 - nepravilnosti</vt:lpstr>
      <vt:lpstr>Revizije sistema 2026</vt:lpstr>
      <vt:lpstr>  Naknadne revizije sistema 2026    </vt:lpstr>
      <vt:lpstr>Revizije sistema 2026    </vt:lpstr>
      <vt:lpstr>Tematska revizija sistema 2026 „RBMV“    </vt:lpstr>
      <vt:lpstr>Načrti za 2027</vt:lpstr>
      <vt:lpstr>Hvala za vašo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the work of AA (for OP RD, OP HRD, OP DETI )   Annual Review Meeting          Ljubljana, 28 November 2012</dc:title>
  <dc:creator>Roman Rojko</dc:creator>
  <cp:lastModifiedBy>Mirjam Novakovič</cp:lastModifiedBy>
  <cp:revision>366</cp:revision>
  <cp:lastPrinted>2024-11-07T16:14:54Z</cp:lastPrinted>
  <dcterms:created xsi:type="dcterms:W3CDTF">2010-10-04T10:22:54Z</dcterms:created>
  <dcterms:modified xsi:type="dcterms:W3CDTF">2026-10-20T13:14:40Z</dcterms:modified>
</cp:coreProperties>
</file>