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2" r:id="rId3"/>
    <p:sldId id="297" r:id="rId4"/>
    <p:sldId id="275" r:id="rId5"/>
    <p:sldId id="294" r:id="rId6"/>
    <p:sldId id="276" r:id="rId7"/>
    <p:sldId id="286" r:id="rId8"/>
    <p:sldId id="287" r:id="rId9"/>
    <p:sldId id="291" r:id="rId10"/>
    <p:sldId id="304" r:id="rId11"/>
    <p:sldId id="302" r:id="rId12"/>
    <p:sldId id="303" r:id="rId13"/>
    <p:sldId id="278" r:id="rId14"/>
    <p:sldId id="290" r:id="rId15"/>
    <p:sldId id="301" r:id="rId16"/>
    <p:sldId id="269" r:id="rId17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C53F"/>
    <a:srgbClr val="003399"/>
    <a:srgbClr val="1072B9"/>
    <a:srgbClr val="E0ECF5"/>
    <a:srgbClr val="F28944"/>
    <a:srgbClr val="DC5B57"/>
    <a:srgbClr val="41BEE4"/>
    <a:srgbClr val="034EA2"/>
    <a:srgbClr val="9AC6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55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vdija Operčkal" userId="2214032d-cbf9-4c40-bf96-bae520d07df3" providerId="ADAL" clId="{DAFF2D59-EF92-4761-8DBC-107B8E232109}"/>
    <pc:docChg chg="delSld">
      <pc:chgData name="Klavdija Operčkal" userId="2214032d-cbf9-4c40-bf96-bae520d07df3" providerId="ADAL" clId="{DAFF2D59-EF92-4761-8DBC-107B8E232109}" dt="2026-10-14T09:45:55.444" v="0" actId="47"/>
      <pc:docMkLst>
        <pc:docMk/>
      </pc:docMkLst>
      <pc:sldChg chg="del">
        <pc:chgData name="Klavdija Operčkal" userId="2214032d-cbf9-4c40-bf96-bae520d07df3" providerId="ADAL" clId="{DAFF2D59-EF92-4761-8DBC-107B8E232109}" dt="2026-10-14T09:45:55.444" v="0" actId="47"/>
        <pc:sldMkLst>
          <pc:docMk/>
          <pc:sldMk cId="3041598023" sldId="301"/>
        </pc:sldMkLst>
      </pc:sldChg>
      <pc:sldChg chg="del">
        <pc:chgData name="Klavdija Operčkal" userId="2214032d-cbf9-4c40-bf96-bae520d07df3" providerId="ADAL" clId="{DAFF2D59-EF92-4761-8DBC-107B8E232109}" dt="2026-10-14T09:45:55.444" v="0" actId="47"/>
        <pc:sldMkLst>
          <pc:docMk/>
          <pc:sldMk cId="3417708625" sldId="302"/>
        </pc:sldMkLst>
      </pc:sldChg>
      <pc:sldChg chg="del">
        <pc:chgData name="Klavdija Operčkal" userId="2214032d-cbf9-4c40-bf96-bae520d07df3" providerId="ADAL" clId="{DAFF2D59-EF92-4761-8DBC-107B8E232109}" dt="2026-10-14T09:45:55.444" v="0" actId="47"/>
        <pc:sldMkLst>
          <pc:docMk/>
          <pc:sldMk cId="1248604610" sldId="303"/>
        </pc:sldMkLst>
      </pc:sldChg>
      <pc:sldChg chg="del">
        <pc:chgData name="Klavdija Operčkal" userId="2214032d-cbf9-4c40-bf96-bae520d07df3" providerId="ADAL" clId="{DAFF2D59-EF92-4761-8DBC-107B8E232109}" dt="2026-10-14T09:45:55.444" v="0" actId="47"/>
        <pc:sldMkLst>
          <pc:docMk/>
          <pc:sldMk cId="3434100362" sldId="304"/>
        </pc:sldMkLst>
      </pc:sldChg>
      <pc:sldChg chg="del">
        <pc:chgData name="Klavdija Operčkal" userId="2214032d-cbf9-4c40-bf96-bae520d07df3" providerId="ADAL" clId="{DAFF2D59-EF92-4761-8DBC-107B8E232109}" dt="2026-10-14T09:45:55.444" v="0" actId="47"/>
        <pc:sldMkLst>
          <pc:docMk/>
          <pc:sldMk cId="2415491163" sldId="305"/>
        </pc:sldMkLst>
      </pc:sldChg>
      <pc:sldChg chg="del">
        <pc:chgData name="Klavdija Operčkal" userId="2214032d-cbf9-4c40-bf96-bae520d07df3" providerId="ADAL" clId="{DAFF2D59-EF92-4761-8DBC-107B8E232109}" dt="2026-10-14T09:45:55.444" v="0" actId="47"/>
        <pc:sldMkLst>
          <pc:docMk/>
          <pc:sldMk cId="1424245714" sldId="306"/>
        </pc:sldMkLst>
      </pc:sldChg>
      <pc:sldChg chg="del">
        <pc:chgData name="Klavdija Operčkal" userId="2214032d-cbf9-4c40-bf96-bae520d07df3" providerId="ADAL" clId="{DAFF2D59-EF92-4761-8DBC-107B8E232109}" dt="2026-10-14T09:45:55.444" v="0" actId="47"/>
        <pc:sldMkLst>
          <pc:docMk/>
          <pc:sldMk cId="2026886480" sldId="307"/>
        </pc:sldMkLst>
      </pc:sldChg>
      <pc:sldChg chg="del">
        <pc:chgData name="Klavdija Operčkal" userId="2214032d-cbf9-4c40-bf96-bae520d07df3" providerId="ADAL" clId="{DAFF2D59-EF92-4761-8DBC-107B8E232109}" dt="2026-10-14T09:45:55.444" v="0" actId="47"/>
        <pc:sldMkLst>
          <pc:docMk/>
          <pc:sldMk cId="566023906" sldId="308"/>
        </pc:sldMkLst>
      </pc:sldChg>
      <pc:sldChg chg="del">
        <pc:chgData name="Klavdija Operčkal" userId="2214032d-cbf9-4c40-bf96-bae520d07df3" providerId="ADAL" clId="{DAFF2D59-EF92-4761-8DBC-107B8E232109}" dt="2026-10-14T09:45:55.444" v="0" actId="47"/>
        <pc:sldMkLst>
          <pc:docMk/>
          <pc:sldMk cId="925185727" sldId="30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da uredite slog podnaslova matrice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FB516-A3E7-4DC4-A1CC-05A26997E54A}" type="datetimeFigureOut">
              <a:rPr lang="sl-SI" smtClean="0"/>
              <a:t>22. 10. 2026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FC6FB-27F0-4214-8F95-99DE8C85305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43598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FB516-A3E7-4DC4-A1CC-05A26997E54A}" type="datetimeFigureOut">
              <a:rPr lang="sl-SI" smtClean="0"/>
              <a:t>22. 10. 2026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FC6FB-27F0-4214-8F95-99DE8C85305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25449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FB516-A3E7-4DC4-A1CC-05A26997E54A}" type="datetimeFigureOut">
              <a:rPr lang="sl-SI" smtClean="0"/>
              <a:t>22. 10. 2026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FC6FB-27F0-4214-8F95-99DE8C85305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6545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FB516-A3E7-4DC4-A1CC-05A26997E54A}" type="datetimeFigureOut">
              <a:rPr lang="sl-SI" smtClean="0"/>
              <a:t>22. 10. 2026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FC6FB-27F0-4214-8F95-99DE8C85305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46878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značba mesta vsebin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FB516-A3E7-4DC4-A1CC-05A26997E54A}" type="datetimeFigureOut">
              <a:rPr lang="sl-SI" smtClean="0"/>
              <a:t>22. 10. 2026</a:t>
            </a:fld>
            <a:endParaRPr lang="sl-SI"/>
          </a:p>
        </p:txBody>
      </p:sp>
      <p:sp>
        <p:nvSpPr>
          <p:cNvPr id="8" name="Označba mest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FC6FB-27F0-4214-8F95-99DE8C85305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51196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FB516-A3E7-4DC4-A1CC-05A26997E54A}" type="datetimeFigureOut">
              <a:rPr lang="sl-SI" smtClean="0"/>
              <a:t>22. 10. 2026</a:t>
            </a:fld>
            <a:endParaRPr lang="sl-SI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FC6FB-27F0-4214-8F95-99DE8C85305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49194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FB516-A3E7-4DC4-A1CC-05A26997E54A}" type="datetimeFigureOut">
              <a:rPr lang="sl-SI" smtClean="0"/>
              <a:t>22. 10. 2026</a:t>
            </a:fld>
            <a:endParaRPr lang="sl-SI"/>
          </a:p>
        </p:txBody>
      </p:sp>
      <p:sp>
        <p:nvSpPr>
          <p:cNvPr id="3" name="Označba mest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FC6FB-27F0-4214-8F95-99DE8C85305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61709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FB516-A3E7-4DC4-A1CC-05A26997E54A}" type="datetimeFigureOut">
              <a:rPr lang="sl-SI" smtClean="0"/>
              <a:t>22. 10. 2026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FC6FB-27F0-4214-8F95-99DE8C85305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28198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značba mesta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FB516-A3E7-4DC4-A1CC-05A26997E54A}" type="datetimeFigureOut">
              <a:rPr lang="sl-SI" smtClean="0"/>
              <a:t>22. 10. 2026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FC6FB-27F0-4214-8F95-99DE8C85305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86443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FB516-A3E7-4DC4-A1CC-05A26997E54A}" type="datetimeFigureOut">
              <a:rPr lang="sl-SI" smtClean="0"/>
              <a:t>22. 10. 2026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FC6FB-27F0-4214-8F95-99DE8C85305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72643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FB516-A3E7-4DC4-A1CC-05A26997E54A}" type="datetimeFigureOut">
              <a:rPr lang="sl-SI" smtClean="0"/>
              <a:t>22. 10. 2026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FC6FB-27F0-4214-8F95-99DE8C85305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77523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6FB516-A3E7-4DC4-A1CC-05A26997E54A}" type="datetimeFigureOut">
              <a:rPr lang="sl-SI" smtClean="0"/>
              <a:t>22. 10. 2026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FC6FB-27F0-4214-8F95-99DE8C85305D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98519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vropskasredstva.si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xj8Gw1COrQM?feature=oembed" TargetMode="Externa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1oxA5FP929s?feature=oembed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2.jpeg"/><Relationship Id="rId7" Type="http://schemas.openxmlformats.org/officeDocument/2006/relationships/hyperlink" Target="https://evropskasredstva.si/eu-projekt-moj-projekt-2026/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eg"/><Relationship Id="rId11" Type="http://schemas.openxmlformats.org/officeDocument/2006/relationships/image" Target="../media/image19.jpeg"/><Relationship Id="rId5" Type="http://schemas.openxmlformats.org/officeDocument/2006/relationships/image" Target="../media/image14.jpeg"/><Relationship Id="rId10" Type="http://schemas.openxmlformats.org/officeDocument/2006/relationships/image" Target="../media/image18.jpeg"/><Relationship Id="rId4" Type="http://schemas.openxmlformats.org/officeDocument/2006/relationships/image" Target="../media/image13.jpeg"/><Relationship Id="rId9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jp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24ur.com/dobre-zgodbe-evrope/gorski-centri.html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2015242"/>
            <a:ext cx="9144000" cy="1934813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sl-SI" sz="3600" dirty="0">
                <a:solidFill>
                  <a:srgbClr val="034EA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epublika" panose="02000506040000020004" pitchFamily="2" charset="-18"/>
              </a:rPr>
              <a:t>Komuniciranje evropske kohezijske politike</a:t>
            </a:r>
            <a:br>
              <a:rPr lang="sl-SI" sz="3600" dirty="0">
                <a:solidFill>
                  <a:srgbClr val="034EA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epublika" panose="02000506040000020004" pitchFamily="2" charset="-18"/>
              </a:rPr>
            </a:br>
            <a:r>
              <a:rPr lang="sl-SI" sz="3600" dirty="0">
                <a:solidFill>
                  <a:srgbClr val="034EA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epublika" panose="02000506040000020004" pitchFamily="2" charset="-18"/>
              </a:rPr>
              <a:t>v Sloveniji v letu 2026</a:t>
            </a:r>
            <a:endParaRPr lang="sl-SI" sz="3600" b="1" dirty="0">
              <a:solidFill>
                <a:srgbClr val="034EA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epublika" panose="02000506040000020004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562978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1"/>
          <p:cNvSpPr>
            <a:spLocks noGrp="1"/>
          </p:cNvSpPr>
          <p:nvPr>
            <p:ph type="title"/>
          </p:nvPr>
        </p:nvSpPr>
        <p:spPr>
          <a:xfrm>
            <a:off x="412391" y="816747"/>
            <a:ext cx="10216800" cy="914399"/>
          </a:xfrm>
        </p:spPr>
        <p:txBody>
          <a:bodyPr>
            <a:normAutofit fontScale="90000"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br>
              <a:rPr lang="sl-SI" dirty="0">
                <a:solidFill>
                  <a:srgbClr val="034EA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epublika" panose="02000506040000020004" pitchFamily="2" charset="-18"/>
              </a:rPr>
            </a:br>
            <a:br>
              <a:rPr lang="sl-SI" dirty="0">
                <a:solidFill>
                  <a:srgbClr val="034EA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epublika" panose="02000506040000020004" pitchFamily="2" charset="-18"/>
              </a:rPr>
            </a:br>
            <a:br>
              <a:rPr lang="sl-SI" dirty="0">
                <a:solidFill>
                  <a:srgbClr val="034EA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epublika" panose="02000506040000020004" pitchFamily="2" charset="-18"/>
              </a:rPr>
            </a:br>
            <a:br>
              <a:rPr lang="sl-SI" dirty="0">
                <a:solidFill>
                  <a:srgbClr val="034EA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epublika" panose="02000506040000020004" pitchFamily="2" charset="-18"/>
              </a:rPr>
            </a:br>
            <a:r>
              <a:rPr lang="sl-SI" dirty="0">
                <a:solidFill>
                  <a:srgbClr val="034EA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epublika" panose="02000506040000020004" pitchFamily="2" charset="-18"/>
              </a:rPr>
              <a:t>Ciljno usmerjene in kontinuirane komunikacijske aktivnosti</a:t>
            </a:r>
            <a:br>
              <a:rPr lang="sl-SI" dirty="0">
                <a:solidFill>
                  <a:srgbClr val="034EA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epublika" panose="02000506040000020004" pitchFamily="2" charset="-18"/>
              </a:rPr>
            </a:br>
            <a:br>
              <a:rPr lang="sl-SI" dirty="0">
                <a:solidFill>
                  <a:srgbClr val="034EA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epublika" panose="02000506040000020004" pitchFamily="2" charset="-18"/>
              </a:rPr>
            </a:br>
            <a:r>
              <a:rPr lang="sl-SI" dirty="0">
                <a:solidFill>
                  <a:srgbClr val="034EA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epublika" panose="02000506040000020004" pitchFamily="2" charset="-18"/>
              </a:rPr>
              <a:t>						</a:t>
            </a:r>
            <a:br>
              <a:rPr lang="sl-SI" sz="1800" dirty="0">
                <a:solidFill>
                  <a:srgbClr val="034EA2"/>
                </a:solidFill>
                <a:latin typeface="Republika" panose="02000506040000020004" pitchFamily="2" charset="-18"/>
              </a:rPr>
            </a:br>
            <a:r>
              <a:rPr lang="sl-SI" sz="1800" dirty="0">
                <a:solidFill>
                  <a:srgbClr val="034EA2"/>
                </a:solidFill>
                <a:latin typeface="Republika" panose="02000506040000020004" pitchFamily="2" charset="-18"/>
              </a:rPr>
              <a:t>						</a:t>
            </a:r>
            <a:br>
              <a:rPr lang="sl-SI" sz="1800" dirty="0">
                <a:latin typeface="Republika" panose="02000506040000020004" pitchFamily="2" charset="-18"/>
              </a:rPr>
            </a:br>
            <a:r>
              <a:rPr lang="sl-SI" sz="1800" dirty="0">
                <a:latin typeface="Republika" panose="02000506040000020004" pitchFamily="2" charset="-18"/>
              </a:rPr>
              <a:t>						</a:t>
            </a:r>
            <a:br>
              <a:rPr lang="sl-SI" sz="1800" dirty="0">
                <a:latin typeface="Republika" panose="02000506040000020004" pitchFamily="2" charset="-18"/>
              </a:rPr>
            </a:br>
            <a:br>
              <a:rPr lang="sl-SI" sz="1800" dirty="0">
                <a:latin typeface="Republika" panose="02000506040000020004" pitchFamily="2" charset="-18"/>
              </a:rPr>
            </a:br>
            <a:br>
              <a:rPr lang="sl-SI" sz="1800" dirty="0">
                <a:latin typeface="Republika" panose="02000506040000020004" pitchFamily="2" charset="-18"/>
              </a:rPr>
            </a:br>
            <a:endParaRPr lang="sl-SI" sz="1800" dirty="0"/>
          </a:p>
        </p:txBody>
      </p:sp>
      <p:sp>
        <p:nvSpPr>
          <p:cNvPr id="16" name="Označba mesta vsebine 2"/>
          <p:cNvSpPr txBox="1">
            <a:spLocks/>
          </p:cNvSpPr>
          <p:nvPr/>
        </p:nvSpPr>
        <p:spPr>
          <a:xfrm>
            <a:off x="4837026" y="4648825"/>
            <a:ext cx="2121930" cy="20998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0000"/>
              </a:lnSpc>
              <a:buAutoNum type="arabicPeriod"/>
            </a:pPr>
            <a:endParaRPr lang="sl-SI" sz="1700" b="1" dirty="0">
              <a:latin typeface="Republika" panose="02000506040000020004" pitchFamily="2" charset="-18"/>
            </a:endParaRPr>
          </a:p>
        </p:txBody>
      </p:sp>
      <p:pic>
        <p:nvPicPr>
          <p:cNvPr id="3" name="Slika 2" descr="Arrows piercing notes">
            <a:extLst>
              <a:ext uri="{FF2B5EF4-FFF2-40B4-BE49-F238E27FC236}">
                <a16:creationId xmlns:a16="http://schemas.microsoft.com/office/drawing/2014/main" id="{BF74D178-54C2-5C45-8065-5B858A5A42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3793" y="538241"/>
            <a:ext cx="1888032" cy="11929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PoljeZBesedilom 1">
            <a:extLst>
              <a:ext uri="{FF2B5EF4-FFF2-40B4-BE49-F238E27FC236}">
                <a16:creationId xmlns:a16="http://schemas.microsoft.com/office/drawing/2014/main" id="{92422289-D5D1-3C4F-DC7B-43B59FACCB0A}"/>
              </a:ext>
            </a:extLst>
          </p:cNvPr>
          <p:cNvSpPr txBox="1"/>
          <p:nvPr/>
        </p:nvSpPr>
        <p:spPr>
          <a:xfrm>
            <a:off x="1023319" y="2274255"/>
            <a:ext cx="1014536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b="1" dirty="0">
                <a:solidFill>
                  <a:schemeClr val="accent5"/>
                </a:solidFill>
                <a:latin typeface="Republika" panose="02000506040000020004" pitchFamily="2" charset="-18"/>
              </a:rPr>
              <a:t>Cilji komuniciranja:</a:t>
            </a:r>
            <a:endParaRPr lang="sl-SI" dirty="0">
              <a:solidFill>
                <a:schemeClr val="accent5"/>
              </a:solidFill>
              <a:latin typeface="Republika" panose="02000506040000020004" pitchFamily="2" charset="-18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l-SI" dirty="0">
                <a:latin typeface="Republika" panose="02000506040000020004" pitchFamily="2" charset="-18"/>
              </a:rPr>
              <a:t>Premik od ozaveščanja o EU skladih in programu 2021–2027 k predstavitvi rezultatov.</a:t>
            </a:r>
          </a:p>
          <a:p>
            <a:pPr lvl="1"/>
            <a:endParaRPr lang="sl-SI" sz="1600" dirty="0">
              <a:latin typeface="Republika" panose="02000506040000020004" pitchFamily="2" charset="-18"/>
            </a:endParaRPr>
          </a:p>
        </p:txBody>
      </p:sp>
      <p:sp>
        <p:nvSpPr>
          <p:cNvPr id="15" name="PoljeZBesedilom 14">
            <a:extLst>
              <a:ext uri="{FF2B5EF4-FFF2-40B4-BE49-F238E27FC236}">
                <a16:creationId xmlns:a16="http://schemas.microsoft.com/office/drawing/2014/main" id="{DF7C4BAD-8575-5115-4BE5-0F868D87A8D0}"/>
              </a:ext>
            </a:extLst>
          </p:cNvPr>
          <p:cNvSpPr txBox="1"/>
          <p:nvPr/>
        </p:nvSpPr>
        <p:spPr>
          <a:xfrm>
            <a:off x="10200443" y="40393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l-SI" dirty="0"/>
          </a:p>
        </p:txBody>
      </p:sp>
      <p:sp>
        <p:nvSpPr>
          <p:cNvPr id="17" name="PoljeZBesedilom 16">
            <a:extLst>
              <a:ext uri="{FF2B5EF4-FFF2-40B4-BE49-F238E27FC236}">
                <a16:creationId xmlns:a16="http://schemas.microsoft.com/office/drawing/2014/main" id="{87055ED2-FE64-6922-5D6F-B238D768911E}"/>
              </a:ext>
            </a:extLst>
          </p:cNvPr>
          <p:cNvSpPr txBox="1"/>
          <p:nvPr/>
        </p:nvSpPr>
        <p:spPr>
          <a:xfrm>
            <a:off x="5703903" y="2099569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l-SI" dirty="0"/>
          </a:p>
        </p:txBody>
      </p:sp>
      <p:sp>
        <p:nvSpPr>
          <p:cNvPr id="20" name="PoljeZBesedilom 19">
            <a:extLst>
              <a:ext uri="{FF2B5EF4-FFF2-40B4-BE49-F238E27FC236}">
                <a16:creationId xmlns:a16="http://schemas.microsoft.com/office/drawing/2014/main" id="{27C690B1-2160-41A8-A250-644AE1FA995F}"/>
              </a:ext>
            </a:extLst>
          </p:cNvPr>
          <p:cNvSpPr txBox="1"/>
          <p:nvPr/>
        </p:nvSpPr>
        <p:spPr>
          <a:xfrm>
            <a:off x="5703903" y="2099569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l-SI" dirty="0"/>
          </a:p>
        </p:txBody>
      </p:sp>
      <p:sp>
        <p:nvSpPr>
          <p:cNvPr id="21" name="PoljeZBesedilom 20">
            <a:extLst>
              <a:ext uri="{FF2B5EF4-FFF2-40B4-BE49-F238E27FC236}">
                <a16:creationId xmlns:a16="http://schemas.microsoft.com/office/drawing/2014/main" id="{80A37A28-2C08-54E1-D707-D4070882471E}"/>
              </a:ext>
            </a:extLst>
          </p:cNvPr>
          <p:cNvSpPr txBox="1"/>
          <p:nvPr/>
        </p:nvSpPr>
        <p:spPr>
          <a:xfrm>
            <a:off x="1023319" y="3213164"/>
            <a:ext cx="1064196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>
                <a:solidFill>
                  <a:schemeClr val="accent5"/>
                </a:solidFill>
                <a:latin typeface="Republika" panose="02000506040000020004" pitchFamily="2" charset="-18"/>
              </a:rPr>
              <a:t>Orodja in kanali komuniciranja:</a:t>
            </a:r>
            <a:endParaRPr lang="sl-SI" dirty="0">
              <a:solidFill>
                <a:schemeClr val="accent5"/>
              </a:solidFill>
              <a:latin typeface="Republika" panose="02000506040000020004" pitchFamily="2" charset="-18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l-SI" dirty="0">
                <a:latin typeface="Republika" panose="02000506040000020004" pitchFamily="2" charset="-18"/>
              </a:rPr>
              <a:t>Enotni spletni portal: </a:t>
            </a:r>
            <a:r>
              <a:rPr lang="sl-SI" dirty="0">
                <a:latin typeface="Republika" panose="02000506040000020004" pitchFamily="2" charset="-18"/>
                <a:hlinkClick r:id="rId3"/>
              </a:rPr>
              <a:t>www.evropskasredstva.si</a:t>
            </a:r>
            <a:r>
              <a:rPr lang="sl-SI" dirty="0">
                <a:latin typeface="Republika" panose="02000506040000020004" pitchFamily="2" charset="-18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l-SI" dirty="0">
                <a:latin typeface="Republika" panose="02000506040000020004" pitchFamily="2" charset="-18"/>
              </a:rPr>
              <a:t>Družbena omrežja (Facebook, </a:t>
            </a:r>
            <a:r>
              <a:rPr lang="sl-SI" dirty="0" err="1">
                <a:latin typeface="Republika" panose="02000506040000020004" pitchFamily="2" charset="-18"/>
              </a:rPr>
              <a:t>Instagram</a:t>
            </a:r>
            <a:r>
              <a:rPr lang="sl-SI" dirty="0">
                <a:latin typeface="Republika" panose="02000506040000020004" pitchFamily="2" charset="-18"/>
              </a:rPr>
              <a:t>, </a:t>
            </a:r>
            <a:r>
              <a:rPr lang="sl-SI" dirty="0" err="1">
                <a:latin typeface="Republika" panose="02000506040000020004" pitchFamily="2" charset="-18"/>
              </a:rPr>
              <a:t>LinkedIn</a:t>
            </a:r>
            <a:r>
              <a:rPr lang="sl-SI" dirty="0">
                <a:latin typeface="Republika" panose="02000506040000020004" pitchFamily="2" charset="-18"/>
              </a:rPr>
              <a:t>, YouTube).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l-SI" dirty="0">
                <a:latin typeface="Republika" panose="02000506040000020004" pitchFamily="2" charset="-18"/>
              </a:rPr>
              <a:t>Interaktivna svetovalka Ema za javna vprašanja.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l-SI" dirty="0">
                <a:latin typeface="Republika" panose="02000506040000020004" pitchFamily="2" charset="-18"/>
              </a:rPr>
              <a:t>Mesečno glasilo "Vizija kohezija".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sl-SI" dirty="0">
                <a:latin typeface="Republika" panose="02000506040000020004" pitchFamily="2" charset="-18"/>
              </a:rPr>
              <a:t>Dogodki, medijska izpostavljenost in promocijske kampanje.</a:t>
            </a:r>
          </a:p>
          <a:p>
            <a:endParaRPr lang="sl-SI" sz="1600" b="1" dirty="0">
              <a:solidFill>
                <a:srgbClr val="034EA2"/>
              </a:solidFill>
              <a:latin typeface="Republika" panose="02000506040000020004" pitchFamily="2" charset="-18"/>
            </a:endParaRPr>
          </a:p>
        </p:txBody>
      </p:sp>
      <p:sp>
        <p:nvSpPr>
          <p:cNvPr id="23" name="PoljeZBesedilom 22">
            <a:extLst>
              <a:ext uri="{FF2B5EF4-FFF2-40B4-BE49-F238E27FC236}">
                <a16:creationId xmlns:a16="http://schemas.microsoft.com/office/drawing/2014/main" id="{6D0A3EA5-4697-433F-243C-8D3A10C4DC33}"/>
              </a:ext>
            </a:extLst>
          </p:cNvPr>
          <p:cNvSpPr txBox="1"/>
          <p:nvPr/>
        </p:nvSpPr>
        <p:spPr>
          <a:xfrm>
            <a:off x="5703903" y="2091902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515406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3F25D-1A87-D0A4-F75D-36969DFE4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1">
            <a:extLst>
              <a:ext uri="{FF2B5EF4-FFF2-40B4-BE49-F238E27FC236}">
                <a16:creationId xmlns:a16="http://schemas.microsoft.com/office/drawing/2014/main" id="{944AF154-B9F6-B0C7-CDEE-7F41BE87A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564" y="572423"/>
            <a:ext cx="6862223" cy="797618"/>
          </a:xfrm>
        </p:spPr>
        <p:txBody>
          <a:bodyPr>
            <a:noAutofit/>
          </a:bodyPr>
          <a:lstStyle/>
          <a:p>
            <a:r>
              <a:rPr lang="sl-SI" sz="4000" dirty="0">
                <a:solidFill>
                  <a:srgbClr val="034EA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epublika" panose="02000506040000020004" pitchFamily="2" charset="-18"/>
              </a:rPr>
              <a:t>Bazar dobrih zgodb Evrope</a:t>
            </a:r>
            <a:endParaRPr lang="sl-SI" sz="4000" dirty="0">
              <a:solidFill>
                <a:srgbClr val="034EA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Slika 5" descr="Utrinki Bazarja dobrih zgodb Evrope v Kopru">
            <a:extLst>
              <a:ext uri="{FF2B5EF4-FFF2-40B4-BE49-F238E27FC236}">
                <a16:creationId xmlns:a16="http://schemas.microsoft.com/office/drawing/2014/main" id="{8AD358D3-B045-61D8-E1FA-EC57D77DB9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8408" y="1370041"/>
            <a:ext cx="5143500" cy="5143500"/>
          </a:xfrm>
          <a:prstGeom prst="rect">
            <a:avLst/>
          </a:prstGeom>
        </p:spPr>
      </p:pic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6861FC06-5255-C9E6-F4CD-A5AE541EF196}"/>
              </a:ext>
            </a:extLst>
          </p:cNvPr>
          <p:cNvSpPr txBox="1"/>
          <p:nvPr/>
        </p:nvSpPr>
        <p:spPr>
          <a:xfrm>
            <a:off x="811564" y="1608402"/>
            <a:ext cx="413695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buNone/>
            </a:pPr>
            <a:r>
              <a:rPr lang="sl-SI" sz="1800" b="0" i="0" dirty="0">
                <a:solidFill>
                  <a:schemeClr val="tx1"/>
                </a:solidFill>
                <a:effectLst/>
                <a:latin typeface="+mn-lt"/>
              </a:rPr>
              <a:t>Ob letošnjem dnevu Evrope je v soboto, 9. maja 2026, koprska Taverna zaživela v znamenju uspešnih evropskih zgodb. Ministrstvo za kohezijo in regionalni razvoj je v sodelovanju z </a:t>
            </a:r>
            <a:r>
              <a:rPr lang="sl-SI" sz="1800" b="0" i="0" dirty="0" err="1">
                <a:solidFill>
                  <a:schemeClr val="tx1"/>
                </a:solidFill>
                <a:effectLst/>
                <a:latin typeface="+mn-lt"/>
              </a:rPr>
              <a:t>Europe</a:t>
            </a:r>
            <a:r>
              <a:rPr lang="sl-SI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sl-SI" sz="1800" b="0" i="0" dirty="0" err="1">
                <a:solidFill>
                  <a:schemeClr val="tx1"/>
                </a:solidFill>
                <a:effectLst/>
                <a:latin typeface="+mn-lt"/>
              </a:rPr>
              <a:t>Direct</a:t>
            </a:r>
            <a:r>
              <a:rPr lang="sl-SI" sz="1800" b="0" i="0" dirty="0">
                <a:solidFill>
                  <a:schemeClr val="tx1"/>
                </a:solidFill>
                <a:effectLst/>
                <a:latin typeface="+mn-lt"/>
              </a:rPr>
              <a:t> Koper – </a:t>
            </a:r>
            <a:r>
              <a:rPr lang="sl-SI" sz="1800" b="0" i="0" dirty="0" err="1">
                <a:solidFill>
                  <a:schemeClr val="tx1"/>
                </a:solidFill>
                <a:effectLst/>
                <a:latin typeface="+mn-lt"/>
              </a:rPr>
              <a:t>Capodistria</a:t>
            </a:r>
            <a:r>
              <a:rPr lang="sl-SI" sz="1800" b="0" i="0" dirty="0">
                <a:solidFill>
                  <a:schemeClr val="tx1"/>
                </a:solidFill>
                <a:effectLst/>
                <a:latin typeface="+mn-lt"/>
              </a:rPr>
              <a:t> prvič organiziralo </a:t>
            </a:r>
            <a:r>
              <a:rPr lang="sl-SI" sz="1800" b="1" i="0" dirty="0">
                <a:solidFill>
                  <a:schemeClr val="tx1"/>
                </a:solidFill>
                <a:effectLst/>
                <a:latin typeface="+mn-lt"/>
              </a:rPr>
              <a:t>Bazar dobrih zgodb Evrope</a:t>
            </a:r>
            <a:r>
              <a:rPr lang="sl-SI" sz="1800" b="0" i="0" dirty="0">
                <a:solidFill>
                  <a:schemeClr val="tx1"/>
                </a:solidFill>
                <a:effectLst/>
                <a:latin typeface="+mn-lt"/>
              </a:rPr>
              <a:t>, predstavitveni dogodek projektov, sofinanciranih s sredstvi Evropske unije.</a:t>
            </a:r>
          </a:p>
          <a:p>
            <a:pPr indent="0" algn="l">
              <a:buNone/>
            </a:pPr>
            <a:r>
              <a:rPr lang="sl-SI" sz="1800" b="0" i="0" dirty="0">
                <a:solidFill>
                  <a:schemeClr val="tx1"/>
                </a:solidFill>
                <a:effectLst/>
                <a:latin typeface="+mn-lt"/>
              </a:rPr>
              <a:t>Med 9. in 14. uro se je na dogodku predstavilo kar </a:t>
            </a:r>
            <a:r>
              <a:rPr lang="sl-SI" sz="1800" b="1" i="0" dirty="0">
                <a:solidFill>
                  <a:schemeClr val="tx1"/>
                </a:solidFill>
                <a:effectLst/>
                <a:latin typeface="+mn-lt"/>
              </a:rPr>
              <a:t>34 projektov na 16 stojnicah</a:t>
            </a:r>
            <a:r>
              <a:rPr lang="sl-SI" sz="1800" b="0" i="0" dirty="0">
                <a:solidFill>
                  <a:schemeClr val="tx1"/>
                </a:solidFill>
                <a:effectLst/>
                <a:latin typeface="+mn-lt"/>
              </a:rPr>
              <a:t>, obiskovalci pa so lahko pobliže spoznali raznolike učinke evropskih sredstev v Sloveniji. </a:t>
            </a:r>
            <a:endParaRPr lang="sl-SI" sz="1125" b="0" i="0" dirty="0">
              <a:solidFill>
                <a:srgbClr val="6B6B69"/>
              </a:solidFill>
              <a:effectLst/>
              <a:latin typeface="RepublikaRegular"/>
            </a:endParaRPr>
          </a:p>
        </p:txBody>
      </p:sp>
    </p:spTree>
    <p:extLst>
      <p:ext uri="{BB962C8B-B14F-4D97-AF65-F5344CB8AC3E}">
        <p14:creationId xmlns:p14="http://schemas.microsoft.com/office/powerpoint/2010/main" val="3554690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Naslov 1"/>
          <p:cNvSpPr txBox="1">
            <a:spLocks/>
          </p:cNvSpPr>
          <p:nvPr/>
        </p:nvSpPr>
        <p:spPr>
          <a:xfrm>
            <a:off x="1016273" y="748324"/>
            <a:ext cx="10265040" cy="9612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4000" dirty="0">
                <a:solidFill>
                  <a:srgbClr val="034EA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epublika" panose="02000506040000020004" pitchFamily="2" charset="-18"/>
              </a:rPr>
              <a:t>Za mlade: Šola kohezije</a:t>
            </a:r>
            <a:endParaRPr lang="sl-SI" sz="4000" dirty="0">
              <a:solidFill>
                <a:srgbClr val="034EA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epublika"/>
              <a:cs typeface="Calibri Light" panose="020F0302020204030204"/>
            </a:endParaRPr>
          </a:p>
        </p:txBody>
      </p:sp>
      <p:sp>
        <p:nvSpPr>
          <p:cNvPr id="6" name="Označba mesta vsebine 2">
            <a:extLst>
              <a:ext uri="{FF2B5EF4-FFF2-40B4-BE49-F238E27FC236}">
                <a16:creationId xmlns:a16="http://schemas.microsoft.com/office/drawing/2014/main" id="{24CF2450-558F-3164-7F2E-040F479F8F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830" y="1836032"/>
            <a:ext cx="6794964" cy="169889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b="1" dirty="0">
                <a:latin typeface="Republika" panose="02000506040000020004" pitchFamily="2" charset="-18"/>
              </a:rPr>
              <a:t>Projekt </a:t>
            </a:r>
            <a:r>
              <a:rPr lang="en-US" sz="1800" b="1" dirty="0" err="1">
                <a:latin typeface="Republika" panose="02000506040000020004" pitchFamily="2" charset="-18"/>
              </a:rPr>
              <a:t>spodbuja</a:t>
            </a:r>
            <a:r>
              <a:rPr lang="en-US" sz="1800" b="1" dirty="0">
                <a:latin typeface="Republika" panose="02000506040000020004" pitchFamily="2" charset="-18"/>
              </a:rPr>
              <a:t>:</a:t>
            </a:r>
            <a:endParaRPr lang="sl-SI" sz="1800" b="1" dirty="0">
              <a:latin typeface="Republika" panose="02000506040000020004" pitchFamily="2" charset="-18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 err="1">
                <a:latin typeface="Republika" panose="02000506040000020004" pitchFamily="2" charset="-18"/>
              </a:rPr>
              <a:t>vključenost</a:t>
            </a:r>
            <a:r>
              <a:rPr lang="en-US" sz="1800" dirty="0">
                <a:latin typeface="Republika" panose="02000506040000020004" pitchFamily="2" charset="-18"/>
              </a:rPr>
              <a:t> </a:t>
            </a:r>
            <a:r>
              <a:rPr lang="en-US" sz="1800" dirty="0" err="1">
                <a:latin typeface="Republika" panose="02000506040000020004" pitchFamily="2" charset="-18"/>
              </a:rPr>
              <a:t>dijakov</a:t>
            </a:r>
            <a:r>
              <a:rPr lang="en-US" sz="1800" dirty="0">
                <a:latin typeface="Republika" panose="02000506040000020004" pitchFamily="2" charset="-18"/>
              </a:rPr>
              <a:t> v </a:t>
            </a:r>
            <a:r>
              <a:rPr lang="en-US" sz="1800" dirty="0" err="1">
                <a:latin typeface="Republika" panose="02000506040000020004" pitchFamily="2" charset="-18"/>
              </a:rPr>
              <a:t>spremljanje</a:t>
            </a:r>
            <a:r>
              <a:rPr lang="en-US" sz="1800" dirty="0">
                <a:latin typeface="Republika" panose="02000506040000020004" pitchFamily="2" charset="-18"/>
              </a:rPr>
              <a:t> </a:t>
            </a:r>
            <a:r>
              <a:rPr lang="en-US" sz="1800" dirty="0" err="1">
                <a:latin typeface="Republika" panose="02000506040000020004" pitchFamily="2" charset="-18"/>
              </a:rPr>
              <a:t>učinkovitosti</a:t>
            </a:r>
            <a:r>
              <a:rPr lang="en-US" sz="1800" dirty="0">
                <a:latin typeface="Republika" panose="02000506040000020004" pitchFamily="2" charset="-18"/>
              </a:rPr>
              <a:t> </a:t>
            </a:r>
            <a:r>
              <a:rPr lang="en-US" sz="1800" dirty="0" err="1">
                <a:latin typeface="Republika" panose="02000506040000020004" pitchFamily="2" charset="-18"/>
              </a:rPr>
              <a:t>naložb</a:t>
            </a:r>
            <a:r>
              <a:rPr lang="en-US" sz="1800" dirty="0">
                <a:latin typeface="Republika" panose="02000506040000020004" pitchFamily="2" charset="-18"/>
              </a:rPr>
              <a:t> </a:t>
            </a:r>
            <a:r>
              <a:rPr lang="en-US" sz="1800" dirty="0" err="1">
                <a:latin typeface="Republika" panose="02000506040000020004" pitchFamily="2" charset="-18"/>
              </a:rPr>
              <a:t>kohezijske</a:t>
            </a:r>
            <a:r>
              <a:rPr lang="en-US" sz="1800" dirty="0">
                <a:latin typeface="Republika" panose="02000506040000020004" pitchFamily="2" charset="-18"/>
              </a:rPr>
              <a:t> </a:t>
            </a:r>
            <a:r>
              <a:rPr lang="en-US" sz="1800" dirty="0" err="1">
                <a:latin typeface="Republika" panose="02000506040000020004" pitchFamily="2" charset="-18"/>
              </a:rPr>
              <a:t>politike</a:t>
            </a:r>
            <a:endParaRPr lang="sl-SI" sz="1800" dirty="0">
              <a:latin typeface="Republika" panose="02000506040000020004" pitchFamily="2" charset="-18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 err="1">
                <a:latin typeface="Republika" panose="02000506040000020004" pitchFamily="2" charset="-18"/>
              </a:rPr>
              <a:t>razvoj</a:t>
            </a:r>
            <a:r>
              <a:rPr lang="en-US" sz="1800" dirty="0">
                <a:latin typeface="Republika" panose="02000506040000020004" pitchFamily="2" charset="-18"/>
              </a:rPr>
              <a:t> </a:t>
            </a:r>
            <a:r>
              <a:rPr lang="en-US" sz="1800" dirty="0" err="1">
                <a:latin typeface="Republika" panose="02000506040000020004" pitchFamily="2" charset="-18"/>
              </a:rPr>
              <a:t>komunikacijskih</a:t>
            </a:r>
            <a:r>
              <a:rPr lang="en-US" sz="1800" dirty="0">
                <a:latin typeface="Republika" panose="02000506040000020004" pitchFamily="2" charset="-18"/>
              </a:rPr>
              <a:t> </a:t>
            </a:r>
            <a:r>
              <a:rPr lang="en-US" sz="1800" dirty="0" err="1">
                <a:latin typeface="Republika" panose="02000506040000020004" pitchFamily="2" charset="-18"/>
              </a:rPr>
              <a:t>veščin</a:t>
            </a:r>
            <a:endParaRPr lang="sl-SI" sz="1800" dirty="0">
              <a:latin typeface="Republika" panose="02000506040000020004" pitchFamily="2" charset="-18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 err="1">
                <a:latin typeface="Republika" panose="02000506040000020004" pitchFamily="2" charset="-18"/>
              </a:rPr>
              <a:t>promocijo</a:t>
            </a:r>
            <a:r>
              <a:rPr lang="en-US" sz="1800" dirty="0">
                <a:latin typeface="Republika" panose="02000506040000020004" pitchFamily="2" charset="-18"/>
              </a:rPr>
              <a:t> </a:t>
            </a:r>
            <a:r>
              <a:rPr lang="en-US" sz="1800" dirty="0" err="1">
                <a:latin typeface="Republika" panose="02000506040000020004" pitchFamily="2" charset="-18"/>
              </a:rPr>
              <a:t>aktivnega</a:t>
            </a:r>
            <a:r>
              <a:rPr lang="en-US" sz="1800" dirty="0">
                <a:latin typeface="Republika" panose="02000506040000020004" pitchFamily="2" charset="-18"/>
              </a:rPr>
              <a:t> </a:t>
            </a:r>
            <a:r>
              <a:rPr lang="en-US" sz="1800" dirty="0" err="1">
                <a:latin typeface="Republika" panose="02000506040000020004" pitchFamily="2" charset="-18"/>
              </a:rPr>
              <a:t>državljanstva</a:t>
            </a:r>
            <a:endParaRPr lang="en-US" sz="1800" dirty="0">
              <a:latin typeface="Republika" panose="02000506040000020004" pitchFamily="2" charset="-18"/>
            </a:endParaRPr>
          </a:p>
        </p:txBody>
      </p:sp>
      <p:sp>
        <p:nvSpPr>
          <p:cNvPr id="7" name="Označba mesta vsebine 2">
            <a:extLst>
              <a:ext uri="{FF2B5EF4-FFF2-40B4-BE49-F238E27FC236}">
                <a16:creationId xmlns:a16="http://schemas.microsoft.com/office/drawing/2014/main" id="{92085E16-562F-8182-2A72-39FAB9AC9F45}"/>
              </a:ext>
            </a:extLst>
          </p:cNvPr>
          <p:cNvSpPr txBox="1">
            <a:spLocks/>
          </p:cNvSpPr>
          <p:nvPr/>
        </p:nvSpPr>
        <p:spPr>
          <a:xfrm>
            <a:off x="804829" y="4174088"/>
            <a:ext cx="6794964" cy="1297184"/>
          </a:xfrm>
          <a:prstGeom prst="rect">
            <a:avLst/>
          </a:prstGeom>
          <a:ln w="19050">
            <a:solidFill>
              <a:srgbClr val="FFC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sl-SI" sz="1800" b="1" dirty="0">
                <a:latin typeface="Republika" panose="02000506040000020004" pitchFamily="2" charset="-18"/>
              </a:rPr>
              <a:t>Šolsko leto 2026/27 – 4. leto izvajanja. 9 šol, 12 ekip.</a:t>
            </a:r>
            <a:endParaRPr lang="en-US" sz="1800" dirty="0">
              <a:latin typeface="Republika" panose="02000506040000020004" pitchFamily="2" charset="-18"/>
            </a:endParaRPr>
          </a:p>
          <a:p>
            <a:pPr>
              <a:spcBef>
                <a:spcPts val="600"/>
              </a:spcBef>
            </a:pPr>
            <a:r>
              <a:rPr lang="sl-SI" sz="1800" dirty="0">
                <a:latin typeface="Republika" panose="02000506040000020004" pitchFamily="2" charset="-18"/>
              </a:rPr>
              <a:t>Razširjen program</a:t>
            </a:r>
          </a:p>
          <a:p>
            <a:pPr>
              <a:spcBef>
                <a:spcPts val="600"/>
              </a:spcBef>
            </a:pPr>
            <a:r>
              <a:rPr lang="sl-SI" sz="1800" dirty="0">
                <a:latin typeface="Republika" panose="02000506040000020004" pitchFamily="2" charset="-18"/>
              </a:rPr>
              <a:t>Sodelovanje z mladinskimi centri Slovenije</a:t>
            </a:r>
          </a:p>
          <a:p>
            <a:pPr>
              <a:spcBef>
                <a:spcPts val="600"/>
              </a:spcBef>
            </a:pPr>
            <a:r>
              <a:rPr lang="sl-SI" sz="1800" dirty="0">
                <a:latin typeface="Republika" panose="02000506040000020004" pitchFamily="2" charset="-18"/>
              </a:rPr>
              <a:t>Sodelovanje s portalom mlad.si za širjenje informacij med Gen Z</a:t>
            </a:r>
          </a:p>
        </p:txBody>
      </p:sp>
      <p:pic>
        <p:nvPicPr>
          <p:cNvPr id="9" name="Slika 8" descr="Slika, ki vsebuje besede grafika, logotip, simbol, krog&#10;&#10;Vsebina, ustvarjena z umetno inteligenco, morda ni pravilna.">
            <a:extLst>
              <a:ext uri="{FF2B5EF4-FFF2-40B4-BE49-F238E27FC236}">
                <a16:creationId xmlns:a16="http://schemas.microsoft.com/office/drawing/2014/main" id="{F3C76EA8-9560-6AD1-CF32-4B7FEDCA90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105" y="231120"/>
            <a:ext cx="1400415" cy="1400415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FA422962-9385-B30B-34DB-9EFA85D344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126" y="4309973"/>
            <a:ext cx="3610002" cy="2406668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36ACF6C5-BB05-D623-06C5-42CD74FA06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126" y="1767420"/>
            <a:ext cx="3610002" cy="2406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626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1">
            <a:extLst>
              <a:ext uri="{FF2B5EF4-FFF2-40B4-BE49-F238E27FC236}">
                <a16:creationId xmlns:a16="http://schemas.microsoft.com/office/drawing/2014/main" id="{A75D18C6-9EF6-E787-4924-7C0054189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051" y="563147"/>
            <a:ext cx="10515600" cy="797618"/>
          </a:xfrm>
        </p:spPr>
        <p:txBody>
          <a:bodyPr>
            <a:normAutofit/>
          </a:bodyPr>
          <a:lstStyle/>
          <a:p>
            <a:r>
              <a:rPr lang="sl-SI" sz="4000" dirty="0">
                <a:solidFill>
                  <a:srgbClr val="034EA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epublika" panose="02000506040000020004" pitchFamily="2" charset="-18"/>
              </a:rPr>
              <a:t>Na terenu: kolesarska dirka Po Sloveniji</a:t>
            </a:r>
            <a:endParaRPr lang="sl-SI" sz="4000" dirty="0">
              <a:solidFill>
                <a:srgbClr val="034EA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Pravokotnik 5">
            <a:extLst>
              <a:ext uri="{FF2B5EF4-FFF2-40B4-BE49-F238E27FC236}">
                <a16:creationId xmlns:a16="http://schemas.microsoft.com/office/drawing/2014/main" id="{3B8CE7EC-A02E-21B6-E478-0A7BA067A313}"/>
              </a:ext>
            </a:extLst>
          </p:cNvPr>
          <p:cNvSpPr/>
          <p:nvPr/>
        </p:nvSpPr>
        <p:spPr>
          <a:xfrm>
            <a:off x="842490" y="1513138"/>
            <a:ext cx="6747030" cy="3301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b="1" dirty="0">
                <a:latin typeface="Republika" panose="02000506040000020004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32. dirka Po Sloveniji 17. junij - 21. junij 2026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sz="1600" u="sng" dirty="0">
                <a:latin typeface="Republika" panose="02000506040000020004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Posnetki EU projektov med prenosom dirke v živo na RTV Slovenija: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sl-SI" sz="1600" dirty="0">
                <a:latin typeface="Republika" panose="02000506040000020004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med prenosom 1. etape dirke: Ipavčeva hiša, Šentjur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sl-SI" sz="1600" dirty="0">
                <a:latin typeface="Republika" panose="02000506040000020004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med prenosom 3. etape dirke: grad Slovenska Bistrica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sl-SI" sz="1600" dirty="0">
                <a:latin typeface="Republika" panose="02000506040000020004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med prenosom 4. etape: Jasna natur </a:t>
            </a:r>
            <a:r>
              <a:rPr lang="sl-SI" sz="1600" dirty="0" err="1">
                <a:latin typeface="Republika" panose="02000506040000020004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resort</a:t>
            </a:r>
            <a:r>
              <a:rPr lang="sl-SI" sz="1600" dirty="0">
                <a:latin typeface="Republika" panose="02000506040000020004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, Kranjska Gora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sz="1600" u="sng" dirty="0">
                <a:latin typeface="Republika" panose="02000506040000020004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Ostale aktivnosti: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sz="1600" dirty="0">
                <a:latin typeface="Republika" panose="02000506040000020004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Predstavitev programa EKP in petih projektov na spletni strani dirke.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sz="1600" dirty="0">
                <a:latin typeface="Republika" panose="02000506040000020004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FB doseg v času dirke: 570k oseb, 2,83M prikazov.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l-SI" sz="1600" dirty="0">
                <a:latin typeface="Republika" panose="02000506040000020004" pitchFamily="2" charset="-18"/>
                <a:ea typeface="Calibri" panose="020F0502020204030204" pitchFamily="34" charset="0"/>
                <a:cs typeface="Times New Roman" panose="02020603050405020304" pitchFamily="18" charset="0"/>
              </a:rPr>
              <a:t>IG doseg: 340k uporabnikov, ogledov: 1,2M.</a:t>
            </a:r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AF7793BE-44C3-3F1F-7284-F3C8FF248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6538" y="4535705"/>
            <a:ext cx="3292799" cy="2195199"/>
          </a:xfrm>
          <a:prstGeom prst="rect">
            <a:avLst/>
          </a:prstGeom>
        </p:spPr>
      </p:pic>
      <p:pic>
        <p:nvPicPr>
          <p:cNvPr id="4" name="Predstavnost v spletu 3" title="Dirka po Sloveniji 2026">
            <a:hlinkClick r:id="" action="ppaction://media"/>
            <a:extLst>
              <a:ext uri="{FF2B5EF4-FFF2-40B4-BE49-F238E27FC236}">
                <a16:creationId xmlns:a16="http://schemas.microsoft.com/office/drawing/2014/main" id="{79F7975D-C679-F758-599A-A6959A7B1B0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8461879" y="1231115"/>
            <a:ext cx="3107635" cy="549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439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1">
            <a:extLst>
              <a:ext uri="{FF2B5EF4-FFF2-40B4-BE49-F238E27FC236}">
                <a16:creationId xmlns:a16="http://schemas.microsoft.com/office/drawing/2014/main" id="{8752384D-2492-22FB-FFE9-4F696402B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327" y="515353"/>
            <a:ext cx="10515600" cy="797618"/>
          </a:xfrm>
        </p:spPr>
        <p:txBody>
          <a:bodyPr>
            <a:normAutofit fontScale="90000"/>
          </a:bodyPr>
          <a:lstStyle/>
          <a:p>
            <a:r>
              <a:rPr lang="sl-SI" sz="3600">
                <a:solidFill>
                  <a:srgbClr val="034EA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epublika" panose="02000506040000020004" pitchFamily="2" charset="-18"/>
              </a:rPr>
              <a:t>Dobre zgodbe evropskih projektov – lastna video produkcija</a:t>
            </a:r>
            <a:endParaRPr lang="sl-SI" sz="3600" dirty="0">
              <a:solidFill>
                <a:srgbClr val="034EA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PoljeZBesedilom 5">
            <a:extLst>
              <a:ext uri="{FF2B5EF4-FFF2-40B4-BE49-F238E27FC236}">
                <a16:creationId xmlns:a16="http://schemas.microsoft.com/office/drawing/2014/main" id="{1CB18EB1-B9C6-EAFC-2013-FB095801594A}"/>
              </a:ext>
            </a:extLst>
          </p:cNvPr>
          <p:cNvSpPr txBox="1"/>
          <p:nvPr/>
        </p:nvSpPr>
        <p:spPr>
          <a:xfrm>
            <a:off x="1006609" y="1382958"/>
            <a:ext cx="8169721" cy="42473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l-SI" dirty="0"/>
              <a:t>Dvotirna aktivnost: video kampanja + medijsko oglaševanje.</a:t>
            </a:r>
          </a:p>
          <a:p>
            <a:endParaRPr lang="sl-SI" b="1" dirty="0"/>
          </a:p>
          <a:p>
            <a:r>
              <a:rPr lang="sl-SI" b="1" dirty="0"/>
              <a:t>Leto 2026:</a:t>
            </a:r>
            <a:endParaRPr lang="sl-SI" dirty="0"/>
          </a:p>
          <a:p>
            <a:r>
              <a:rPr lang="sl-SI" dirty="0"/>
              <a:t>Posnetih, montiranih in objavljenih: </a:t>
            </a:r>
            <a:r>
              <a:rPr lang="sl-SI" b="1" dirty="0"/>
              <a:t>10 novih objav</a:t>
            </a:r>
            <a:endParaRPr lang="sl-SI" dirty="0"/>
          </a:p>
          <a:p>
            <a:r>
              <a:rPr lang="sl-SI" dirty="0"/>
              <a:t>Deljenih ponovno iz prejšnjih let: </a:t>
            </a:r>
            <a:r>
              <a:rPr lang="sl-SI" b="1" dirty="0"/>
              <a:t>24 objav</a:t>
            </a:r>
            <a:endParaRPr lang="sl-SI" dirty="0"/>
          </a:p>
          <a:p>
            <a:r>
              <a:rPr lang="sl-SI" dirty="0"/>
              <a:t>Skupaj letos: </a:t>
            </a:r>
            <a:r>
              <a:rPr lang="sl-SI" b="1" dirty="0"/>
              <a:t>34 objav</a:t>
            </a:r>
            <a:endParaRPr lang="sl-SI" dirty="0"/>
          </a:p>
          <a:p>
            <a:endParaRPr lang="sl-SI" b="1" dirty="0"/>
          </a:p>
          <a:p>
            <a:endParaRPr lang="sl-SI" b="1" dirty="0"/>
          </a:p>
          <a:p>
            <a:r>
              <a:rPr lang="sl-SI" b="1" dirty="0"/>
              <a:t>Skupni ogledi (do 15. 11.):</a:t>
            </a:r>
            <a:endParaRPr lang="sl-SI" dirty="0"/>
          </a:p>
          <a:p>
            <a:r>
              <a:rPr lang="sl-SI" dirty="0"/>
              <a:t>Facebook: 4.229.308 ogledov</a:t>
            </a:r>
          </a:p>
          <a:p>
            <a:r>
              <a:rPr lang="sl-SI" dirty="0" err="1"/>
              <a:t>Instagram</a:t>
            </a:r>
            <a:r>
              <a:rPr lang="sl-SI" dirty="0"/>
              <a:t>: 1.256.547 ogledov</a:t>
            </a:r>
          </a:p>
          <a:p>
            <a:endParaRPr lang="sl-SI" b="1" dirty="0"/>
          </a:p>
          <a:p>
            <a:r>
              <a:rPr lang="sl-SI" b="1" dirty="0"/>
              <a:t>Ugotovitev:</a:t>
            </a:r>
            <a:r>
              <a:rPr lang="sl-SI" dirty="0"/>
              <a:t> Plačana promocija je ključna – </a:t>
            </a:r>
          </a:p>
          <a:p>
            <a:r>
              <a:rPr lang="sl-SI" dirty="0"/>
              <a:t>	     z enako strategijo nadaljujemo v 2027.</a:t>
            </a:r>
          </a:p>
          <a:p>
            <a:endParaRPr lang="sl-SI" dirty="0">
              <a:ea typeface="+mn-lt"/>
              <a:cs typeface="+mn-lt"/>
            </a:endParaRPr>
          </a:p>
        </p:txBody>
      </p:sp>
      <p:pic>
        <p:nvPicPr>
          <p:cNvPr id="2" name="Predstavnost v spletu 1" title="Dobre zgodbe Evrope - Hiša Aleksandrink">
            <a:hlinkClick r:id="" action="ppaction://media"/>
            <a:extLst>
              <a:ext uri="{FF2B5EF4-FFF2-40B4-BE49-F238E27FC236}">
                <a16:creationId xmlns:a16="http://schemas.microsoft.com/office/drawing/2014/main" id="{246F7CD8-E574-646A-E9D9-DEC01F49E75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787987" y="1134066"/>
            <a:ext cx="3133198" cy="5545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96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ka 10">
            <a:extLst>
              <a:ext uri="{FF2B5EF4-FFF2-40B4-BE49-F238E27FC236}">
                <a16:creationId xmlns:a16="http://schemas.microsoft.com/office/drawing/2014/main" id="{222FC6B8-0C3A-D595-D971-CFED003C50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6318" y="4641210"/>
            <a:ext cx="2706624" cy="20299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BE7E3226-B000-AD2C-C8A9-B898B81429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111" y="4506751"/>
            <a:ext cx="2583089" cy="17220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Slika 16">
            <a:extLst>
              <a:ext uri="{FF2B5EF4-FFF2-40B4-BE49-F238E27FC236}">
                <a16:creationId xmlns:a16="http://schemas.microsoft.com/office/drawing/2014/main" id="{D94645C3-4F9E-D1B7-FFE8-182CE60306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147" y="2491161"/>
            <a:ext cx="2016252" cy="2688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A75A9BFB-62E0-6F71-BC90-2E024138734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286" y="468276"/>
            <a:ext cx="3022733" cy="2015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Slika 12">
            <a:extLst>
              <a:ext uri="{FF2B5EF4-FFF2-40B4-BE49-F238E27FC236}">
                <a16:creationId xmlns:a16="http://schemas.microsoft.com/office/drawing/2014/main" id="{56E39F54-DD57-CAB0-C7D8-DAE3509CC87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3315" y="2936899"/>
            <a:ext cx="2583089" cy="17220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Naslov 1">
            <a:extLst>
              <a:ext uri="{FF2B5EF4-FFF2-40B4-BE49-F238E27FC236}">
                <a16:creationId xmlns:a16="http://schemas.microsoft.com/office/drawing/2014/main" id="{9DC13EE3-1F97-A87E-BEDC-5543B18B9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469" y="581521"/>
            <a:ext cx="9512270" cy="797618"/>
          </a:xfrm>
        </p:spPr>
        <p:txBody>
          <a:bodyPr>
            <a:noAutofit/>
          </a:bodyPr>
          <a:lstStyle/>
          <a:p>
            <a:r>
              <a:rPr lang="sl-SI" sz="4000" dirty="0">
                <a:solidFill>
                  <a:srgbClr val="034EA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epublika" panose="02000506040000020004" pitchFamily="2" charset="-18"/>
              </a:rPr>
              <a:t>EU projekt, moj projekt 2026</a:t>
            </a:r>
            <a:endParaRPr lang="sl-SI" sz="4000" dirty="0">
              <a:solidFill>
                <a:srgbClr val="034EA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Označba mesta vsebine 2">
            <a:extLst>
              <a:ext uri="{FF2B5EF4-FFF2-40B4-BE49-F238E27FC236}">
                <a16:creationId xmlns:a16="http://schemas.microsoft.com/office/drawing/2014/main" id="{3B073D03-88CF-8D9C-82C8-361196020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2140" y="2010954"/>
            <a:ext cx="6733138" cy="1920905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sl-SI" sz="2300" dirty="0">
                <a:latin typeface="Republika" panose="02000506040000020004" pitchFamily="2" charset="-18"/>
              </a:rPr>
              <a:t>V juniju, septembru, oktobru in novembru po Sloveniji potekajo </a:t>
            </a:r>
            <a:r>
              <a:rPr lang="sl-SI" sz="2300" b="1" dirty="0">
                <a:latin typeface="Republika" panose="02000506040000020004" pitchFamily="2" charset="-18"/>
              </a:rPr>
              <a:t>predstavitve projektov</a:t>
            </a:r>
            <a:r>
              <a:rPr lang="sl-SI" sz="2300" dirty="0">
                <a:latin typeface="Republika" panose="02000506040000020004" pitchFamily="2" charset="-18"/>
              </a:rPr>
              <a:t>, ki so </a:t>
            </a:r>
            <a:r>
              <a:rPr lang="sl-SI" sz="2300" b="1" dirty="0">
                <a:latin typeface="Republika" panose="02000506040000020004" pitchFamily="2" charset="-18"/>
              </a:rPr>
              <a:t>oglaševane: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sl-SI" sz="2300" b="1" dirty="0">
                <a:latin typeface="Republika" panose="02000506040000020004" pitchFamily="2" charset="-18"/>
              </a:rPr>
              <a:t>na TV Slovenija,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sl-SI" sz="2300" b="1" dirty="0">
                <a:latin typeface="Republika" panose="02000506040000020004" pitchFamily="2" charset="-18"/>
              </a:rPr>
              <a:t>v Nedeljskem dnevniku,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sl-SI" sz="2300" b="1" dirty="0">
                <a:latin typeface="Republika" panose="02000506040000020004" pitchFamily="2" charset="-18"/>
              </a:rPr>
              <a:t>na Valu 202,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sl-SI" sz="2300" b="1" dirty="0">
                <a:latin typeface="Republika" panose="02000506040000020004" pitchFamily="2" charset="-18"/>
              </a:rPr>
              <a:t>na 24ur.com,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sl-SI" sz="2300" b="1" dirty="0">
                <a:latin typeface="Republika" panose="02000506040000020004" pitchFamily="2" charset="-18"/>
              </a:rPr>
              <a:t>na FB, IG in </a:t>
            </a:r>
            <a:r>
              <a:rPr lang="sl-SI" sz="2300" b="1" dirty="0" err="1">
                <a:latin typeface="Republika" panose="02000506040000020004" pitchFamily="2" charset="-18"/>
              </a:rPr>
              <a:t>LinkedIn</a:t>
            </a:r>
            <a:r>
              <a:rPr lang="sl-SI" sz="2300" b="1" dirty="0">
                <a:latin typeface="Republika" panose="02000506040000020004" pitchFamily="2" charset="-18"/>
              </a:rPr>
              <a:t> profilu Evropska sredstva in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sl-SI" sz="2300" b="1" dirty="0">
                <a:latin typeface="Republika" panose="02000506040000020004" pitchFamily="2" charset="-18"/>
              </a:rPr>
              <a:t>Google </a:t>
            </a:r>
            <a:r>
              <a:rPr lang="sl-SI" sz="2300" b="1" dirty="0" err="1">
                <a:latin typeface="Republika" panose="02000506040000020004" pitchFamily="2" charset="-18"/>
              </a:rPr>
              <a:t>Ads</a:t>
            </a:r>
            <a:r>
              <a:rPr lang="sl-SI" sz="2300" b="1" dirty="0">
                <a:latin typeface="Republika" panose="02000506040000020004" pitchFamily="2" charset="-18"/>
              </a:rPr>
              <a:t>.</a:t>
            </a:r>
            <a:endParaRPr lang="sl-SI" sz="2300" dirty="0">
              <a:latin typeface="Republika" panose="02000506040000020004" pitchFamily="2" charset="-18"/>
            </a:endParaRPr>
          </a:p>
          <a:p>
            <a:pPr marL="0" indent="0">
              <a:buNone/>
            </a:pPr>
            <a:endParaRPr lang="sl-SI" sz="2000" dirty="0">
              <a:latin typeface="Republika" panose="02000506040000020004" pitchFamily="2" charset="-18"/>
            </a:endParaRPr>
          </a:p>
        </p:txBody>
      </p:sp>
      <p:sp>
        <p:nvSpPr>
          <p:cNvPr id="6" name="PoljeZBesedilom 5">
            <a:extLst>
              <a:ext uri="{FF2B5EF4-FFF2-40B4-BE49-F238E27FC236}">
                <a16:creationId xmlns:a16="http://schemas.microsoft.com/office/drawing/2014/main" id="{5CFF4A27-5B56-E674-89C0-6F49D1A51270}"/>
              </a:ext>
            </a:extLst>
          </p:cNvPr>
          <p:cNvSpPr txBox="1"/>
          <p:nvPr/>
        </p:nvSpPr>
        <p:spPr>
          <a:xfrm>
            <a:off x="704469" y="1281575"/>
            <a:ext cx="60675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b="1" dirty="0">
                <a:latin typeface="Republika" panose="02000506040000020004" pitchFamily="2" charset="-18"/>
              </a:rPr>
              <a:t>15 projektov - sodelovanje programov EKP, </a:t>
            </a:r>
            <a:r>
              <a:rPr lang="sl-SI" b="1" dirty="0" err="1">
                <a:latin typeface="Republika" panose="02000506040000020004" pitchFamily="2" charset="-18"/>
              </a:rPr>
              <a:t>Interreg</a:t>
            </a:r>
            <a:r>
              <a:rPr lang="sl-SI" b="1" dirty="0">
                <a:latin typeface="Republika" panose="02000506040000020004" pitchFamily="2" charset="-18"/>
              </a:rPr>
              <a:t>, notranjih zadev, skupne kmetijske politike</a:t>
            </a:r>
            <a:endParaRPr lang="sl-SI" dirty="0">
              <a:latin typeface="Republika" panose="02000506040000020004" pitchFamily="2" charset="-18"/>
            </a:endParaRPr>
          </a:p>
        </p:txBody>
      </p:sp>
      <p:sp>
        <p:nvSpPr>
          <p:cNvPr id="7" name="PoljeZBesedilom 6">
            <a:extLst>
              <a:ext uri="{FF2B5EF4-FFF2-40B4-BE49-F238E27FC236}">
                <a16:creationId xmlns:a16="http://schemas.microsoft.com/office/drawing/2014/main" id="{3B91E8FE-8520-BE64-C60B-0AE5CE44A32B}"/>
              </a:ext>
            </a:extLst>
          </p:cNvPr>
          <p:cNvSpPr txBox="1"/>
          <p:nvPr/>
        </p:nvSpPr>
        <p:spPr>
          <a:xfrm>
            <a:off x="4725192" y="6301846"/>
            <a:ext cx="2374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>
                <a:hlinkClick r:id="rId7"/>
              </a:rPr>
              <a:t>Spletna stran aktivnosti</a:t>
            </a:r>
            <a:endParaRPr lang="sl-SI" dirty="0"/>
          </a:p>
        </p:txBody>
      </p:sp>
      <p:pic>
        <p:nvPicPr>
          <p:cNvPr id="8" name="Grafika 7" descr="Internet outline">
            <a:extLst>
              <a:ext uri="{FF2B5EF4-FFF2-40B4-BE49-F238E27FC236}">
                <a16:creationId xmlns:a16="http://schemas.microsoft.com/office/drawing/2014/main" id="{530CF0ED-F54C-6394-23D1-DF4738A554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50503" y="6051702"/>
            <a:ext cx="774689" cy="774689"/>
          </a:xfrm>
          <a:prstGeom prst="rect">
            <a:avLst/>
          </a:prstGeom>
        </p:spPr>
      </p:pic>
      <p:sp>
        <p:nvSpPr>
          <p:cNvPr id="2" name="PoljeZBesedilom 1">
            <a:extLst>
              <a:ext uri="{FF2B5EF4-FFF2-40B4-BE49-F238E27FC236}">
                <a16:creationId xmlns:a16="http://schemas.microsoft.com/office/drawing/2014/main" id="{5DCAFFD5-1D4C-0DEE-CEB7-32FC2212364A}"/>
              </a:ext>
            </a:extLst>
          </p:cNvPr>
          <p:cNvSpPr txBox="1"/>
          <p:nvPr/>
        </p:nvSpPr>
        <p:spPr>
          <a:xfrm>
            <a:off x="7321783" y="2281978"/>
            <a:ext cx="350201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b="1" dirty="0" err="1">
                <a:highlight>
                  <a:srgbClr val="9AC63C"/>
                </a:highlight>
                <a:ea typeface="+mn-lt"/>
                <a:cs typeface="+mn-lt"/>
              </a:rPr>
              <a:t>Odličen</a:t>
            </a:r>
            <a:r>
              <a:rPr lang="en-GB" b="1" dirty="0">
                <a:highlight>
                  <a:srgbClr val="9AC63C"/>
                </a:highlight>
                <a:ea typeface="+mn-lt"/>
                <a:cs typeface="+mn-lt"/>
              </a:rPr>
              <a:t> primer </a:t>
            </a:r>
            <a:r>
              <a:rPr lang="en-GB" b="1" dirty="0" err="1">
                <a:highlight>
                  <a:srgbClr val="9AC63C"/>
                </a:highlight>
                <a:ea typeface="+mn-lt"/>
                <a:cs typeface="+mn-lt"/>
              </a:rPr>
              <a:t>medprogramskega</a:t>
            </a:r>
            <a:r>
              <a:rPr lang="en-GB" b="1" dirty="0">
                <a:highlight>
                  <a:srgbClr val="9AC63C"/>
                </a:highlight>
                <a:ea typeface="+mn-lt"/>
                <a:cs typeface="+mn-lt"/>
              </a:rPr>
              <a:t> </a:t>
            </a:r>
            <a:r>
              <a:rPr lang="en-GB" b="1" dirty="0" err="1">
                <a:highlight>
                  <a:srgbClr val="9AC63C"/>
                </a:highlight>
                <a:ea typeface="+mn-lt"/>
                <a:cs typeface="+mn-lt"/>
              </a:rPr>
              <a:t>sodelovanja</a:t>
            </a:r>
            <a:r>
              <a:rPr lang="en-GB" b="1" dirty="0">
                <a:highlight>
                  <a:srgbClr val="9AC63C"/>
                </a:highlight>
                <a:ea typeface="+mn-lt"/>
                <a:cs typeface="+mn-lt"/>
              </a:rPr>
              <a:t> na </a:t>
            </a:r>
            <a:r>
              <a:rPr lang="en-GB" b="1" dirty="0" err="1">
                <a:highlight>
                  <a:srgbClr val="9AC63C"/>
                </a:highlight>
                <a:ea typeface="+mn-lt"/>
                <a:cs typeface="+mn-lt"/>
              </a:rPr>
              <a:t>nacionalni</a:t>
            </a:r>
            <a:r>
              <a:rPr lang="en-GB" b="1" dirty="0">
                <a:highlight>
                  <a:srgbClr val="9AC63C"/>
                </a:highlight>
                <a:ea typeface="+mn-lt"/>
                <a:cs typeface="+mn-lt"/>
              </a:rPr>
              <a:t> </a:t>
            </a:r>
            <a:r>
              <a:rPr lang="en-GB" b="1" dirty="0" err="1">
                <a:highlight>
                  <a:srgbClr val="9AC63C"/>
                </a:highlight>
                <a:ea typeface="+mn-lt"/>
                <a:cs typeface="+mn-lt"/>
              </a:rPr>
              <a:t>ravni</a:t>
            </a:r>
            <a:r>
              <a:rPr lang="en-GB" b="1" dirty="0">
                <a:highlight>
                  <a:srgbClr val="9AC63C"/>
                </a:highlight>
                <a:ea typeface="+mn-lt"/>
                <a:cs typeface="+mn-lt"/>
              </a:rPr>
              <a:t>.</a:t>
            </a:r>
            <a:endParaRPr lang="en-GB" dirty="0">
              <a:highlight>
                <a:srgbClr val="9AC63C"/>
              </a:highlight>
              <a:ea typeface="+mn-lt"/>
              <a:cs typeface="+mn-lt"/>
            </a:endParaRPr>
          </a:p>
        </p:txBody>
      </p:sp>
      <p:pic>
        <p:nvPicPr>
          <p:cNvPr id="20" name="Slika 19">
            <a:extLst>
              <a:ext uri="{FF2B5EF4-FFF2-40B4-BE49-F238E27FC236}">
                <a16:creationId xmlns:a16="http://schemas.microsoft.com/office/drawing/2014/main" id="{B763B6D2-C6D5-6818-53CC-D36A37F60C0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019" y="2931193"/>
            <a:ext cx="2583089" cy="17228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Slika 23">
            <a:extLst>
              <a:ext uri="{FF2B5EF4-FFF2-40B4-BE49-F238E27FC236}">
                <a16:creationId xmlns:a16="http://schemas.microsoft.com/office/drawing/2014/main" id="{2926535F-81CD-033F-CD0B-8D7CB83DEDB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467" y="4217154"/>
            <a:ext cx="2753865" cy="18345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Slika 13">
            <a:extLst>
              <a:ext uri="{FF2B5EF4-FFF2-40B4-BE49-F238E27FC236}">
                <a16:creationId xmlns:a16="http://schemas.microsoft.com/office/drawing/2014/main" id="{B5ACF35B-CEE3-DD22-137B-D29668EE90F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22" y="3922678"/>
            <a:ext cx="2881615" cy="19209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26396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ka 13">
            <a:extLst>
              <a:ext uri="{FF2B5EF4-FFF2-40B4-BE49-F238E27FC236}">
                <a16:creationId xmlns:a16="http://schemas.microsoft.com/office/drawing/2014/main" id="{F633552E-E295-D8B9-F909-A79A7257A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2923" y="1287825"/>
            <a:ext cx="4957655" cy="3115336"/>
          </a:xfrm>
          <a:prstGeom prst="rect">
            <a:avLst/>
          </a:prstGeom>
        </p:spPr>
      </p:pic>
      <p:pic>
        <p:nvPicPr>
          <p:cNvPr id="16" name="Slika 15">
            <a:extLst>
              <a:ext uri="{FF2B5EF4-FFF2-40B4-BE49-F238E27FC236}">
                <a16:creationId xmlns:a16="http://schemas.microsoft.com/office/drawing/2014/main" id="{D93EBC07-48B8-892A-F23D-21383DB251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6931" y="4385942"/>
            <a:ext cx="4957655" cy="2454839"/>
          </a:xfrm>
          <a:prstGeom prst="rect">
            <a:avLst/>
          </a:prstGeom>
        </p:spPr>
      </p:pic>
      <p:sp>
        <p:nvSpPr>
          <p:cNvPr id="5" name="Naslov 1"/>
          <p:cNvSpPr txBox="1">
            <a:spLocks/>
          </p:cNvSpPr>
          <p:nvPr/>
        </p:nvSpPr>
        <p:spPr>
          <a:xfrm>
            <a:off x="779690" y="569176"/>
            <a:ext cx="10092587" cy="9612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4000" dirty="0">
                <a:solidFill>
                  <a:srgbClr val="034EA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epublika" panose="02000506040000020004" pitchFamily="2" charset="-18"/>
              </a:rPr>
              <a:t>EU projekt, moj projekt: Naj EU projekt 2026</a:t>
            </a:r>
            <a:endParaRPr lang="sl-SI" sz="4000" dirty="0">
              <a:solidFill>
                <a:srgbClr val="034EA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87277C73-8DA6-EDDD-8938-7CF8F453A7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690" y="1415283"/>
            <a:ext cx="3796940" cy="24434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576CA933-6747-08CA-CC05-13EBD73B16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250" y="3604794"/>
            <a:ext cx="3727665" cy="24851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id="{11163A38-3DD3-FB35-422C-015DF3E23A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476" y="4033302"/>
            <a:ext cx="3250852" cy="27251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97685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29CD8-2173-C38F-58F1-D1BEB9C81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ka 7">
            <a:extLst>
              <a:ext uri="{FF2B5EF4-FFF2-40B4-BE49-F238E27FC236}">
                <a16:creationId xmlns:a16="http://schemas.microsoft.com/office/drawing/2014/main" id="{CEEF410A-8DF2-4E25-C1F3-DEB256D135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1369365"/>
            <a:ext cx="5791200" cy="5407883"/>
          </a:xfrm>
          <a:prstGeom prst="rect">
            <a:avLst/>
          </a:prstGeom>
        </p:spPr>
      </p:pic>
      <p:sp>
        <p:nvSpPr>
          <p:cNvPr id="4" name="PoljeZBesedilom 3">
            <a:extLst>
              <a:ext uri="{FF2B5EF4-FFF2-40B4-BE49-F238E27FC236}">
                <a16:creationId xmlns:a16="http://schemas.microsoft.com/office/drawing/2014/main" id="{E753258B-5CF0-7A1F-26B0-558C582940AD}"/>
              </a:ext>
            </a:extLst>
          </p:cNvPr>
          <p:cNvSpPr txBox="1"/>
          <p:nvPr/>
        </p:nvSpPr>
        <p:spPr>
          <a:xfrm>
            <a:off x="1060162" y="1579973"/>
            <a:ext cx="6007032" cy="40318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l-SI" b="1" dirty="0"/>
              <a:t>Tiskani  in spletni mediji</a:t>
            </a:r>
          </a:p>
          <a:p>
            <a:br>
              <a:rPr lang="sl-SI" sz="1400" dirty="0"/>
            </a:br>
            <a:r>
              <a:rPr lang="sl-SI" sz="1400" b="1" dirty="0"/>
              <a:t>Časopisi: </a:t>
            </a:r>
            <a:r>
              <a:rPr lang="sl-SI" sz="1400" dirty="0"/>
              <a:t>Dnevnik, Nedeljski dnevnik, Nedelo, Delo (Dual-</a:t>
            </a:r>
            <a:r>
              <a:rPr lang="sl-SI" sz="1400" dirty="0" err="1"/>
              <a:t>use</a:t>
            </a:r>
            <a:r>
              <a:rPr lang="sl-SI" sz="1400" dirty="0"/>
              <a:t> </a:t>
            </a:r>
            <a:r>
              <a:rPr lang="sl-SI" sz="1400" dirty="0" err="1"/>
              <a:t>Slovenia</a:t>
            </a:r>
            <a:r>
              <a:rPr lang="sl-SI" sz="1400" dirty="0"/>
              <a:t> 2026)</a:t>
            </a:r>
          </a:p>
          <a:p>
            <a:endParaRPr lang="sl-SI" sz="1400" b="1" dirty="0"/>
          </a:p>
          <a:p>
            <a:r>
              <a:rPr lang="sl-SI" sz="1400" b="1" dirty="0"/>
              <a:t>Revije: </a:t>
            </a:r>
            <a:r>
              <a:rPr lang="sl-SI" sz="1400" dirty="0"/>
              <a:t>Like Slovenija, Hrvaška, Srbija in Bosna in Hercegovina, Pametno podeželje in kmetijstvo (AGRA), Podjetna Slovenija/Kadri in kariera, Priročnik za bruce</a:t>
            </a:r>
          </a:p>
          <a:p>
            <a:endParaRPr lang="sl-SI" sz="1400" dirty="0"/>
          </a:p>
          <a:p>
            <a:r>
              <a:rPr lang="sl-SI" sz="1400" b="1" dirty="0"/>
              <a:t>Splet: </a:t>
            </a:r>
            <a:r>
              <a:rPr lang="sl-SI" sz="1400" dirty="0"/>
              <a:t>24ur.com, </a:t>
            </a:r>
            <a:r>
              <a:rPr lang="sl-SI" sz="1400" dirty="0" err="1"/>
              <a:t>poobjave</a:t>
            </a:r>
            <a:r>
              <a:rPr lang="sl-SI" sz="1400" dirty="0"/>
              <a:t> iz tiskanih medijev: delo.si, dnevnik.si</a:t>
            </a:r>
            <a:endParaRPr lang="sl-SI" sz="1400" b="1" dirty="0"/>
          </a:p>
          <a:p>
            <a:r>
              <a:rPr lang="sl-SI" sz="1400" b="1" dirty="0"/>
              <a:t>Objave na tujih spletnih straneh: </a:t>
            </a:r>
            <a:r>
              <a:rPr lang="sl-SI" sz="1400" dirty="0"/>
              <a:t>jutarnji.hr, blic.rs in oslobodjenje.ba</a:t>
            </a:r>
          </a:p>
          <a:p>
            <a:endParaRPr lang="sl-SI" sz="1400" dirty="0"/>
          </a:p>
          <a:p>
            <a:r>
              <a:rPr lang="sl-SI" sz="1400" b="1" dirty="0"/>
              <a:t>Splet – lokalno/regionalno:</a:t>
            </a:r>
            <a:br>
              <a:rPr lang="sl-SI" sz="1400" dirty="0"/>
            </a:br>
            <a:r>
              <a:rPr lang="sl-SI" sz="1400" dirty="0"/>
              <a:t>mariborinfo.com, ljubljanainfo.com, sobotainfo.com, ptujinfo.com, dolenjskainfo.com, pomurec.com, gorenjskainfo.com  in pripadajoči družbeni mediji; Maribor24.si, Slo24.si ter na dveh platformah Vidim (Vidim Maribor in Vidim Štajersko), pa tudi na Lokalec.si.</a:t>
            </a:r>
          </a:p>
          <a:p>
            <a:endParaRPr lang="sl-SI" sz="1400" dirty="0"/>
          </a:p>
          <a:p>
            <a:endParaRPr lang="sl-SI" sz="1400" dirty="0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35118938-81E3-2349-872C-5FB88B521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1747"/>
            <a:ext cx="10515600" cy="797618"/>
          </a:xfrm>
        </p:spPr>
        <p:txBody>
          <a:bodyPr>
            <a:normAutofit/>
          </a:bodyPr>
          <a:lstStyle/>
          <a:p>
            <a:r>
              <a:rPr lang="sl-SI" sz="3600" dirty="0">
                <a:solidFill>
                  <a:srgbClr val="034EA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epublika" panose="02000506040000020004" pitchFamily="2" charset="-18"/>
              </a:rPr>
              <a:t>Dobre zgodbe evropskih projektov – oglaševanje</a:t>
            </a:r>
            <a:endParaRPr lang="sl-SI" sz="3600" dirty="0">
              <a:solidFill>
                <a:srgbClr val="034EA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PoljeZBesedilom 6">
            <a:extLst>
              <a:ext uri="{FF2B5EF4-FFF2-40B4-BE49-F238E27FC236}">
                <a16:creationId xmlns:a16="http://schemas.microsoft.com/office/drawing/2014/main" id="{014089C3-5590-4B0E-F07E-5F8ECAAF7A0D}"/>
              </a:ext>
            </a:extLst>
          </p:cNvPr>
          <p:cNvSpPr txBox="1"/>
          <p:nvPr/>
        </p:nvSpPr>
        <p:spPr>
          <a:xfrm>
            <a:off x="6209999" y="5242514"/>
            <a:ext cx="105110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l-SI" b="1" dirty="0">
                <a:hlinkClick r:id="rId3"/>
              </a:rPr>
              <a:t>ČLANEK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510429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D4423-C6D7-B294-91EF-C82CB2EDA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>
            <a:extLst>
              <a:ext uri="{FF2B5EF4-FFF2-40B4-BE49-F238E27FC236}">
                <a16:creationId xmlns:a16="http://schemas.microsoft.com/office/drawing/2014/main" id="{CE1AECE8-15FE-3482-18E2-33AB3DA28566}"/>
              </a:ext>
            </a:extLst>
          </p:cNvPr>
          <p:cNvSpPr txBox="1"/>
          <p:nvPr/>
        </p:nvSpPr>
        <p:spPr>
          <a:xfrm>
            <a:off x="1125058" y="1652535"/>
            <a:ext cx="4003533" cy="467820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l-SI" b="1" dirty="0"/>
              <a:t>Radio in televizija</a:t>
            </a:r>
            <a:endParaRPr lang="sl-SI" dirty="0"/>
          </a:p>
          <a:p>
            <a:endParaRPr lang="sl-SI" sz="1400" dirty="0"/>
          </a:p>
          <a:p>
            <a:r>
              <a:rPr lang="sl-SI" sz="1400" b="1" dirty="0"/>
              <a:t>TV:</a:t>
            </a:r>
            <a:br>
              <a:rPr lang="sl-SI" sz="1400" dirty="0"/>
            </a:br>
            <a:r>
              <a:rPr lang="sl-SI" sz="1400" dirty="0"/>
              <a:t>TV Slovenija – kratki promocijski videi in kolesarska dirka Po Sloveniji</a:t>
            </a:r>
          </a:p>
          <a:p>
            <a:r>
              <a:rPr lang="sl-SI" sz="1400" dirty="0"/>
              <a:t>POP TV – sodelovanje v novi oddaji Od </a:t>
            </a:r>
            <a:r>
              <a:rPr lang="sl-SI" sz="1400" dirty="0" err="1"/>
              <a:t>Masteršefa</a:t>
            </a:r>
            <a:r>
              <a:rPr lang="sl-SI" sz="1400" dirty="0"/>
              <a:t> do </a:t>
            </a:r>
            <a:r>
              <a:rPr lang="sl-SI" sz="1400" dirty="0" err="1"/>
              <a:t>masterkmeta</a:t>
            </a:r>
            <a:endParaRPr lang="sl-SI" sz="1400" dirty="0"/>
          </a:p>
          <a:p>
            <a:endParaRPr lang="sl-SI" sz="1400" dirty="0"/>
          </a:p>
          <a:p>
            <a:r>
              <a:rPr lang="sl-SI" sz="1400" dirty="0"/>
              <a:t>2. oddaja  NOVI PODEŽELANI - 4. 10.</a:t>
            </a:r>
          </a:p>
          <a:p>
            <a:r>
              <a:rPr lang="sl-SI" sz="1400" dirty="0"/>
              <a:t>4. oddaja LAŠKA PRSJAČA - 18. 10.</a:t>
            </a:r>
          </a:p>
          <a:p>
            <a:r>
              <a:rPr lang="sl-SI" sz="1400" dirty="0"/>
              <a:t>5. oddaja LAŠKA HIŠA - 25.10.</a:t>
            </a:r>
          </a:p>
          <a:p>
            <a:r>
              <a:rPr lang="sl-SI" sz="1400" dirty="0"/>
              <a:t>6. oddaja IHPS  - 1. 11.</a:t>
            </a:r>
          </a:p>
          <a:p>
            <a:r>
              <a:rPr lang="sl-SI" sz="1400" dirty="0"/>
              <a:t>7. oddaja MOBILNA TRŽNICA - 8. 11.</a:t>
            </a:r>
          </a:p>
          <a:p>
            <a:endParaRPr lang="sl-SI" sz="1400" dirty="0"/>
          </a:p>
          <a:p>
            <a:r>
              <a:rPr lang="sl-SI" sz="1400" b="1" dirty="0"/>
              <a:t>Radio:</a:t>
            </a:r>
          </a:p>
          <a:p>
            <a:r>
              <a:rPr lang="sl-SI" sz="1400" dirty="0"/>
              <a:t>Val 202 (EU projekt, moj projekt 2026), </a:t>
            </a:r>
          </a:p>
          <a:p>
            <a:r>
              <a:rPr lang="sl-SI" sz="1400" dirty="0"/>
              <a:t>Radio Capris (vabilo na Bazar dobrih zgodb)</a:t>
            </a:r>
          </a:p>
          <a:p>
            <a:endParaRPr lang="sl-SI" sz="1400" dirty="0"/>
          </a:p>
          <a:p>
            <a:endParaRPr lang="sl-SI" sz="1400" dirty="0"/>
          </a:p>
          <a:p>
            <a:endParaRPr lang="sl-SI" sz="1400" dirty="0"/>
          </a:p>
          <a:p>
            <a:endParaRPr lang="sl-SI" sz="1400" dirty="0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BF8B116A-0D9C-513C-331B-706F72752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1747"/>
            <a:ext cx="10515600" cy="797618"/>
          </a:xfrm>
        </p:spPr>
        <p:txBody>
          <a:bodyPr>
            <a:normAutofit/>
          </a:bodyPr>
          <a:lstStyle/>
          <a:p>
            <a:r>
              <a:rPr lang="sl-SI" sz="3600" dirty="0">
                <a:solidFill>
                  <a:srgbClr val="034EA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epublika" panose="02000506040000020004" pitchFamily="2" charset="-18"/>
              </a:rPr>
              <a:t>Dobre zgodbe evropskih projektov – oglaševanje</a:t>
            </a:r>
            <a:endParaRPr lang="sl-SI" sz="3600" dirty="0">
              <a:solidFill>
                <a:srgbClr val="034EA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Slika 2" descr="Od Masteršefa do Master-Kmeta z Luko Pangosom - Glej oddaje online | VOYO">
            <a:extLst>
              <a:ext uri="{FF2B5EF4-FFF2-40B4-BE49-F238E27FC236}">
                <a16:creationId xmlns:a16="http://schemas.microsoft.com/office/drawing/2014/main" id="{4747EFCC-C18B-2C32-A9C0-A601BBBC4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545" y="1580322"/>
            <a:ext cx="5773255" cy="32474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5644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6435C-E9B5-68C3-D880-E2C685A74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1">
            <a:extLst>
              <a:ext uri="{FF2B5EF4-FFF2-40B4-BE49-F238E27FC236}">
                <a16:creationId xmlns:a16="http://schemas.microsoft.com/office/drawing/2014/main" id="{DBC88750-D1A0-0917-66CE-A8564D21D223}"/>
              </a:ext>
            </a:extLst>
          </p:cNvPr>
          <p:cNvSpPr txBox="1">
            <a:spLocks/>
          </p:cNvSpPr>
          <p:nvPr/>
        </p:nvSpPr>
        <p:spPr>
          <a:xfrm>
            <a:off x="1049706" y="693354"/>
            <a:ext cx="10092587" cy="9612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4000" dirty="0">
                <a:solidFill>
                  <a:srgbClr val="034EA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epublika" panose="02000506040000020004" pitchFamily="2" charset="-18"/>
              </a:rPr>
              <a:t>Komunikacijski dogodki velikih operacij in OSI</a:t>
            </a:r>
            <a:endParaRPr lang="sl-SI" sz="4000" dirty="0">
              <a:solidFill>
                <a:srgbClr val="034EA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oljeZBesedilom 2">
            <a:extLst>
              <a:ext uri="{FF2B5EF4-FFF2-40B4-BE49-F238E27FC236}">
                <a16:creationId xmlns:a16="http://schemas.microsoft.com/office/drawing/2014/main" id="{693376C4-8811-3864-CAE7-17A997199940}"/>
              </a:ext>
            </a:extLst>
          </p:cNvPr>
          <p:cNvSpPr txBox="1"/>
          <p:nvPr/>
        </p:nvSpPr>
        <p:spPr>
          <a:xfrm>
            <a:off x="1095641" y="1727913"/>
            <a:ext cx="8833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sl-SI" b="1" dirty="0">
                <a:solidFill>
                  <a:srgbClr val="000000"/>
                </a:solidFill>
                <a:latin typeface="Republika" panose="02000506040000020004" pitchFamily="2" charset="-18"/>
                <a:ea typeface="Times New Roman" panose="02020603050405020304" pitchFamily="18" charset="0"/>
                <a:cs typeface="Arial" panose="020B0604020202020204" pitchFamily="34" charset="0"/>
              </a:rPr>
              <a:t>Izvedeni</a:t>
            </a:r>
            <a:r>
              <a:rPr lang="sl-SI" dirty="0">
                <a:solidFill>
                  <a:srgbClr val="000000"/>
                </a:solidFill>
                <a:latin typeface="Republika" panose="02000506040000020004" pitchFamily="2" charset="-18"/>
                <a:ea typeface="Times New Roman" panose="02020603050405020304" pitchFamily="18" charset="0"/>
                <a:cs typeface="Arial" panose="020B0604020202020204" pitchFamily="34" charset="0"/>
              </a:rPr>
              <a:t> ESRR in SPP dogodki v letu 2026</a:t>
            </a:r>
          </a:p>
        </p:txBody>
      </p:sp>
      <p:sp>
        <p:nvSpPr>
          <p:cNvPr id="8" name="PoljeZBesedilom 7">
            <a:extLst>
              <a:ext uri="{FF2B5EF4-FFF2-40B4-BE49-F238E27FC236}">
                <a16:creationId xmlns:a16="http://schemas.microsoft.com/office/drawing/2014/main" id="{167AD902-49C4-486C-779C-DC070FF62E9E}"/>
              </a:ext>
            </a:extLst>
          </p:cNvPr>
          <p:cNvSpPr txBox="1"/>
          <p:nvPr/>
        </p:nvSpPr>
        <p:spPr>
          <a:xfrm>
            <a:off x="1095641" y="2327353"/>
            <a:ext cx="98681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sl-SI" dirty="0">
                <a:solidFill>
                  <a:srgbClr val="000000"/>
                </a:solidFill>
                <a:latin typeface="Republika" panose="02000506040000020004" pitchFamily="2" charset="-18"/>
                <a:ea typeface="Times New Roman" panose="02020603050405020304" pitchFamily="18" charset="0"/>
                <a:cs typeface="Arial" panose="020B0604020202020204" pitchFamily="34" charset="0"/>
              </a:rPr>
              <a:t>Finančni instrumenti 2021-2027, 11. 3. 2026, SID banka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sl-SI" dirty="0">
                <a:solidFill>
                  <a:srgbClr val="000000"/>
                </a:solidFill>
                <a:latin typeface="Republika" panose="02000506040000020004" pitchFamily="2" charset="-18"/>
                <a:ea typeface="Times New Roman" panose="02020603050405020304" pitchFamily="18" charset="0"/>
                <a:cs typeface="Arial" panose="020B0604020202020204" pitchFamily="34" charset="0"/>
              </a:rPr>
              <a:t>Izgradnja in vzpostavitev raziskovalne infrastrukture Fakultete za strojništvo Univerze v Ljubljani (RI UL FS), 5. 3. 2026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sl-SI" dirty="0">
                <a:solidFill>
                  <a:srgbClr val="000000"/>
                </a:solidFill>
                <a:latin typeface="Republika" panose="02000506040000020004" pitchFamily="2" charset="-18"/>
                <a:ea typeface="Times New Roman" panose="02020603050405020304" pitchFamily="18" charset="0"/>
                <a:cs typeface="Arial" panose="020B0604020202020204" pitchFamily="34" charset="0"/>
              </a:rPr>
              <a:t>Odprtje sončne elektrarne Prapretno 2 in 3, 22. 9. 2026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sl-SI" dirty="0">
                <a:solidFill>
                  <a:srgbClr val="000000"/>
                </a:solidFill>
                <a:latin typeface="Republika" panose="02000506040000020004" pitchFamily="2" charset="-18"/>
                <a:ea typeface="Times New Roman" panose="02020603050405020304" pitchFamily="18" charset="0"/>
                <a:cs typeface="Arial" panose="020B0604020202020204" pitchFamily="34" charset="0"/>
              </a:rPr>
              <a:t>Izgradnja centralnega operacijskega bloka in enote za intenzivno terapijo v SB Ptuj, 21. 10. 2026, Splošna bolnišnica Ptuj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sl-SI" dirty="0">
              <a:solidFill>
                <a:srgbClr val="000000"/>
              </a:solidFill>
              <a:latin typeface="Republika" panose="02000506040000020004" pitchFamily="2" charset="-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endParaRPr lang="sl-SI" dirty="0">
              <a:solidFill>
                <a:srgbClr val="000000"/>
              </a:solidFill>
              <a:latin typeface="Republika" panose="02000506040000020004" pitchFamily="2" charset="-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42527607-E86B-2679-765F-34F22F4452D4}"/>
              </a:ext>
            </a:extLst>
          </p:cNvPr>
          <p:cNvSpPr txBox="1"/>
          <p:nvPr/>
        </p:nvSpPr>
        <p:spPr>
          <a:xfrm>
            <a:off x="1095641" y="3989346"/>
            <a:ext cx="8833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endParaRPr lang="sl-SI" b="1" dirty="0">
              <a:solidFill>
                <a:srgbClr val="000000"/>
              </a:solidFill>
              <a:latin typeface="Republika" panose="02000506040000020004" pitchFamily="2" charset="-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sl-SI" b="1" dirty="0">
                <a:solidFill>
                  <a:srgbClr val="000000"/>
                </a:solidFill>
                <a:latin typeface="Republika" panose="02000506040000020004" pitchFamily="2" charset="-18"/>
                <a:ea typeface="Times New Roman" panose="02020603050405020304" pitchFamily="18" charset="0"/>
                <a:cs typeface="Arial" panose="020B0604020202020204" pitchFamily="34" charset="0"/>
              </a:rPr>
              <a:t>Načrtovani </a:t>
            </a:r>
            <a:r>
              <a:rPr lang="sl-SI" dirty="0">
                <a:solidFill>
                  <a:srgbClr val="000000"/>
                </a:solidFill>
                <a:latin typeface="Republika" panose="02000506040000020004" pitchFamily="2" charset="-18"/>
                <a:ea typeface="Times New Roman" panose="02020603050405020304" pitchFamily="18" charset="0"/>
                <a:cs typeface="Arial" panose="020B0604020202020204" pitchFamily="34" charset="0"/>
              </a:rPr>
              <a:t>ESRR dogodki v letu 2026</a:t>
            </a:r>
          </a:p>
        </p:txBody>
      </p:sp>
      <p:sp>
        <p:nvSpPr>
          <p:cNvPr id="12" name="PoljeZBesedilom 11">
            <a:extLst>
              <a:ext uri="{FF2B5EF4-FFF2-40B4-BE49-F238E27FC236}">
                <a16:creationId xmlns:a16="http://schemas.microsoft.com/office/drawing/2014/main" id="{DE2A311F-F182-CEF8-0612-AC05CA581A75}"/>
              </a:ext>
            </a:extLst>
          </p:cNvPr>
          <p:cNvSpPr txBox="1"/>
          <p:nvPr/>
        </p:nvSpPr>
        <p:spPr>
          <a:xfrm>
            <a:off x="1049706" y="4865785"/>
            <a:ext cx="64178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sl-SI" dirty="0">
                <a:solidFill>
                  <a:srgbClr val="000000"/>
                </a:solidFill>
                <a:latin typeface="Republika" panose="02000506040000020004" pitchFamily="2" charset="-18"/>
                <a:ea typeface="Times New Roman" panose="02020603050405020304" pitchFamily="18" charset="0"/>
                <a:cs typeface="Arial" panose="020B0604020202020204" pitchFamily="34" charset="0"/>
              </a:rPr>
              <a:t>Draga medicinska oprema, 28. 10. 2026, Splošna bolnišnica Slovenj Gradec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sl-SI" dirty="0">
                <a:solidFill>
                  <a:srgbClr val="000000"/>
                </a:solidFill>
                <a:latin typeface="Republika" panose="02000506040000020004" pitchFamily="2" charset="-18"/>
                <a:ea typeface="Times New Roman" panose="02020603050405020304" pitchFamily="18" charset="0"/>
                <a:cs typeface="Arial" panose="020B0604020202020204" pitchFamily="34" charset="0"/>
              </a:rPr>
              <a:t>Bazen Krško, 6. 11. 2026, otvoritveni dogodek v Krškem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sl-SI" dirty="0">
              <a:solidFill>
                <a:srgbClr val="000000"/>
              </a:solidFill>
              <a:latin typeface="Republika" panose="02000506040000020004" pitchFamily="2" charset="-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endParaRPr lang="sl-SI" dirty="0">
              <a:solidFill>
                <a:srgbClr val="000000"/>
              </a:solidFill>
              <a:latin typeface="Republika" panose="02000506040000020004" pitchFamily="2" charset="-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18F1CB94-D55D-E734-62A3-561FC5A569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694" y="4041024"/>
            <a:ext cx="3871848" cy="25812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118037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F45CA-0ACF-0AB4-8A5F-4D7F2567B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1">
            <a:extLst>
              <a:ext uri="{FF2B5EF4-FFF2-40B4-BE49-F238E27FC236}">
                <a16:creationId xmlns:a16="http://schemas.microsoft.com/office/drawing/2014/main" id="{F3FBA95F-A4EE-165C-045D-ED2957ADAAD9}"/>
              </a:ext>
            </a:extLst>
          </p:cNvPr>
          <p:cNvSpPr txBox="1">
            <a:spLocks/>
          </p:cNvSpPr>
          <p:nvPr/>
        </p:nvSpPr>
        <p:spPr>
          <a:xfrm>
            <a:off x="1049706" y="693354"/>
            <a:ext cx="10092587" cy="9612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4000" dirty="0">
                <a:solidFill>
                  <a:srgbClr val="034EA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epublika" panose="02000506040000020004" pitchFamily="2" charset="-18"/>
              </a:rPr>
              <a:t>Komunikacijski dogodki velikih operacij in OSI</a:t>
            </a:r>
            <a:endParaRPr lang="sl-SI" sz="4000" dirty="0">
              <a:solidFill>
                <a:srgbClr val="034EA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oljeZBesedilom 2">
            <a:extLst>
              <a:ext uri="{FF2B5EF4-FFF2-40B4-BE49-F238E27FC236}">
                <a16:creationId xmlns:a16="http://schemas.microsoft.com/office/drawing/2014/main" id="{52538F99-498F-4372-0206-0664B7D47BA3}"/>
              </a:ext>
            </a:extLst>
          </p:cNvPr>
          <p:cNvSpPr txBox="1"/>
          <p:nvPr/>
        </p:nvSpPr>
        <p:spPr>
          <a:xfrm>
            <a:off x="1095641" y="1727913"/>
            <a:ext cx="8833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sl-SI" b="1" dirty="0">
                <a:solidFill>
                  <a:srgbClr val="000000"/>
                </a:solidFill>
                <a:latin typeface="Republika" panose="02000506040000020004" pitchFamily="2" charset="-18"/>
                <a:ea typeface="Times New Roman" panose="02020603050405020304" pitchFamily="18" charset="0"/>
                <a:cs typeface="Arial" panose="020B0604020202020204" pitchFamily="34" charset="0"/>
              </a:rPr>
              <a:t>Izvedeni</a:t>
            </a:r>
            <a:r>
              <a:rPr lang="sl-SI" dirty="0">
                <a:solidFill>
                  <a:srgbClr val="000000"/>
                </a:solidFill>
                <a:latin typeface="Republika" panose="02000506040000020004" pitchFamily="2" charset="-18"/>
                <a:ea typeface="Times New Roman" panose="02020603050405020304" pitchFamily="18" charset="0"/>
                <a:cs typeface="Arial" panose="020B0604020202020204" pitchFamily="34" charset="0"/>
              </a:rPr>
              <a:t> ESS+ dogodki v letu 2026</a:t>
            </a:r>
          </a:p>
        </p:txBody>
      </p:sp>
      <p:sp>
        <p:nvSpPr>
          <p:cNvPr id="8" name="PoljeZBesedilom 7">
            <a:extLst>
              <a:ext uri="{FF2B5EF4-FFF2-40B4-BE49-F238E27FC236}">
                <a16:creationId xmlns:a16="http://schemas.microsoft.com/office/drawing/2014/main" id="{F2F44F36-152F-9818-EBE5-1EE7EE92E2E1}"/>
              </a:ext>
            </a:extLst>
          </p:cNvPr>
          <p:cNvSpPr txBox="1"/>
          <p:nvPr/>
        </p:nvSpPr>
        <p:spPr>
          <a:xfrm>
            <a:off x="1095641" y="2106036"/>
            <a:ext cx="88336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sl-SI" dirty="0">
                <a:solidFill>
                  <a:srgbClr val="000000"/>
                </a:solidFill>
                <a:latin typeface="Republika" panose="02000506040000020004" pitchFamily="2" charset="-18"/>
                <a:ea typeface="Times New Roman" panose="02020603050405020304" pitchFamily="18" charset="0"/>
                <a:cs typeface="Arial" panose="020B0604020202020204" pitchFamily="34" charset="0"/>
              </a:rPr>
              <a:t>Posodobitev sistema socialnega varstva, 25. 9. 2026</a:t>
            </a: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sl-SI" dirty="0"/>
              <a:t>Dan odprtih vrat za projekt Pridobitev izobrazbe, JŠRIPS, 22. 9. 2026</a:t>
            </a:r>
            <a:endParaRPr lang="sl-SI" dirty="0">
              <a:solidFill>
                <a:srgbClr val="000000"/>
              </a:solidFill>
              <a:latin typeface="Republika" panose="02000506040000020004" pitchFamily="2" charset="-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</a:pPr>
            <a:endParaRPr lang="sl-SI" dirty="0">
              <a:solidFill>
                <a:srgbClr val="000000"/>
              </a:solidFill>
              <a:latin typeface="Republika" panose="02000506040000020004" pitchFamily="2" charset="-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PoljeZBesedilom 3">
            <a:extLst>
              <a:ext uri="{FF2B5EF4-FFF2-40B4-BE49-F238E27FC236}">
                <a16:creationId xmlns:a16="http://schemas.microsoft.com/office/drawing/2014/main" id="{0B339BD0-3192-D6C6-F1C4-64B04E293252}"/>
              </a:ext>
            </a:extLst>
          </p:cNvPr>
          <p:cNvSpPr txBox="1"/>
          <p:nvPr/>
        </p:nvSpPr>
        <p:spPr>
          <a:xfrm>
            <a:off x="1095641" y="3059668"/>
            <a:ext cx="8833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sl-SI" b="1" dirty="0">
                <a:solidFill>
                  <a:srgbClr val="000000"/>
                </a:solidFill>
                <a:latin typeface="Republika" panose="02000506040000020004" pitchFamily="2" charset="-18"/>
                <a:ea typeface="Times New Roman" panose="02020603050405020304" pitchFamily="18" charset="0"/>
                <a:cs typeface="Arial" panose="020B0604020202020204" pitchFamily="34" charset="0"/>
              </a:rPr>
              <a:t>Izvedeni</a:t>
            </a:r>
            <a:r>
              <a:rPr lang="sl-SI" dirty="0">
                <a:solidFill>
                  <a:srgbClr val="000000"/>
                </a:solidFill>
                <a:latin typeface="Republika" panose="02000506040000020004" pitchFamily="2" charset="-18"/>
                <a:ea typeface="Times New Roman" panose="02020603050405020304" pitchFamily="18" charset="0"/>
                <a:cs typeface="Arial" panose="020B0604020202020204" pitchFamily="34" charset="0"/>
              </a:rPr>
              <a:t> KS dogodki v letu 2026</a:t>
            </a:r>
          </a:p>
        </p:txBody>
      </p:sp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34A1B11F-90DE-960E-C102-E7F5A65D6DE2}"/>
              </a:ext>
            </a:extLst>
          </p:cNvPr>
          <p:cNvSpPr txBox="1"/>
          <p:nvPr/>
        </p:nvSpPr>
        <p:spPr>
          <a:xfrm>
            <a:off x="1095641" y="3491030"/>
            <a:ext cx="45187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sl-SI" dirty="0">
                <a:solidFill>
                  <a:srgbClr val="000000"/>
                </a:solidFill>
                <a:latin typeface="Republika" panose="02000506040000020004" pitchFamily="2" charset="-18"/>
                <a:ea typeface="Times New Roman" panose="02020603050405020304" pitchFamily="18" charset="0"/>
                <a:cs typeface="Arial" panose="020B0604020202020204" pitchFamily="34" charset="0"/>
              </a:rPr>
              <a:t>Nadgradnja sistema za opozarjanje in osveščanje na vremensko pogojene izredne razmere ter prilagajanje nanje v spremenjenem podnebju – SOVIR (Odprtje fenološkega parka), 9. 6. 2026</a:t>
            </a:r>
          </a:p>
          <a:p>
            <a:pPr algn="just">
              <a:spcAft>
                <a:spcPts val="0"/>
              </a:spcAft>
            </a:pPr>
            <a:endParaRPr lang="sl-SI" dirty="0">
              <a:solidFill>
                <a:srgbClr val="000000"/>
              </a:solidFill>
              <a:latin typeface="Republika" panose="02000506040000020004" pitchFamily="2" charset="-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3" name="Slika 12" descr="Fenološki park v Ljubljani.">
            <a:extLst>
              <a:ext uri="{FF2B5EF4-FFF2-40B4-BE49-F238E27FC236}">
                <a16:creationId xmlns:a16="http://schemas.microsoft.com/office/drawing/2014/main" id="{1C889B61-A216-00E1-0D37-A3FF2BB205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3038157"/>
            <a:ext cx="4176891" cy="23535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32225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slov 1"/>
          <p:cNvSpPr>
            <a:spLocks noGrp="1"/>
          </p:cNvSpPr>
          <p:nvPr>
            <p:ph type="title"/>
          </p:nvPr>
        </p:nvSpPr>
        <p:spPr>
          <a:xfrm>
            <a:off x="730943" y="677133"/>
            <a:ext cx="10515600" cy="797618"/>
          </a:xfrm>
        </p:spPr>
        <p:txBody>
          <a:bodyPr>
            <a:normAutofit fontScale="90000"/>
          </a:bodyPr>
          <a:lstStyle/>
          <a:p>
            <a:r>
              <a:rPr lang="sl-SI" dirty="0">
                <a:solidFill>
                  <a:srgbClr val="034EA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epublika" panose="02000506040000020004" pitchFamily="2" charset="-18"/>
              </a:rPr>
              <a:t>Vizija kohezija in interaktivna svetovalka Ema</a:t>
            </a:r>
            <a:endParaRPr lang="sl-SI" sz="3600" dirty="0">
              <a:solidFill>
                <a:srgbClr val="034EA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3BDE27D0-0708-E820-996E-A694A1082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602" y="1648163"/>
            <a:ext cx="4250988" cy="2967036"/>
          </a:xfrm>
          <a:prstGeom prst="rect">
            <a:avLst/>
          </a:prstGeom>
        </p:spPr>
      </p:pic>
      <p:pic>
        <p:nvPicPr>
          <p:cNvPr id="9" name="Slika 8" descr="Slika, ki vsebuje besede oblačila, risanka, oseba, ilustracija&#10;&#10;Opis je samodejno ustvarjen">
            <a:extLst>
              <a:ext uri="{FF2B5EF4-FFF2-40B4-BE49-F238E27FC236}">
                <a16:creationId xmlns:a16="http://schemas.microsoft.com/office/drawing/2014/main" id="{FBBD6EFA-062C-D39E-CAF7-EF07BEC94D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119" y="1306287"/>
            <a:ext cx="2078972" cy="4157942"/>
          </a:xfrm>
          <a:prstGeom prst="rect">
            <a:avLst/>
          </a:prstGeom>
        </p:spPr>
      </p:pic>
      <p:sp>
        <p:nvSpPr>
          <p:cNvPr id="12" name="Označba mesta vsebine 2">
            <a:extLst>
              <a:ext uri="{FF2B5EF4-FFF2-40B4-BE49-F238E27FC236}">
                <a16:creationId xmlns:a16="http://schemas.microsoft.com/office/drawing/2014/main" id="{32EA46F4-EC4E-E5B6-6056-5C8C30B68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0943" y="4712773"/>
            <a:ext cx="9925598" cy="167787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l-SI" sz="1800" dirty="0">
                <a:latin typeface="Republika" panose="02000506040000020004" pitchFamily="2" charset="-18"/>
              </a:rPr>
              <a:t>Vizija kohezija izhaja vsak mesec – sodelovanje z </a:t>
            </a:r>
            <a:r>
              <a:rPr lang="sl-SI" sz="1800" dirty="0" err="1">
                <a:latin typeface="Republika" panose="02000506040000020004" pitchFamily="2" charset="-18"/>
              </a:rPr>
              <a:t>Interreg</a:t>
            </a:r>
            <a:r>
              <a:rPr lang="sl-SI" sz="1800" dirty="0">
                <a:latin typeface="Republika" panose="02000506040000020004" pitchFamily="2" charset="-18"/>
              </a:rPr>
              <a:t> in NOO.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l-SI" sz="1800" b="1" dirty="0">
                <a:solidFill>
                  <a:schemeClr val="accent5">
                    <a:lumMod val="75000"/>
                  </a:schemeClr>
                </a:solidFill>
                <a:latin typeface="Republika" panose="02000506040000020004" pitchFamily="2" charset="-18"/>
              </a:rPr>
              <a:t>Svetovalka Ema </a:t>
            </a:r>
            <a:r>
              <a:rPr lang="sl-SI" sz="1800" dirty="0">
                <a:latin typeface="Republika" panose="02000506040000020004" pitchFamily="2" charset="-18"/>
              </a:rPr>
              <a:t>je na voljo preko klepeta na evropskasredstva.si ali brezplačne telefonske številke </a:t>
            </a:r>
            <a:r>
              <a:rPr lang="sl-SI" sz="1800" b="1" dirty="0">
                <a:solidFill>
                  <a:schemeClr val="accent5">
                    <a:lumMod val="75000"/>
                  </a:schemeClr>
                </a:solidFill>
                <a:latin typeface="Republika" panose="02000506040000020004" pitchFamily="2" charset="-18"/>
              </a:rPr>
              <a:t>080 20 23 od ponedeljka do petka med 9. in 12. uro. </a:t>
            </a:r>
            <a:r>
              <a:rPr lang="sl-SI" sz="1800" b="1" dirty="0">
                <a:latin typeface="Republika" panose="02000506040000020004" pitchFamily="2" charset="-18"/>
              </a:rPr>
              <a:t>V obdobju 1. 1. 2026–15. 10. 2026 smo preko tega orodja odgovorili na </a:t>
            </a:r>
            <a:r>
              <a:rPr lang="sl-SI" sz="1800" b="1" dirty="0">
                <a:solidFill>
                  <a:schemeClr val="accent5">
                    <a:lumMod val="75000"/>
                  </a:schemeClr>
                </a:solidFill>
                <a:latin typeface="Republika" panose="02000506040000020004" pitchFamily="2" charset="-18"/>
              </a:rPr>
              <a:t>180 vprašanj oz. sporočil.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ACDE75CE-BD34-7587-4A87-75D5FE1375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681" y="1645689"/>
            <a:ext cx="5277319" cy="296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7129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BB61972-B9A1-1582-8567-F2816E331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6815"/>
            <a:ext cx="10515600" cy="381049"/>
          </a:xfrm>
        </p:spPr>
        <p:txBody>
          <a:bodyPr>
            <a:normAutofit fontScale="90000"/>
          </a:bodyPr>
          <a:lstStyle/>
          <a:p>
            <a:r>
              <a:rPr lang="sl-SI" sz="3600" dirty="0">
                <a:solidFill>
                  <a:schemeClr val="accent5">
                    <a:lumMod val="75000"/>
                  </a:schemeClr>
                </a:solidFill>
                <a:latin typeface="Republika" panose="02000506040000020004" pitchFamily="2" charset="-18"/>
              </a:rPr>
              <a:t>Aktivnosti do konca leta 2026</a:t>
            </a:r>
          </a:p>
        </p:txBody>
      </p:sp>
      <p:sp>
        <p:nvSpPr>
          <p:cNvPr id="4" name="PoljeZBesedilom 3">
            <a:extLst>
              <a:ext uri="{FF2B5EF4-FFF2-40B4-BE49-F238E27FC236}">
                <a16:creationId xmlns:a16="http://schemas.microsoft.com/office/drawing/2014/main" id="{86582DBA-3E06-C94E-C49B-AC1A7B4DC4CB}"/>
              </a:ext>
            </a:extLst>
          </p:cNvPr>
          <p:cNvSpPr txBox="1"/>
          <p:nvPr/>
        </p:nvSpPr>
        <p:spPr>
          <a:xfrm>
            <a:off x="965939" y="1483969"/>
            <a:ext cx="4987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l-SI" dirty="0">
                <a:solidFill>
                  <a:srgbClr val="000000"/>
                </a:solidFill>
                <a:latin typeface="Republika" panose="02000506040000020004" pitchFamily="2" charset="-18"/>
                <a:ea typeface="Times New Roman" panose="02020603050405020304" pitchFamily="18" charset="0"/>
                <a:cs typeface="Arial" panose="020B0604020202020204" pitchFamily="34" charset="0"/>
              </a:rPr>
              <a:t>Oglaševanje na mestnih avtobusih v Ljubljani, Mariboru in Celju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sl-SI" dirty="0">
              <a:solidFill>
                <a:srgbClr val="000000"/>
              </a:solidFill>
              <a:latin typeface="Republika" panose="02000506040000020004" pitchFamily="2" charset="-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sl-SI" dirty="0">
                <a:solidFill>
                  <a:srgbClr val="000000"/>
                </a:solidFill>
                <a:latin typeface="Republika" panose="02000506040000020004" pitchFamily="2" charset="-18"/>
                <a:ea typeface="Times New Roman" panose="02020603050405020304" pitchFamily="18" charset="0"/>
                <a:cs typeface="Arial" panose="020B0604020202020204" pitchFamily="34" charset="0"/>
              </a:rPr>
              <a:t>Regionalno ozaveščanje na regijskih TV postajah preko reportaž</a:t>
            </a:r>
          </a:p>
          <a:p>
            <a:pPr algn="just">
              <a:spcAft>
                <a:spcPts val="0"/>
              </a:spcAft>
            </a:pPr>
            <a:endParaRPr lang="sl-SI" dirty="0">
              <a:solidFill>
                <a:srgbClr val="000000"/>
              </a:solidFill>
              <a:latin typeface="Republika" panose="02000506040000020004" pitchFamily="2" charset="-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sl-SI" dirty="0">
                <a:solidFill>
                  <a:srgbClr val="000000"/>
                </a:solidFill>
                <a:latin typeface="Republika" panose="02000506040000020004" pitchFamily="2" charset="-18"/>
                <a:ea typeface="Times New Roman" panose="02020603050405020304" pitchFamily="18" charset="0"/>
                <a:cs typeface="Arial" panose="020B0604020202020204" pitchFamily="34" charset="0"/>
              </a:rPr>
              <a:t>Kratki ozaveščevalni videi na TV Slovenija in obeh regijskih programih, TV Maribor in TV Koper</a:t>
            </a:r>
          </a:p>
          <a:p>
            <a:pPr algn="just">
              <a:spcAft>
                <a:spcPts val="0"/>
              </a:spcAft>
            </a:pPr>
            <a:endParaRPr lang="sl-SI" dirty="0">
              <a:solidFill>
                <a:srgbClr val="000000"/>
              </a:solidFill>
              <a:latin typeface="Republika" panose="02000506040000020004" pitchFamily="2" charset="-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sl-SI" dirty="0">
                <a:solidFill>
                  <a:srgbClr val="000000"/>
                </a:solidFill>
                <a:latin typeface="Republika" panose="02000506040000020004" pitchFamily="2" charset="-18"/>
                <a:ea typeface="Times New Roman" panose="02020603050405020304" pitchFamily="18" charset="0"/>
                <a:cs typeface="Arial" panose="020B0604020202020204" pitchFamily="34" charset="0"/>
              </a:rPr>
              <a:t>JMR</a:t>
            </a:r>
          </a:p>
          <a:p>
            <a:pPr algn="just">
              <a:spcAft>
                <a:spcPts val="0"/>
              </a:spcAft>
            </a:pPr>
            <a:endParaRPr lang="sl-SI" dirty="0">
              <a:solidFill>
                <a:srgbClr val="000000"/>
              </a:solidFill>
              <a:latin typeface="Republika" panose="02000506040000020004" pitchFamily="2" charset="-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sl-SI" dirty="0">
                <a:solidFill>
                  <a:srgbClr val="000000"/>
                </a:solidFill>
                <a:latin typeface="Republika" panose="02000506040000020004" pitchFamily="2" charset="-18"/>
                <a:ea typeface="Times New Roman" panose="02020603050405020304" pitchFamily="18" charset="0"/>
                <a:cs typeface="Arial" panose="020B0604020202020204" pitchFamily="34" charset="0"/>
              </a:rPr>
              <a:t>Komunikacijske aktivnosti na Regionalnih dnevih v Ankaranu 4. in 5. 11. 2026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16777F9D-38B5-71B9-4B20-247190749A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798" y="1147864"/>
            <a:ext cx="3531705" cy="52975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39394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C09BB-BE2B-1B73-9616-2E33EFE76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96BC429-0DD6-9DBF-FB76-8F395CC1B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1964"/>
            <a:ext cx="10515600" cy="1373106"/>
          </a:xfrm>
        </p:spPr>
        <p:txBody>
          <a:bodyPr>
            <a:normAutofit fontScale="90000"/>
          </a:bodyPr>
          <a:lstStyle/>
          <a:p>
            <a:r>
              <a:rPr lang="sl-SI" sz="3600" dirty="0">
                <a:solidFill>
                  <a:schemeClr val="accent5">
                    <a:lumMod val="75000"/>
                  </a:schemeClr>
                </a:solidFill>
                <a:latin typeface="Republika" panose="02000506040000020004" pitchFamily="2" charset="-18"/>
              </a:rPr>
              <a:t>Napoved za leto 2027</a:t>
            </a:r>
            <a:br>
              <a:rPr lang="sl-SI" sz="3600" dirty="0">
                <a:solidFill>
                  <a:schemeClr val="accent5">
                    <a:lumMod val="75000"/>
                  </a:schemeClr>
                </a:solidFill>
                <a:latin typeface="Republika" panose="02000506040000020004" pitchFamily="2" charset="-18"/>
              </a:rPr>
            </a:br>
            <a:br>
              <a:rPr lang="sl-SI" sz="3600" dirty="0">
                <a:solidFill>
                  <a:schemeClr val="accent5">
                    <a:lumMod val="75000"/>
                  </a:schemeClr>
                </a:solidFill>
                <a:latin typeface="Republika" panose="02000506040000020004" pitchFamily="2" charset="-18"/>
              </a:rPr>
            </a:br>
            <a:endParaRPr lang="sl-SI" sz="3600" dirty="0">
              <a:solidFill>
                <a:schemeClr val="accent5">
                  <a:lumMod val="75000"/>
                </a:schemeClr>
              </a:solidFill>
              <a:latin typeface="Republika" panose="02000506040000020004" pitchFamily="2" charset="-18"/>
            </a:endParaRPr>
          </a:p>
        </p:txBody>
      </p:sp>
      <p:sp>
        <p:nvSpPr>
          <p:cNvPr id="4" name="PoljeZBesedilom 3">
            <a:extLst>
              <a:ext uri="{FF2B5EF4-FFF2-40B4-BE49-F238E27FC236}">
                <a16:creationId xmlns:a16="http://schemas.microsoft.com/office/drawing/2014/main" id="{7395A599-A3DE-8B5D-83BE-87202BD5CEB7}"/>
              </a:ext>
            </a:extLst>
          </p:cNvPr>
          <p:cNvSpPr txBox="1"/>
          <p:nvPr/>
        </p:nvSpPr>
        <p:spPr>
          <a:xfrm>
            <a:off x="965939" y="1483969"/>
            <a:ext cx="590662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l-SI" dirty="0">
                <a:solidFill>
                  <a:srgbClr val="000000"/>
                </a:solidFill>
                <a:latin typeface="Republika" panose="02000506040000020004" pitchFamily="2" charset="-18"/>
                <a:ea typeface="Times New Roman" panose="02020603050405020304" pitchFamily="18" charset="0"/>
                <a:cs typeface="Arial" panose="020B0604020202020204" pitchFamily="34" charset="0"/>
              </a:rPr>
              <a:t>Spomladi 2027 – Tehnični seminar za komunikatorje EU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sl-SI" dirty="0">
              <a:solidFill>
                <a:srgbClr val="000000"/>
              </a:solidFill>
              <a:latin typeface="Republika" panose="02000506040000020004" pitchFamily="2" charset="-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sl-SI" dirty="0">
                <a:solidFill>
                  <a:srgbClr val="000000"/>
                </a:solidFill>
                <a:latin typeface="Republika" panose="02000506040000020004" pitchFamily="2" charset="-18"/>
                <a:ea typeface="Times New Roman" panose="02020603050405020304" pitchFamily="18" charset="0"/>
                <a:cs typeface="Arial" panose="020B0604020202020204" pitchFamily="34" charset="0"/>
              </a:rPr>
              <a:t>8. 5. 2027 – Bazar dobrih zgodb v MB (nadgradnja kampanje EU projekt, moj projekt</a:t>
            </a: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sl-SI" dirty="0">
                <a:solidFill>
                  <a:srgbClr val="000000"/>
                </a:solidFill>
                <a:latin typeface="Republika" panose="02000506040000020004" pitchFamily="2" charset="-18"/>
                <a:ea typeface="Times New Roman" panose="02020603050405020304" pitchFamily="18" charset="0"/>
                <a:cs typeface="Arial" panose="020B0604020202020204" pitchFamily="34" charset="0"/>
              </a:rPr>
              <a:t>70 let ESS </a:t>
            </a: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sl-SI" dirty="0">
                <a:solidFill>
                  <a:srgbClr val="000000"/>
                </a:solidFill>
                <a:latin typeface="Republika" panose="02000506040000020004" pitchFamily="2" charset="-18"/>
                <a:ea typeface="Times New Roman" panose="02020603050405020304" pitchFamily="18" charset="0"/>
                <a:cs typeface="Arial" panose="020B0604020202020204" pitchFamily="34" charset="0"/>
              </a:rPr>
              <a:t>20 let I </a:t>
            </a:r>
            <a:r>
              <a:rPr lang="sl-SI" dirty="0" err="1">
                <a:solidFill>
                  <a:srgbClr val="000000"/>
                </a:solidFill>
                <a:latin typeface="Republika" panose="02000506040000020004" pitchFamily="2" charset="-18"/>
                <a:ea typeface="Times New Roman" panose="02020603050405020304" pitchFamily="18" charset="0"/>
                <a:cs typeface="Arial" panose="020B0604020202020204" pitchFamily="34" charset="0"/>
              </a:rPr>
              <a:t>feel</a:t>
            </a:r>
            <a:r>
              <a:rPr lang="sl-SI" dirty="0">
                <a:solidFill>
                  <a:srgbClr val="000000"/>
                </a:solidFill>
                <a:latin typeface="Republika" panose="02000506040000020004" pitchFamily="2" charset="-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sl-SI" dirty="0" err="1">
                <a:solidFill>
                  <a:srgbClr val="000000"/>
                </a:solidFill>
                <a:latin typeface="Republika" panose="02000506040000020004" pitchFamily="2" charset="-18"/>
                <a:ea typeface="Times New Roman" panose="02020603050405020304" pitchFamily="18" charset="0"/>
                <a:cs typeface="Arial" panose="020B0604020202020204" pitchFamily="34" charset="0"/>
              </a:rPr>
              <a:t>Slovenia</a:t>
            </a:r>
            <a:endParaRPr lang="sl-SI" dirty="0">
              <a:solidFill>
                <a:srgbClr val="000000"/>
              </a:solidFill>
              <a:latin typeface="Republika" panose="02000506040000020004" pitchFamily="2" charset="-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endParaRPr lang="sl-SI" dirty="0">
              <a:solidFill>
                <a:srgbClr val="000000"/>
              </a:solidFill>
              <a:latin typeface="Republika" panose="02000506040000020004" pitchFamily="2" charset="-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l-SI" dirty="0">
                <a:solidFill>
                  <a:srgbClr val="000000"/>
                </a:solidFill>
                <a:latin typeface="Republika" panose="02000506040000020004" pitchFamily="2" charset="-18"/>
                <a:ea typeface="Times New Roman" panose="02020603050405020304" pitchFamily="18" charset="0"/>
                <a:cs typeface="Arial" panose="020B0604020202020204" pitchFamily="34" charset="0"/>
              </a:rPr>
              <a:t>Maj 2027 - VR aplikacija – virtualno doživetje EU projektov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sl-SI" dirty="0">
              <a:solidFill>
                <a:srgbClr val="000000"/>
              </a:solidFill>
              <a:latin typeface="Republika" panose="02000506040000020004" pitchFamily="2" charset="-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l-SI" dirty="0">
                <a:solidFill>
                  <a:srgbClr val="000000"/>
                </a:solidFill>
                <a:latin typeface="Republika" panose="02000506040000020004" pitchFamily="2" charset="-18"/>
                <a:ea typeface="Times New Roman" panose="02020603050405020304" pitchFamily="18" charset="0"/>
                <a:cs typeface="Arial" panose="020B0604020202020204" pitchFamily="34" charset="0"/>
              </a:rPr>
              <a:t>Junij 2027 - Kolesarska dirka po Sloveniji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sl-SI" dirty="0">
              <a:solidFill>
                <a:srgbClr val="000000"/>
              </a:solidFill>
              <a:latin typeface="Republika" panose="02000506040000020004" pitchFamily="2" charset="-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sl-SI" dirty="0">
                <a:solidFill>
                  <a:srgbClr val="000000"/>
                </a:solidFill>
                <a:latin typeface="Republika" panose="02000506040000020004" pitchFamily="2" charset="-18"/>
                <a:ea typeface="Times New Roman" panose="02020603050405020304" pitchFamily="18" charset="0"/>
                <a:cs typeface="Arial" panose="020B0604020202020204" pitchFamily="34" charset="0"/>
              </a:rPr>
              <a:t>September 2027 - Kampanja z </a:t>
            </a:r>
            <a:r>
              <a:rPr lang="sl-SI" dirty="0" err="1">
                <a:solidFill>
                  <a:srgbClr val="000000"/>
                </a:solidFill>
                <a:latin typeface="Republika" panose="02000506040000020004" pitchFamily="2" charset="-18"/>
                <a:ea typeface="Times New Roman" panose="02020603050405020304" pitchFamily="18" charset="0"/>
                <a:cs typeface="Arial" panose="020B0604020202020204" pitchFamily="34" charset="0"/>
              </a:rPr>
              <a:t>influencerjem</a:t>
            </a:r>
            <a:r>
              <a:rPr lang="sl-SI" dirty="0">
                <a:solidFill>
                  <a:srgbClr val="000000"/>
                </a:solidFill>
                <a:latin typeface="Republika" panose="02000506040000020004" pitchFamily="2" charset="-18"/>
                <a:ea typeface="Times New Roman" panose="02020603050405020304" pitchFamily="18" charset="0"/>
                <a:cs typeface="Arial" panose="020B0604020202020204" pitchFamily="34" charset="0"/>
              </a:rPr>
              <a:t> (potopisni format)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sl-SI" dirty="0">
              <a:solidFill>
                <a:srgbClr val="000000"/>
              </a:solidFill>
              <a:latin typeface="Republika" panose="02000506040000020004" pitchFamily="2" charset="-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sl-SI" dirty="0">
                <a:solidFill>
                  <a:srgbClr val="000000"/>
                </a:solidFill>
                <a:latin typeface="Republika" panose="02000506040000020004" pitchFamily="2" charset="-18"/>
                <a:ea typeface="Times New Roman" panose="02020603050405020304" pitchFamily="18" charset="0"/>
                <a:cs typeface="Arial" panose="020B0604020202020204" pitchFamily="34" charset="0"/>
              </a:rPr>
              <a:t>Poljudni priročnik za črpanje EU sredstev</a:t>
            </a:r>
          </a:p>
        </p:txBody>
      </p:sp>
      <p:pic>
        <p:nvPicPr>
          <p:cNvPr id="5" name="Slika 4" descr="People working on ideas">
            <a:extLst>
              <a:ext uri="{FF2B5EF4-FFF2-40B4-BE49-F238E27FC236}">
                <a16:creationId xmlns:a16="http://schemas.microsoft.com/office/drawing/2014/main" id="{9BFEB079-FDB4-1FF7-7C4D-FCD5D1E402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3118" y="1955048"/>
            <a:ext cx="4136381" cy="27064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001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 txBox="1">
            <a:spLocks/>
          </p:cNvSpPr>
          <p:nvPr/>
        </p:nvSpPr>
        <p:spPr>
          <a:xfrm>
            <a:off x="2961635" y="1871428"/>
            <a:ext cx="7625919" cy="268750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6600" dirty="0">
                <a:solidFill>
                  <a:srgbClr val="034EA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epublika" panose="02000506040000020004" pitchFamily="2" charset="-18"/>
              </a:rPr>
              <a:t>HVALA ZA VAŠO POZORNOST!</a:t>
            </a:r>
            <a:br>
              <a:rPr lang="sl-SI" sz="4800" dirty="0">
                <a:solidFill>
                  <a:srgbClr val="034EA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epublika" panose="02000506040000020004" pitchFamily="2" charset="-18"/>
              </a:rPr>
            </a:br>
            <a:br>
              <a:rPr lang="sl-SI" sz="4800" dirty="0">
                <a:solidFill>
                  <a:srgbClr val="034EA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epublika" panose="02000506040000020004" pitchFamily="2" charset="-18"/>
              </a:rPr>
            </a:br>
            <a:r>
              <a:rPr lang="sl-SI" sz="3600" dirty="0">
                <a:solidFill>
                  <a:srgbClr val="034EA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epublika" panose="02000506040000020004" pitchFamily="2" charset="-18"/>
              </a:rPr>
              <a:t>VPRAŠANJA / PRIPOMBE / PREDLOGI</a:t>
            </a:r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2674" y="2345598"/>
            <a:ext cx="2074223" cy="2070075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6630" y="2345598"/>
            <a:ext cx="1925737" cy="1921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1571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2369</TotalTime>
  <Words>1178</Words>
  <Application>Microsoft Office PowerPoint</Application>
  <PresentationFormat>Širokozaslonsko</PresentationFormat>
  <Paragraphs>131</Paragraphs>
  <Slides>16</Slides>
  <Notes>0</Notes>
  <HiddenSlides>0</HiddenSlides>
  <MMClips>2</MMClips>
  <ScaleCrop>false</ScaleCrop>
  <HeadingPairs>
    <vt:vector size="6" baseType="variant">
      <vt:variant>
        <vt:lpstr>Uporabljene pisave</vt:lpstr>
      </vt:variant>
      <vt:variant>
        <vt:i4>6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Republika</vt:lpstr>
      <vt:lpstr>RepublikaRegular</vt:lpstr>
      <vt:lpstr>Wingdings</vt:lpstr>
      <vt:lpstr>Officeova tema</vt:lpstr>
      <vt:lpstr>Komuniciranje evropske kohezijske politike v Sloveniji v letu 2026</vt:lpstr>
      <vt:lpstr>    Ciljno usmerjene in kontinuirane komunikacijske aktivnosti                         </vt:lpstr>
      <vt:lpstr>Bazar dobrih zgodb Evrope</vt:lpstr>
      <vt:lpstr>PowerPointova predstavitev</vt:lpstr>
      <vt:lpstr>Na terenu: kolesarska dirka Po Sloveniji</vt:lpstr>
      <vt:lpstr>Dobre zgodbe evropskih projektov – lastna video produkcija</vt:lpstr>
      <vt:lpstr>EU projekt, moj projekt 2026</vt:lpstr>
      <vt:lpstr>PowerPointova predstavitev</vt:lpstr>
      <vt:lpstr>Dobre zgodbe evropskih projektov – oglaševanje</vt:lpstr>
      <vt:lpstr>Dobre zgodbe evropskih projektov – oglaševanje</vt:lpstr>
      <vt:lpstr>PowerPointova predstavitev</vt:lpstr>
      <vt:lpstr>PowerPointova predstavitev</vt:lpstr>
      <vt:lpstr>Vizija kohezija in interaktivna svetovalka Ema</vt:lpstr>
      <vt:lpstr>Aktivnosti do konca leta 2026</vt:lpstr>
      <vt:lpstr>Napoved za leto 2027  </vt:lpstr>
      <vt:lpstr>PowerPointova predstavitev</vt:lpstr>
    </vt:vector>
  </TitlesOfParts>
  <Company>MJU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NASLOV</dc:title>
  <dc:creator>koperckal</dc:creator>
  <cp:lastModifiedBy>Klavdija Operčkal</cp:lastModifiedBy>
  <cp:revision>110</cp:revision>
  <dcterms:created xsi:type="dcterms:W3CDTF">2023-03-08T14:06:17Z</dcterms:created>
  <dcterms:modified xsi:type="dcterms:W3CDTF">2026-10-22T09:27:17Z</dcterms:modified>
</cp:coreProperties>
</file>